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4" r:id="rId2"/>
    <p:sldId id="291" r:id="rId3"/>
    <p:sldId id="258" r:id="rId4"/>
    <p:sldId id="305" r:id="rId5"/>
    <p:sldId id="280" r:id="rId6"/>
    <p:sldId id="257" r:id="rId7"/>
    <p:sldId id="306" r:id="rId8"/>
    <p:sldId id="260" r:id="rId9"/>
    <p:sldId id="262" r:id="rId10"/>
    <p:sldId id="264" r:id="rId11"/>
    <p:sldId id="265" r:id="rId12"/>
    <p:sldId id="266" r:id="rId13"/>
    <p:sldId id="267" r:id="rId14"/>
    <p:sldId id="304" r:id="rId15"/>
    <p:sldId id="268" r:id="rId16"/>
    <p:sldId id="269" r:id="rId17"/>
    <p:sldId id="271" r:id="rId18"/>
    <p:sldId id="272" r:id="rId19"/>
    <p:sldId id="295" r:id="rId20"/>
    <p:sldId id="287" r:id="rId21"/>
    <p:sldId id="288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292" r:id="rId3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60"/>
  </p:normalViewPr>
  <p:slideViewPr>
    <p:cSldViewPr>
      <p:cViewPr varScale="1">
        <p:scale>
          <a:sx n="123" d="100"/>
          <a:sy n="123" d="100"/>
        </p:scale>
        <p:origin x="-138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6D0D4-D27D-41E7-AF2C-283E35F22CE7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FBB3-CF2C-4B35-9BA6-8361AE4557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44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7CF2F-28AC-420D-A956-B970BAB7B8B7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9DC19-E2DA-4985-86E9-E5710C40C35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1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16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0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0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03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71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65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18DD-CE6A-4B4A-8514-FBC231F951F5}" type="datetimeFigureOut">
              <a:rPr lang="cs-CZ" smtClean="0"/>
              <a:pPr/>
              <a:t>9.10.2012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25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Dokument_aplikace_Microsoft_Word2.docx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>
                <a:latin typeface="Arial Black" pitchFamily="34" charset="0"/>
              </a:rPr>
              <a:t>4. </a:t>
            </a:r>
            <a:r>
              <a:rPr lang="cs-CZ" sz="3600" dirty="0">
                <a:latin typeface="Arial Black" pitchFamily="34" charset="0"/>
              </a:rPr>
              <a:t>SEMINÁŘ</a:t>
            </a:r>
            <a: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636912"/>
            <a:ext cx="7696200" cy="2088232"/>
          </a:xfrm>
          <a:ln w="76200">
            <a:noFill/>
          </a:ln>
        </p:spPr>
        <p:txBody>
          <a:bodyPr>
            <a:normAutofit fontScale="25000" lnSpcReduction="20000"/>
          </a:bodyPr>
          <a:lstStyle/>
          <a:p>
            <a:pPr>
              <a:buClr>
                <a:srgbClr val="0000FF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r>
              <a:rPr lang="cs-CZ" sz="14400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 </a:t>
            </a:r>
            <a:r>
              <a:rPr lang="cs-CZ" sz="14400" b="1" cap="all" dirty="0">
                <a:solidFill>
                  <a:srgbClr val="0000CC"/>
                </a:solidFill>
                <a:latin typeface="Arial Black" pitchFamily="34" charset="0"/>
              </a:rPr>
              <a:t>testy                                   v </a:t>
            </a:r>
            <a:r>
              <a:rPr lang="cs-CZ" sz="14400" b="1" cap="all" dirty="0" smtClean="0">
                <a:solidFill>
                  <a:srgbClr val="0000CC"/>
                </a:solidFill>
                <a:latin typeface="Arial Black" pitchFamily="34" charset="0"/>
              </a:rPr>
              <a:t>epidemiologii</a:t>
            </a:r>
          </a:p>
          <a:p>
            <a:pPr>
              <a:buClr>
                <a:srgbClr val="0000FF"/>
              </a:buClr>
              <a:buSzPct val="100000"/>
              <a:defRPr/>
            </a:pPr>
            <a:r>
              <a:rPr lang="cs-CZ" sz="14400" b="1" cap="all" dirty="0" err="1">
                <a:solidFill>
                  <a:srgbClr val="0000CC"/>
                </a:solidFill>
                <a:latin typeface="Arial Black" pitchFamily="34" charset="0"/>
              </a:rPr>
              <a:t>Screening</a:t>
            </a:r>
            <a:endParaRPr lang="cs-CZ" sz="14400" b="1" cap="all" dirty="0">
              <a:solidFill>
                <a:srgbClr val="0000CC"/>
              </a:solidFill>
              <a:latin typeface="Arial Black" pitchFamily="34" charset="0"/>
            </a:endParaRPr>
          </a:p>
          <a:p>
            <a:pPr marL="0" indent="0">
              <a:buClr>
                <a:srgbClr val="0000FF"/>
              </a:buClr>
              <a:buSzPct val="100000"/>
              <a:buNone/>
              <a:defRPr/>
            </a:pPr>
            <a:endParaRPr lang="cs-CZ" sz="14400" dirty="0" smtClean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RELIABILITY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Příčiny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rozdílných výsledků při opakovaném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biologická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variabilita (změna objektu měření)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chyby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  - pozorovatel(é)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přístroj, metoda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Měření opakovatelnosti testu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speciální metody - </a:t>
            </a:r>
            <a:r>
              <a:rPr lang="cs-CZ" dirty="0">
                <a:latin typeface="Arial" pitchFamily="34" charset="0"/>
                <a:cs typeface="Arial" pitchFamily="34" charset="0"/>
              </a:rPr>
              <a:t>berou v úvahu frekvenci rozdílných výsledků, které mohou být výsledkem pouhé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náhody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VALIDITY </a:t>
            </a: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TESTU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-  validitu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testu musíme znát dříve, než začneme test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využívat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  v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 praxi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- kroky pro měření validity: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zvolíme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soubor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osob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novým testem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(pozitivní 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negativní)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standardní metodou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(např. klinické či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       laboratorní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vyšetření), která dává správné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výsledky (zdraví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nemocní)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míru validity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nové metody určíme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vypočítáním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specifity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a 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senzitivity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b="1" dirty="0">
                <a:latin typeface="Arial" pitchFamily="34" charset="0"/>
                <a:cs typeface="Arial" pitchFamily="34" charset="0"/>
              </a:rPr>
              <a:t>CHARAKTERISTIKY </a:t>
            </a: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VALIDITY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Senzitivita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pozitivní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osobu, která je skutečně nemocná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 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negativní osobu, která je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skutečně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zdravá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478539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  <a:endParaRPr lang="cs-CZ" sz="1800" b="1" dirty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1800" b="1" dirty="0" smtClean="0"/>
                  <a:t>Senzitivita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𝐚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(%)</a:t>
                </a: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1800" b="1" dirty="0" smtClean="0"/>
                  <a:t>Specifita (specificita)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𝐛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(%)</a:t>
                </a:r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4785395"/>
              </a:xfrm>
              <a:blipFill rotWithShape="1"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15" y="1412776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5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64" name="Picture 4" descr="Diagnost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475656" y="5085184"/>
            <a:ext cx="4608512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500141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sz="4400" b="1" dirty="0" smtClean="0">
                    <a:solidFill>
                      <a:srgbClr val="FF0000"/>
                    </a:solidFill>
                    <a:latin typeface="Arial Black" pitchFamily="34" charset="0"/>
                    <a:cs typeface="Arial" pitchFamily="34" charset="0"/>
                  </a:rPr>
                  <a:t>Ukazatele predikce</a:t>
                </a:r>
              </a:p>
              <a:p>
                <a:pPr marL="0" indent="0">
                  <a:buNone/>
                </a:pPr>
                <a:r>
                  <a:rPr lang="cs-CZ" dirty="0">
                    <a:latin typeface="Arial" pitchFamily="34" charset="0"/>
                    <a:cs typeface="Arial" pitchFamily="34" charset="0"/>
                  </a:rPr>
                  <a:t>vypovídají  o významu pozitivního či negativního výsledku testu pro </a:t>
                </a:r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jedince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cs-CZ" b="1" dirty="0">
                    <a:latin typeface="Arial" pitchFamily="34" charset="0"/>
                    <a:cs typeface="Arial" pitchFamily="34" charset="0"/>
                  </a:rPr>
                  <a:t> </a:t>
                </a:r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Predikce pozitivního testu</a:t>
                </a:r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 P</a:t>
                </a:r>
                <a:r>
                  <a:rPr lang="cs-CZ" b="1" baseline="30000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0" smtClean="0"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4000" b="1" i="0" smtClean="0">
                            <a:latin typeface="Cambria Math"/>
                          </a:rPr>
                          <m:t>𝐚</m:t>
                        </m:r>
                        <m:r>
                          <a:rPr lang="cs-CZ" sz="40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4000" b="1" i="0" smtClean="0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b="1" dirty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pravděpodobnost, že osoba označená testem jako pozitivní, je skutečně nemocná</a:t>
                </a:r>
              </a:p>
              <a:p>
                <a:pPr marL="0" indent="0">
                  <a:buNone/>
                </a:pPr>
                <a:endParaRPr lang="cs-CZ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Predikce </a:t>
                </a:r>
                <a:r>
                  <a:rPr lang="cs-CZ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negativního testu </a:t>
                </a:r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0" smtClean="0"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4000" b="1" i="0" smtClean="0">
                            <a:latin typeface="Cambria Math"/>
                          </a:rPr>
                          <m:t>𝐜</m:t>
                        </m:r>
                        <m:r>
                          <a:rPr lang="cs-CZ" sz="4000" b="1" i="0" smtClean="0">
                            <a:latin typeface="Cambria Math"/>
                          </a:rPr>
                          <m:t>+</m:t>
                        </m:r>
                        <m:r>
                          <a:rPr lang="cs-CZ" sz="40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endParaRPr lang="cs-CZ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b="1" dirty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dirty="0">
                    <a:latin typeface="Arial" pitchFamily="34" charset="0"/>
                    <a:cs typeface="Arial" pitchFamily="34" charset="0"/>
                  </a:rPr>
                  <a:t>pravděpodobnost, že osoba označená testem jako negativní je skutečně zdravá</a:t>
                </a: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5001419"/>
              </a:xfrm>
              <a:blipFill rotWithShape="1">
                <a:blip r:embed="rId2"/>
                <a:stretch>
                  <a:fillRect l="-1852" t="-3167" r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0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Prediktivní hodnoty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testu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dány:</a:t>
            </a:r>
          </a:p>
          <a:p>
            <a:pPr marL="0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Senzitivitou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specifitou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testu.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Prevalencí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sledované nemoci v populaci. Čím je nemoc           v populaci běžnější, tím je vyšší pravděpodobnost, že osoba s pozitivním výsledkem testu je skutečně nemocná.</a:t>
            </a: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/>
              <a:t>Příklad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Vypočítejte změnu </a:t>
            </a:r>
            <a:r>
              <a:rPr lang="cs-CZ" sz="2000" b="1" dirty="0" smtClean="0"/>
              <a:t>senzitivity, </a:t>
            </a:r>
            <a:r>
              <a:rPr lang="cs-CZ" sz="2000" b="1" dirty="0"/>
              <a:t>specifity </a:t>
            </a:r>
            <a:r>
              <a:rPr lang="cs-CZ" sz="2000" b="1" dirty="0" smtClean="0"/>
              <a:t> a prediktivních hodnot testu při </a:t>
            </a:r>
            <a:r>
              <a:rPr lang="cs-CZ" sz="2000" b="1" dirty="0"/>
              <a:t>změně diagnostické hranice pro alternativní rozlišení anemie  (+/-) od normálního stavu z 10 g na 12 g hemoglobinu na 100ml krve</a:t>
            </a:r>
            <a:r>
              <a:rPr lang="cs-CZ" sz="2000" b="1" dirty="0" smtClean="0"/>
              <a:t>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10g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12g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769096"/>
              </p:ext>
            </p:extLst>
          </p:nvPr>
        </p:nvGraphicFramePr>
        <p:xfrm>
          <a:off x="542925" y="3213100"/>
          <a:ext cx="5783263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Dokument" r:id="rId3" imgW="6120264" imgH="1877658" progId="Word.Document.12">
                  <p:embed/>
                </p:oleObj>
              </mc:Choice>
              <mc:Fallback>
                <p:oleObj name="Dokument" r:id="rId3" imgW="6120264" imgH="1877658" progId="Word.Document.12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213100"/>
                        <a:ext cx="5783263" cy="177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75862"/>
              </p:ext>
            </p:extLst>
          </p:nvPr>
        </p:nvGraphicFramePr>
        <p:xfrm>
          <a:off x="542925" y="5078413"/>
          <a:ext cx="56975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Dokument" r:id="rId5" imgW="5857540" imgH="1397585" progId="Word.Document.12">
                  <p:embed/>
                </p:oleObj>
              </mc:Choice>
              <mc:Fallback>
                <p:oleObj name="Dokument" r:id="rId5" imgW="5857540" imgH="1397585" progId="Word.Document.12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078413"/>
                        <a:ext cx="5697538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Senzitivita: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75%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95%</a:t>
                </a: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Specifita:</a:t>
                </a:r>
                <a:endParaRPr lang="cs-CZ" sz="1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98%      		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= 88%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Prediktivní hodnoty: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88,2%	 	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𝟏𝟗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65,5%</a:t>
                </a:r>
              </a:p>
              <a:p>
                <a:pPr marL="0" indent="0">
                  <a:buNone/>
                </a:pP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  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0" smtClean="0">
                            <a:latin typeface="Cambria Math"/>
                          </a:rPr>
                          <m:t>𝟕𝟖</m:t>
                        </m:r>
                      </m:num>
                      <m:den>
                        <m:r>
                          <a:rPr lang="cs-CZ" sz="1800" b="1" i="0" smtClean="0">
                            <a:latin typeface="Cambria Math"/>
                          </a:rPr>
                          <m:t> </m:t>
                        </m:r>
                        <m:r>
                          <a:rPr lang="cs-CZ" sz="1800" b="1" i="1" smtClean="0">
                            <a:latin typeface="Cambria Math"/>
                          </a:rPr>
                          <m:t>𝟖𝟎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94,0%		 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1800" b="1" i="1" smtClean="0">
                            <a:latin typeface="Cambria Math"/>
                          </a:rPr>
                          <m:t>𝟕𝟎</m:t>
                        </m:r>
                      </m:num>
                      <m:den>
                        <m:r>
                          <a:rPr lang="cs-CZ" sz="1800" b="1" i="1" smtClean="0">
                            <a:latin typeface="Cambria Math"/>
                          </a:rPr>
                          <m:t>𝟕𝟏</m:t>
                        </m:r>
                      </m:den>
                    </m:f>
                  </m:oMath>
                </a14:m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 x 100 = 98,6%</a:t>
                </a:r>
                <a:endParaRPr lang="cs-CZ" sz="18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Celková validita diagnostického testu se nezvýší posunutím diagnostické meze (pouze zvyšujeme senzitivitu na úkor specifity    a opačně). </a:t>
                </a:r>
              </a:p>
              <a:p>
                <a:r>
                  <a:rPr lang="cs-CZ" sz="2000" dirty="0" smtClean="0">
                    <a:latin typeface="Arial" pitchFamily="34" charset="0"/>
                    <a:cs typeface="Arial" pitchFamily="34" charset="0"/>
                  </a:rPr>
                  <a:t>Správnějších výsledků je možno dosáhnout pouze změnou diagnostického testu.</a:t>
                </a:r>
                <a:endParaRPr lang="cs-CZ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20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96752"/>
                <a:ext cx="8229600" cy="5472608"/>
              </a:xfrm>
              <a:blipFill rotWithShape="1">
                <a:blip r:embed="rId2" cstate="print"/>
                <a:stretch>
                  <a:fillRect l="-667" t="-1002" b="-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7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445624" cy="576064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Ve skutečnosti  testy nebývají ani zcela specifické, ani zcela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senzitivní.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Používáme-li pro rozlišení nemocných a zdravých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hodnotu spojitého znaku,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důležité správně zvolit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hranici mezi pozitivním a negativním výsledkem testu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– tzv. diagnostickou mez.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Stanovení diagnostické meze rozhoduje o zastoupení falešně pozitivních a falešně negativních výsledků testu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 testy                                  v epidemiologii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…</a:t>
            </a:r>
            <a:r>
              <a:rPr lang="cs-CZ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 negativních, velmi vysoký podíl falešně pozitivních</a:t>
            </a:r>
            <a:endParaRPr lang="cs-CZ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nulový podíl falešně pozitivních, velmi vysoký podíl falešně negativních</a:t>
            </a:r>
            <a:endParaRPr lang="cs-CZ" sz="2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 …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podíl falešně pozitivních je přibližně stejný jako podíl falešně negativních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7552"/>
            <a:ext cx="7560840" cy="3393721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87824" y="2141142"/>
            <a:ext cx="0" cy="21612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3677180" y="2165205"/>
            <a:ext cx="30724" cy="21289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347864" y="2141142"/>
            <a:ext cx="0" cy="215297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28582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12943" y="4232913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C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21040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B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32040" y="1772816"/>
            <a:ext cx="28803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84806" y="1700808"/>
            <a:ext cx="1656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Diagnostická mez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ba druhy chyb však nebývají stejně závažné.</a:t>
            </a: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Konečné stanovení diagnostické závisí na mnoha okolnostech.</a:t>
            </a: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Např. diagnostickou mez pro vyhledání TBC nastavíme dost nízko, protože škody způsobené přehlednutím nějakého případu nemoci jsou větší, než škody způsobené pozitivním výsledkem testu u zdravých osob (tato chyba je snadno a rychle odstranitelná podrobným klinickým vyšetřením). 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Screening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72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Péče o zdraví (zdravotní péče)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laická péče o osobní zdraví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odborná péče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individuální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- klinická medicína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medical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kolektivní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SL a VZ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public health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Zdravotnické služby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odborná </a:t>
            </a:r>
            <a:r>
              <a:rPr lang="cs-CZ" dirty="0">
                <a:latin typeface="Arial" pitchFamily="34" charset="0"/>
                <a:cs typeface="Arial" pitchFamily="34" charset="0"/>
              </a:rPr>
              <a:t>péče o zdraví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vykonávaná pracovníky ve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zdravotnictví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 rozlišujeme: a</a:t>
            </a:r>
            <a:r>
              <a:rPr lang="cs-CZ" dirty="0">
                <a:latin typeface="Arial" pitchFamily="34" charset="0"/>
                <a:cs typeface="Arial" pitchFamily="34" charset="0"/>
              </a:rPr>
              <a:t>) </a:t>
            </a:r>
            <a:r>
              <a:rPr lang="cs-CZ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preventivně léčebnou péči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b</a:t>
            </a:r>
            <a:r>
              <a:rPr lang="cs-CZ" dirty="0">
                <a:latin typeface="Arial" pitchFamily="34" charset="0"/>
                <a:cs typeface="Arial" pitchFamily="34" charset="0"/>
              </a:rPr>
              <a:t>) péči o prostředí (hygienická služba)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c</a:t>
            </a:r>
            <a:r>
              <a:rPr lang="cs-CZ" dirty="0">
                <a:latin typeface="Arial" pitchFamily="34" charset="0"/>
                <a:cs typeface="Arial" pitchFamily="34" charset="0"/>
              </a:rPr>
              <a:t>) zdravotní výchovu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obyvatelstva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31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8233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Preventivně léčebná péče:</a:t>
            </a:r>
            <a:endParaRPr lang="cs-CZ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1. Sanogenní činnost 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Rozvoj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zdraví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Protektivní činnost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            Primární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3. </a:t>
            </a:r>
            <a:r>
              <a:rPr lang="cs-CZ" sz="31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Vyhledávací činnost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					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Diagnostická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prognost. činnost         </a:t>
            </a:r>
            <a:r>
              <a:rPr lang="cs-CZ" sz="31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Sekundární </a:t>
            </a:r>
            <a:r>
              <a:rPr lang="cs-CZ" sz="31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5. Léčení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6. Návratná péče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Péče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o nemocného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7. Udržovací péče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8. Terminální péče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3419872" y="2276872"/>
            <a:ext cx="2759164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419872" y="2132856"/>
            <a:ext cx="3456384" cy="4611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557922" y="3140968"/>
            <a:ext cx="2310222" cy="50405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051720" y="4077072"/>
            <a:ext cx="3982971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843808" y="4581128"/>
            <a:ext cx="3190884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3419872" y="2719308"/>
            <a:ext cx="2767220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292080" y="3704748"/>
            <a:ext cx="576065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987824" y="4653136"/>
            <a:ext cx="3046868" cy="36004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987823" y="4745251"/>
            <a:ext cx="3046868" cy="71169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 flipV="1">
            <a:off x="5292080" y="3789040"/>
            <a:ext cx="742614" cy="64807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2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Sekundární prevence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orientovaná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osoby: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a) ohrožené vysokým rizikem onemocnění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b) latentně nemocné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c) manifestně nemocné, které  však nejsou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léčeny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Cílem sekundární prevence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časná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diagnóza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 léčba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umožňující lepší zvládnutí nemoci, než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kdyby k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 jejímu zjištění došlo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později.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326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Screening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jeden z nejužívanějších sekundárně-preventivních postupů 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hromadné vyhledávání nemocných pomocí jednoduchých metod (testů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+/-)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prováděny  spíše u zdravých než u nemocných lidí (x běžná lékařská praxe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všechny osoby s pozitivním testem jsou podrobeny vysoce přesnému klinickému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testu, který odliší falešně pozitivní od skutečně nemocných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865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Podmínky pro použití screeningu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Vyhledávané onemocnění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má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pro jednotlivce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závažné následky.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Nemoc se v populace vyskytuje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relativně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často.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účinná terapie, jejíž zavedení vede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k poklesu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nemocnosti či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úmrtnosti.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00CC"/>
                </a:solidFill>
                <a:latin typeface="Arial Black" pitchFamily="34" charset="0"/>
              </a:rPr>
              <a:t>Požadavky WHO na vyšetřovací metodu</a:t>
            </a:r>
            <a:endParaRPr lang="cs-CZ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 být: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bezpečná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 bez rizika či s pouze malým, zanedbatelným rizikem pro vyšetřované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osoby.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jednoduchá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vhodná pro vyšetřování velkých populací.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přijatelná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finanční náklady, časová náročnost, přijatelnost z hlediska sociálně kulturního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eliabilní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přesná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správně provedená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spolehlivá.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alidní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- má mít vysokou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senzitivitu, specifitu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 pozitivní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prediktivní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hodnotu.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evná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aby nehrozilo přerušení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započatého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vyšetřování.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Screeningové programy v ČR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Prenatální testy (UTZ, biochemie) na VVV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Novorozenecký screening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tzv. suché kapky krve (endokrinní onemocnění, dědičné poruchy metabolismu, cystická fibróza) 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 UTZ kyčlí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Cytologie - ca děložního hrdla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Mamografie - ca prsu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 okultního krvácení ve stolici - ca kolorekta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Musíme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rozhodnout o každé osobě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 souboru, zda se vyznačuje přítomností sledované nemoci či nikoli.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Toto rozhodování probíhá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krátkém čase u velkého počtu lidí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proto musí být diagnostický proces co nejjednodušší.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se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rutinní diagnostické testy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kterými sledujeme jeden nebo několik málo znaků typických pro zvolenou nemoc.</a:t>
            </a:r>
          </a:p>
          <a:p>
            <a:pPr marL="457200" lvl="1" indent="0">
              <a:spcBef>
                <a:spcPts val="1000"/>
              </a:spcBef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Diagnostickým testem bylo vyšetřeno 1 000 osob z populace, kde se hledaná nemoc vyskytuje v 15%. Test byl pozitivní celkem u 305 osob. Tyto osoby byly pozvány do nemocnice a klinicky vyšetřeny. </a:t>
            </a:r>
            <a:r>
              <a:rPr lang="cs-CZ" dirty="0" smtClean="0"/>
              <a:t> Z </a:t>
            </a:r>
            <a:r>
              <a:rPr lang="cs-CZ" dirty="0"/>
              <a:t>305 test-pozitivních osob byla nemoc prokázána podrobným klinickým vyšetřením u 135 osob. Sestavte tabulku a vypočítejte senzitivitu a specifitu</a:t>
            </a:r>
            <a:r>
              <a:rPr lang="cs-CZ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dirty="0"/>
              <a:t>Senzitivita testu je 80%, specifita je 70%. Vypočítejte, u kolika osob můžeme očekávat pozitivitu testu, vyskytuje-li se nemoc v populaci u 5% osob </a:t>
            </a:r>
            <a:r>
              <a:rPr lang="cs-CZ" dirty="0" smtClean="0"/>
              <a:t>a </a:t>
            </a:r>
            <a:r>
              <a:rPr lang="cs-CZ" dirty="0"/>
              <a:t>vyšetříme-li 10 000 osob</a:t>
            </a:r>
            <a:r>
              <a:rPr lang="cs-CZ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3"/>
            </a:pPr>
            <a:r>
              <a:rPr lang="cs-CZ" dirty="0"/>
              <a:t>V populaci 1 000 osob se nemoc vyskytuje ve 20%. Senzitivita diagnostického testu je 80%, specifita je rovněž 80%. Předpokládané náklady na jednu osobu jsou</a:t>
            </a:r>
            <a:r>
              <a:rPr lang="cs-CZ" dirty="0" smtClean="0"/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provedení testu (hemokult)		 </a:t>
            </a:r>
            <a:r>
              <a:rPr lang="cs-CZ" dirty="0" smtClean="0"/>
              <a:t>                                  1 </a:t>
            </a:r>
            <a:r>
              <a:rPr lang="cs-CZ" dirty="0"/>
              <a:t>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klinické vyšetření (kolonoskopie)		 </a:t>
            </a:r>
            <a:r>
              <a:rPr lang="cs-CZ" dirty="0" smtClean="0"/>
              <a:t>                              100 </a:t>
            </a:r>
            <a:r>
              <a:rPr lang="cs-CZ" dirty="0"/>
              <a:t>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léčba nemoci v časném stádiu (nemoc byla zjištěna testem</a:t>
            </a:r>
            <a:r>
              <a:rPr lang="cs-CZ" dirty="0" smtClean="0"/>
              <a:t>)  </a:t>
            </a:r>
            <a:r>
              <a:rPr lang="cs-CZ" dirty="0"/>
              <a:t>300 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léčba nemoci v pozdním stádiu 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              (</a:t>
            </a:r>
            <a:r>
              <a:rPr lang="cs-CZ" dirty="0"/>
              <a:t>pacient se sám dostavil do nemocnice)	 </a:t>
            </a:r>
            <a:r>
              <a:rPr lang="cs-CZ" dirty="0" smtClean="0"/>
              <a:t>                           1 </a:t>
            </a:r>
            <a:r>
              <a:rPr lang="cs-CZ" dirty="0"/>
              <a:t>000 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</a:t>
            </a:r>
            <a:r>
              <a:rPr lang="cs-CZ" dirty="0" smtClean="0"/>
              <a:t>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     Odpovězte </a:t>
            </a:r>
            <a:r>
              <a:rPr lang="cs-CZ" dirty="0"/>
              <a:t>na tyto otázky: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a) Jaké </a:t>
            </a:r>
            <a:r>
              <a:rPr lang="cs-CZ" sz="3200" dirty="0"/>
              <a:t>budou celkové náklady, když test nepoužijeme?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b) Jaké </a:t>
            </a:r>
            <a:r>
              <a:rPr lang="cs-CZ" sz="3200" dirty="0"/>
              <a:t>budou celkové náklady, když test použijeme?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c) Jaké </a:t>
            </a:r>
            <a:r>
              <a:rPr lang="cs-CZ" sz="3200" dirty="0"/>
              <a:t>budou celkové náklady, budeme-li věnovat uvedené populaci </a:t>
            </a:r>
            <a:r>
              <a:rPr lang="cs-CZ" sz="3200" dirty="0" smtClean="0"/>
              <a:t>	    maximální </a:t>
            </a:r>
            <a:r>
              <a:rPr lang="cs-CZ" sz="3200" dirty="0"/>
              <a:t>pozornost (všechny klinicky vyšetříme)?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9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Rutinní testy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epidem.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tudiích mohou mít různou podobu: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jišťování symptomů,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klinické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aboratorní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měření  fyziologických funkcí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otazník (řízený rozhovor) aj.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544616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ts val="0"/>
              </a:spcBef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Požadavky na testy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spcBef>
                <a:spcPts val="0"/>
              </a:spcBef>
              <a:buFont typeface="Arial" pitchFamily="34" charset="0"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jednoduchost, </a:t>
            </a:r>
          </a:p>
          <a:p>
            <a:pPr lvl="1">
              <a:spcBef>
                <a:spcPts val="0"/>
              </a:spcBef>
              <a:buFont typeface="Arial" pitchFamily="34" charset="0"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nadnost a rychlost provedení</a:t>
            </a:r>
          </a:p>
          <a:p>
            <a:pPr lvl="1">
              <a:spcBef>
                <a:spcPts val="0"/>
              </a:spcBef>
              <a:buFont typeface="Arial" pitchFamily="34" charset="0"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esmí být příliš finančně nákladné</a:t>
            </a:r>
          </a:p>
          <a:p>
            <a:pPr lvl="1">
              <a:spcBef>
                <a:spcPts val="0"/>
              </a:spcBef>
              <a:buFont typeface="Arial" pitchFamily="34" charset="0"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eškodnost, bezbolestnost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Diagnóza pro potřebu epidemiologických studií se zásadně liší od diagnózy klinické.</a:t>
            </a:r>
          </a:p>
          <a:p>
            <a:pPr marL="457200" lvl="1" indent="0">
              <a:spcBef>
                <a:spcPts val="10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7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4688260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4317876" cy="72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KOHO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těch, kteří sami navštíví zdravotnické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konkrétní </a:t>
            </a:r>
            <a:r>
              <a:rPr lang="cs-CZ" dirty="0">
                <a:latin typeface="Arial" pitchFamily="34" charset="0"/>
                <a:cs typeface="Arial" pitchFamily="34" charset="0"/>
              </a:rPr>
              <a:t>člověk a jeho nemoc (mechanismy jejího vzniku, příčiny patologických změn)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vyléčení </a:t>
            </a:r>
            <a:r>
              <a:rPr lang="cs-CZ" dirty="0">
                <a:latin typeface="Arial" pitchFamily="34" charset="0"/>
                <a:cs typeface="Arial" pitchFamily="34" charset="0"/>
              </a:rPr>
              <a:t>pacienta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27984" y="116632"/>
            <a:ext cx="5256584" cy="9361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51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51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38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427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U KOHO: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různě definovaných skupin lidí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populací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populační </a:t>
            </a:r>
            <a:r>
              <a:rPr lang="cs-CZ" dirty="0">
                <a:latin typeface="Arial" pitchFamily="34" charset="0"/>
                <a:cs typeface="Arial" pitchFamily="34" charset="0"/>
              </a:rPr>
              <a:t>zdraví, frekvence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 rozložení nemoci </a:t>
            </a:r>
            <a:r>
              <a:rPr lang="cs-CZ" dirty="0">
                <a:latin typeface="Arial" pitchFamily="34" charset="0"/>
                <a:cs typeface="Arial" pitchFamily="34" charset="0"/>
              </a:rPr>
              <a:t>v populaci, její závažnost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všechny okolnosti, které s výskytem a rozložením nemoci souvisejí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prevence </a:t>
            </a:r>
            <a:r>
              <a:rPr lang="cs-CZ" dirty="0">
                <a:latin typeface="Arial" pitchFamily="34" charset="0"/>
                <a:cs typeface="Arial" pitchFamily="34" charset="0"/>
              </a:rPr>
              <a:t>nemoci, ochrana zdraví velkých skupin lidí, ovlivnění obrazu nemoci v populaci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915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5256584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4317876" cy="7200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elké množství informací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(osobní 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rodinná anamnéza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klinická a laboratorní vyšetření)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při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shrnutí informací jsou důležité teoretické znalosti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osobní zkušenosti lékaře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 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a) množství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objektivních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)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subjektivních zkušeností, což povyšuje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diagnostiku na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umění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99992" y="188640"/>
            <a:ext cx="5256584" cy="93610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45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45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45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38672" y="620688"/>
            <a:ext cx="4427984" cy="66247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velmi zredukované informace, k dispozici jsou pouze výsledky testů ve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formě  + /-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je  potlačen, což je dáno vlastnostmi testu; výsledek testu je stejný bez ohledu na to, kdo test vyhodnocuje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smtClean="0">
                <a:latin typeface="Arial" pitchFamily="34" charset="0"/>
                <a:cs typeface="Arial" pitchFamily="34" charset="0"/>
              </a:rPr>
              <a:t>SPRÁVNOST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riziko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chyby je vyšší než u klinické diagnózy, je nutno věnovat velkou pozornost výběru diagnostického testu, sledovat jeho vlastnosti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tím minimalizovat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množství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chyb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397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endParaRPr lang="cs-CZ" b="1" dirty="0" smtClean="0"/>
          </a:p>
          <a:p>
            <a:pPr>
              <a:buClr>
                <a:schemeClr val="tx1"/>
              </a:buClr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(opakovatelnost, přesnost)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(správnost)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Jde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obecné vlastnosti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jakýchkoli testů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resp.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jakéhokoliv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měření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 nejširším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smyslu.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medicíně tyto vlastnosti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sledujeme u testů používaných jak pro epidemiologickou, tak pro klinickou diagnózu.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Přesnost testu (reliabilita)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Reliabilní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test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je takový test, který nám při opakované aplikaci dává shodné výsledky, pokud se ovšem stav pozorovaného objektu nezměnil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Správnost testu (validita)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Validní test 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je takový test, který měří skutečně to, co jsme zamýšleli měřit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74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727</Words>
  <Application>Microsoft Office PowerPoint</Application>
  <PresentationFormat>Předvádění na obrazovce (4:3)</PresentationFormat>
  <Paragraphs>314</Paragraphs>
  <Slides>30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Motiv systému Office</vt:lpstr>
      <vt:lpstr>Dokument</vt:lpstr>
      <vt:lpstr>   4. SEMINÁŘ    </vt:lpstr>
      <vt:lpstr>Diagnostické testy                                  v epidemiologii</vt:lpstr>
      <vt:lpstr>Diagnóza v populačních šetřeních</vt:lpstr>
      <vt:lpstr>Diagnóza v populačních šetřeních</vt:lpstr>
      <vt:lpstr>Diagnóza v populačních šetřeních</vt:lpstr>
      <vt:lpstr>Prezentace aplikace PowerPoint</vt:lpstr>
      <vt:lpstr>Prezentace aplikace PowerPoint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Prezentace aplikace PowerPoint</vt:lpstr>
      <vt:lpstr>Vlastnosti diagnostických testů</vt:lpstr>
      <vt:lpstr>Vlastnosti diagnostických testů</vt:lpstr>
      <vt:lpstr>Vlastnosti diagnostických testů</vt:lpstr>
      <vt:lpstr>Vlastnosti diagnostických testů</vt:lpstr>
      <vt:lpstr>Diagnostická mez</vt:lpstr>
      <vt:lpstr>Diagnostická mez</vt:lpstr>
      <vt:lpstr>Diagnostická mez</vt:lpstr>
      <vt:lpstr>Screening</vt:lpstr>
      <vt:lpstr>Screening v systému péče o zdraví</vt:lpstr>
      <vt:lpstr>Screening v systému péče o zdraví  Preventivně léčebná péče:</vt:lpstr>
      <vt:lpstr>Sekundární prevence a screening</vt:lpstr>
      <vt:lpstr>Sekundární prevence a screening</vt:lpstr>
      <vt:lpstr>Podmínky pro použití screeningu</vt:lpstr>
      <vt:lpstr>Požadavky WHO na vyšetřovací metodu</vt:lpstr>
      <vt:lpstr>Screeningové programy v ČR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Diagnostické testy v epidemiologii Screening</dc:title>
  <dc:creator>Pavlína Kaňová</dc:creator>
  <cp:lastModifiedBy>Pavlína Kaňová</cp:lastModifiedBy>
  <cp:revision>65</cp:revision>
  <cp:lastPrinted>2012-10-08T05:32:25Z</cp:lastPrinted>
  <dcterms:created xsi:type="dcterms:W3CDTF">2011-10-05T06:34:59Z</dcterms:created>
  <dcterms:modified xsi:type="dcterms:W3CDTF">2012-10-09T06:01:30Z</dcterms:modified>
</cp:coreProperties>
</file>