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8" r:id="rId2"/>
    <p:sldId id="282" r:id="rId3"/>
    <p:sldId id="262" r:id="rId4"/>
    <p:sldId id="263" r:id="rId5"/>
    <p:sldId id="264" r:id="rId6"/>
    <p:sldId id="265" r:id="rId7"/>
    <p:sldId id="273" r:id="rId8"/>
    <p:sldId id="271" r:id="rId9"/>
    <p:sldId id="274" r:id="rId10"/>
    <p:sldId id="275" r:id="rId11"/>
    <p:sldId id="285" r:id="rId12"/>
    <p:sldId id="281" r:id="rId13"/>
    <p:sldId id="257" r:id="rId14"/>
    <p:sldId id="276" r:id="rId15"/>
    <p:sldId id="259" r:id="rId16"/>
    <p:sldId id="261" r:id="rId17"/>
    <p:sldId id="260" r:id="rId18"/>
    <p:sldId id="287" r:id="rId19"/>
    <p:sldId id="267" r:id="rId20"/>
    <p:sldId id="269" r:id="rId21"/>
    <p:sldId id="277" r:id="rId22"/>
    <p:sldId id="278" r:id="rId23"/>
    <p:sldId id="279" r:id="rId24"/>
    <p:sldId id="289" r:id="rId25"/>
    <p:sldId id="290" r:id="rId26"/>
  </p:sldIdLst>
  <p:sldSz cx="9144000" cy="6858000" type="screen4x3"/>
  <p:notesSz cx="666273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ýchozí oddíl" id="{9393608E-4642-4A97-8690-FABAC589609C}">
          <p14:sldIdLst>
            <p14:sldId id="288"/>
            <p14:sldId id="282"/>
            <p14:sldId id="262"/>
            <p14:sldId id="263"/>
            <p14:sldId id="264"/>
            <p14:sldId id="265"/>
            <p14:sldId id="273"/>
            <p14:sldId id="271"/>
            <p14:sldId id="274"/>
          </p14:sldIdLst>
        </p14:section>
        <p14:section name="Oddíl bez názvu" id="{39F4BA89-9D72-42B6-A4CB-1C02320D0B61}">
          <p14:sldIdLst>
            <p14:sldId id="275"/>
            <p14:sldId id="285"/>
            <p14:sldId id="281"/>
            <p14:sldId id="257"/>
            <p14:sldId id="276"/>
            <p14:sldId id="259"/>
            <p14:sldId id="261"/>
            <p14:sldId id="260"/>
            <p14:sldId id="287"/>
            <p14:sldId id="267"/>
            <p14:sldId id="269"/>
            <p14:sldId id="277"/>
            <p14:sldId id="278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8E0B1-8757-4576-AB3D-4CF7D4A2E7E2}" type="datetimeFigureOut">
              <a:rPr lang="cs-CZ" smtClean="0"/>
              <a:pPr/>
              <a:t>6.11.2012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020F2-B797-4675-BC11-90C5F2842CD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36794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3E2D7-22EE-47D7-A1E6-40F27988A0C2}" type="datetimeFigureOut">
              <a:rPr lang="cs-CZ" smtClean="0"/>
              <a:pPr/>
              <a:t>6.11.2012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73CFA-E5CE-41E9-A668-046D044B629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7868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7C2E90-4129-4C34-A201-83899E66E18D}" type="slidenum">
              <a:rPr lang="cs-CZ" smtClean="0"/>
              <a:pPr eaLnBrk="1" hangingPunct="1"/>
              <a:t>1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73CFA-E5CE-41E9-A668-046D044B6298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7034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2339-CCEA-40AD-90DC-75BC44484041}" type="datetimeFigureOut">
              <a:rPr lang="cs-CZ" smtClean="0"/>
              <a:pPr/>
              <a:t>6.11.2012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3B81-9EE6-4D67-A008-B4568BF4E9B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1579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2339-CCEA-40AD-90DC-75BC44484041}" type="datetimeFigureOut">
              <a:rPr lang="cs-CZ" smtClean="0"/>
              <a:pPr/>
              <a:t>6.11.2012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3B81-9EE6-4D67-A008-B4568BF4E9B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93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2339-CCEA-40AD-90DC-75BC44484041}" type="datetimeFigureOut">
              <a:rPr lang="cs-CZ" smtClean="0"/>
              <a:pPr/>
              <a:t>6.11.2012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3B81-9EE6-4D67-A008-B4568BF4E9B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8436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2339-CCEA-40AD-90DC-75BC44484041}" type="datetimeFigureOut">
              <a:rPr lang="cs-CZ" smtClean="0"/>
              <a:pPr/>
              <a:t>6.11.2012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3B81-9EE6-4D67-A008-B4568BF4E9B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4536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2339-CCEA-40AD-90DC-75BC44484041}" type="datetimeFigureOut">
              <a:rPr lang="cs-CZ" smtClean="0"/>
              <a:pPr/>
              <a:t>6.11.2012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3B81-9EE6-4D67-A008-B4568BF4E9B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0053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2339-CCEA-40AD-90DC-75BC44484041}" type="datetimeFigureOut">
              <a:rPr lang="cs-CZ" smtClean="0"/>
              <a:pPr/>
              <a:t>6.11.2012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3B81-9EE6-4D67-A008-B4568BF4E9B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6088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2339-CCEA-40AD-90DC-75BC44484041}" type="datetimeFigureOut">
              <a:rPr lang="cs-CZ" smtClean="0"/>
              <a:pPr/>
              <a:t>6.11.2012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3B81-9EE6-4D67-A008-B4568BF4E9B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7470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2339-CCEA-40AD-90DC-75BC44484041}" type="datetimeFigureOut">
              <a:rPr lang="cs-CZ" smtClean="0"/>
              <a:pPr/>
              <a:t>6.11.2012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3B81-9EE6-4D67-A008-B4568BF4E9B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144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2339-CCEA-40AD-90DC-75BC44484041}" type="datetimeFigureOut">
              <a:rPr lang="cs-CZ" smtClean="0"/>
              <a:pPr/>
              <a:t>6.11.2012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3B81-9EE6-4D67-A008-B4568BF4E9B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8951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2339-CCEA-40AD-90DC-75BC44484041}" type="datetimeFigureOut">
              <a:rPr lang="cs-CZ" smtClean="0"/>
              <a:pPr/>
              <a:t>6.11.2012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3B81-9EE6-4D67-A008-B4568BF4E9B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7550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2339-CCEA-40AD-90DC-75BC44484041}" type="datetimeFigureOut">
              <a:rPr lang="cs-CZ" smtClean="0"/>
              <a:pPr/>
              <a:t>6.11.2012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3B81-9EE6-4D67-A008-B4568BF4E9B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8485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B2339-CCEA-40AD-90DC-75BC44484041}" type="datetimeFigureOut">
              <a:rPr lang="cs-CZ" smtClean="0"/>
              <a:pPr/>
              <a:t>6.11.2012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A3B81-9EE6-4D67-A008-B4568BF4E9B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6536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696200" cy="80645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r>
              <a:rPr lang="cs-CZ" sz="3600" dirty="0" smtClean="0"/>
              <a:t>8. </a:t>
            </a:r>
            <a:r>
              <a:rPr lang="cs-CZ" sz="3600" dirty="0"/>
              <a:t>SEMINÁŘ</a:t>
            </a:r>
            <a:br>
              <a:rPr lang="cs-CZ" sz="3600" dirty="0"/>
            </a:br>
            <a:r>
              <a:rPr lang="cs-CZ" cap="all" dirty="0" smtClean="0">
                <a:solidFill>
                  <a:srgbClr val="0000CC"/>
                </a:solidFill>
              </a:rPr>
              <a:t/>
            </a:r>
            <a:br>
              <a:rPr lang="cs-CZ" cap="all" dirty="0" smtClean="0">
                <a:solidFill>
                  <a:srgbClr val="0000CC"/>
                </a:solidFill>
              </a:rPr>
            </a:br>
            <a:r>
              <a:rPr lang="cs-CZ" cap="all" dirty="0" smtClean="0">
                <a:solidFill>
                  <a:srgbClr val="0000CC"/>
                </a:solidFill>
              </a:rPr>
              <a:t/>
            </a:r>
            <a:br>
              <a:rPr lang="cs-CZ" cap="all" dirty="0" smtClean="0">
                <a:solidFill>
                  <a:srgbClr val="0000CC"/>
                </a:solidFill>
              </a:rPr>
            </a:br>
            <a:r>
              <a:rPr lang="cs-CZ" cap="all" dirty="0">
                <a:solidFill>
                  <a:srgbClr val="0000CC"/>
                </a:solidFill>
              </a:rPr>
              <a:t/>
            </a:r>
            <a:br>
              <a:rPr lang="cs-CZ" cap="all" dirty="0">
                <a:solidFill>
                  <a:srgbClr val="0000CC"/>
                </a:solidFill>
              </a:rPr>
            </a:br>
            <a:endParaRPr lang="cs-CZ" cap="all" dirty="0" smtClean="0">
              <a:solidFill>
                <a:srgbClr val="0000CC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852936"/>
            <a:ext cx="7696200" cy="1368152"/>
          </a:xfrm>
          <a:ln w="76200">
            <a:solidFill>
              <a:srgbClr val="92D050"/>
            </a:solidFill>
          </a:ln>
        </p:spPr>
        <p:txBody>
          <a:bodyPr>
            <a:normAutofit fontScale="85000" lnSpcReduction="20000"/>
          </a:bodyPr>
          <a:lstStyle/>
          <a:p>
            <a:pPr algn="ctr" eaLnBrk="1" hangingPunct="1">
              <a:spcBef>
                <a:spcPts val="45"/>
              </a:spcBef>
              <a:buFont typeface="Wingdings" pitchFamily="2" charset="2"/>
              <a:buNone/>
              <a:defRPr/>
            </a:pPr>
            <a:endParaRPr lang="cs-CZ" sz="1800" b="1" cap="all" dirty="0" smtClean="0">
              <a:solidFill>
                <a:srgbClr val="0000CC"/>
              </a:solidFill>
              <a:latin typeface="+mj-lt"/>
              <a:ea typeface="Arial Unicode MS" pitchFamily="34" charset="-128"/>
              <a:cs typeface="Rod" pitchFamily="49" charset="-79"/>
            </a:endParaRPr>
          </a:p>
          <a:p>
            <a:pPr algn="ctr" eaLnBrk="1" hangingPunct="1">
              <a:spcBef>
                <a:spcPts val="45"/>
              </a:spcBef>
              <a:buFont typeface="Wingdings" pitchFamily="2" charset="2"/>
              <a:buNone/>
              <a:defRPr/>
            </a:pPr>
            <a:r>
              <a:rPr lang="cs-CZ" sz="4000" b="1" cap="all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Rod" pitchFamily="49" charset="-79"/>
              </a:rPr>
              <a:t>Induktivní statistika</a:t>
            </a:r>
          </a:p>
          <a:p>
            <a:pPr algn="ctr" eaLnBrk="1" hangingPunct="1">
              <a:spcBef>
                <a:spcPts val="45"/>
              </a:spcBef>
              <a:buFont typeface="Wingdings" pitchFamily="2" charset="2"/>
              <a:buNone/>
              <a:defRPr/>
            </a:pPr>
            <a:endParaRPr lang="cs-CZ" sz="3000" b="1" cap="all" dirty="0" smtClean="0">
              <a:ea typeface="Arial Unicode MS" pitchFamily="34" charset="-128"/>
              <a:cs typeface="Rod" pitchFamily="49" charset="-79"/>
            </a:endParaRPr>
          </a:p>
          <a:p>
            <a:pPr algn="ctr" eaLnBrk="1" hangingPunct="1">
              <a:spcBef>
                <a:spcPts val="45"/>
              </a:spcBef>
              <a:buFont typeface="Wingdings" pitchFamily="2" charset="2"/>
              <a:buNone/>
              <a:defRPr/>
            </a:pPr>
            <a:r>
              <a:rPr lang="cs-CZ" sz="3000" b="1" cap="all" dirty="0" smtClean="0">
                <a:ea typeface="Arial Unicode MS" pitchFamily="34" charset="-128"/>
                <a:cs typeface="Rod" pitchFamily="49" charset="-79"/>
              </a:rPr>
              <a:t>1. Odhady parametrů</a:t>
            </a:r>
            <a:endParaRPr lang="cs-CZ" sz="3000" dirty="0" smtClean="0"/>
          </a:p>
          <a:p>
            <a:pPr marL="0" indent="0" algn="ctr" eaLnBrk="1" hangingPunct="1">
              <a:buClr>
                <a:srgbClr val="FF0000"/>
              </a:buClr>
              <a:buSzPct val="100000"/>
              <a:buFont typeface="Wingdings" pitchFamily="2" charset="2"/>
              <a:buNone/>
              <a:defRPr/>
            </a:pPr>
            <a:endParaRPr lang="cs-CZ" sz="3700" dirty="0" smtClean="0"/>
          </a:p>
          <a:p>
            <a:pPr marL="0" indent="0" eaLnBrk="1" hangingPunct="1">
              <a:buClr>
                <a:srgbClr val="FF0000"/>
              </a:buClr>
              <a:buSzPct val="100000"/>
              <a:buNone/>
              <a:defRPr/>
            </a:pPr>
            <a:endParaRPr lang="cs-CZ" sz="1600" dirty="0">
              <a:solidFill>
                <a:srgbClr val="0000CC"/>
              </a:solidFill>
            </a:endParaRPr>
          </a:p>
          <a:p>
            <a:pPr marL="0" indent="0" eaLnBrk="1" hangingPunct="1">
              <a:buClr>
                <a:srgbClr val="FF0000"/>
              </a:buClr>
              <a:buSzPct val="100000"/>
              <a:buFont typeface="Wingdings" pitchFamily="2" charset="2"/>
              <a:buNone/>
              <a:defRPr/>
            </a:pPr>
            <a:endParaRPr lang="cs-CZ" sz="1600" dirty="0"/>
          </a:p>
        </p:txBody>
      </p:sp>
      <p:sp>
        <p:nvSpPr>
          <p:cNvPr id="2" name="Obdélník 1"/>
          <p:cNvSpPr/>
          <p:nvPr/>
        </p:nvSpPr>
        <p:spPr bwMode="auto">
          <a:xfrm>
            <a:off x="2915816" y="1196752"/>
            <a:ext cx="72008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783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3800" b="1" dirty="0" smtClean="0">
                <a:solidFill>
                  <a:srgbClr val="0000CC"/>
                </a:solidFill>
              </a:rPr>
              <a:t>VLASTNOSTI NORMÁLNÍHO ROZDĚLENÍ</a:t>
            </a:r>
            <a:endParaRPr lang="cs-CZ" sz="38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600200"/>
                <a:ext cx="8856984" cy="4997152"/>
              </a:xfrm>
            </p:spPr>
            <p:txBody>
              <a:bodyPr>
                <a:normAutofit/>
              </a:bodyPr>
              <a:lstStyle/>
              <a:p>
                <a:endParaRPr lang="cs-CZ" dirty="0" smtClean="0"/>
              </a:p>
              <a:p>
                <a:endParaRPr lang="cs-CZ" dirty="0"/>
              </a:p>
              <a:p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endParaRPr lang="cs-CZ" sz="2000" dirty="0" smtClean="0"/>
              </a:p>
              <a:p>
                <a:r>
                  <a:rPr lang="cs-CZ" sz="2000" dirty="0" smtClean="0"/>
                  <a:t>Frekvenční křivky normálního rozdělení mají různý tvar a polohu pro různé veličiny. Pro všechny však platí, že v intervalu: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dirty="0" smtClean="0">
                        <a:solidFill>
                          <a:schemeClr val="tx1"/>
                        </a:solidFill>
                      </a:rPr>
                      <m:t>μ</m:t>
                    </m:r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±</m:t>
                    </m:r>
                  </m:oMath>
                </a14:m>
                <a:r>
                  <a:rPr lang="cs-CZ" sz="2000" dirty="0" smtClean="0">
                    <a:solidFill>
                      <a:schemeClr val="tx1"/>
                    </a:solidFill>
                  </a:rPr>
                  <a:t> 1</a:t>
                </a:r>
                <a:r>
                  <a:rPr lang="el-GR" sz="2000" dirty="0" smtClean="0">
                    <a:solidFill>
                      <a:schemeClr val="tx1"/>
                    </a:solidFill>
                  </a:rPr>
                  <a:t> σ</a:t>
                </a:r>
                <a:r>
                  <a:rPr lang="cs-CZ" sz="2000" dirty="0" smtClean="0">
                    <a:solidFill>
                      <a:schemeClr val="tx1"/>
                    </a:solidFill>
                  </a:rPr>
                  <a:t> leží 68,2% všech hodnot, kterých může daná veličina nabývat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dirty="0" smtClean="0">
                        <a:solidFill>
                          <a:schemeClr val="tx1"/>
                        </a:solidFill>
                      </a:rPr>
                      <m:t>μ</m:t>
                    </m:r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±</m:t>
                    </m:r>
                  </m:oMath>
                </a14:m>
                <a:r>
                  <a:rPr lang="cs-CZ" sz="2000" dirty="0" smtClean="0">
                    <a:solidFill>
                      <a:schemeClr val="tx1"/>
                    </a:solidFill>
                  </a:rPr>
                  <a:t> 2</a:t>
                </a:r>
                <a:r>
                  <a:rPr lang="el-GR" sz="2000" dirty="0" smtClean="0">
                    <a:solidFill>
                      <a:schemeClr val="tx1"/>
                    </a:solidFill>
                  </a:rPr>
                  <a:t> σ</a:t>
                </a:r>
                <a:r>
                  <a:rPr lang="cs-CZ" sz="2000" dirty="0" smtClean="0">
                    <a:solidFill>
                      <a:schemeClr val="tx1"/>
                    </a:solidFill>
                  </a:rPr>
                  <a:t> leží 95,4% všech hodnot, kterých může daná veličina nabývat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dirty="0" smtClean="0">
                        <a:solidFill>
                          <a:schemeClr val="tx1"/>
                        </a:solidFill>
                      </a:rPr>
                      <m:t>μ</m:t>
                    </m:r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±</m:t>
                    </m:r>
                  </m:oMath>
                </a14:m>
                <a:r>
                  <a:rPr lang="cs-CZ" sz="2000" dirty="0" smtClean="0">
                    <a:solidFill>
                      <a:schemeClr val="tx1"/>
                    </a:solidFill>
                  </a:rPr>
                  <a:t> 3</a:t>
                </a:r>
                <a:r>
                  <a:rPr lang="el-GR" sz="2000" dirty="0" smtClean="0">
                    <a:solidFill>
                      <a:schemeClr val="tx1"/>
                    </a:solidFill>
                  </a:rPr>
                  <a:t> σ</a:t>
                </a:r>
                <a:r>
                  <a:rPr lang="cs-CZ" sz="2000" dirty="0" smtClean="0">
                    <a:solidFill>
                      <a:schemeClr val="tx1"/>
                    </a:solidFill>
                  </a:rPr>
                  <a:t> leží 99,7% všech hodnot, kterých může daná veličina nabývat</a:t>
                </a:r>
              </a:p>
              <a:p>
                <a:pPr marL="457200" lvl="1" indent="0">
                  <a:buNone/>
                </a:pPr>
                <a:endParaRPr lang="cs-CZ" sz="2000" dirty="0" smtClean="0">
                  <a:solidFill>
                    <a:schemeClr val="tx1"/>
                  </a:solidFill>
                </a:endParaRPr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600200"/>
                <a:ext cx="8856984" cy="4997152"/>
              </a:xfrm>
              <a:blipFill rotWithShape="1">
                <a:blip r:embed="rId2" cstate="print"/>
                <a:stretch>
                  <a:fillRect l="-6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8430" y="1196752"/>
            <a:ext cx="4147643" cy="296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19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3800" b="1" dirty="0" smtClean="0">
                <a:solidFill>
                  <a:srgbClr val="0000CC"/>
                </a:solidFill>
              </a:rPr>
              <a:t>VLASTNOSTI NORMÁLNÍHO ROZDĚLENÍ</a:t>
            </a:r>
            <a:endParaRPr lang="cs-CZ" sz="3800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sz="2000" dirty="0" smtClean="0"/>
          </a:p>
          <a:p>
            <a:r>
              <a:rPr lang="cs-CZ" sz="2000" dirty="0" smtClean="0"/>
              <a:t>Častěji nás ale zajímá, </a:t>
            </a:r>
            <a:r>
              <a:rPr lang="cs-CZ" sz="2000" dirty="0"/>
              <a:t>v jakém intervalu leží 95% </a:t>
            </a:r>
            <a:r>
              <a:rPr lang="cs-CZ" sz="2000" dirty="0" smtClean="0"/>
              <a:t>(příp. 99</a:t>
            </a:r>
            <a:r>
              <a:rPr lang="cs-CZ" sz="2000" dirty="0"/>
              <a:t>%) hodnot sledované veličiny </a:t>
            </a:r>
          </a:p>
          <a:p>
            <a:pPr lvl="1"/>
            <a:r>
              <a:rPr lang="cs-CZ" sz="2000" dirty="0"/>
              <a:t>můžeme pak </a:t>
            </a:r>
            <a:r>
              <a:rPr lang="cs-CZ" sz="2000" dirty="0" smtClean="0"/>
              <a:t>totiž vyjádřit tvrzení, že s </a:t>
            </a:r>
            <a:r>
              <a:rPr lang="cs-CZ" sz="2000" dirty="0"/>
              <a:t>pravděpodobností 95% (99%)</a:t>
            </a:r>
            <a:r>
              <a:rPr lang="cs-CZ" sz="2000" dirty="0" smtClean="0"/>
              <a:t> se hodnoty sledované veličiny nacházejí právě v tomto intervalu, resp., že 95% hodnot, kterých sledovaná veličina nabývá, leží v tomto intervalu. </a:t>
            </a:r>
          </a:p>
          <a:p>
            <a:pPr lvl="1"/>
            <a:r>
              <a:rPr lang="cs-CZ" sz="2000" dirty="0" smtClean="0"/>
              <a:t>interval je vymezen tzv. </a:t>
            </a:r>
            <a:r>
              <a:rPr lang="cs-CZ" sz="2000" b="1" dirty="0" smtClean="0"/>
              <a:t>kritickými hodnotami (konstantami) </a:t>
            </a:r>
            <a:r>
              <a:rPr lang="cs-CZ" sz="2000" dirty="0" smtClean="0"/>
              <a:t>normálního rozdělení </a:t>
            </a:r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0008" y="1124744"/>
            <a:ext cx="4147643" cy="296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23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792088"/>
          </a:xfrm>
        </p:spPr>
        <p:txBody>
          <a:bodyPr>
            <a:noAutofit/>
          </a:bodyPr>
          <a:lstStyle/>
          <a:p>
            <a:r>
              <a:rPr lang="cs-CZ" sz="3200" b="1" cap="all" dirty="0" smtClean="0">
                <a:solidFill>
                  <a:srgbClr val="0000CC"/>
                </a:solidFill>
              </a:rPr>
              <a:t>Kritické hodnoty </a:t>
            </a:r>
            <a:r>
              <a:rPr lang="cs-CZ" sz="3200" b="1" dirty="0" smtClean="0">
                <a:solidFill>
                  <a:srgbClr val="0000CC"/>
                </a:solidFill>
              </a:rPr>
              <a:t>NORMÁLNÍHO ROZDĚLENÍ</a:t>
            </a:r>
            <a:endParaRPr lang="cs-CZ" sz="3200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sz="2200" dirty="0"/>
          </a:p>
          <a:p>
            <a:r>
              <a:rPr lang="cs-CZ" sz="2200" b="1" dirty="0" smtClean="0"/>
              <a:t>Kritické hodnoty</a:t>
            </a:r>
            <a:r>
              <a:rPr lang="cs-CZ" sz="2200" dirty="0" smtClean="0"/>
              <a:t> normálního rozložení: </a:t>
            </a:r>
            <a:r>
              <a:rPr lang="cs-CZ" sz="2200" b="1" dirty="0" smtClean="0">
                <a:solidFill>
                  <a:srgbClr val="FF0000"/>
                </a:solidFill>
              </a:rPr>
              <a:t>1,96</a:t>
            </a:r>
            <a:r>
              <a:rPr lang="el-GR" sz="2200" dirty="0" smtClean="0"/>
              <a:t>σ</a:t>
            </a:r>
            <a:r>
              <a:rPr lang="cs-CZ" sz="2200" dirty="0" smtClean="0"/>
              <a:t> a </a:t>
            </a:r>
            <a:r>
              <a:rPr lang="cs-CZ" sz="2200" b="1" dirty="0" smtClean="0">
                <a:solidFill>
                  <a:srgbClr val="00B050"/>
                </a:solidFill>
              </a:rPr>
              <a:t>2,58</a:t>
            </a:r>
            <a:r>
              <a:rPr lang="el-GR" sz="2200" dirty="0" smtClean="0"/>
              <a:t>σ</a:t>
            </a:r>
            <a:r>
              <a:rPr lang="cs-CZ" sz="2200" dirty="0" smtClean="0"/>
              <a:t>.</a:t>
            </a:r>
          </a:p>
          <a:p>
            <a:r>
              <a:rPr lang="cs-CZ" sz="2200" b="1" dirty="0" smtClean="0">
                <a:solidFill>
                  <a:srgbClr val="FF0000"/>
                </a:solidFill>
              </a:rPr>
              <a:t>V intervalu (</a:t>
            </a:r>
            <a:r>
              <a:rPr lang="el-GR" sz="2200" b="1" dirty="0" smtClean="0">
                <a:solidFill>
                  <a:srgbClr val="FF0000"/>
                </a:solidFill>
              </a:rPr>
              <a:t>μ</a:t>
            </a:r>
            <a:r>
              <a:rPr lang="cs-CZ" sz="2200" b="1" dirty="0" smtClean="0">
                <a:solidFill>
                  <a:srgbClr val="FF0000"/>
                </a:solidFill>
              </a:rPr>
              <a:t> - 1,96</a:t>
            </a:r>
            <a:r>
              <a:rPr lang="el-GR" sz="2200" b="1" dirty="0" smtClean="0">
                <a:solidFill>
                  <a:srgbClr val="FF0000"/>
                </a:solidFill>
              </a:rPr>
              <a:t>σ</a:t>
            </a:r>
            <a:r>
              <a:rPr lang="cs-CZ" sz="2200" b="1" dirty="0" smtClean="0">
                <a:solidFill>
                  <a:srgbClr val="FF0000"/>
                </a:solidFill>
              </a:rPr>
              <a:t>; </a:t>
            </a:r>
            <a:r>
              <a:rPr lang="el-GR" sz="2200" b="1" dirty="0" smtClean="0">
                <a:solidFill>
                  <a:srgbClr val="FF0000"/>
                </a:solidFill>
              </a:rPr>
              <a:t>μ</a:t>
            </a:r>
            <a:r>
              <a:rPr lang="cs-CZ" sz="2200" b="1" dirty="0" smtClean="0">
                <a:solidFill>
                  <a:srgbClr val="FF0000"/>
                </a:solidFill>
              </a:rPr>
              <a:t> + 1,96</a:t>
            </a:r>
            <a:r>
              <a:rPr lang="el-GR" sz="2200" b="1" dirty="0" smtClean="0">
                <a:solidFill>
                  <a:srgbClr val="FF0000"/>
                </a:solidFill>
              </a:rPr>
              <a:t>σ</a:t>
            </a:r>
            <a:r>
              <a:rPr lang="cs-CZ" sz="2200" b="1" dirty="0" smtClean="0">
                <a:solidFill>
                  <a:srgbClr val="FF0000"/>
                </a:solidFill>
              </a:rPr>
              <a:t>) se nachází 95 % všech možných hodnot sledované veličiny.</a:t>
            </a:r>
          </a:p>
          <a:p>
            <a:r>
              <a:rPr lang="cs-CZ" sz="2200" b="1" dirty="0" smtClean="0">
                <a:solidFill>
                  <a:srgbClr val="00B050"/>
                </a:solidFill>
              </a:rPr>
              <a:t>V intervalu (</a:t>
            </a:r>
            <a:r>
              <a:rPr lang="el-GR" sz="2200" b="1" dirty="0" smtClean="0">
                <a:solidFill>
                  <a:srgbClr val="00B050"/>
                </a:solidFill>
              </a:rPr>
              <a:t>μ</a:t>
            </a:r>
            <a:r>
              <a:rPr lang="cs-CZ" sz="2200" b="1" dirty="0" smtClean="0">
                <a:solidFill>
                  <a:srgbClr val="00B050"/>
                </a:solidFill>
              </a:rPr>
              <a:t> – 2,58</a:t>
            </a:r>
            <a:r>
              <a:rPr lang="el-GR" sz="2200" b="1" dirty="0" smtClean="0">
                <a:solidFill>
                  <a:srgbClr val="00B050"/>
                </a:solidFill>
              </a:rPr>
              <a:t>σ</a:t>
            </a:r>
            <a:r>
              <a:rPr lang="cs-CZ" sz="2200" b="1" dirty="0" smtClean="0">
                <a:solidFill>
                  <a:srgbClr val="00B050"/>
                </a:solidFill>
              </a:rPr>
              <a:t>; </a:t>
            </a:r>
            <a:r>
              <a:rPr lang="el-GR" sz="2200" b="1" dirty="0" smtClean="0">
                <a:solidFill>
                  <a:srgbClr val="00B050"/>
                </a:solidFill>
              </a:rPr>
              <a:t>μ</a:t>
            </a:r>
            <a:r>
              <a:rPr lang="cs-CZ" sz="2200" b="1" dirty="0" smtClean="0">
                <a:solidFill>
                  <a:srgbClr val="00B050"/>
                </a:solidFill>
              </a:rPr>
              <a:t> + 2,58</a:t>
            </a:r>
            <a:r>
              <a:rPr lang="el-GR" sz="2200" b="1" dirty="0" smtClean="0">
                <a:solidFill>
                  <a:srgbClr val="00B050"/>
                </a:solidFill>
              </a:rPr>
              <a:t>σ</a:t>
            </a:r>
            <a:r>
              <a:rPr lang="cs-CZ" sz="2200" b="1" dirty="0" smtClean="0">
                <a:solidFill>
                  <a:srgbClr val="00B050"/>
                </a:solidFill>
              </a:rPr>
              <a:t>) se nachází 99% všech možných hodnot sledované veličiny.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6033489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275856" y="1052736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3275856" y="1422068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047873" y="1844824"/>
            <a:ext cx="1092079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1691680" y="4230763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2230595" y="4239147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2771800" y="4214656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3275856" y="4239147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</a:t>
            </a:r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3716288" y="4198715"/>
            <a:ext cx="576064" cy="1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4212354" y="4199553"/>
            <a:ext cx="576064" cy="1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4773342" y="4214739"/>
            <a:ext cx="576064" cy="1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059832" y="998152"/>
            <a:ext cx="1008112" cy="2616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900" b="1" dirty="0" smtClean="0">
                <a:solidFill>
                  <a:srgbClr val="00B050"/>
                </a:solidFill>
              </a:rPr>
              <a:t>             </a:t>
            </a:r>
            <a:r>
              <a:rPr lang="cs-CZ" sz="1100" b="1" dirty="0" smtClean="0">
                <a:solidFill>
                  <a:srgbClr val="00B050"/>
                </a:solidFill>
              </a:rPr>
              <a:t>99%</a:t>
            </a:r>
            <a:endParaRPr lang="cs-CZ" sz="900" b="1" dirty="0">
              <a:solidFill>
                <a:srgbClr val="00B05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311860" y="1364785"/>
            <a:ext cx="576064" cy="1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047873" y="1410044"/>
            <a:ext cx="1008112" cy="2616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900" dirty="0" smtClean="0"/>
              <a:t>             </a:t>
            </a:r>
            <a:r>
              <a:rPr lang="cs-CZ" sz="1100" b="1" dirty="0" smtClean="0">
                <a:solidFill>
                  <a:srgbClr val="FF0000"/>
                </a:solidFill>
              </a:rPr>
              <a:t>95%</a:t>
            </a:r>
            <a:endParaRPr lang="cs-CZ" sz="900" b="1" dirty="0">
              <a:solidFill>
                <a:srgbClr val="FF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419872" y="4180350"/>
            <a:ext cx="684076" cy="27699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μ</a:t>
            </a:r>
            <a:endParaRPr lang="cs-CZ" sz="12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014571" y="4163389"/>
            <a:ext cx="1008112" cy="27699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900" dirty="0" smtClean="0"/>
              <a:t>          </a:t>
            </a:r>
            <a:r>
              <a:rPr lang="cs-CZ" sz="900" b="1" dirty="0" smtClean="0">
                <a:solidFill>
                  <a:srgbClr val="FF0000"/>
                </a:solidFill>
              </a:rPr>
              <a:t>- </a:t>
            </a:r>
            <a:r>
              <a:rPr lang="cs-CZ" sz="900" dirty="0" smtClean="0"/>
              <a:t> </a:t>
            </a:r>
            <a:r>
              <a:rPr lang="cs-CZ" sz="1200" b="1" dirty="0" smtClean="0">
                <a:solidFill>
                  <a:srgbClr val="FF0000"/>
                </a:solidFill>
              </a:rPr>
              <a:t>1,96</a:t>
            </a:r>
            <a:r>
              <a:rPr lang="el-GR" sz="1200" b="1" dirty="0" smtClean="0"/>
              <a:t>σ</a:t>
            </a:r>
            <a:endParaRPr lang="cs-CZ" sz="12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355976" y="4155694"/>
            <a:ext cx="1080120" cy="27699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1,96</a:t>
            </a:r>
            <a:r>
              <a:rPr lang="el-GR" sz="1200" b="1" dirty="0" smtClean="0"/>
              <a:t>σ</a:t>
            </a:r>
            <a:endParaRPr lang="cs-CZ" sz="1200" b="1" dirty="0"/>
          </a:p>
        </p:txBody>
      </p:sp>
      <p:sp>
        <p:nvSpPr>
          <p:cNvPr id="25" name="Obdélník 24"/>
          <p:cNvSpPr/>
          <p:nvPr/>
        </p:nvSpPr>
        <p:spPr>
          <a:xfrm>
            <a:off x="1584411" y="4167606"/>
            <a:ext cx="590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 smtClean="0">
                <a:solidFill>
                  <a:srgbClr val="00B050"/>
                </a:solidFill>
              </a:rPr>
              <a:t>-2,58</a:t>
            </a:r>
            <a:r>
              <a:rPr lang="el-GR" sz="1200" b="1" dirty="0" smtClean="0"/>
              <a:t>σ</a:t>
            </a:r>
            <a:endParaRPr lang="cs-CZ" sz="1200" b="1" dirty="0"/>
          </a:p>
        </p:txBody>
      </p:sp>
      <p:sp>
        <p:nvSpPr>
          <p:cNvPr id="26" name="Obdélník 25"/>
          <p:cNvSpPr/>
          <p:nvPr/>
        </p:nvSpPr>
        <p:spPr>
          <a:xfrm>
            <a:off x="4896036" y="4172655"/>
            <a:ext cx="5437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 smtClean="0">
                <a:solidFill>
                  <a:srgbClr val="00B050"/>
                </a:solidFill>
              </a:rPr>
              <a:t>2,58</a:t>
            </a:r>
            <a:r>
              <a:rPr lang="el-GR" sz="1200" b="1" dirty="0" smtClean="0"/>
              <a:t>σ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xmlns="" val="276953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 smtClean="0">
                <a:solidFill>
                  <a:srgbClr val="0000CC"/>
                </a:solidFill>
              </a:rPr>
              <a:t>Odhady parametrů</a:t>
            </a:r>
            <a:endParaRPr lang="cs-CZ" b="1" cap="all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20000"/>
            </a:pPr>
            <a:r>
              <a:rPr lang="cs-CZ" dirty="0" smtClean="0">
                <a:solidFill>
                  <a:srgbClr val="FF0000"/>
                </a:solidFill>
                <a:latin typeface="+mj-lt"/>
              </a:rPr>
              <a:t>Bodové odhady</a:t>
            </a:r>
          </a:p>
          <a:p>
            <a:pPr>
              <a:buSzPct val="120000"/>
            </a:pPr>
            <a:r>
              <a:rPr lang="cs-CZ" dirty="0" smtClean="0">
                <a:solidFill>
                  <a:srgbClr val="FF0000"/>
                </a:solidFill>
                <a:latin typeface="+mj-lt"/>
              </a:rPr>
              <a:t>Intervalové odhady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608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10572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0000CC"/>
                </a:solidFill>
              </a:rPr>
              <a:t>BODOVÉ ODHADY</a:t>
            </a:r>
            <a:endParaRPr lang="cs-CZ" b="1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980728"/>
                <a:ext cx="8229600" cy="540060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l-GR" sz="8000" dirty="0" smtClean="0"/>
                  <a:t>μ</a:t>
                </a:r>
                <a:r>
                  <a:rPr lang="cs-CZ" sz="8000" dirty="0" smtClean="0"/>
                  <a:t> </a:t>
                </a:r>
                <a14:m>
                  <m:oMath xmlns:m="http://schemas.openxmlformats.org/officeDocument/2006/math">
                    <m:r>
                      <a:rPr lang="cs-CZ" sz="8000" i="0" smtClean="0">
                        <a:latin typeface="Cambria Math"/>
                        <a:ea typeface="Cambria Math"/>
                      </a:rPr>
                      <m:t>≈</m:t>
                    </m:r>
                    <m:r>
                      <m:rPr>
                        <m:sty m:val="p"/>
                      </m:rPr>
                      <a:rPr lang="cs-CZ" sz="8000" b="0" i="0" smtClean="0">
                        <a:latin typeface="Cambria Math"/>
                        <a:ea typeface="Cambria Math"/>
                      </a:rPr>
                      <m:t>m</m:t>
                    </m:r>
                  </m:oMath>
                </a14:m>
                <a:r>
                  <a:rPr lang="cs-CZ" sz="8000" dirty="0" smtClean="0"/>
                  <a:t>         </a:t>
                </a:r>
                <a:r>
                  <a:rPr lang="el-GR" sz="8000" dirty="0"/>
                  <a:t>π</a:t>
                </a:r>
                <a:r>
                  <a:rPr lang="cs-CZ" sz="8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sz="800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cs-CZ" sz="8000" dirty="0"/>
                  <a:t> </a:t>
                </a:r>
                <a:r>
                  <a:rPr lang="cs-CZ" sz="8000" dirty="0" smtClean="0"/>
                  <a:t>p</a:t>
                </a:r>
              </a:p>
              <a:p>
                <a:pPr marL="0" indent="0">
                  <a:buNone/>
                </a:pPr>
                <a:r>
                  <a:rPr lang="el-GR" sz="8000" dirty="0" smtClean="0"/>
                  <a:t>σ</a:t>
                </a:r>
                <a:r>
                  <a:rPr lang="cs-CZ" sz="8000" baseline="30000" dirty="0" smtClean="0"/>
                  <a:t>2</a:t>
                </a:r>
                <a:r>
                  <a:rPr lang="cs-CZ" sz="8000" dirty="0" smtClean="0"/>
                  <a:t> </a:t>
                </a:r>
                <a14:m>
                  <m:oMath xmlns:m="http://schemas.openxmlformats.org/officeDocument/2006/math">
                    <m:r>
                      <a:rPr lang="cs-CZ" sz="8000" i="0" smtClean="0">
                        <a:latin typeface="Cambria Math"/>
                        <a:ea typeface="Cambria Math"/>
                      </a:rPr>
                      <m:t>≈</m:t>
                    </m:r>
                    <m:r>
                      <m:rPr>
                        <m:sty m:val="p"/>
                      </m:rPr>
                      <a:rPr lang="cs-CZ" sz="8000" b="0" i="0" smtClean="0">
                        <a:latin typeface="Cambria Math"/>
                        <a:ea typeface="Cambria Math"/>
                      </a:rPr>
                      <m:t>s</m:t>
                    </m:r>
                    <m:r>
                      <a:rPr lang="cs-CZ" sz="8000" b="0" i="0" baseline="30000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cs-CZ" sz="8000" baseline="30000" dirty="0" smtClean="0"/>
                  <a:t>            </a:t>
                </a:r>
                <a:r>
                  <a:rPr lang="cs-CZ" sz="8000" dirty="0" smtClean="0"/>
                  <a:t>relativní </a:t>
                </a:r>
                <a:r>
                  <a:rPr lang="cs-CZ" sz="8000" dirty="0"/>
                  <a:t>riziko v ZS </a:t>
                </a:r>
                <a14:m>
                  <m:oMath xmlns:m="http://schemas.openxmlformats.org/officeDocument/2006/math">
                    <m:r>
                      <a:rPr lang="cs-CZ" sz="800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cs-CZ" sz="8000" dirty="0" smtClean="0"/>
                  <a:t> </a:t>
                </a:r>
                <a:r>
                  <a:rPr lang="cs-CZ" sz="8000" dirty="0"/>
                  <a:t>RR</a:t>
                </a:r>
                <a:endParaRPr lang="cs-CZ" sz="8000" dirty="0" smtClean="0"/>
              </a:p>
              <a:p>
                <a:pPr marL="0" indent="0">
                  <a:buNone/>
                </a:pPr>
                <a:r>
                  <a:rPr lang="el-GR" sz="8000" dirty="0"/>
                  <a:t>σ</a:t>
                </a:r>
                <a:r>
                  <a:rPr lang="cs-CZ" sz="8000" dirty="0"/>
                  <a:t> </a:t>
                </a:r>
                <a14:m>
                  <m:oMath xmlns:m="http://schemas.openxmlformats.org/officeDocument/2006/math">
                    <m:r>
                      <a:rPr lang="cs-CZ" sz="8000" i="0">
                        <a:latin typeface="Cambria Math"/>
                        <a:ea typeface="Cambria Math"/>
                      </a:rPr>
                      <m:t>≈</m:t>
                    </m:r>
                    <m:r>
                      <m:rPr>
                        <m:sty m:val="p"/>
                      </m:rPr>
                      <a:rPr lang="cs-CZ" sz="8000" i="0">
                        <a:latin typeface="Cambria Math"/>
                        <a:ea typeface="Cambria Math"/>
                      </a:rPr>
                      <m:t>s</m:t>
                    </m:r>
                  </m:oMath>
                </a14:m>
                <a:r>
                  <a:rPr lang="cs-CZ" sz="8000" dirty="0" smtClean="0"/>
                  <a:t>	      </a:t>
                </a:r>
                <a:r>
                  <a:rPr lang="el-GR" sz="8000" dirty="0" smtClean="0"/>
                  <a:t>ρ</a:t>
                </a:r>
                <a:r>
                  <a:rPr lang="cs-CZ" sz="8000" dirty="0" smtClean="0"/>
                  <a:t> </a:t>
                </a:r>
                <a14:m>
                  <m:oMath xmlns:m="http://schemas.openxmlformats.org/officeDocument/2006/math">
                    <m:r>
                      <a:rPr lang="cs-CZ" sz="8000">
                        <a:latin typeface="Cambria Math"/>
                        <a:ea typeface="Cambria Math"/>
                      </a:rPr>
                      <m:t>≈</m:t>
                    </m:r>
                    <m:r>
                      <a:rPr lang="cs-CZ" sz="8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sz="8000" dirty="0" smtClean="0"/>
                  <a:t>r	</a:t>
                </a:r>
                <a:endParaRPr lang="cs-CZ" sz="8000" dirty="0"/>
              </a:p>
              <a:p>
                <a:pPr marL="0" indent="0">
                  <a:buNone/>
                </a:pPr>
                <a:endParaRPr lang="cs-CZ" sz="5500" b="1" dirty="0" smtClean="0"/>
              </a:p>
              <a:p>
                <a:r>
                  <a:rPr lang="cs-CZ" sz="9600" b="1" dirty="0" smtClean="0">
                    <a:solidFill>
                      <a:srgbClr val="0000CC"/>
                    </a:solidFill>
                  </a:rPr>
                  <a:t>Požadavky na bodové odhady</a:t>
                </a:r>
              </a:p>
              <a:p>
                <a:pPr marL="0" indent="0">
                  <a:buNone/>
                </a:pPr>
                <a:r>
                  <a:rPr lang="cs-CZ" sz="8000" dirty="0" smtClean="0"/>
                  <a:t>(</a:t>
                </a:r>
                <a:r>
                  <a:rPr lang="cs-CZ" sz="8000" dirty="0"/>
                  <a:t>tzv. </a:t>
                </a:r>
                <a:r>
                  <a:rPr lang="cs-CZ" sz="8000" dirty="0" smtClean="0"/>
                  <a:t>nejlepší nestranný bodový odhad)</a:t>
                </a:r>
              </a:p>
              <a:p>
                <a:pPr marL="0" indent="0">
                  <a:buNone/>
                </a:pPr>
                <a:endParaRPr lang="cs-CZ" sz="8000" dirty="0" smtClean="0"/>
              </a:p>
              <a:p>
                <a:pPr marL="0" indent="0">
                  <a:buNone/>
                </a:pPr>
                <a:r>
                  <a:rPr lang="cs-CZ" sz="9600" dirty="0" smtClean="0"/>
                  <a:t>a</a:t>
                </a:r>
                <a:r>
                  <a:rPr lang="cs-CZ" sz="9600" dirty="0"/>
                  <a:t>)</a:t>
                </a:r>
                <a:r>
                  <a:rPr lang="cs-CZ" sz="9600" dirty="0">
                    <a:solidFill>
                      <a:srgbClr val="FF0000"/>
                    </a:solidFill>
                  </a:rPr>
                  <a:t> </a:t>
                </a:r>
                <a:r>
                  <a:rPr lang="cs-CZ" sz="9600" b="1" dirty="0">
                    <a:solidFill>
                      <a:srgbClr val="FF0000"/>
                    </a:solidFill>
                  </a:rPr>
                  <a:t>konzistence </a:t>
                </a:r>
              </a:p>
              <a:p>
                <a:pPr marL="0" indent="0">
                  <a:buNone/>
                </a:pPr>
                <a:r>
                  <a:rPr lang="cs-CZ" sz="7600" dirty="0"/>
                  <a:t> </a:t>
                </a:r>
                <a:r>
                  <a:rPr lang="cs-CZ" sz="7600" dirty="0" smtClean="0"/>
                  <a:t>         - </a:t>
                </a:r>
                <a:r>
                  <a:rPr lang="cs-CZ" sz="7600" dirty="0"/>
                  <a:t>s rostoucím VS se výběrová charakteristika více blíží k </a:t>
                </a:r>
                <a:r>
                  <a:rPr lang="cs-CZ" sz="7600" dirty="0" smtClean="0"/>
                  <a:t>parametru</a:t>
                </a:r>
                <a:endParaRPr lang="cs-CZ" sz="7600" dirty="0"/>
              </a:p>
              <a:p>
                <a:pPr marL="0" indent="0">
                  <a:buNone/>
                </a:pPr>
                <a:r>
                  <a:rPr lang="cs-CZ" sz="9600" dirty="0" smtClean="0"/>
                  <a:t>b</a:t>
                </a:r>
                <a:r>
                  <a:rPr lang="cs-CZ" sz="9600" dirty="0"/>
                  <a:t>)</a:t>
                </a:r>
                <a:r>
                  <a:rPr lang="cs-CZ" sz="9600" dirty="0">
                    <a:solidFill>
                      <a:srgbClr val="92D050"/>
                    </a:solidFill>
                  </a:rPr>
                  <a:t> </a:t>
                </a:r>
                <a:r>
                  <a:rPr lang="cs-CZ" sz="9600" b="1" dirty="0">
                    <a:solidFill>
                      <a:srgbClr val="FF0000"/>
                    </a:solidFill>
                  </a:rPr>
                  <a:t>nestrannost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7600" dirty="0"/>
                  <a:t> </a:t>
                </a:r>
                <a:r>
                  <a:rPr lang="cs-CZ" sz="7600" dirty="0" smtClean="0"/>
                  <a:t>         - </a:t>
                </a:r>
                <a:r>
                  <a:rPr lang="cs-CZ" sz="7600" dirty="0"/>
                  <a:t>odhady parametru provedené na základě různých VS kolísají </a:t>
                </a:r>
                <a:r>
                  <a:rPr lang="cs-CZ" sz="7600" dirty="0" smtClean="0"/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7600" dirty="0"/>
                  <a:t> </a:t>
                </a:r>
                <a:r>
                  <a:rPr lang="cs-CZ" sz="7600" dirty="0" smtClean="0"/>
                  <a:t>           kolem hodnoty </a:t>
                </a:r>
                <a:r>
                  <a:rPr lang="cs-CZ" sz="7600" dirty="0"/>
                  <a:t>neznámého </a:t>
                </a:r>
                <a:r>
                  <a:rPr lang="cs-CZ" sz="7600" dirty="0" smtClean="0"/>
                  <a:t>parametru </a:t>
                </a:r>
                <a:r>
                  <a:rPr lang="cs-CZ" sz="7600" dirty="0"/>
                  <a:t>na obě strany</a:t>
                </a:r>
              </a:p>
              <a:p>
                <a:pPr marL="0" indent="0">
                  <a:buNone/>
                </a:pPr>
                <a:r>
                  <a:rPr lang="cs-CZ" sz="9600" dirty="0" smtClean="0"/>
                  <a:t>c</a:t>
                </a:r>
                <a:r>
                  <a:rPr lang="cs-CZ" sz="9600" dirty="0"/>
                  <a:t>) </a:t>
                </a:r>
                <a:r>
                  <a:rPr lang="cs-CZ" sz="9600" b="1" dirty="0">
                    <a:solidFill>
                      <a:srgbClr val="FF0000"/>
                    </a:solidFill>
                  </a:rPr>
                  <a:t>minimální rozptyl</a:t>
                </a:r>
              </a:p>
              <a:p>
                <a:pPr marL="0" indent="0">
                  <a:buNone/>
                </a:pPr>
                <a:r>
                  <a:rPr lang="cs-CZ" sz="7600" dirty="0"/>
                  <a:t> </a:t>
                </a:r>
                <a:r>
                  <a:rPr lang="cs-CZ" sz="7600" dirty="0" smtClean="0"/>
                  <a:t>          - </a:t>
                </a:r>
                <a:r>
                  <a:rPr lang="cs-CZ" sz="7600" dirty="0"/>
                  <a:t>uvedené kolísání musí být co </a:t>
                </a:r>
                <a:r>
                  <a:rPr lang="cs-CZ" sz="7600" dirty="0" smtClean="0"/>
                  <a:t>nejmenší</a:t>
                </a:r>
              </a:p>
              <a:p>
                <a:pPr marL="0" indent="0">
                  <a:buNone/>
                </a:pPr>
                <a:endParaRPr lang="cs-CZ" sz="7600" dirty="0"/>
              </a:p>
              <a:p>
                <a:r>
                  <a:rPr lang="cs-CZ" sz="9600" b="1" dirty="0" smtClean="0">
                    <a:solidFill>
                      <a:srgbClr val="0000CC"/>
                    </a:solidFill>
                  </a:rPr>
                  <a:t>Nevýhody </a:t>
                </a:r>
                <a:r>
                  <a:rPr lang="cs-CZ" sz="9600" b="1" dirty="0">
                    <a:solidFill>
                      <a:srgbClr val="0000CC"/>
                    </a:solidFill>
                  </a:rPr>
                  <a:t>bodových </a:t>
                </a:r>
                <a:r>
                  <a:rPr lang="cs-CZ" sz="9600" b="1" dirty="0" smtClean="0">
                    <a:solidFill>
                      <a:srgbClr val="0000CC"/>
                    </a:solidFill>
                  </a:rPr>
                  <a:t>odhadů</a:t>
                </a:r>
                <a:endParaRPr lang="cs-CZ" sz="9600" dirty="0">
                  <a:solidFill>
                    <a:srgbClr val="0000CC"/>
                  </a:solidFill>
                </a:endParaRPr>
              </a:p>
              <a:p>
                <a:pPr marL="400050" lvl="1" indent="0">
                  <a:buNone/>
                </a:pPr>
                <a:r>
                  <a:rPr lang="cs-CZ" sz="7200" dirty="0" smtClean="0"/>
                  <a:t>- </a:t>
                </a:r>
                <a:r>
                  <a:rPr lang="cs-CZ" sz="9600" dirty="0"/>
                  <a:t>neznáme jejich </a:t>
                </a:r>
                <a:r>
                  <a:rPr lang="cs-CZ" sz="9600" b="1" dirty="0"/>
                  <a:t>spolehlivost</a:t>
                </a:r>
                <a:r>
                  <a:rPr lang="cs-CZ" sz="9600" dirty="0"/>
                  <a:t> a </a:t>
                </a:r>
                <a:r>
                  <a:rPr lang="cs-CZ" sz="9600" b="1" dirty="0"/>
                  <a:t>přesnost</a:t>
                </a:r>
                <a:endParaRPr lang="cs-CZ" sz="9600" dirty="0"/>
              </a:p>
              <a:p>
                <a:pPr marL="0" indent="0">
                  <a:buNone/>
                </a:pPr>
                <a:r>
                  <a:rPr lang="cs-CZ" sz="7600" dirty="0"/>
                  <a:t> </a:t>
                </a:r>
              </a:p>
              <a:p>
                <a:pPr marL="0" indent="0">
                  <a:buNone/>
                </a:pPr>
                <a:endParaRPr lang="cs-CZ" sz="8000" dirty="0"/>
              </a:p>
              <a:p>
                <a:pPr marL="0" indent="0">
                  <a:buNone/>
                </a:pPr>
                <a:endParaRPr lang="cs-CZ" sz="80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80728"/>
                <a:ext cx="8229600" cy="5400600"/>
              </a:xfrm>
              <a:blipFill rotWithShape="1">
                <a:blip r:embed="rId3" cstate="print"/>
                <a:stretch>
                  <a:fillRect l="-1185" t="-1580" b="-6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550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0000CC"/>
                </a:solidFill>
              </a:rPr>
              <a:t>INTERVALOVÉ ODHADY</a:t>
            </a:r>
            <a:endParaRPr lang="cs-CZ" b="1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616624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  <a:buClr>
                <a:srgbClr val="0000CC"/>
              </a:buClr>
              <a:buSzPct val="120000"/>
            </a:pPr>
            <a:r>
              <a:rPr lang="cs-CZ" sz="3800" dirty="0" smtClean="0"/>
              <a:t>Neznámý </a:t>
            </a:r>
            <a:r>
              <a:rPr lang="cs-CZ" sz="3800" dirty="0"/>
              <a:t>parametr odhadujeme </a:t>
            </a:r>
            <a:r>
              <a:rPr lang="cs-CZ" sz="3800" b="1" dirty="0"/>
              <a:t>intervalem</a:t>
            </a:r>
            <a:r>
              <a:rPr lang="cs-CZ" sz="3800" dirty="0"/>
              <a:t> </a:t>
            </a:r>
            <a:r>
              <a:rPr lang="cs-CZ" sz="3800" dirty="0" smtClean="0"/>
              <a:t>vytvořeným </a:t>
            </a:r>
            <a:r>
              <a:rPr lang="cs-CZ" sz="3800" b="1" dirty="0" smtClean="0"/>
              <a:t>kolem</a:t>
            </a:r>
            <a:r>
              <a:rPr lang="cs-CZ" sz="3800" dirty="0" smtClean="0"/>
              <a:t> </a:t>
            </a:r>
            <a:r>
              <a:rPr lang="cs-CZ" sz="3800" dirty="0"/>
              <a:t>tzv. nejlepšího nestranného </a:t>
            </a:r>
            <a:r>
              <a:rPr lang="cs-CZ" sz="3800" b="1" dirty="0"/>
              <a:t>bodového </a:t>
            </a:r>
            <a:r>
              <a:rPr lang="cs-CZ" sz="3800" b="1" dirty="0" smtClean="0"/>
              <a:t>odhadu</a:t>
            </a:r>
            <a:r>
              <a:rPr lang="cs-CZ" sz="3800" dirty="0" smtClean="0"/>
              <a:t>.</a:t>
            </a:r>
            <a:endParaRPr lang="cs-CZ" dirty="0" smtClean="0"/>
          </a:p>
          <a:p>
            <a:pPr>
              <a:spcAft>
                <a:spcPts val="1200"/>
              </a:spcAft>
              <a:buSzPct val="120000"/>
            </a:pPr>
            <a:r>
              <a:rPr lang="cs-CZ" sz="3800" b="1" dirty="0" smtClean="0">
                <a:solidFill>
                  <a:srgbClr val="0000CC"/>
                </a:solidFill>
              </a:rPr>
              <a:t>Interval </a:t>
            </a:r>
            <a:r>
              <a:rPr lang="cs-CZ" sz="3800" b="1" dirty="0">
                <a:solidFill>
                  <a:srgbClr val="0000CC"/>
                </a:solidFill>
              </a:rPr>
              <a:t>spolehlivosti </a:t>
            </a:r>
            <a:r>
              <a:rPr lang="cs-CZ" sz="3800" dirty="0"/>
              <a:t>(konfidenční interval</a:t>
            </a:r>
            <a:r>
              <a:rPr lang="cs-CZ" sz="3800" dirty="0" smtClean="0"/>
              <a:t>)</a:t>
            </a:r>
          </a:p>
          <a:p>
            <a:pPr>
              <a:buSzPct val="120000"/>
            </a:pPr>
            <a:r>
              <a:rPr lang="cs-CZ" sz="3800" b="1" dirty="0" smtClean="0">
                <a:solidFill>
                  <a:srgbClr val="0000CC"/>
                </a:solidFill>
              </a:rPr>
              <a:t>Spolehlivost</a:t>
            </a:r>
            <a:r>
              <a:rPr lang="cs-CZ" sz="3800" dirty="0" smtClean="0"/>
              <a:t> určujeme sami, obvykle 95% nebo 99%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SzPct val="120000"/>
              <a:buFont typeface="Arial" pitchFamily="34" charset="0"/>
              <a:buChar char="•"/>
            </a:pPr>
            <a:r>
              <a:rPr lang="cs-CZ" sz="3100" dirty="0" smtClean="0"/>
              <a:t>jde </a:t>
            </a:r>
            <a:r>
              <a:rPr lang="cs-CZ" sz="3100" dirty="0"/>
              <a:t>o </a:t>
            </a:r>
            <a:r>
              <a:rPr lang="cs-CZ" sz="3100" b="1" dirty="0">
                <a:solidFill>
                  <a:srgbClr val="FF0000"/>
                </a:solidFill>
              </a:rPr>
              <a:t>pravděpodobnost</a:t>
            </a:r>
            <a:r>
              <a:rPr lang="cs-CZ" sz="3100" dirty="0"/>
              <a:t>, že odhadovaný </a:t>
            </a:r>
            <a:r>
              <a:rPr lang="cs-CZ" sz="3100" dirty="0" smtClean="0"/>
              <a:t>parametr </a:t>
            </a:r>
            <a:r>
              <a:rPr lang="cs-CZ" sz="3100" dirty="0"/>
              <a:t>se nachází v daném </a:t>
            </a:r>
            <a:r>
              <a:rPr lang="cs-CZ" sz="3100" dirty="0" smtClean="0"/>
              <a:t>intervalu.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SzPct val="120000"/>
              <a:buNone/>
            </a:pPr>
            <a:endParaRPr lang="cs-CZ" sz="3100" dirty="0" smtClean="0"/>
          </a:p>
          <a:p>
            <a:pPr>
              <a:spcAft>
                <a:spcPts val="1200"/>
              </a:spcAft>
              <a:buClr>
                <a:srgbClr val="0000CC"/>
              </a:buClr>
              <a:buSzPct val="120000"/>
            </a:pPr>
            <a:r>
              <a:rPr lang="cs-CZ" sz="3800" dirty="0" smtClean="0"/>
              <a:t>zápis: 	</a:t>
            </a:r>
            <a:r>
              <a:rPr lang="cs-CZ" sz="3800" b="1" dirty="0" smtClean="0">
                <a:solidFill>
                  <a:srgbClr val="0000FF"/>
                </a:solidFill>
              </a:rPr>
              <a:t>95% CI (</a:t>
            </a:r>
            <a:r>
              <a:rPr lang="cs-CZ" sz="3800" dirty="0"/>
              <a:t>dolní hranice</a:t>
            </a:r>
            <a:r>
              <a:rPr lang="cs-CZ" sz="3800" b="1" dirty="0" smtClean="0"/>
              <a:t> ; </a:t>
            </a:r>
            <a:r>
              <a:rPr lang="cs-CZ" sz="3800" dirty="0"/>
              <a:t>horní hranice</a:t>
            </a:r>
            <a:r>
              <a:rPr lang="cs-CZ" sz="3800" b="1" dirty="0" smtClean="0">
                <a:solidFill>
                  <a:srgbClr val="0000FF"/>
                </a:solidFill>
              </a:rPr>
              <a:t>)</a:t>
            </a:r>
          </a:p>
          <a:p>
            <a:pPr marL="457200" lvl="1" indent="0">
              <a:spcAft>
                <a:spcPts val="1200"/>
              </a:spcAft>
              <a:buSzPct val="120000"/>
              <a:buNone/>
            </a:pPr>
            <a:r>
              <a:rPr lang="cs-CZ" sz="3800" b="1" dirty="0" smtClean="0">
                <a:solidFill>
                  <a:srgbClr val="0000FF"/>
                </a:solidFill>
              </a:rPr>
              <a:t> 		99% CI (</a:t>
            </a:r>
            <a:r>
              <a:rPr lang="cs-CZ" sz="3800" dirty="0"/>
              <a:t>dolní hranice </a:t>
            </a:r>
            <a:r>
              <a:rPr lang="cs-CZ" sz="3800" b="1" dirty="0" smtClean="0"/>
              <a:t>;</a:t>
            </a:r>
            <a:r>
              <a:rPr lang="cs-CZ" sz="3800" dirty="0"/>
              <a:t> horní hranice</a:t>
            </a:r>
            <a:r>
              <a:rPr lang="cs-CZ" sz="3800" b="1" dirty="0" smtClean="0">
                <a:solidFill>
                  <a:srgbClr val="0000FF"/>
                </a:solidFill>
              </a:rPr>
              <a:t>)</a:t>
            </a:r>
            <a:endParaRPr lang="cs-CZ" sz="3800" b="1" dirty="0">
              <a:solidFill>
                <a:srgbClr val="0000FF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cs-CZ" sz="3800" dirty="0" smtClean="0"/>
              <a:t>	</a:t>
            </a:r>
            <a:endParaRPr lang="cs-CZ" sz="3800" dirty="0"/>
          </a:p>
          <a:p>
            <a:pPr marL="0" indent="0">
              <a:buNone/>
            </a:pPr>
            <a:endParaRPr lang="cs-CZ" sz="3800" dirty="0"/>
          </a:p>
        </p:txBody>
      </p:sp>
    </p:spTree>
    <p:extLst>
      <p:ext uri="{BB962C8B-B14F-4D97-AF65-F5344CB8AC3E}">
        <p14:creationId xmlns:p14="http://schemas.microsoft.com/office/powerpoint/2010/main" xmlns="" val="201813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CC"/>
                </a:solidFill>
              </a:rPr>
              <a:t>INTERVALOVÉ ODHADY</a:t>
            </a:r>
            <a:endParaRPr lang="cs-CZ" b="1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D</a:t>
            </a:r>
            <a:r>
              <a:rPr lang="cs-CZ" dirty="0" smtClean="0"/>
              <a:t>oplněk </a:t>
            </a:r>
            <a:r>
              <a:rPr lang="cs-CZ" dirty="0"/>
              <a:t>spolehlivost vyjadřuje </a:t>
            </a:r>
            <a:r>
              <a:rPr lang="cs-CZ" dirty="0" smtClean="0"/>
              <a:t>tzv. </a:t>
            </a:r>
            <a:r>
              <a:rPr lang="cs-CZ" b="1" dirty="0" smtClean="0">
                <a:solidFill>
                  <a:srgbClr val="0000CC"/>
                </a:solidFill>
              </a:rPr>
              <a:t>riziko</a:t>
            </a:r>
            <a:r>
              <a:rPr lang="cs-CZ" dirty="0" smtClean="0">
                <a:solidFill>
                  <a:srgbClr val="0000CC"/>
                </a:solidFill>
              </a:rPr>
              <a:t> </a:t>
            </a:r>
            <a:r>
              <a:rPr lang="cs-CZ" b="1" dirty="0">
                <a:solidFill>
                  <a:srgbClr val="0000CC"/>
                </a:solidFill>
              </a:rPr>
              <a:t>odhadu</a:t>
            </a:r>
            <a:r>
              <a:rPr lang="cs-CZ" b="1" dirty="0"/>
              <a:t> </a:t>
            </a:r>
            <a:r>
              <a:rPr lang="cs-CZ" dirty="0"/>
              <a:t>– tj. riziko, že odhadovaný parametr leží mimo </a:t>
            </a:r>
            <a:r>
              <a:rPr lang="cs-CZ" dirty="0" smtClean="0"/>
              <a:t>interval:</a:t>
            </a:r>
            <a:endParaRPr lang="cs-CZ" dirty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při </a:t>
            </a:r>
            <a:r>
              <a:rPr lang="cs-CZ" dirty="0"/>
              <a:t>spolehlivosti 95% je riziko odhadu 5</a:t>
            </a:r>
            <a:r>
              <a:rPr lang="cs-CZ" dirty="0" smtClean="0"/>
              <a:t>%,</a:t>
            </a:r>
            <a:endParaRPr lang="cs-CZ" dirty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při </a:t>
            </a:r>
            <a:r>
              <a:rPr lang="cs-CZ" dirty="0"/>
              <a:t>spolehlivosti 99% je riziko odhadu 1</a:t>
            </a:r>
            <a:r>
              <a:rPr lang="cs-CZ" dirty="0" smtClean="0"/>
              <a:t>%.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514350" indent="-514350">
              <a:buFont typeface="+mj-lt"/>
              <a:buAutoNum type="arabicPeriod" startAt="2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604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0000CC"/>
                </a:solidFill>
              </a:rPr>
              <a:t>ODHAD PRŮMĚRU ZÁKLADNÍHO SOUBORU (PARAMETRU </a:t>
            </a:r>
            <a:r>
              <a:rPr lang="el-GR" sz="2800" b="1" dirty="0" smtClean="0">
                <a:solidFill>
                  <a:srgbClr val="0000CC"/>
                </a:solidFill>
              </a:rPr>
              <a:t>μ</a:t>
            </a:r>
            <a:r>
              <a:rPr lang="cs-CZ" sz="2800" b="1" dirty="0" smtClean="0">
                <a:solidFill>
                  <a:srgbClr val="0000CC"/>
                </a:solidFill>
              </a:rPr>
              <a:t>)</a:t>
            </a:r>
            <a:r>
              <a:rPr lang="cs-CZ" sz="2800" dirty="0">
                <a:solidFill>
                  <a:srgbClr val="0000CC"/>
                </a:solidFill>
              </a:rPr>
              <a:t/>
            </a:r>
            <a:br>
              <a:rPr lang="cs-CZ" sz="2800" dirty="0">
                <a:solidFill>
                  <a:srgbClr val="0000CC"/>
                </a:solidFill>
              </a:rPr>
            </a:br>
            <a:endParaRPr lang="cs-CZ" sz="28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340768"/>
                <a:ext cx="8291264" cy="5616624"/>
              </a:xfrm>
            </p:spPr>
            <p:txBody>
              <a:bodyPr>
                <a:noAutofit/>
              </a:bodyPr>
              <a:lstStyle/>
              <a:p>
                <a:pPr>
                  <a:buFont typeface="+mj-lt"/>
                  <a:buAutoNum type="arabicPeriod"/>
                </a:pPr>
                <a:r>
                  <a:rPr lang="cs-CZ" sz="2000" dirty="0" smtClean="0"/>
                  <a:t>Nejlepší </a:t>
                </a:r>
                <a:r>
                  <a:rPr lang="cs-CZ" sz="2000" dirty="0"/>
                  <a:t>bodový odhad parametru </a:t>
                </a:r>
                <a:r>
                  <a:rPr lang="el-GR" sz="2000" b="1" dirty="0" smtClean="0"/>
                  <a:t>μ</a:t>
                </a:r>
                <a:r>
                  <a:rPr lang="cs-CZ" sz="2000" dirty="0" smtClean="0"/>
                  <a:t> </a:t>
                </a:r>
                <a:r>
                  <a:rPr lang="cs-CZ" sz="2000" dirty="0"/>
                  <a:t>je výběrový průměr </a:t>
                </a:r>
                <a:r>
                  <a:rPr lang="cs-CZ" sz="2000" b="1" dirty="0" smtClean="0"/>
                  <a:t>m.                             </a:t>
                </a:r>
                <a:endParaRPr lang="cs-CZ" sz="2000" dirty="0"/>
              </a:p>
              <a:p>
                <a:pPr>
                  <a:buFont typeface="+mj-lt"/>
                  <a:buAutoNum type="arabicPeriod"/>
                </a:pPr>
                <a:r>
                  <a:rPr lang="cs-CZ" sz="2000" dirty="0" smtClean="0"/>
                  <a:t>V souborech</a:t>
                </a:r>
                <a:r>
                  <a:rPr lang="cs-CZ" sz="2000" dirty="0"/>
                  <a:t>, kde </a:t>
                </a:r>
                <a:r>
                  <a:rPr lang="cs-CZ" sz="2000" b="1" dirty="0"/>
                  <a:t>n </a:t>
                </a:r>
                <a14:m>
                  <m:oMath xmlns:m="http://schemas.openxmlformats.org/officeDocument/2006/math">
                    <m:r>
                      <a:rPr lang="cs-CZ" sz="2000" b="1" i="0" dirty="0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cs-CZ" sz="2000" b="1" dirty="0"/>
                  <a:t> 30</a:t>
                </a:r>
                <a:r>
                  <a:rPr lang="cs-CZ" sz="2000" dirty="0"/>
                  <a:t>, se výběrový průměr chová jako náhodná veličina, která má </a:t>
                </a:r>
                <a:r>
                  <a:rPr lang="cs-CZ" sz="2000" b="1" dirty="0" smtClean="0"/>
                  <a:t>normální rozdělení, </a:t>
                </a:r>
                <a:r>
                  <a:rPr lang="cs-CZ" sz="2000" dirty="0" smtClean="0"/>
                  <a:t>a to i v případě, že veličina, ze které je průměr vypočítán, normální rozdělení nemá. </a:t>
                </a:r>
                <a:r>
                  <a:rPr lang="cs-CZ" sz="2000" b="1" dirty="0" smtClean="0"/>
                  <a:t> </a:t>
                </a:r>
                <a:endParaRPr lang="cs-CZ" sz="2000" b="1" dirty="0"/>
              </a:p>
              <a:p>
                <a:pPr>
                  <a:buFont typeface="+mj-lt"/>
                  <a:buAutoNum type="arabicPeriod"/>
                </a:pPr>
                <a:r>
                  <a:rPr lang="cs-CZ" sz="2000" b="1" dirty="0" smtClean="0"/>
                  <a:t>Standardní chyba</a:t>
                </a:r>
                <a:r>
                  <a:rPr lang="cs-CZ" sz="2000" dirty="0" smtClean="0"/>
                  <a:t> </a:t>
                </a:r>
                <a:r>
                  <a:rPr lang="cs-CZ" sz="2000" dirty="0"/>
                  <a:t>průměru </a:t>
                </a:r>
                <a:r>
                  <a:rPr lang="cs-CZ" sz="2000" b="1" dirty="0" smtClean="0"/>
                  <a:t>SE</a:t>
                </a:r>
                <a:r>
                  <a:rPr lang="cs-CZ" sz="2000" b="1" baseline="-25000" dirty="0" smtClean="0"/>
                  <a:t>m</a:t>
                </a:r>
                <a:r>
                  <a:rPr lang="cs-CZ" sz="2000" dirty="0" smtClean="0"/>
                  <a:t> se odhaduje ze </a:t>
                </a:r>
                <a:r>
                  <a:rPr lang="cs-CZ" sz="2000" dirty="0"/>
                  <a:t>vztahu</a:t>
                </a:r>
                <a:r>
                  <a:rPr lang="cs-CZ" sz="2000" dirty="0" smtClean="0"/>
                  <a:t>: </a:t>
                </a:r>
                <a:r>
                  <a:rPr lang="cs-CZ" sz="2000" b="1" dirty="0" smtClean="0">
                    <a:solidFill>
                      <a:srgbClr val="0000FF"/>
                    </a:solidFill>
                  </a:rPr>
                  <a:t>SE</a:t>
                </a:r>
                <a:r>
                  <a:rPr lang="cs-CZ" sz="2000" b="1" baseline="-25000" dirty="0" smtClean="0">
                    <a:solidFill>
                      <a:srgbClr val="0000FF"/>
                    </a:solidFill>
                  </a:rPr>
                  <a:t>m </a:t>
                </a:r>
                <a14:m>
                  <m:oMath xmlns:m="http://schemas.openxmlformats.org/officeDocument/2006/math"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2000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000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𝐬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𝐧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endParaRPr lang="cs-CZ" sz="2000" dirty="0"/>
              </a:p>
              <a:p>
                <a:pPr marL="0" indent="0">
                  <a:buNone/>
                </a:pPr>
                <a:r>
                  <a:rPr lang="cs-CZ" sz="2000" dirty="0"/>
                  <a:t> </a:t>
                </a:r>
                <a:r>
                  <a:rPr lang="cs-CZ" sz="2000" dirty="0" smtClean="0"/>
                  <a:t>	Závěr</a:t>
                </a:r>
                <a:r>
                  <a:rPr lang="cs-CZ" sz="2000" dirty="0"/>
                  <a:t>:	 95% </a:t>
                </a:r>
                <a:r>
                  <a:rPr lang="cs-CZ" sz="2000" dirty="0" smtClean="0"/>
                  <a:t>CI	</a:t>
                </a:r>
                <a:r>
                  <a:rPr lang="cs-CZ" sz="2000" b="1" dirty="0" smtClean="0"/>
                  <a:t> </a:t>
                </a:r>
                <a14:m>
                  <m:oMath xmlns:m="http://schemas.openxmlformats.org/officeDocument/2006/math">
                    <m:r>
                      <a:rPr lang="cs-CZ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𝐦</m:t>
                    </m:r>
                    <m:r>
                      <a:rPr lang="cs-CZ" sz="2000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±</m:t>
                    </m:r>
                    <m:r>
                      <a:rPr lang="cs-CZ" sz="20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cs-CZ" sz="20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cs-CZ" sz="20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𝟗𝟔</m:t>
                    </m:r>
                    <m:r>
                      <a:rPr lang="cs-CZ" sz="20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∙ </m:t>
                    </m:r>
                    <m:f>
                      <m:fPr>
                        <m:ctrlPr>
                          <a:rPr lang="cs-CZ" sz="2000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000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𝐬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𝐧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rad>
                      </m:den>
                    </m:f>
                    <m:r>
                      <a:rPr lang="cs-CZ" sz="2000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sz="2000" dirty="0" smtClean="0">
                    <a:solidFill>
                      <a:srgbClr val="0000FF"/>
                    </a:solidFill>
                  </a:rPr>
                  <a:t>      	</a:t>
                </a:r>
                <a:endParaRPr lang="cs-CZ" sz="20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cs-CZ" sz="2000" dirty="0" smtClean="0"/>
                  <a:t>		99</a:t>
                </a:r>
                <a:r>
                  <a:rPr lang="cs-CZ" sz="2000" dirty="0"/>
                  <a:t>% CI </a:t>
                </a:r>
                <a:r>
                  <a:rPr lang="cs-CZ" sz="2000" dirty="0" smtClean="0"/>
                  <a:t>	</a:t>
                </a:r>
                <a:r>
                  <a:rPr lang="cs-CZ" sz="2000" b="0" dirty="0" smtClean="0"/>
                  <a:t> </a:t>
                </a:r>
                <a14:m>
                  <m:oMath xmlns:m="http://schemas.openxmlformats.org/officeDocument/2006/math">
                    <m:r>
                      <a:rPr lang="cs-CZ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𝐦</m:t>
                    </m:r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±</m:t>
                    </m:r>
                    <m:r>
                      <a:rPr lang="cs-CZ" sz="2000" b="1" i="0" smtClean="0">
                        <a:solidFill>
                          <a:srgbClr val="00B050"/>
                        </a:solidFill>
                        <a:latin typeface="Cambria Math"/>
                      </a:rPr>
                      <m:t>𝟐</m:t>
                    </m:r>
                    <m:r>
                      <a:rPr lang="cs-CZ" sz="2000" b="1" i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cs-CZ" sz="2000" b="1" i="0" smtClean="0">
                        <a:solidFill>
                          <a:srgbClr val="00B050"/>
                        </a:solidFill>
                        <a:latin typeface="Cambria Math"/>
                      </a:rPr>
                      <m:t>𝟓𝟖</m:t>
                    </m:r>
                    <m:r>
                      <a:rPr lang="cs-CZ" sz="2000" b="1" i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∙ </m:t>
                    </m:r>
                    <m:f>
                      <m:fPr>
                        <m:ctrlPr>
                          <a:rPr lang="cs-CZ" sz="2000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000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𝐬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𝐧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endParaRPr lang="cs-CZ" sz="2000" dirty="0" smtClean="0"/>
              </a:p>
              <a:p>
                <a:pPr>
                  <a:buClr>
                    <a:srgbClr val="0000FF"/>
                  </a:buClr>
                  <a:buFont typeface="Wingdings" pitchFamily="2" charset="2"/>
                  <a:buChar char=""/>
                </a:pPr>
                <a:endParaRPr lang="cs-CZ" sz="2000" dirty="0" smtClean="0"/>
              </a:p>
              <a:p>
                <a:pPr>
                  <a:buClr>
                    <a:srgbClr val="0000FF"/>
                  </a:buClr>
                  <a:buFont typeface="Wingdings" pitchFamily="2" charset="2"/>
                  <a:buChar char=""/>
                </a:pPr>
                <a:r>
                  <a:rPr lang="cs-CZ" sz="2000" dirty="0" smtClean="0"/>
                  <a:t>V souborech, kde </a:t>
                </a:r>
                <a:r>
                  <a:rPr lang="cs-CZ" sz="2000" b="1" dirty="0" smtClean="0"/>
                  <a:t>n ≤ 30</a:t>
                </a:r>
                <a:r>
                  <a:rPr lang="cs-CZ" sz="2000" dirty="0" smtClean="0"/>
                  <a:t>, používáme model </a:t>
                </a:r>
                <a:r>
                  <a:rPr lang="cs-CZ" sz="2000" b="1" dirty="0" smtClean="0"/>
                  <a:t>Studentova rozdělení </a:t>
                </a:r>
                <a:r>
                  <a:rPr lang="cs-CZ" sz="2000" dirty="0" smtClean="0"/>
                  <a:t>(konstanty 1,96, příp. 2,58 se nahrazují jinými – viz. skripta, str. 41). </a:t>
                </a:r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sz="18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340768"/>
                <a:ext cx="8291264" cy="5616624"/>
              </a:xfrm>
              <a:blipFill rotWithShape="1">
                <a:blip r:embed="rId2" cstate="print"/>
                <a:stretch>
                  <a:fillRect l="-588" t="-434" r="-115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315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6632"/>
                <a:ext cx="8435280" cy="6624736"/>
              </a:xfrm>
            </p:spPr>
            <p:txBody>
              <a:bodyPr>
                <a:normAutofit fontScale="70000" lnSpcReduction="20000"/>
              </a:bodyPr>
              <a:lstStyle/>
              <a:p>
                <a:endParaRPr lang="cs-CZ" dirty="0" smtClean="0"/>
              </a:p>
              <a:p>
                <a:pPr marL="0" indent="0">
                  <a:buNone/>
                </a:pPr>
                <a:r>
                  <a:rPr lang="cs-CZ" sz="2000" b="1" dirty="0" smtClean="0"/>
                  <a:t>                                                                                                     </a:t>
                </a:r>
                <a:r>
                  <a:rPr lang="cs-CZ" sz="2000" dirty="0" smtClean="0"/>
                  <a:t>Když má náhodná veličina (např. VKP)</a:t>
                </a:r>
              </a:p>
              <a:p>
                <a:pPr marL="0" indent="0">
                  <a:buNone/>
                </a:pPr>
                <a:r>
                  <a:rPr lang="cs-CZ" sz="2000" dirty="0" smtClean="0"/>
                  <a:t>                                                                                                     normální rozložení s průměrem </a:t>
                </a:r>
                <a:r>
                  <a:rPr lang="el-GR" sz="2000" b="1" dirty="0" smtClean="0"/>
                  <a:t>μ</a:t>
                </a:r>
                <a:r>
                  <a:rPr lang="cs-CZ" sz="2000" dirty="0" smtClean="0"/>
                  <a:t> a </a:t>
                </a:r>
              </a:p>
              <a:p>
                <a:pPr marL="0" indent="0">
                  <a:buNone/>
                </a:pPr>
                <a:r>
                  <a:rPr lang="cs-CZ" sz="2000" dirty="0" smtClean="0"/>
                  <a:t>                                                                                                     odchylkou </a:t>
                </a:r>
                <a:r>
                  <a:rPr lang="el-GR" sz="2000" b="1" dirty="0" smtClean="0"/>
                  <a:t>σ</a:t>
                </a:r>
                <a:r>
                  <a:rPr lang="cs-CZ" sz="2000" dirty="0" smtClean="0"/>
                  <a:t> (tj. s rozptylem </a:t>
                </a:r>
                <a:r>
                  <a:rPr lang="el-GR" sz="2000" b="1" dirty="0" smtClean="0"/>
                  <a:t>σ</a:t>
                </a:r>
                <a:r>
                  <a:rPr lang="cs-CZ" sz="2000" b="1" baseline="30000" dirty="0"/>
                  <a:t>2</a:t>
                </a:r>
                <a:r>
                  <a:rPr lang="cs-CZ" sz="2000" dirty="0" smtClean="0"/>
                  <a:t>), pak má  </a:t>
                </a:r>
              </a:p>
              <a:p>
                <a:pPr marL="0" indent="0">
                  <a:buNone/>
                </a:pPr>
                <a:r>
                  <a:rPr lang="cs-CZ" sz="2000" dirty="0" smtClean="0"/>
                  <a:t>                                                                                                     výběrový průměr m normální rozložení</a:t>
                </a:r>
              </a:p>
              <a:p>
                <a:pPr marL="0" indent="0">
                  <a:buNone/>
                </a:pPr>
                <a:r>
                  <a:rPr lang="cs-CZ" sz="2000" dirty="0" smtClean="0"/>
                  <a:t>                                                                                                     s průměrem </a:t>
                </a:r>
                <a:r>
                  <a:rPr lang="el-GR" sz="2000" b="1" dirty="0" smtClean="0"/>
                  <a:t>μ</a:t>
                </a:r>
                <a:r>
                  <a:rPr lang="cs-CZ" sz="2000" dirty="0" smtClean="0"/>
                  <a:t> </a:t>
                </a:r>
                <a:r>
                  <a:rPr lang="cs-CZ" sz="2000" dirty="0"/>
                  <a:t>a </a:t>
                </a:r>
                <a:r>
                  <a:rPr lang="cs-CZ" sz="2000" dirty="0" smtClean="0"/>
                  <a:t>odchylkou </a:t>
                </a:r>
                <a:r>
                  <a:rPr lang="el-GR" sz="2000" b="1" dirty="0" smtClean="0">
                    <a:solidFill>
                      <a:schemeClr val="tx1"/>
                    </a:solidFill>
                  </a:rPr>
                  <a:t>σ</a:t>
                </a:r>
                <a:r>
                  <a:rPr lang="cs-CZ" sz="2000" b="1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b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𝐧</m:t>
                            </m:r>
                            <m:r>
                              <a:rPr lang="cs-CZ" sz="2000" b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cs-CZ" sz="2000" b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rad>
                      </m:den>
                    </m:f>
                    <m:r>
                      <a:rPr lang="cs-CZ" sz="2000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sz="2000" dirty="0" smtClean="0"/>
                  <a:t> (tj.</a:t>
                </a:r>
              </a:p>
              <a:p>
                <a:pPr marL="0" indent="0">
                  <a:buNone/>
                </a:pPr>
                <a:r>
                  <a:rPr lang="cs-CZ" sz="2000" dirty="0" smtClean="0"/>
                  <a:t>                                                                                                     s rozptylem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2000" b="1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𝛔</m:t>
                        </m:r>
                        <m:r>
                          <a:rPr lang="cs-CZ" sz="2000" b="1" i="0" baseline="3000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num>
                      <m:den>
                        <m:r>
                          <a:rPr lang="cs-CZ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𝐧</m:t>
                        </m:r>
                        <m:r>
                          <a:rPr lang="cs-CZ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−</m:t>
                        </m:r>
                        <m:r>
                          <a:rPr lang="cs-CZ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cs-CZ" sz="2000" dirty="0" smtClean="0"/>
                  <a:t>).</a:t>
                </a:r>
              </a:p>
              <a:p>
                <a:pPr marL="0" indent="0">
                  <a:buNone/>
                </a:pPr>
                <a:r>
                  <a:rPr lang="cs-CZ" sz="2000" dirty="0" smtClean="0"/>
                  <a:t>         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cs-CZ" sz="2000" b="1" dirty="0" smtClean="0"/>
                  <a:t>                                                                                                    </a:t>
                </a:r>
                <a:r>
                  <a:rPr lang="cs-CZ" sz="2000" dirty="0" smtClean="0"/>
                  <a:t>Protože hodnotu </a:t>
                </a:r>
                <a:r>
                  <a:rPr lang="el-GR" sz="2000" b="1" dirty="0" smtClean="0"/>
                  <a:t>σ</a:t>
                </a:r>
                <a:r>
                  <a:rPr lang="cs-CZ" sz="2000" dirty="0" smtClean="0"/>
                  <a:t> neznáme, dosazujeme </a:t>
                </a:r>
              </a:p>
              <a:p>
                <a:pPr marL="0" indent="0">
                  <a:buNone/>
                </a:pPr>
                <a:r>
                  <a:rPr lang="cs-CZ" sz="2000" dirty="0"/>
                  <a:t> </a:t>
                </a:r>
                <a:r>
                  <a:rPr lang="cs-CZ" sz="2000" dirty="0" smtClean="0"/>
                  <a:t>                                                                                                   za ni nejlepší bodový odhad, tj. </a:t>
                </a:r>
                <a:r>
                  <a:rPr lang="cs-CZ" sz="2000" b="1" dirty="0" smtClean="0"/>
                  <a:t>s</a:t>
                </a:r>
                <a:r>
                  <a:rPr lang="cs-CZ" sz="2000" dirty="0" smtClean="0"/>
                  <a:t>.</a:t>
                </a:r>
                <a:endParaRPr lang="cs-CZ" sz="2000" b="1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cs-CZ" sz="200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cs-CZ" sz="20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cs-CZ" sz="200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cs-CZ" sz="20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cs-CZ" sz="200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cs-CZ" sz="2000" dirty="0" smtClean="0"/>
              </a:p>
              <a:p>
                <a:pPr>
                  <a:lnSpc>
                    <a:spcPct val="120000"/>
                  </a:lnSpc>
                  <a:buClr>
                    <a:srgbClr val="0000CC"/>
                  </a:buClr>
                  <a:buSzPct val="130000"/>
                </a:pPr>
                <a:r>
                  <a:rPr lang="cs-CZ" sz="2000" dirty="0" smtClean="0"/>
                  <a:t>Když provedeme náhodný výběr o  rozsahu </a:t>
                </a:r>
                <a:r>
                  <a:rPr lang="cs-CZ" sz="2000" b="1" dirty="0"/>
                  <a:t>n </a:t>
                </a:r>
                <a14:m>
                  <m:oMath xmlns:m="http://schemas.openxmlformats.org/officeDocument/2006/math">
                    <m:r>
                      <a:rPr lang="cs-CZ" sz="2000" b="1" i="1" dirty="0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cs-CZ" sz="2000" b="1" dirty="0"/>
                  <a:t> 30 </a:t>
                </a:r>
                <a:r>
                  <a:rPr lang="cs-CZ" sz="2000" dirty="0" smtClean="0"/>
                  <a:t>a vypočítáme výběrový průměr </a:t>
                </a:r>
                <a:r>
                  <a:rPr lang="cs-CZ" sz="2000" b="1" dirty="0" smtClean="0"/>
                  <a:t>m</a:t>
                </a:r>
                <a:r>
                  <a:rPr lang="cs-CZ" sz="2000" dirty="0" smtClean="0"/>
                  <a:t>, pak jeho hodnota padne </a:t>
                </a:r>
                <a:r>
                  <a:rPr lang="cs-CZ" sz="2000" b="1" dirty="0" smtClean="0"/>
                  <a:t>s pravděpodobností 0,95</a:t>
                </a:r>
                <a:r>
                  <a:rPr lang="cs-CZ" sz="2000" dirty="0" smtClean="0"/>
                  <a:t> do vzdálenosti menší než </a:t>
                </a:r>
                <a14:m>
                  <m:oMath xmlns:m="http://schemas.openxmlformats.org/officeDocument/2006/math">
                    <m:r>
                      <a:rPr lang="cs-CZ" sz="2000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cs-CZ" sz="2000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cs-CZ" sz="2000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𝟗𝟔</m:t>
                    </m:r>
                    <m:r>
                      <a:rPr lang="cs-CZ" sz="2000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∙ </m:t>
                    </m:r>
                    <m:f>
                      <m:fPr>
                        <m:ctrlPr>
                          <a:rPr lang="cs-CZ" sz="2000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000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𝐬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b="1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𝐧</m:t>
                            </m:r>
                            <m:r>
                              <a:rPr lang="cs-CZ" sz="2000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cs-CZ" sz="2000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rad>
                      </m:den>
                    </m:f>
                    <m:r>
                      <a:rPr lang="cs-CZ" sz="2000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sz="2000" dirty="0" smtClean="0"/>
                  <a:t> od parametru </a:t>
                </a:r>
                <a:r>
                  <a:rPr lang="el-GR" sz="2000" b="1" dirty="0" smtClean="0"/>
                  <a:t>μ</a:t>
                </a:r>
                <a:r>
                  <a:rPr lang="cs-CZ" sz="2000" dirty="0" smtClean="0"/>
                  <a:t>. </a:t>
                </a:r>
              </a:p>
              <a:p>
                <a:pPr>
                  <a:lnSpc>
                    <a:spcPct val="80000"/>
                  </a:lnSpc>
                  <a:buClr>
                    <a:srgbClr val="0000CC"/>
                  </a:buClr>
                  <a:buSzPct val="130000"/>
                </a:pPr>
                <a:endParaRPr lang="cs-CZ" sz="2000" dirty="0" smtClean="0"/>
              </a:p>
              <a:p>
                <a:pPr marL="0" indent="0">
                  <a:lnSpc>
                    <a:spcPct val="80000"/>
                  </a:lnSpc>
                  <a:buClr>
                    <a:srgbClr val="0000CC"/>
                  </a:buClr>
                  <a:buSzPct val="130000"/>
                  <a:buNone/>
                </a:pPr>
                <a:r>
                  <a:rPr lang="cs-CZ" sz="2000" dirty="0" smtClean="0"/>
                  <a:t>JINAK ŘEČENO:</a:t>
                </a:r>
              </a:p>
              <a:p>
                <a:pPr>
                  <a:lnSpc>
                    <a:spcPct val="80000"/>
                  </a:lnSpc>
                  <a:buClr>
                    <a:srgbClr val="0000CC"/>
                  </a:buClr>
                  <a:buSzPct val="130000"/>
                </a:pPr>
                <a:endParaRPr lang="cs-CZ" sz="2000" dirty="0" smtClean="0"/>
              </a:p>
              <a:p>
                <a:pPr>
                  <a:lnSpc>
                    <a:spcPct val="120000"/>
                  </a:lnSpc>
                  <a:buClr>
                    <a:srgbClr val="0000CC"/>
                  </a:buClr>
                  <a:buSzPct val="130000"/>
                </a:pPr>
                <a:r>
                  <a:rPr lang="cs-CZ" sz="2000" dirty="0" smtClean="0"/>
                  <a:t>Provedeme-li výběr o rozsahu </a:t>
                </a:r>
                <a:r>
                  <a:rPr lang="cs-CZ" sz="2000" b="1" dirty="0"/>
                  <a:t>n </a:t>
                </a:r>
                <a14:m>
                  <m:oMath xmlns:m="http://schemas.openxmlformats.org/officeDocument/2006/math">
                    <m:r>
                      <a:rPr lang="cs-CZ" sz="2000" b="1" i="1" dirty="0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cs-CZ" sz="2000" b="1" dirty="0"/>
                  <a:t> 30</a:t>
                </a:r>
                <a:r>
                  <a:rPr lang="cs-CZ" sz="2000" dirty="0" smtClean="0"/>
                  <a:t> a vypočítáme </a:t>
                </a:r>
                <a:r>
                  <a:rPr lang="cs-CZ" sz="2000" b="1" dirty="0" smtClean="0"/>
                  <a:t>m</a:t>
                </a:r>
                <a:r>
                  <a:rPr lang="cs-CZ" sz="2000" dirty="0" smtClean="0"/>
                  <a:t>, pak parametr </a:t>
                </a:r>
                <a:r>
                  <a:rPr lang="el-GR" sz="2000" b="1" dirty="0" smtClean="0"/>
                  <a:t>μ</a:t>
                </a:r>
                <a:r>
                  <a:rPr lang="cs-CZ" sz="2000" b="1" dirty="0" smtClean="0"/>
                  <a:t> </a:t>
                </a:r>
                <a:r>
                  <a:rPr lang="cs-CZ" sz="2000" dirty="0" smtClean="0"/>
                  <a:t>s pravděpodobností 0,95 leží ve vzdálenosti menší než  </a:t>
                </a:r>
                <a14:m>
                  <m:oMath xmlns:m="http://schemas.openxmlformats.org/officeDocument/2006/math">
                    <m:r>
                      <a:rPr lang="cs-CZ" sz="2000" b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cs-CZ" sz="2000" b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cs-CZ" sz="2000" b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𝟗𝟔</m:t>
                    </m:r>
                    <m:r>
                      <a:rPr lang="cs-CZ" sz="2000" b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∙ </m:t>
                    </m:r>
                    <m:f>
                      <m:fPr>
                        <m:ctrlPr>
                          <a:rPr lang="cs-CZ" sz="2000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000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𝐬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b="1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𝐧</m:t>
                            </m:r>
                            <m:r>
                              <a:rPr lang="cs-CZ" sz="2000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cs-CZ" sz="2000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cs-CZ" sz="2000" dirty="0" smtClean="0"/>
                  <a:t> od </a:t>
                </a:r>
                <a:r>
                  <a:rPr lang="cs-CZ" sz="2000" b="1" dirty="0" smtClean="0"/>
                  <a:t>m</a:t>
                </a:r>
                <a:r>
                  <a:rPr lang="cs-CZ" sz="2000" dirty="0" smtClean="0"/>
                  <a:t>.</a:t>
                </a:r>
              </a:p>
              <a:p>
                <a:pPr>
                  <a:lnSpc>
                    <a:spcPct val="120000"/>
                  </a:lnSpc>
                  <a:buClr>
                    <a:srgbClr val="0000CC"/>
                  </a:buClr>
                  <a:buSzPct val="130000"/>
                </a:pPr>
                <a:endParaRPr lang="cs-CZ" sz="2000" dirty="0"/>
              </a:p>
              <a:p>
                <a:pPr marL="0" indent="0">
                  <a:lnSpc>
                    <a:spcPct val="120000"/>
                  </a:lnSpc>
                  <a:buClr>
                    <a:srgbClr val="0000CC"/>
                  </a:buClr>
                  <a:buSzPct val="130000"/>
                  <a:buNone/>
                </a:pPr>
                <a:r>
                  <a:rPr lang="cs-CZ" sz="2000" dirty="0" smtClean="0"/>
                  <a:t>TO ZNAMENÁ, ŽE:</a:t>
                </a:r>
              </a:p>
              <a:p>
                <a:pPr>
                  <a:lnSpc>
                    <a:spcPct val="80000"/>
                  </a:lnSpc>
                  <a:buClr>
                    <a:srgbClr val="0000CC"/>
                  </a:buClr>
                  <a:buSzPct val="130000"/>
                </a:pPr>
                <a:endParaRPr lang="cs-CZ" sz="2000" dirty="0"/>
              </a:p>
              <a:p>
                <a:pPr>
                  <a:lnSpc>
                    <a:spcPct val="120000"/>
                  </a:lnSpc>
                  <a:buClr>
                    <a:srgbClr val="0000CC"/>
                  </a:buClr>
                  <a:buSzPct val="130000"/>
                </a:pPr>
                <a:r>
                  <a:rPr lang="cs-CZ" sz="2000" dirty="0" smtClean="0"/>
                  <a:t>Interval s krajními body </a:t>
                </a:r>
                <a14:m>
                  <m:oMath xmlns:m="http://schemas.openxmlformats.org/officeDocument/2006/math"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</a:rPr>
                      <m:t>𝐦</m:t>
                    </m:r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</a:rPr>
                      <m:t> ±</m:t>
                    </m:r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𝟗𝟔</m:t>
                    </m:r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∙ </m:t>
                    </m:r>
                    <m:f>
                      <m:fPr>
                        <m:ctrlPr>
                          <a:rPr lang="cs-CZ" sz="2000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000" b="1" i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𝐬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b="1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b="1" i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𝐧</m:t>
                            </m:r>
                            <m:r>
                              <a:rPr lang="cs-CZ" sz="2000" b="1" i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cs-CZ" sz="2000" b="1" i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cs-CZ" sz="2000" b="1" dirty="0" smtClean="0"/>
                  <a:t>  </a:t>
                </a:r>
                <a:r>
                  <a:rPr lang="cs-CZ" sz="2000" dirty="0" smtClean="0"/>
                  <a:t>pokrývá hodnotu parametru </a:t>
                </a:r>
                <a:r>
                  <a:rPr lang="el-GR" sz="2000" b="1" dirty="0" smtClean="0"/>
                  <a:t>μ</a:t>
                </a:r>
                <a:r>
                  <a:rPr lang="cs-CZ" sz="2000" dirty="0" smtClean="0"/>
                  <a:t> s pravděpodobností 0,95. Tento interval se nazývá </a:t>
                </a:r>
                <a:r>
                  <a:rPr lang="cs-CZ" sz="2000" b="1" dirty="0" smtClean="0">
                    <a:solidFill>
                      <a:srgbClr val="0000FF"/>
                    </a:solidFill>
                  </a:rPr>
                  <a:t>interval spolehlivosti</a:t>
                </a:r>
                <a:r>
                  <a:rPr lang="cs-CZ" sz="2000" dirty="0" smtClean="0"/>
                  <a:t> pro průměr.</a:t>
                </a:r>
                <a:endParaRPr lang="cs-CZ" sz="20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6632"/>
                <a:ext cx="8435280" cy="6624736"/>
              </a:xfrm>
              <a:blipFill rotWithShape="1">
                <a:blip r:embed="rId2" cstate="print"/>
                <a:stretch>
                  <a:fillRect l="-434" r="-5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04664"/>
            <a:ext cx="4133850" cy="28575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403648" y="620688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491880" y="635197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466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 rot="10800000" flipV="1">
            <a:off x="467544" y="332656"/>
            <a:ext cx="8229600" cy="288032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rgbClr val="0000CC"/>
                </a:solidFill>
              </a:rPr>
              <a:t>Příklad na výpočet konfidenčních intervalů</a:t>
            </a:r>
            <a:endParaRPr lang="cs-CZ" sz="2000" b="1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/>
              <a:t>Skupina A</a:t>
            </a:r>
            <a:r>
              <a:rPr lang="cs-CZ" sz="1800" b="1" dirty="0" smtClean="0"/>
              <a:t>:</a:t>
            </a:r>
            <a:endParaRPr lang="cs-CZ" sz="1800" dirty="0"/>
          </a:p>
          <a:p>
            <a:r>
              <a:rPr lang="cs-CZ" sz="1800" dirty="0"/>
              <a:t>Odhadněte průměrnou hladinu hemoglobinu v populaci zdravých mužů z náhodného výběru 100 jedinců s průměrnou hodnotou m = 152,4 g/l </a:t>
            </a:r>
            <a:br>
              <a:rPr lang="cs-CZ" sz="1800" dirty="0"/>
            </a:br>
            <a:r>
              <a:rPr lang="cs-CZ" sz="1800" dirty="0"/>
              <a:t>a směrodatnou odchylkou s = 18,2 g/l se spolehlivostí: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1800" dirty="0" smtClean="0"/>
              <a:t>95%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1800" dirty="0" smtClean="0"/>
              <a:t>99%</a:t>
            </a:r>
            <a:endParaRPr lang="cs-CZ" sz="1800" dirty="0"/>
          </a:p>
          <a:p>
            <a:pPr marL="400050" lvl="1" indent="0">
              <a:buNone/>
            </a:pPr>
            <a:endParaRPr lang="cs-CZ" sz="1100" b="1" dirty="0" smtClean="0"/>
          </a:p>
          <a:p>
            <a:pPr marL="0" indent="0">
              <a:buNone/>
            </a:pPr>
            <a:r>
              <a:rPr lang="cs-CZ" sz="1800" b="1" dirty="0" smtClean="0"/>
              <a:t>Skupina </a:t>
            </a:r>
            <a:r>
              <a:rPr lang="cs-CZ" sz="1800" b="1" dirty="0"/>
              <a:t>B</a:t>
            </a:r>
            <a:r>
              <a:rPr lang="cs-CZ" sz="1800" b="1" dirty="0" smtClean="0"/>
              <a:t>:</a:t>
            </a:r>
            <a:r>
              <a:rPr lang="cs-CZ" sz="1800" b="1" dirty="0"/>
              <a:t> </a:t>
            </a:r>
            <a:endParaRPr lang="cs-CZ" sz="1800" dirty="0"/>
          </a:p>
          <a:p>
            <a:r>
              <a:rPr lang="cs-CZ" sz="1800" dirty="0"/>
              <a:t>Odhadněte průměrnou hladinu hemoglobinu v populaci zdravých mužů z náhodného výběru 35 jedinců s průměrnou hodnotou m = 152,4 g/l </a:t>
            </a:r>
            <a:br>
              <a:rPr lang="cs-CZ" sz="1800" dirty="0"/>
            </a:br>
            <a:r>
              <a:rPr lang="cs-CZ" sz="1800" dirty="0"/>
              <a:t>a směrodatnou odchylkou s = 18,2 g/l se spolehlivostí: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1800" dirty="0" smtClean="0"/>
              <a:t>95%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1800" dirty="0" smtClean="0"/>
              <a:t>99%</a:t>
            </a:r>
          </a:p>
          <a:p>
            <a:pPr marL="0" indent="0">
              <a:buNone/>
            </a:pPr>
            <a:endParaRPr lang="cs-CZ" sz="1100" dirty="0" smtClean="0"/>
          </a:p>
          <a:p>
            <a:pPr marL="0" indent="0">
              <a:buNone/>
            </a:pPr>
            <a:r>
              <a:rPr lang="cs-CZ" sz="1800" b="1" dirty="0" smtClean="0"/>
              <a:t>Skupina </a:t>
            </a:r>
            <a:r>
              <a:rPr lang="cs-CZ" sz="1800" b="1" dirty="0"/>
              <a:t>C</a:t>
            </a:r>
            <a:r>
              <a:rPr lang="cs-CZ" sz="1800" b="1" dirty="0" smtClean="0"/>
              <a:t>:</a:t>
            </a:r>
            <a:r>
              <a:rPr lang="cs-CZ" sz="1800" b="1" dirty="0"/>
              <a:t> </a:t>
            </a:r>
            <a:endParaRPr lang="cs-CZ" sz="1800" dirty="0"/>
          </a:p>
          <a:p>
            <a:r>
              <a:rPr lang="cs-CZ" sz="1800" dirty="0"/>
              <a:t>Odhadněte průměrnou hladinu hemoglobinu v populaci zdravých mužů z náhodného výběru 100 jedinců s průměrnou hodnotou m = 152,4 g/l </a:t>
            </a:r>
            <a:br>
              <a:rPr lang="cs-CZ" sz="1800" dirty="0"/>
            </a:br>
            <a:r>
              <a:rPr lang="cs-CZ" sz="1800" dirty="0"/>
              <a:t>a směrodatnou odchylkou s = 14,8 g/l  se spolehlivostí: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1800" dirty="0" smtClean="0"/>
              <a:t>95%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1800" dirty="0" smtClean="0"/>
              <a:t>99%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18328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CC"/>
                </a:solidFill>
              </a:rPr>
              <a:t>STATISTICKÁ INDUKCE</a:t>
            </a:r>
            <a:endParaRPr lang="cs-CZ" b="1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  <a:noFill/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2400" dirty="0" smtClean="0"/>
          </a:p>
          <a:p>
            <a:pPr>
              <a:buClr>
                <a:srgbClr val="0000CC"/>
              </a:buClr>
              <a:buSzPct val="120000"/>
            </a:pPr>
            <a:r>
              <a:rPr lang="cs-CZ" sz="2400" dirty="0"/>
              <a:t>Vlastnosti a složení </a:t>
            </a:r>
            <a:r>
              <a:rPr lang="cs-CZ" sz="2400" dirty="0" smtClean="0"/>
              <a:t>výběrového souboru je přesně známé.</a:t>
            </a:r>
          </a:p>
          <a:p>
            <a:pPr>
              <a:buClr>
                <a:srgbClr val="0000CC"/>
              </a:buClr>
              <a:buSzPct val="120000"/>
            </a:pPr>
            <a:r>
              <a:rPr lang="cs-CZ" sz="2400" dirty="0"/>
              <a:t>Vlastnosti a složení </a:t>
            </a:r>
            <a:r>
              <a:rPr lang="cs-CZ" sz="2400" dirty="0" smtClean="0"/>
              <a:t>základního souboru odhadujeme s určitou mírou nejistoty.</a:t>
            </a:r>
          </a:p>
          <a:p>
            <a:pPr>
              <a:buClr>
                <a:srgbClr val="0000CC"/>
              </a:buClr>
              <a:buSzPct val="120000"/>
            </a:pPr>
            <a:r>
              <a:rPr lang="cs-CZ" sz="2400" dirty="0" smtClean="0"/>
              <a:t>Metody induktivní statistiky nejistotu neodstraňují, ale dokáží určit míru této nejistoty.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1259632" y="2824165"/>
            <a:ext cx="864096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262839" y="2820056"/>
            <a:ext cx="864096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835696" y="3046015"/>
            <a:ext cx="288032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262839" y="3046015"/>
            <a:ext cx="576064" cy="5760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6" name="Přímá spojnice se šipkou 15"/>
          <p:cNvCxnSpPr/>
          <p:nvPr/>
        </p:nvCxnSpPr>
        <p:spPr>
          <a:xfrm flipH="1">
            <a:off x="1218313" y="1898542"/>
            <a:ext cx="5441919" cy="92151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2123728" y="3619872"/>
            <a:ext cx="1584176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742428" y="2143678"/>
            <a:ext cx="3600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</a:t>
            </a:r>
            <a:r>
              <a:rPr lang="cs-CZ" sz="9600" dirty="0" smtClean="0">
                <a:solidFill>
                  <a:srgbClr val="FF0000"/>
                </a:solidFill>
              </a:rPr>
              <a:t>?</a:t>
            </a:r>
            <a:endParaRPr lang="cs-CZ" sz="9600" dirty="0">
              <a:solidFill>
                <a:srgbClr val="FF00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660232" y="1888061"/>
            <a:ext cx="1800200" cy="172819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Volný tvar 16"/>
          <p:cNvSpPr/>
          <p:nvPr/>
        </p:nvSpPr>
        <p:spPr>
          <a:xfrm>
            <a:off x="7535480" y="1905071"/>
            <a:ext cx="906843" cy="1700330"/>
          </a:xfrm>
          <a:custGeom>
            <a:avLst/>
            <a:gdLst>
              <a:gd name="connsiteX0" fmla="*/ 385408 w 906843"/>
              <a:gd name="connsiteY0" fmla="*/ 0 h 1700330"/>
              <a:gd name="connsiteX1" fmla="*/ 385408 w 906843"/>
              <a:gd name="connsiteY1" fmla="*/ 0 h 1700330"/>
              <a:gd name="connsiteX2" fmla="*/ 279610 w 906843"/>
              <a:gd name="connsiteY2" fmla="*/ 60456 h 1700330"/>
              <a:gd name="connsiteX3" fmla="*/ 256939 w 906843"/>
              <a:gd name="connsiteY3" fmla="*/ 83127 h 1700330"/>
              <a:gd name="connsiteX4" fmla="*/ 204040 w 906843"/>
              <a:gd name="connsiteY4" fmla="*/ 151140 h 1700330"/>
              <a:gd name="connsiteX5" fmla="*/ 196483 w 906843"/>
              <a:gd name="connsiteY5" fmla="*/ 332509 h 1700330"/>
              <a:gd name="connsiteX6" fmla="*/ 204040 w 906843"/>
              <a:gd name="connsiteY6" fmla="*/ 362737 h 1700330"/>
              <a:gd name="connsiteX7" fmla="*/ 219154 w 906843"/>
              <a:gd name="connsiteY7" fmla="*/ 415636 h 1700330"/>
              <a:gd name="connsiteX8" fmla="*/ 234268 w 906843"/>
              <a:gd name="connsiteY8" fmla="*/ 498763 h 1700330"/>
              <a:gd name="connsiteX9" fmla="*/ 226711 w 906843"/>
              <a:gd name="connsiteY9" fmla="*/ 634790 h 1700330"/>
              <a:gd name="connsiteX10" fmla="*/ 204040 w 906843"/>
              <a:gd name="connsiteY10" fmla="*/ 687689 h 1700330"/>
              <a:gd name="connsiteX11" fmla="*/ 188926 w 906843"/>
              <a:gd name="connsiteY11" fmla="*/ 710360 h 1700330"/>
              <a:gd name="connsiteX12" fmla="*/ 181369 w 906843"/>
              <a:gd name="connsiteY12" fmla="*/ 733031 h 1700330"/>
              <a:gd name="connsiteX13" fmla="*/ 158698 w 906843"/>
              <a:gd name="connsiteY13" fmla="*/ 755702 h 1700330"/>
              <a:gd name="connsiteX14" fmla="*/ 143584 w 906843"/>
              <a:gd name="connsiteY14" fmla="*/ 778373 h 1700330"/>
              <a:gd name="connsiteX15" fmla="*/ 113355 w 906843"/>
              <a:gd name="connsiteY15" fmla="*/ 801044 h 1700330"/>
              <a:gd name="connsiteX16" fmla="*/ 60456 w 906843"/>
              <a:gd name="connsiteY16" fmla="*/ 838829 h 1700330"/>
              <a:gd name="connsiteX17" fmla="*/ 37785 w 906843"/>
              <a:gd name="connsiteY17" fmla="*/ 869057 h 1700330"/>
              <a:gd name="connsiteX18" fmla="*/ 15114 w 906843"/>
              <a:gd name="connsiteY18" fmla="*/ 884171 h 1700330"/>
              <a:gd name="connsiteX19" fmla="*/ 0 w 906843"/>
              <a:gd name="connsiteY19" fmla="*/ 937071 h 1700330"/>
              <a:gd name="connsiteX20" fmla="*/ 7557 w 906843"/>
              <a:gd name="connsiteY20" fmla="*/ 1141110 h 1700330"/>
              <a:gd name="connsiteX21" fmla="*/ 60456 w 906843"/>
              <a:gd name="connsiteY21" fmla="*/ 1262023 h 1700330"/>
              <a:gd name="connsiteX22" fmla="*/ 98241 w 906843"/>
              <a:gd name="connsiteY22" fmla="*/ 1330036 h 1700330"/>
              <a:gd name="connsiteX23" fmla="*/ 151141 w 906843"/>
              <a:gd name="connsiteY23" fmla="*/ 1382935 h 1700330"/>
              <a:gd name="connsiteX24" fmla="*/ 166255 w 906843"/>
              <a:gd name="connsiteY24" fmla="*/ 1405606 h 1700330"/>
              <a:gd name="connsiteX25" fmla="*/ 188926 w 906843"/>
              <a:gd name="connsiteY25" fmla="*/ 1428277 h 1700330"/>
              <a:gd name="connsiteX26" fmla="*/ 204040 w 906843"/>
              <a:gd name="connsiteY26" fmla="*/ 1511405 h 1700330"/>
              <a:gd name="connsiteX27" fmla="*/ 211597 w 906843"/>
              <a:gd name="connsiteY27" fmla="*/ 1549190 h 1700330"/>
              <a:gd name="connsiteX28" fmla="*/ 249382 w 906843"/>
              <a:gd name="connsiteY28" fmla="*/ 1594532 h 1700330"/>
              <a:gd name="connsiteX29" fmla="*/ 287167 w 906843"/>
              <a:gd name="connsiteY29" fmla="*/ 1639874 h 1700330"/>
              <a:gd name="connsiteX30" fmla="*/ 340066 w 906843"/>
              <a:gd name="connsiteY30" fmla="*/ 1654988 h 1700330"/>
              <a:gd name="connsiteX31" fmla="*/ 408079 w 906843"/>
              <a:gd name="connsiteY31" fmla="*/ 1670102 h 1700330"/>
              <a:gd name="connsiteX32" fmla="*/ 430751 w 906843"/>
              <a:gd name="connsiteY32" fmla="*/ 1677659 h 1700330"/>
              <a:gd name="connsiteX33" fmla="*/ 498764 w 906843"/>
              <a:gd name="connsiteY33" fmla="*/ 1685216 h 1700330"/>
              <a:gd name="connsiteX34" fmla="*/ 528992 w 906843"/>
              <a:gd name="connsiteY34" fmla="*/ 1692773 h 1700330"/>
              <a:gd name="connsiteX35" fmla="*/ 551663 w 906843"/>
              <a:gd name="connsiteY35" fmla="*/ 1700330 h 1700330"/>
              <a:gd name="connsiteX36" fmla="*/ 581891 w 906843"/>
              <a:gd name="connsiteY36" fmla="*/ 1692773 h 1700330"/>
              <a:gd name="connsiteX37" fmla="*/ 597005 w 906843"/>
              <a:gd name="connsiteY37" fmla="*/ 1670102 h 1700330"/>
              <a:gd name="connsiteX38" fmla="*/ 642347 w 906843"/>
              <a:gd name="connsiteY38" fmla="*/ 1639874 h 1700330"/>
              <a:gd name="connsiteX39" fmla="*/ 665018 w 906843"/>
              <a:gd name="connsiteY39" fmla="*/ 1624760 h 1700330"/>
              <a:gd name="connsiteX40" fmla="*/ 733032 w 906843"/>
              <a:gd name="connsiteY40" fmla="*/ 1571861 h 1700330"/>
              <a:gd name="connsiteX41" fmla="*/ 808602 w 906843"/>
              <a:gd name="connsiteY41" fmla="*/ 1541633 h 1700330"/>
              <a:gd name="connsiteX42" fmla="*/ 831273 w 906843"/>
              <a:gd name="connsiteY42" fmla="*/ 1534076 h 1700330"/>
              <a:gd name="connsiteX43" fmla="*/ 853944 w 906843"/>
              <a:gd name="connsiteY43" fmla="*/ 1503848 h 1700330"/>
              <a:gd name="connsiteX44" fmla="*/ 861501 w 906843"/>
              <a:gd name="connsiteY44" fmla="*/ 1481176 h 1700330"/>
              <a:gd name="connsiteX45" fmla="*/ 869058 w 906843"/>
              <a:gd name="connsiteY45" fmla="*/ 1042869 h 1700330"/>
              <a:gd name="connsiteX46" fmla="*/ 876615 w 906843"/>
              <a:gd name="connsiteY46" fmla="*/ 997527 h 1700330"/>
              <a:gd name="connsiteX47" fmla="*/ 891729 w 906843"/>
              <a:gd name="connsiteY47" fmla="*/ 937071 h 1700330"/>
              <a:gd name="connsiteX48" fmla="*/ 906843 w 906843"/>
              <a:gd name="connsiteY48" fmla="*/ 861500 h 1700330"/>
              <a:gd name="connsiteX49" fmla="*/ 899286 w 906843"/>
              <a:gd name="connsiteY49" fmla="*/ 778373 h 1700330"/>
              <a:gd name="connsiteX50" fmla="*/ 884172 w 906843"/>
              <a:gd name="connsiteY50" fmla="*/ 733031 h 1700330"/>
              <a:gd name="connsiteX51" fmla="*/ 876615 w 906843"/>
              <a:gd name="connsiteY51" fmla="*/ 710360 h 1700330"/>
              <a:gd name="connsiteX52" fmla="*/ 869058 w 906843"/>
              <a:gd name="connsiteY52" fmla="*/ 687689 h 1700330"/>
              <a:gd name="connsiteX53" fmla="*/ 853944 w 906843"/>
              <a:gd name="connsiteY53" fmla="*/ 657461 h 1700330"/>
              <a:gd name="connsiteX54" fmla="*/ 831273 w 906843"/>
              <a:gd name="connsiteY54" fmla="*/ 597005 h 1700330"/>
              <a:gd name="connsiteX55" fmla="*/ 816159 w 906843"/>
              <a:gd name="connsiteY55" fmla="*/ 476092 h 1700330"/>
              <a:gd name="connsiteX56" fmla="*/ 808602 w 906843"/>
              <a:gd name="connsiteY56" fmla="*/ 370294 h 1700330"/>
              <a:gd name="connsiteX57" fmla="*/ 793488 w 906843"/>
              <a:gd name="connsiteY57" fmla="*/ 340066 h 1700330"/>
              <a:gd name="connsiteX58" fmla="*/ 785931 w 906843"/>
              <a:gd name="connsiteY58" fmla="*/ 309838 h 1700330"/>
              <a:gd name="connsiteX59" fmla="*/ 755703 w 906843"/>
              <a:gd name="connsiteY59" fmla="*/ 241824 h 1700330"/>
              <a:gd name="connsiteX60" fmla="*/ 725475 w 906843"/>
              <a:gd name="connsiteY60" fmla="*/ 196482 h 1700330"/>
              <a:gd name="connsiteX61" fmla="*/ 672575 w 906843"/>
              <a:gd name="connsiteY61" fmla="*/ 181368 h 1700330"/>
              <a:gd name="connsiteX62" fmla="*/ 597005 w 906843"/>
              <a:gd name="connsiteY62" fmla="*/ 151140 h 1700330"/>
              <a:gd name="connsiteX63" fmla="*/ 559220 w 906843"/>
              <a:gd name="connsiteY63" fmla="*/ 105798 h 1700330"/>
              <a:gd name="connsiteX64" fmla="*/ 551663 w 906843"/>
              <a:gd name="connsiteY64" fmla="*/ 83127 h 1700330"/>
              <a:gd name="connsiteX65" fmla="*/ 498764 w 906843"/>
              <a:gd name="connsiteY65" fmla="*/ 30228 h 1700330"/>
              <a:gd name="connsiteX66" fmla="*/ 476093 w 906843"/>
              <a:gd name="connsiteY66" fmla="*/ 7557 h 1700330"/>
              <a:gd name="connsiteX67" fmla="*/ 453422 w 906843"/>
              <a:gd name="connsiteY67" fmla="*/ 0 h 1700330"/>
              <a:gd name="connsiteX68" fmla="*/ 385408 w 906843"/>
              <a:gd name="connsiteY68" fmla="*/ 0 h 170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06843" h="1700330">
                <a:moveTo>
                  <a:pt x="385408" y="0"/>
                </a:moveTo>
                <a:lnTo>
                  <a:pt x="385408" y="0"/>
                </a:lnTo>
                <a:cubicBezTo>
                  <a:pt x="361700" y="11854"/>
                  <a:pt x="300973" y="39093"/>
                  <a:pt x="279610" y="60456"/>
                </a:cubicBezTo>
                <a:cubicBezTo>
                  <a:pt x="272053" y="68013"/>
                  <a:pt x="263500" y="74691"/>
                  <a:pt x="256939" y="83127"/>
                </a:cubicBezTo>
                <a:cubicBezTo>
                  <a:pt x="193666" y="164478"/>
                  <a:pt x="255510" y="99670"/>
                  <a:pt x="204040" y="151140"/>
                </a:cubicBezTo>
                <a:cubicBezTo>
                  <a:pt x="176046" y="235122"/>
                  <a:pt x="183822" y="193236"/>
                  <a:pt x="196483" y="332509"/>
                </a:cubicBezTo>
                <a:cubicBezTo>
                  <a:pt x="197423" y="342852"/>
                  <a:pt x="201187" y="352751"/>
                  <a:pt x="204040" y="362737"/>
                </a:cubicBezTo>
                <a:cubicBezTo>
                  <a:pt x="211227" y="387893"/>
                  <a:pt x="214429" y="387287"/>
                  <a:pt x="219154" y="415636"/>
                </a:cubicBezTo>
                <a:cubicBezTo>
                  <a:pt x="233396" y="501086"/>
                  <a:pt x="218054" y="450122"/>
                  <a:pt x="234268" y="498763"/>
                </a:cubicBezTo>
                <a:cubicBezTo>
                  <a:pt x="231749" y="544105"/>
                  <a:pt x="231016" y="589582"/>
                  <a:pt x="226711" y="634790"/>
                </a:cubicBezTo>
                <a:cubicBezTo>
                  <a:pt x="225500" y="647507"/>
                  <a:pt x="208704" y="679527"/>
                  <a:pt x="204040" y="687689"/>
                </a:cubicBezTo>
                <a:cubicBezTo>
                  <a:pt x="199534" y="695575"/>
                  <a:pt x="192988" y="702236"/>
                  <a:pt x="188926" y="710360"/>
                </a:cubicBezTo>
                <a:cubicBezTo>
                  <a:pt x="185364" y="717485"/>
                  <a:pt x="185788" y="726403"/>
                  <a:pt x="181369" y="733031"/>
                </a:cubicBezTo>
                <a:cubicBezTo>
                  <a:pt x="175441" y="741923"/>
                  <a:pt x="165540" y="747492"/>
                  <a:pt x="158698" y="755702"/>
                </a:cubicBezTo>
                <a:cubicBezTo>
                  <a:pt x="152884" y="762679"/>
                  <a:pt x="150006" y="771951"/>
                  <a:pt x="143584" y="778373"/>
                </a:cubicBezTo>
                <a:cubicBezTo>
                  <a:pt x="134678" y="787279"/>
                  <a:pt x="122918" y="792847"/>
                  <a:pt x="113355" y="801044"/>
                </a:cubicBezTo>
                <a:cubicBezTo>
                  <a:pt x="70462" y="837809"/>
                  <a:pt x="113163" y="812476"/>
                  <a:pt x="60456" y="838829"/>
                </a:cubicBezTo>
                <a:cubicBezTo>
                  <a:pt x="52899" y="848905"/>
                  <a:pt x="46691" y="860151"/>
                  <a:pt x="37785" y="869057"/>
                </a:cubicBezTo>
                <a:cubicBezTo>
                  <a:pt x="31363" y="875479"/>
                  <a:pt x="20788" y="877079"/>
                  <a:pt x="15114" y="884171"/>
                </a:cubicBezTo>
                <a:cubicBezTo>
                  <a:pt x="11172" y="889098"/>
                  <a:pt x="494" y="935096"/>
                  <a:pt x="0" y="937071"/>
                </a:cubicBezTo>
                <a:cubicBezTo>
                  <a:pt x="2519" y="1005084"/>
                  <a:pt x="-1098" y="1073603"/>
                  <a:pt x="7557" y="1141110"/>
                </a:cubicBezTo>
                <a:cubicBezTo>
                  <a:pt x="18499" y="1226461"/>
                  <a:pt x="27865" y="1213136"/>
                  <a:pt x="60456" y="1262023"/>
                </a:cubicBezTo>
                <a:cubicBezTo>
                  <a:pt x="154601" y="1403241"/>
                  <a:pt x="26185" y="1214750"/>
                  <a:pt x="98241" y="1330036"/>
                </a:cubicBezTo>
                <a:cubicBezTo>
                  <a:pt x="131828" y="1383774"/>
                  <a:pt x="107479" y="1339273"/>
                  <a:pt x="151141" y="1382935"/>
                </a:cubicBezTo>
                <a:cubicBezTo>
                  <a:pt x="157563" y="1389357"/>
                  <a:pt x="160441" y="1398629"/>
                  <a:pt x="166255" y="1405606"/>
                </a:cubicBezTo>
                <a:cubicBezTo>
                  <a:pt x="173097" y="1413816"/>
                  <a:pt x="181369" y="1420720"/>
                  <a:pt x="188926" y="1428277"/>
                </a:cubicBezTo>
                <a:cubicBezTo>
                  <a:pt x="203435" y="1486311"/>
                  <a:pt x="190501" y="1430171"/>
                  <a:pt x="204040" y="1511405"/>
                </a:cubicBezTo>
                <a:cubicBezTo>
                  <a:pt x="206152" y="1524075"/>
                  <a:pt x="207087" y="1537163"/>
                  <a:pt x="211597" y="1549190"/>
                </a:cubicBezTo>
                <a:cubicBezTo>
                  <a:pt x="219273" y="1569658"/>
                  <a:pt x="236017" y="1578494"/>
                  <a:pt x="249382" y="1594532"/>
                </a:cubicBezTo>
                <a:cubicBezTo>
                  <a:pt x="266808" y="1615443"/>
                  <a:pt x="262329" y="1623316"/>
                  <a:pt x="287167" y="1639874"/>
                </a:cubicBezTo>
                <a:cubicBezTo>
                  <a:pt x="293479" y="1644082"/>
                  <a:pt x="336287" y="1654148"/>
                  <a:pt x="340066" y="1654988"/>
                </a:cubicBezTo>
                <a:cubicBezTo>
                  <a:pt x="375132" y="1662780"/>
                  <a:pt x="375824" y="1660886"/>
                  <a:pt x="408079" y="1670102"/>
                </a:cubicBezTo>
                <a:cubicBezTo>
                  <a:pt x="415739" y="1672290"/>
                  <a:pt x="422893" y="1676349"/>
                  <a:pt x="430751" y="1677659"/>
                </a:cubicBezTo>
                <a:cubicBezTo>
                  <a:pt x="453251" y="1681409"/>
                  <a:pt x="476093" y="1682697"/>
                  <a:pt x="498764" y="1685216"/>
                </a:cubicBezTo>
                <a:cubicBezTo>
                  <a:pt x="508840" y="1687735"/>
                  <a:pt x="519006" y="1689920"/>
                  <a:pt x="528992" y="1692773"/>
                </a:cubicBezTo>
                <a:cubicBezTo>
                  <a:pt x="536651" y="1694961"/>
                  <a:pt x="543697" y="1700330"/>
                  <a:pt x="551663" y="1700330"/>
                </a:cubicBezTo>
                <a:cubicBezTo>
                  <a:pt x="562049" y="1700330"/>
                  <a:pt x="571815" y="1695292"/>
                  <a:pt x="581891" y="1692773"/>
                </a:cubicBezTo>
                <a:cubicBezTo>
                  <a:pt x="586929" y="1685216"/>
                  <a:pt x="590170" y="1676083"/>
                  <a:pt x="597005" y="1670102"/>
                </a:cubicBezTo>
                <a:cubicBezTo>
                  <a:pt x="610675" y="1658140"/>
                  <a:pt x="627233" y="1649950"/>
                  <a:pt x="642347" y="1639874"/>
                </a:cubicBezTo>
                <a:cubicBezTo>
                  <a:pt x="649904" y="1634836"/>
                  <a:pt x="658596" y="1631182"/>
                  <a:pt x="665018" y="1624760"/>
                </a:cubicBezTo>
                <a:cubicBezTo>
                  <a:pt x="689898" y="1599880"/>
                  <a:pt x="696873" y="1589940"/>
                  <a:pt x="733032" y="1571861"/>
                </a:cubicBezTo>
                <a:cubicBezTo>
                  <a:pt x="777510" y="1549622"/>
                  <a:pt x="752573" y="1560309"/>
                  <a:pt x="808602" y="1541633"/>
                </a:cubicBezTo>
                <a:lnTo>
                  <a:pt x="831273" y="1534076"/>
                </a:lnTo>
                <a:cubicBezTo>
                  <a:pt x="838830" y="1524000"/>
                  <a:pt x="847695" y="1514784"/>
                  <a:pt x="853944" y="1503848"/>
                </a:cubicBezTo>
                <a:cubicBezTo>
                  <a:pt x="857896" y="1496931"/>
                  <a:pt x="861240" y="1489138"/>
                  <a:pt x="861501" y="1481176"/>
                </a:cubicBezTo>
                <a:cubicBezTo>
                  <a:pt x="866289" y="1335130"/>
                  <a:pt x="864494" y="1188922"/>
                  <a:pt x="869058" y="1042869"/>
                </a:cubicBezTo>
                <a:cubicBezTo>
                  <a:pt x="869537" y="1027554"/>
                  <a:pt x="873874" y="1012602"/>
                  <a:pt x="876615" y="997527"/>
                </a:cubicBezTo>
                <a:cubicBezTo>
                  <a:pt x="888138" y="934150"/>
                  <a:pt x="878619" y="982955"/>
                  <a:pt x="891729" y="937071"/>
                </a:cubicBezTo>
                <a:cubicBezTo>
                  <a:pt x="900748" y="905505"/>
                  <a:pt x="900905" y="897130"/>
                  <a:pt x="906843" y="861500"/>
                </a:cubicBezTo>
                <a:cubicBezTo>
                  <a:pt x="904324" y="833791"/>
                  <a:pt x="904121" y="805773"/>
                  <a:pt x="899286" y="778373"/>
                </a:cubicBezTo>
                <a:cubicBezTo>
                  <a:pt x="896517" y="762684"/>
                  <a:pt x="889210" y="748145"/>
                  <a:pt x="884172" y="733031"/>
                </a:cubicBezTo>
                <a:lnTo>
                  <a:pt x="876615" y="710360"/>
                </a:lnTo>
                <a:cubicBezTo>
                  <a:pt x="874096" y="702803"/>
                  <a:pt x="872620" y="694814"/>
                  <a:pt x="869058" y="687689"/>
                </a:cubicBezTo>
                <a:cubicBezTo>
                  <a:pt x="864020" y="677613"/>
                  <a:pt x="857900" y="668009"/>
                  <a:pt x="853944" y="657461"/>
                </a:cubicBezTo>
                <a:cubicBezTo>
                  <a:pt x="823076" y="575147"/>
                  <a:pt x="873352" y="681164"/>
                  <a:pt x="831273" y="597005"/>
                </a:cubicBezTo>
                <a:cubicBezTo>
                  <a:pt x="826235" y="556701"/>
                  <a:pt x="819053" y="516607"/>
                  <a:pt x="816159" y="476092"/>
                </a:cubicBezTo>
                <a:cubicBezTo>
                  <a:pt x="813640" y="440826"/>
                  <a:pt x="814414" y="405169"/>
                  <a:pt x="808602" y="370294"/>
                </a:cubicBezTo>
                <a:cubicBezTo>
                  <a:pt x="806750" y="359182"/>
                  <a:pt x="797444" y="350614"/>
                  <a:pt x="793488" y="340066"/>
                </a:cubicBezTo>
                <a:cubicBezTo>
                  <a:pt x="789841" y="330341"/>
                  <a:pt x="788915" y="319786"/>
                  <a:pt x="785931" y="309838"/>
                </a:cubicBezTo>
                <a:cubicBezTo>
                  <a:pt x="756686" y="212354"/>
                  <a:pt x="786073" y="302564"/>
                  <a:pt x="755703" y="241824"/>
                </a:cubicBezTo>
                <a:cubicBezTo>
                  <a:pt x="741838" y="214095"/>
                  <a:pt x="757707" y="217970"/>
                  <a:pt x="725475" y="196482"/>
                </a:cubicBezTo>
                <a:cubicBezTo>
                  <a:pt x="718549" y="191865"/>
                  <a:pt x="677155" y="182742"/>
                  <a:pt x="672575" y="181368"/>
                </a:cubicBezTo>
                <a:cubicBezTo>
                  <a:pt x="653589" y="175672"/>
                  <a:pt x="615289" y="164200"/>
                  <a:pt x="597005" y="151140"/>
                </a:cubicBezTo>
                <a:cubicBezTo>
                  <a:pt x="584006" y="141855"/>
                  <a:pt x="566585" y="120528"/>
                  <a:pt x="559220" y="105798"/>
                </a:cubicBezTo>
                <a:cubicBezTo>
                  <a:pt x="555658" y="98673"/>
                  <a:pt x="556639" y="89347"/>
                  <a:pt x="551663" y="83127"/>
                </a:cubicBezTo>
                <a:cubicBezTo>
                  <a:pt x="536085" y="63655"/>
                  <a:pt x="516397" y="47861"/>
                  <a:pt x="498764" y="30228"/>
                </a:cubicBezTo>
                <a:cubicBezTo>
                  <a:pt x="491207" y="22671"/>
                  <a:pt x="486232" y="10937"/>
                  <a:pt x="476093" y="7557"/>
                </a:cubicBezTo>
                <a:lnTo>
                  <a:pt x="453422" y="0"/>
                </a:lnTo>
                <a:lnTo>
                  <a:pt x="385408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Volný tvar 18"/>
          <p:cNvSpPr/>
          <p:nvPr/>
        </p:nvSpPr>
        <p:spPr>
          <a:xfrm>
            <a:off x="6695052" y="1930248"/>
            <a:ext cx="1730560" cy="861500"/>
          </a:xfrm>
          <a:custGeom>
            <a:avLst/>
            <a:gdLst>
              <a:gd name="connsiteX0" fmla="*/ 90685 w 1730560"/>
              <a:gd name="connsiteY0" fmla="*/ 0 h 861500"/>
              <a:gd name="connsiteX1" fmla="*/ 90685 w 1730560"/>
              <a:gd name="connsiteY1" fmla="*/ 0 h 861500"/>
              <a:gd name="connsiteX2" fmla="*/ 60457 w 1730560"/>
              <a:gd name="connsiteY2" fmla="*/ 68013 h 861500"/>
              <a:gd name="connsiteX3" fmla="*/ 45343 w 1730560"/>
              <a:gd name="connsiteY3" fmla="*/ 120912 h 861500"/>
              <a:gd name="connsiteX4" fmla="*/ 30228 w 1730560"/>
              <a:gd name="connsiteY4" fmla="*/ 143583 h 861500"/>
              <a:gd name="connsiteX5" fmla="*/ 7557 w 1730560"/>
              <a:gd name="connsiteY5" fmla="*/ 211596 h 861500"/>
              <a:gd name="connsiteX6" fmla="*/ 0 w 1730560"/>
              <a:gd name="connsiteY6" fmla="*/ 234267 h 861500"/>
              <a:gd name="connsiteX7" fmla="*/ 7557 w 1730560"/>
              <a:gd name="connsiteY7" fmla="*/ 324952 h 861500"/>
              <a:gd name="connsiteX8" fmla="*/ 30228 w 1730560"/>
              <a:gd name="connsiteY8" fmla="*/ 370294 h 861500"/>
              <a:gd name="connsiteX9" fmla="*/ 75571 w 1730560"/>
              <a:gd name="connsiteY9" fmla="*/ 438307 h 861500"/>
              <a:gd name="connsiteX10" fmla="*/ 120913 w 1730560"/>
              <a:gd name="connsiteY10" fmla="*/ 513877 h 861500"/>
              <a:gd name="connsiteX11" fmla="*/ 143584 w 1730560"/>
              <a:gd name="connsiteY11" fmla="*/ 536548 h 861500"/>
              <a:gd name="connsiteX12" fmla="*/ 166255 w 1730560"/>
              <a:gd name="connsiteY12" fmla="*/ 574333 h 861500"/>
              <a:gd name="connsiteX13" fmla="*/ 234268 w 1730560"/>
              <a:gd name="connsiteY13" fmla="*/ 634790 h 861500"/>
              <a:gd name="connsiteX14" fmla="*/ 272053 w 1730560"/>
              <a:gd name="connsiteY14" fmla="*/ 649904 h 861500"/>
              <a:gd name="connsiteX15" fmla="*/ 294724 w 1730560"/>
              <a:gd name="connsiteY15" fmla="*/ 672575 h 861500"/>
              <a:gd name="connsiteX16" fmla="*/ 324952 w 1730560"/>
              <a:gd name="connsiteY16" fmla="*/ 680132 h 861500"/>
              <a:gd name="connsiteX17" fmla="*/ 355181 w 1730560"/>
              <a:gd name="connsiteY17" fmla="*/ 695246 h 861500"/>
              <a:gd name="connsiteX18" fmla="*/ 574334 w 1730560"/>
              <a:gd name="connsiteY18" fmla="*/ 665018 h 861500"/>
              <a:gd name="connsiteX19" fmla="*/ 581891 w 1730560"/>
              <a:gd name="connsiteY19" fmla="*/ 634790 h 861500"/>
              <a:gd name="connsiteX20" fmla="*/ 597005 w 1730560"/>
              <a:gd name="connsiteY20" fmla="*/ 445864 h 861500"/>
              <a:gd name="connsiteX21" fmla="*/ 627233 w 1730560"/>
              <a:gd name="connsiteY21" fmla="*/ 438307 h 861500"/>
              <a:gd name="connsiteX22" fmla="*/ 906843 w 1730560"/>
              <a:gd name="connsiteY22" fmla="*/ 445864 h 861500"/>
              <a:gd name="connsiteX23" fmla="*/ 952185 w 1730560"/>
              <a:gd name="connsiteY23" fmla="*/ 460978 h 861500"/>
              <a:gd name="connsiteX24" fmla="*/ 974857 w 1730560"/>
              <a:gd name="connsiteY24" fmla="*/ 468535 h 861500"/>
              <a:gd name="connsiteX25" fmla="*/ 1005085 w 1730560"/>
              <a:gd name="connsiteY25" fmla="*/ 528991 h 861500"/>
              <a:gd name="connsiteX26" fmla="*/ 1012642 w 1730560"/>
              <a:gd name="connsiteY26" fmla="*/ 551662 h 861500"/>
              <a:gd name="connsiteX27" fmla="*/ 1050427 w 1730560"/>
              <a:gd name="connsiteY27" fmla="*/ 619676 h 861500"/>
              <a:gd name="connsiteX28" fmla="*/ 1057984 w 1730560"/>
              <a:gd name="connsiteY28" fmla="*/ 642347 h 861500"/>
              <a:gd name="connsiteX29" fmla="*/ 1073098 w 1730560"/>
              <a:gd name="connsiteY29" fmla="*/ 710360 h 861500"/>
              <a:gd name="connsiteX30" fmla="*/ 1080655 w 1730560"/>
              <a:gd name="connsiteY30" fmla="*/ 801044 h 861500"/>
              <a:gd name="connsiteX31" fmla="*/ 1103326 w 1730560"/>
              <a:gd name="connsiteY31" fmla="*/ 816158 h 861500"/>
              <a:gd name="connsiteX32" fmla="*/ 1148668 w 1730560"/>
              <a:gd name="connsiteY32" fmla="*/ 831272 h 861500"/>
              <a:gd name="connsiteX33" fmla="*/ 1171339 w 1730560"/>
              <a:gd name="connsiteY33" fmla="*/ 838829 h 861500"/>
              <a:gd name="connsiteX34" fmla="*/ 1194010 w 1730560"/>
              <a:gd name="connsiteY34" fmla="*/ 853943 h 861500"/>
              <a:gd name="connsiteX35" fmla="*/ 1254466 w 1730560"/>
              <a:gd name="connsiteY35" fmla="*/ 861500 h 861500"/>
              <a:gd name="connsiteX36" fmla="*/ 1375379 w 1730560"/>
              <a:gd name="connsiteY36" fmla="*/ 853943 h 861500"/>
              <a:gd name="connsiteX37" fmla="*/ 1420721 w 1730560"/>
              <a:gd name="connsiteY37" fmla="*/ 838829 h 861500"/>
              <a:gd name="connsiteX38" fmla="*/ 1450949 w 1730560"/>
              <a:gd name="connsiteY38" fmla="*/ 816158 h 861500"/>
              <a:gd name="connsiteX39" fmla="*/ 1473620 w 1730560"/>
              <a:gd name="connsiteY39" fmla="*/ 770816 h 861500"/>
              <a:gd name="connsiteX40" fmla="*/ 1496291 w 1730560"/>
              <a:gd name="connsiteY40" fmla="*/ 672575 h 861500"/>
              <a:gd name="connsiteX41" fmla="*/ 1488734 w 1730560"/>
              <a:gd name="connsiteY41" fmla="*/ 544105 h 861500"/>
              <a:gd name="connsiteX42" fmla="*/ 1458506 w 1730560"/>
              <a:gd name="connsiteY42" fmla="*/ 498763 h 861500"/>
              <a:gd name="connsiteX43" fmla="*/ 1443392 w 1730560"/>
              <a:gd name="connsiteY43" fmla="*/ 468535 h 861500"/>
              <a:gd name="connsiteX44" fmla="*/ 1405607 w 1730560"/>
              <a:gd name="connsiteY44" fmla="*/ 400522 h 861500"/>
              <a:gd name="connsiteX45" fmla="*/ 1413164 w 1730560"/>
              <a:gd name="connsiteY45" fmla="*/ 324952 h 861500"/>
              <a:gd name="connsiteX46" fmla="*/ 1428278 w 1730560"/>
              <a:gd name="connsiteY46" fmla="*/ 302281 h 861500"/>
              <a:gd name="connsiteX47" fmla="*/ 1496291 w 1730560"/>
              <a:gd name="connsiteY47" fmla="*/ 317395 h 861500"/>
              <a:gd name="connsiteX48" fmla="*/ 1556747 w 1730560"/>
              <a:gd name="connsiteY48" fmla="*/ 324952 h 861500"/>
              <a:gd name="connsiteX49" fmla="*/ 1723002 w 1730560"/>
              <a:gd name="connsiteY49" fmla="*/ 317395 h 861500"/>
              <a:gd name="connsiteX50" fmla="*/ 1730559 w 1730560"/>
              <a:gd name="connsiteY50" fmla="*/ 294724 h 861500"/>
              <a:gd name="connsiteX51" fmla="*/ 1723002 w 1730560"/>
              <a:gd name="connsiteY51" fmla="*/ 256938 h 861500"/>
              <a:gd name="connsiteX52" fmla="*/ 1707888 w 1730560"/>
              <a:gd name="connsiteY52" fmla="*/ 211596 h 861500"/>
              <a:gd name="connsiteX53" fmla="*/ 1700331 w 1730560"/>
              <a:gd name="connsiteY53" fmla="*/ 188925 h 861500"/>
              <a:gd name="connsiteX54" fmla="*/ 1692774 w 1730560"/>
              <a:gd name="connsiteY54" fmla="*/ 158697 h 861500"/>
              <a:gd name="connsiteX55" fmla="*/ 1670103 w 1730560"/>
              <a:gd name="connsiteY55" fmla="*/ 136026 h 861500"/>
              <a:gd name="connsiteX56" fmla="*/ 1639875 w 1730560"/>
              <a:gd name="connsiteY56" fmla="*/ 90684 h 861500"/>
              <a:gd name="connsiteX57" fmla="*/ 1564305 w 1730560"/>
              <a:gd name="connsiteY57" fmla="*/ 68013 h 861500"/>
              <a:gd name="connsiteX58" fmla="*/ 1541633 w 1730560"/>
              <a:gd name="connsiteY58" fmla="*/ 60456 h 861500"/>
              <a:gd name="connsiteX59" fmla="*/ 1518962 w 1730560"/>
              <a:gd name="connsiteY59" fmla="*/ 52899 h 861500"/>
              <a:gd name="connsiteX60" fmla="*/ 1405607 w 1730560"/>
              <a:gd name="connsiteY60" fmla="*/ 60456 h 861500"/>
              <a:gd name="connsiteX61" fmla="*/ 1360265 w 1730560"/>
              <a:gd name="connsiteY61" fmla="*/ 68013 h 861500"/>
              <a:gd name="connsiteX62" fmla="*/ 1133554 w 1730560"/>
              <a:gd name="connsiteY62" fmla="*/ 52899 h 861500"/>
              <a:gd name="connsiteX63" fmla="*/ 1042870 w 1730560"/>
              <a:gd name="connsiteY63" fmla="*/ 37785 h 861500"/>
              <a:gd name="connsiteX64" fmla="*/ 982414 w 1730560"/>
              <a:gd name="connsiteY64" fmla="*/ 30228 h 861500"/>
              <a:gd name="connsiteX65" fmla="*/ 1216681 w 1730560"/>
              <a:gd name="connsiteY65" fmla="*/ 37785 h 861500"/>
              <a:gd name="connsiteX66" fmla="*/ 1254466 w 1730560"/>
              <a:gd name="connsiteY66" fmla="*/ 52899 h 861500"/>
              <a:gd name="connsiteX67" fmla="*/ 1345151 w 1730560"/>
              <a:gd name="connsiteY67" fmla="*/ 68013 h 861500"/>
              <a:gd name="connsiteX68" fmla="*/ 1367822 w 1730560"/>
              <a:gd name="connsiteY68" fmla="*/ 75570 h 861500"/>
              <a:gd name="connsiteX69" fmla="*/ 1428278 w 1730560"/>
              <a:gd name="connsiteY69" fmla="*/ 90684 h 861500"/>
              <a:gd name="connsiteX70" fmla="*/ 1390493 w 1730560"/>
              <a:gd name="connsiteY70" fmla="*/ 105798 h 861500"/>
              <a:gd name="connsiteX71" fmla="*/ 1201567 w 1730560"/>
              <a:gd name="connsiteY71" fmla="*/ 90684 h 861500"/>
              <a:gd name="connsiteX72" fmla="*/ 937071 w 1730560"/>
              <a:gd name="connsiteY72" fmla="*/ 75570 h 861500"/>
              <a:gd name="connsiteX73" fmla="*/ 853944 w 1730560"/>
              <a:gd name="connsiteY73" fmla="*/ 68013 h 861500"/>
              <a:gd name="connsiteX74" fmla="*/ 831273 w 1730560"/>
              <a:gd name="connsiteY74" fmla="*/ 60456 h 861500"/>
              <a:gd name="connsiteX75" fmla="*/ 801045 w 1730560"/>
              <a:gd name="connsiteY75" fmla="*/ 45342 h 861500"/>
              <a:gd name="connsiteX76" fmla="*/ 680133 w 1730560"/>
              <a:gd name="connsiteY76" fmla="*/ 30228 h 861500"/>
              <a:gd name="connsiteX77" fmla="*/ 385409 w 1730560"/>
              <a:gd name="connsiteY77" fmla="*/ 37785 h 861500"/>
              <a:gd name="connsiteX78" fmla="*/ 181369 w 1730560"/>
              <a:gd name="connsiteY78" fmla="*/ 37785 h 861500"/>
              <a:gd name="connsiteX79" fmla="*/ 158698 w 1730560"/>
              <a:gd name="connsiteY79" fmla="*/ 15114 h 861500"/>
              <a:gd name="connsiteX80" fmla="*/ 90685 w 1730560"/>
              <a:gd name="connsiteY80" fmla="*/ 0 h 86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730560" h="861500">
                <a:moveTo>
                  <a:pt x="90685" y="0"/>
                </a:moveTo>
                <a:lnTo>
                  <a:pt x="90685" y="0"/>
                </a:lnTo>
                <a:cubicBezTo>
                  <a:pt x="80609" y="22671"/>
                  <a:pt x="69363" y="44857"/>
                  <a:pt x="60457" y="68013"/>
                </a:cubicBezTo>
                <a:cubicBezTo>
                  <a:pt x="52388" y="88993"/>
                  <a:pt x="55095" y="101408"/>
                  <a:pt x="45343" y="120912"/>
                </a:cubicBezTo>
                <a:cubicBezTo>
                  <a:pt x="41281" y="129036"/>
                  <a:pt x="35266" y="136026"/>
                  <a:pt x="30228" y="143583"/>
                </a:cubicBezTo>
                <a:lnTo>
                  <a:pt x="7557" y="211596"/>
                </a:lnTo>
                <a:lnTo>
                  <a:pt x="0" y="234267"/>
                </a:lnTo>
                <a:cubicBezTo>
                  <a:pt x="2519" y="264495"/>
                  <a:pt x="977" y="295341"/>
                  <a:pt x="7557" y="324952"/>
                </a:cubicBezTo>
                <a:cubicBezTo>
                  <a:pt x="11223" y="341448"/>
                  <a:pt x="21713" y="355698"/>
                  <a:pt x="30228" y="370294"/>
                </a:cubicBezTo>
                <a:cubicBezTo>
                  <a:pt x="83125" y="460973"/>
                  <a:pt x="41566" y="381632"/>
                  <a:pt x="75571" y="438307"/>
                </a:cubicBezTo>
                <a:cubicBezTo>
                  <a:pt x="90685" y="463497"/>
                  <a:pt x="100141" y="493105"/>
                  <a:pt x="120913" y="513877"/>
                </a:cubicBezTo>
                <a:cubicBezTo>
                  <a:pt x="128470" y="521434"/>
                  <a:pt x="137172" y="527998"/>
                  <a:pt x="143584" y="536548"/>
                </a:cubicBezTo>
                <a:cubicBezTo>
                  <a:pt x="152397" y="548299"/>
                  <a:pt x="156954" y="562965"/>
                  <a:pt x="166255" y="574333"/>
                </a:cubicBezTo>
                <a:cubicBezTo>
                  <a:pt x="180122" y="591281"/>
                  <a:pt x="209915" y="622614"/>
                  <a:pt x="234268" y="634790"/>
                </a:cubicBezTo>
                <a:cubicBezTo>
                  <a:pt x="246401" y="640857"/>
                  <a:pt x="259458" y="644866"/>
                  <a:pt x="272053" y="649904"/>
                </a:cubicBezTo>
                <a:cubicBezTo>
                  <a:pt x="279610" y="657461"/>
                  <a:pt x="285445" y="667273"/>
                  <a:pt x="294724" y="672575"/>
                </a:cubicBezTo>
                <a:cubicBezTo>
                  <a:pt x="303742" y="677728"/>
                  <a:pt x="315227" y="676485"/>
                  <a:pt x="324952" y="680132"/>
                </a:cubicBezTo>
                <a:cubicBezTo>
                  <a:pt x="335500" y="684088"/>
                  <a:pt x="345105" y="690208"/>
                  <a:pt x="355181" y="695246"/>
                </a:cubicBezTo>
                <a:cubicBezTo>
                  <a:pt x="363811" y="694901"/>
                  <a:pt x="532231" y="723962"/>
                  <a:pt x="574334" y="665018"/>
                </a:cubicBezTo>
                <a:cubicBezTo>
                  <a:pt x="580371" y="656566"/>
                  <a:pt x="579372" y="644866"/>
                  <a:pt x="581891" y="634790"/>
                </a:cubicBezTo>
                <a:cubicBezTo>
                  <a:pt x="586929" y="571815"/>
                  <a:pt x="582799" y="507423"/>
                  <a:pt x="597005" y="445864"/>
                </a:cubicBezTo>
                <a:cubicBezTo>
                  <a:pt x="599340" y="435744"/>
                  <a:pt x="616847" y="438307"/>
                  <a:pt x="627233" y="438307"/>
                </a:cubicBezTo>
                <a:cubicBezTo>
                  <a:pt x="720470" y="438307"/>
                  <a:pt x="813640" y="443345"/>
                  <a:pt x="906843" y="445864"/>
                </a:cubicBezTo>
                <a:lnTo>
                  <a:pt x="952185" y="460978"/>
                </a:lnTo>
                <a:lnTo>
                  <a:pt x="974857" y="468535"/>
                </a:lnTo>
                <a:cubicBezTo>
                  <a:pt x="989882" y="528637"/>
                  <a:pt x="970830" y="469045"/>
                  <a:pt x="1005085" y="528991"/>
                </a:cubicBezTo>
                <a:cubicBezTo>
                  <a:pt x="1009037" y="535907"/>
                  <a:pt x="1009080" y="544537"/>
                  <a:pt x="1012642" y="551662"/>
                </a:cubicBezTo>
                <a:cubicBezTo>
                  <a:pt x="1041308" y="608994"/>
                  <a:pt x="1028592" y="568726"/>
                  <a:pt x="1050427" y="619676"/>
                </a:cubicBezTo>
                <a:cubicBezTo>
                  <a:pt x="1053565" y="626998"/>
                  <a:pt x="1055796" y="634688"/>
                  <a:pt x="1057984" y="642347"/>
                </a:cubicBezTo>
                <a:cubicBezTo>
                  <a:pt x="1065099" y="667249"/>
                  <a:pt x="1067904" y="684388"/>
                  <a:pt x="1073098" y="710360"/>
                </a:cubicBezTo>
                <a:cubicBezTo>
                  <a:pt x="1075617" y="740588"/>
                  <a:pt x="1072322" y="771878"/>
                  <a:pt x="1080655" y="801044"/>
                </a:cubicBezTo>
                <a:cubicBezTo>
                  <a:pt x="1083150" y="809777"/>
                  <a:pt x="1095026" y="812469"/>
                  <a:pt x="1103326" y="816158"/>
                </a:cubicBezTo>
                <a:cubicBezTo>
                  <a:pt x="1117884" y="822628"/>
                  <a:pt x="1133554" y="826234"/>
                  <a:pt x="1148668" y="831272"/>
                </a:cubicBezTo>
                <a:cubicBezTo>
                  <a:pt x="1156225" y="833791"/>
                  <a:pt x="1164711" y="834410"/>
                  <a:pt x="1171339" y="838829"/>
                </a:cubicBezTo>
                <a:cubicBezTo>
                  <a:pt x="1178896" y="843867"/>
                  <a:pt x="1185248" y="851553"/>
                  <a:pt x="1194010" y="853943"/>
                </a:cubicBezTo>
                <a:cubicBezTo>
                  <a:pt x="1213603" y="859287"/>
                  <a:pt x="1234314" y="858981"/>
                  <a:pt x="1254466" y="861500"/>
                </a:cubicBezTo>
                <a:cubicBezTo>
                  <a:pt x="1294770" y="858981"/>
                  <a:pt x="1335366" y="859399"/>
                  <a:pt x="1375379" y="853943"/>
                </a:cubicBezTo>
                <a:cubicBezTo>
                  <a:pt x="1391164" y="851790"/>
                  <a:pt x="1420721" y="838829"/>
                  <a:pt x="1420721" y="838829"/>
                </a:cubicBezTo>
                <a:cubicBezTo>
                  <a:pt x="1430797" y="831272"/>
                  <a:pt x="1442043" y="825064"/>
                  <a:pt x="1450949" y="816158"/>
                </a:cubicBezTo>
                <a:cubicBezTo>
                  <a:pt x="1462795" y="804312"/>
                  <a:pt x="1469932" y="786796"/>
                  <a:pt x="1473620" y="770816"/>
                </a:cubicBezTo>
                <a:cubicBezTo>
                  <a:pt x="1498634" y="662421"/>
                  <a:pt x="1478025" y="727373"/>
                  <a:pt x="1496291" y="672575"/>
                </a:cubicBezTo>
                <a:cubicBezTo>
                  <a:pt x="1493772" y="629752"/>
                  <a:pt x="1493002" y="586789"/>
                  <a:pt x="1488734" y="544105"/>
                </a:cubicBezTo>
                <a:cubicBezTo>
                  <a:pt x="1485718" y="513946"/>
                  <a:pt x="1476183" y="523511"/>
                  <a:pt x="1458506" y="498763"/>
                </a:cubicBezTo>
                <a:cubicBezTo>
                  <a:pt x="1451958" y="489596"/>
                  <a:pt x="1449188" y="478195"/>
                  <a:pt x="1443392" y="468535"/>
                </a:cubicBezTo>
                <a:cubicBezTo>
                  <a:pt x="1404415" y="403573"/>
                  <a:pt x="1420807" y="446123"/>
                  <a:pt x="1405607" y="400522"/>
                </a:cubicBezTo>
                <a:cubicBezTo>
                  <a:pt x="1408126" y="375332"/>
                  <a:pt x="1407472" y="349619"/>
                  <a:pt x="1413164" y="324952"/>
                </a:cubicBezTo>
                <a:cubicBezTo>
                  <a:pt x="1415206" y="316102"/>
                  <a:pt x="1419467" y="304484"/>
                  <a:pt x="1428278" y="302281"/>
                </a:cubicBezTo>
                <a:cubicBezTo>
                  <a:pt x="1455257" y="295536"/>
                  <a:pt x="1472715" y="313109"/>
                  <a:pt x="1496291" y="317395"/>
                </a:cubicBezTo>
                <a:cubicBezTo>
                  <a:pt x="1516272" y="321028"/>
                  <a:pt x="1536595" y="322433"/>
                  <a:pt x="1556747" y="324952"/>
                </a:cubicBezTo>
                <a:cubicBezTo>
                  <a:pt x="1612165" y="322433"/>
                  <a:pt x="1668347" y="326900"/>
                  <a:pt x="1723002" y="317395"/>
                </a:cubicBezTo>
                <a:cubicBezTo>
                  <a:pt x="1730850" y="316030"/>
                  <a:pt x="1730559" y="302690"/>
                  <a:pt x="1730559" y="294724"/>
                </a:cubicBezTo>
                <a:cubicBezTo>
                  <a:pt x="1730559" y="281879"/>
                  <a:pt x="1726382" y="269330"/>
                  <a:pt x="1723002" y="256938"/>
                </a:cubicBezTo>
                <a:cubicBezTo>
                  <a:pt x="1718810" y="241568"/>
                  <a:pt x="1712926" y="226710"/>
                  <a:pt x="1707888" y="211596"/>
                </a:cubicBezTo>
                <a:cubicBezTo>
                  <a:pt x="1705369" y="204039"/>
                  <a:pt x="1702263" y="196653"/>
                  <a:pt x="1700331" y="188925"/>
                </a:cubicBezTo>
                <a:cubicBezTo>
                  <a:pt x="1697812" y="178849"/>
                  <a:pt x="1697927" y="167715"/>
                  <a:pt x="1692774" y="158697"/>
                </a:cubicBezTo>
                <a:cubicBezTo>
                  <a:pt x="1687472" y="149418"/>
                  <a:pt x="1676664" y="144462"/>
                  <a:pt x="1670103" y="136026"/>
                </a:cubicBezTo>
                <a:cubicBezTo>
                  <a:pt x="1658951" y="121688"/>
                  <a:pt x="1657497" y="95090"/>
                  <a:pt x="1639875" y="90684"/>
                </a:cubicBezTo>
                <a:cubicBezTo>
                  <a:pt x="1594189" y="79263"/>
                  <a:pt x="1619503" y="86412"/>
                  <a:pt x="1564305" y="68013"/>
                </a:cubicBezTo>
                <a:lnTo>
                  <a:pt x="1541633" y="60456"/>
                </a:lnTo>
                <a:lnTo>
                  <a:pt x="1518962" y="52899"/>
                </a:lnTo>
                <a:cubicBezTo>
                  <a:pt x="1481177" y="55418"/>
                  <a:pt x="1443305" y="56866"/>
                  <a:pt x="1405607" y="60456"/>
                </a:cubicBezTo>
                <a:cubicBezTo>
                  <a:pt x="1390354" y="61909"/>
                  <a:pt x="1375582" y="68438"/>
                  <a:pt x="1360265" y="68013"/>
                </a:cubicBezTo>
                <a:cubicBezTo>
                  <a:pt x="1284556" y="65910"/>
                  <a:pt x="1209124" y="57937"/>
                  <a:pt x="1133554" y="52899"/>
                </a:cubicBezTo>
                <a:cubicBezTo>
                  <a:pt x="1103326" y="47861"/>
                  <a:pt x="1073278" y="41586"/>
                  <a:pt x="1042870" y="37785"/>
                </a:cubicBezTo>
                <a:cubicBezTo>
                  <a:pt x="1022718" y="35266"/>
                  <a:pt x="962105" y="30228"/>
                  <a:pt x="982414" y="30228"/>
                </a:cubicBezTo>
                <a:cubicBezTo>
                  <a:pt x="1060544" y="30228"/>
                  <a:pt x="1138592" y="35266"/>
                  <a:pt x="1216681" y="37785"/>
                </a:cubicBezTo>
                <a:cubicBezTo>
                  <a:pt x="1229276" y="42823"/>
                  <a:pt x="1241248" y="49849"/>
                  <a:pt x="1254466" y="52899"/>
                </a:cubicBezTo>
                <a:cubicBezTo>
                  <a:pt x="1397981" y="86018"/>
                  <a:pt x="1258015" y="43117"/>
                  <a:pt x="1345151" y="68013"/>
                </a:cubicBezTo>
                <a:cubicBezTo>
                  <a:pt x="1352810" y="70201"/>
                  <a:pt x="1360137" y="73474"/>
                  <a:pt x="1367822" y="75570"/>
                </a:cubicBezTo>
                <a:cubicBezTo>
                  <a:pt x="1387862" y="81036"/>
                  <a:pt x="1428278" y="90684"/>
                  <a:pt x="1428278" y="90684"/>
                </a:cubicBezTo>
                <a:cubicBezTo>
                  <a:pt x="1415683" y="95722"/>
                  <a:pt x="1404044" y="105182"/>
                  <a:pt x="1390493" y="105798"/>
                </a:cubicBezTo>
                <a:cubicBezTo>
                  <a:pt x="1332747" y="108423"/>
                  <a:pt x="1261508" y="98177"/>
                  <a:pt x="1201567" y="90684"/>
                </a:cubicBezTo>
                <a:cubicBezTo>
                  <a:pt x="1093073" y="63561"/>
                  <a:pt x="1200289" y="88104"/>
                  <a:pt x="937071" y="75570"/>
                </a:cubicBezTo>
                <a:cubicBezTo>
                  <a:pt x="909279" y="74247"/>
                  <a:pt x="881653" y="70532"/>
                  <a:pt x="853944" y="68013"/>
                </a:cubicBezTo>
                <a:cubicBezTo>
                  <a:pt x="846387" y="65494"/>
                  <a:pt x="838595" y="63594"/>
                  <a:pt x="831273" y="60456"/>
                </a:cubicBezTo>
                <a:cubicBezTo>
                  <a:pt x="820919" y="56018"/>
                  <a:pt x="811913" y="48306"/>
                  <a:pt x="801045" y="45342"/>
                </a:cubicBezTo>
                <a:cubicBezTo>
                  <a:pt x="786219" y="41298"/>
                  <a:pt x="688174" y="31121"/>
                  <a:pt x="680133" y="30228"/>
                </a:cubicBezTo>
                <a:lnTo>
                  <a:pt x="385409" y="37785"/>
                </a:lnTo>
                <a:cubicBezTo>
                  <a:pt x="205488" y="44211"/>
                  <a:pt x="315073" y="51155"/>
                  <a:pt x="181369" y="37785"/>
                </a:cubicBezTo>
                <a:cubicBezTo>
                  <a:pt x="173812" y="30228"/>
                  <a:pt x="168040" y="20304"/>
                  <a:pt x="158698" y="15114"/>
                </a:cubicBezTo>
                <a:cubicBezTo>
                  <a:pt x="128625" y="-1593"/>
                  <a:pt x="102020" y="2519"/>
                  <a:pt x="90685" y="0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5510546" y="3636010"/>
            <a:ext cx="1149686" cy="0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3695723" y="1888061"/>
            <a:ext cx="1800200" cy="174794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Volný tvar 13"/>
          <p:cNvSpPr/>
          <p:nvPr/>
        </p:nvSpPr>
        <p:spPr>
          <a:xfrm>
            <a:off x="4355976" y="1937209"/>
            <a:ext cx="1080119" cy="1675153"/>
          </a:xfrm>
          <a:custGeom>
            <a:avLst/>
            <a:gdLst>
              <a:gd name="connsiteX0" fmla="*/ 385408 w 906843"/>
              <a:gd name="connsiteY0" fmla="*/ 0 h 1700330"/>
              <a:gd name="connsiteX1" fmla="*/ 385408 w 906843"/>
              <a:gd name="connsiteY1" fmla="*/ 0 h 1700330"/>
              <a:gd name="connsiteX2" fmla="*/ 279610 w 906843"/>
              <a:gd name="connsiteY2" fmla="*/ 60456 h 1700330"/>
              <a:gd name="connsiteX3" fmla="*/ 256939 w 906843"/>
              <a:gd name="connsiteY3" fmla="*/ 83127 h 1700330"/>
              <a:gd name="connsiteX4" fmla="*/ 204040 w 906843"/>
              <a:gd name="connsiteY4" fmla="*/ 151140 h 1700330"/>
              <a:gd name="connsiteX5" fmla="*/ 196483 w 906843"/>
              <a:gd name="connsiteY5" fmla="*/ 332509 h 1700330"/>
              <a:gd name="connsiteX6" fmla="*/ 204040 w 906843"/>
              <a:gd name="connsiteY6" fmla="*/ 362737 h 1700330"/>
              <a:gd name="connsiteX7" fmla="*/ 219154 w 906843"/>
              <a:gd name="connsiteY7" fmla="*/ 415636 h 1700330"/>
              <a:gd name="connsiteX8" fmla="*/ 234268 w 906843"/>
              <a:gd name="connsiteY8" fmla="*/ 498763 h 1700330"/>
              <a:gd name="connsiteX9" fmla="*/ 226711 w 906843"/>
              <a:gd name="connsiteY9" fmla="*/ 634790 h 1700330"/>
              <a:gd name="connsiteX10" fmla="*/ 204040 w 906843"/>
              <a:gd name="connsiteY10" fmla="*/ 687689 h 1700330"/>
              <a:gd name="connsiteX11" fmla="*/ 188926 w 906843"/>
              <a:gd name="connsiteY11" fmla="*/ 710360 h 1700330"/>
              <a:gd name="connsiteX12" fmla="*/ 181369 w 906843"/>
              <a:gd name="connsiteY12" fmla="*/ 733031 h 1700330"/>
              <a:gd name="connsiteX13" fmla="*/ 158698 w 906843"/>
              <a:gd name="connsiteY13" fmla="*/ 755702 h 1700330"/>
              <a:gd name="connsiteX14" fmla="*/ 143584 w 906843"/>
              <a:gd name="connsiteY14" fmla="*/ 778373 h 1700330"/>
              <a:gd name="connsiteX15" fmla="*/ 113355 w 906843"/>
              <a:gd name="connsiteY15" fmla="*/ 801044 h 1700330"/>
              <a:gd name="connsiteX16" fmla="*/ 60456 w 906843"/>
              <a:gd name="connsiteY16" fmla="*/ 838829 h 1700330"/>
              <a:gd name="connsiteX17" fmla="*/ 37785 w 906843"/>
              <a:gd name="connsiteY17" fmla="*/ 869057 h 1700330"/>
              <a:gd name="connsiteX18" fmla="*/ 15114 w 906843"/>
              <a:gd name="connsiteY18" fmla="*/ 884171 h 1700330"/>
              <a:gd name="connsiteX19" fmla="*/ 0 w 906843"/>
              <a:gd name="connsiteY19" fmla="*/ 937071 h 1700330"/>
              <a:gd name="connsiteX20" fmla="*/ 7557 w 906843"/>
              <a:gd name="connsiteY20" fmla="*/ 1141110 h 1700330"/>
              <a:gd name="connsiteX21" fmla="*/ 60456 w 906843"/>
              <a:gd name="connsiteY21" fmla="*/ 1262023 h 1700330"/>
              <a:gd name="connsiteX22" fmla="*/ 98241 w 906843"/>
              <a:gd name="connsiteY22" fmla="*/ 1330036 h 1700330"/>
              <a:gd name="connsiteX23" fmla="*/ 151141 w 906843"/>
              <a:gd name="connsiteY23" fmla="*/ 1382935 h 1700330"/>
              <a:gd name="connsiteX24" fmla="*/ 166255 w 906843"/>
              <a:gd name="connsiteY24" fmla="*/ 1405606 h 1700330"/>
              <a:gd name="connsiteX25" fmla="*/ 188926 w 906843"/>
              <a:gd name="connsiteY25" fmla="*/ 1428277 h 1700330"/>
              <a:gd name="connsiteX26" fmla="*/ 204040 w 906843"/>
              <a:gd name="connsiteY26" fmla="*/ 1511405 h 1700330"/>
              <a:gd name="connsiteX27" fmla="*/ 211597 w 906843"/>
              <a:gd name="connsiteY27" fmla="*/ 1549190 h 1700330"/>
              <a:gd name="connsiteX28" fmla="*/ 249382 w 906843"/>
              <a:gd name="connsiteY28" fmla="*/ 1594532 h 1700330"/>
              <a:gd name="connsiteX29" fmla="*/ 287167 w 906843"/>
              <a:gd name="connsiteY29" fmla="*/ 1639874 h 1700330"/>
              <a:gd name="connsiteX30" fmla="*/ 340066 w 906843"/>
              <a:gd name="connsiteY30" fmla="*/ 1654988 h 1700330"/>
              <a:gd name="connsiteX31" fmla="*/ 408079 w 906843"/>
              <a:gd name="connsiteY31" fmla="*/ 1670102 h 1700330"/>
              <a:gd name="connsiteX32" fmla="*/ 430751 w 906843"/>
              <a:gd name="connsiteY32" fmla="*/ 1677659 h 1700330"/>
              <a:gd name="connsiteX33" fmla="*/ 498764 w 906843"/>
              <a:gd name="connsiteY33" fmla="*/ 1685216 h 1700330"/>
              <a:gd name="connsiteX34" fmla="*/ 528992 w 906843"/>
              <a:gd name="connsiteY34" fmla="*/ 1692773 h 1700330"/>
              <a:gd name="connsiteX35" fmla="*/ 551663 w 906843"/>
              <a:gd name="connsiteY35" fmla="*/ 1700330 h 1700330"/>
              <a:gd name="connsiteX36" fmla="*/ 581891 w 906843"/>
              <a:gd name="connsiteY36" fmla="*/ 1692773 h 1700330"/>
              <a:gd name="connsiteX37" fmla="*/ 597005 w 906843"/>
              <a:gd name="connsiteY37" fmla="*/ 1670102 h 1700330"/>
              <a:gd name="connsiteX38" fmla="*/ 642347 w 906843"/>
              <a:gd name="connsiteY38" fmla="*/ 1639874 h 1700330"/>
              <a:gd name="connsiteX39" fmla="*/ 665018 w 906843"/>
              <a:gd name="connsiteY39" fmla="*/ 1624760 h 1700330"/>
              <a:gd name="connsiteX40" fmla="*/ 733032 w 906843"/>
              <a:gd name="connsiteY40" fmla="*/ 1571861 h 1700330"/>
              <a:gd name="connsiteX41" fmla="*/ 808602 w 906843"/>
              <a:gd name="connsiteY41" fmla="*/ 1541633 h 1700330"/>
              <a:gd name="connsiteX42" fmla="*/ 831273 w 906843"/>
              <a:gd name="connsiteY42" fmla="*/ 1534076 h 1700330"/>
              <a:gd name="connsiteX43" fmla="*/ 853944 w 906843"/>
              <a:gd name="connsiteY43" fmla="*/ 1503848 h 1700330"/>
              <a:gd name="connsiteX44" fmla="*/ 861501 w 906843"/>
              <a:gd name="connsiteY44" fmla="*/ 1481176 h 1700330"/>
              <a:gd name="connsiteX45" fmla="*/ 869058 w 906843"/>
              <a:gd name="connsiteY45" fmla="*/ 1042869 h 1700330"/>
              <a:gd name="connsiteX46" fmla="*/ 876615 w 906843"/>
              <a:gd name="connsiteY46" fmla="*/ 997527 h 1700330"/>
              <a:gd name="connsiteX47" fmla="*/ 891729 w 906843"/>
              <a:gd name="connsiteY47" fmla="*/ 937071 h 1700330"/>
              <a:gd name="connsiteX48" fmla="*/ 906843 w 906843"/>
              <a:gd name="connsiteY48" fmla="*/ 861500 h 1700330"/>
              <a:gd name="connsiteX49" fmla="*/ 899286 w 906843"/>
              <a:gd name="connsiteY49" fmla="*/ 778373 h 1700330"/>
              <a:gd name="connsiteX50" fmla="*/ 884172 w 906843"/>
              <a:gd name="connsiteY50" fmla="*/ 733031 h 1700330"/>
              <a:gd name="connsiteX51" fmla="*/ 876615 w 906843"/>
              <a:gd name="connsiteY51" fmla="*/ 710360 h 1700330"/>
              <a:gd name="connsiteX52" fmla="*/ 869058 w 906843"/>
              <a:gd name="connsiteY52" fmla="*/ 687689 h 1700330"/>
              <a:gd name="connsiteX53" fmla="*/ 853944 w 906843"/>
              <a:gd name="connsiteY53" fmla="*/ 657461 h 1700330"/>
              <a:gd name="connsiteX54" fmla="*/ 831273 w 906843"/>
              <a:gd name="connsiteY54" fmla="*/ 597005 h 1700330"/>
              <a:gd name="connsiteX55" fmla="*/ 816159 w 906843"/>
              <a:gd name="connsiteY55" fmla="*/ 476092 h 1700330"/>
              <a:gd name="connsiteX56" fmla="*/ 808602 w 906843"/>
              <a:gd name="connsiteY56" fmla="*/ 370294 h 1700330"/>
              <a:gd name="connsiteX57" fmla="*/ 793488 w 906843"/>
              <a:gd name="connsiteY57" fmla="*/ 340066 h 1700330"/>
              <a:gd name="connsiteX58" fmla="*/ 785931 w 906843"/>
              <a:gd name="connsiteY58" fmla="*/ 309838 h 1700330"/>
              <a:gd name="connsiteX59" fmla="*/ 755703 w 906843"/>
              <a:gd name="connsiteY59" fmla="*/ 241824 h 1700330"/>
              <a:gd name="connsiteX60" fmla="*/ 725475 w 906843"/>
              <a:gd name="connsiteY60" fmla="*/ 196482 h 1700330"/>
              <a:gd name="connsiteX61" fmla="*/ 672575 w 906843"/>
              <a:gd name="connsiteY61" fmla="*/ 181368 h 1700330"/>
              <a:gd name="connsiteX62" fmla="*/ 597005 w 906843"/>
              <a:gd name="connsiteY62" fmla="*/ 151140 h 1700330"/>
              <a:gd name="connsiteX63" fmla="*/ 559220 w 906843"/>
              <a:gd name="connsiteY63" fmla="*/ 105798 h 1700330"/>
              <a:gd name="connsiteX64" fmla="*/ 551663 w 906843"/>
              <a:gd name="connsiteY64" fmla="*/ 83127 h 1700330"/>
              <a:gd name="connsiteX65" fmla="*/ 498764 w 906843"/>
              <a:gd name="connsiteY65" fmla="*/ 30228 h 1700330"/>
              <a:gd name="connsiteX66" fmla="*/ 476093 w 906843"/>
              <a:gd name="connsiteY66" fmla="*/ 7557 h 1700330"/>
              <a:gd name="connsiteX67" fmla="*/ 453422 w 906843"/>
              <a:gd name="connsiteY67" fmla="*/ 0 h 1700330"/>
              <a:gd name="connsiteX68" fmla="*/ 385408 w 906843"/>
              <a:gd name="connsiteY68" fmla="*/ 0 h 170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06843" h="1700330">
                <a:moveTo>
                  <a:pt x="385408" y="0"/>
                </a:moveTo>
                <a:lnTo>
                  <a:pt x="385408" y="0"/>
                </a:lnTo>
                <a:cubicBezTo>
                  <a:pt x="361700" y="11854"/>
                  <a:pt x="300973" y="39093"/>
                  <a:pt x="279610" y="60456"/>
                </a:cubicBezTo>
                <a:cubicBezTo>
                  <a:pt x="272053" y="68013"/>
                  <a:pt x="263500" y="74691"/>
                  <a:pt x="256939" y="83127"/>
                </a:cubicBezTo>
                <a:cubicBezTo>
                  <a:pt x="193666" y="164478"/>
                  <a:pt x="255510" y="99670"/>
                  <a:pt x="204040" y="151140"/>
                </a:cubicBezTo>
                <a:cubicBezTo>
                  <a:pt x="176046" y="235122"/>
                  <a:pt x="183822" y="193236"/>
                  <a:pt x="196483" y="332509"/>
                </a:cubicBezTo>
                <a:cubicBezTo>
                  <a:pt x="197423" y="342852"/>
                  <a:pt x="201187" y="352751"/>
                  <a:pt x="204040" y="362737"/>
                </a:cubicBezTo>
                <a:cubicBezTo>
                  <a:pt x="211227" y="387893"/>
                  <a:pt x="214429" y="387287"/>
                  <a:pt x="219154" y="415636"/>
                </a:cubicBezTo>
                <a:cubicBezTo>
                  <a:pt x="233396" y="501086"/>
                  <a:pt x="218054" y="450122"/>
                  <a:pt x="234268" y="498763"/>
                </a:cubicBezTo>
                <a:cubicBezTo>
                  <a:pt x="231749" y="544105"/>
                  <a:pt x="231016" y="589582"/>
                  <a:pt x="226711" y="634790"/>
                </a:cubicBezTo>
                <a:cubicBezTo>
                  <a:pt x="225500" y="647507"/>
                  <a:pt x="208704" y="679527"/>
                  <a:pt x="204040" y="687689"/>
                </a:cubicBezTo>
                <a:cubicBezTo>
                  <a:pt x="199534" y="695575"/>
                  <a:pt x="192988" y="702236"/>
                  <a:pt x="188926" y="710360"/>
                </a:cubicBezTo>
                <a:cubicBezTo>
                  <a:pt x="185364" y="717485"/>
                  <a:pt x="185788" y="726403"/>
                  <a:pt x="181369" y="733031"/>
                </a:cubicBezTo>
                <a:cubicBezTo>
                  <a:pt x="175441" y="741923"/>
                  <a:pt x="165540" y="747492"/>
                  <a:pt x="158698" y="755702"/>
                </a:cubicBezTo>
                <a:cubicBezTo>
                  <a:pt x="152884" y="762679"/>
                  <a:pt x="150006" y="771951"/>
                  <a:pt x="143584" y="778373"/>
                </a:cubicBezTo>
                <a:cubicBezTo>
                  <a:pt x="134678" y="787279"/>
                  <a:pt x="122918" y="792847"/>
                  <a:pt x="113355" y="801044"/>
                </a:cubicBezTo>
                <a:cubicBezTo>
                  <a:pt x="70462" y="837809"/>
                  <a:pt x="113163" y="812476"/>
                  <a:pt x="60456" y="838829"/>
                </a:cubicBezTo>
                <a:cubicBezTo>
                  <a:pt x="52899" y="848905"/>
                  <a:pt x="46691" y="860151"/>
                  <a:pt x="37785" y="869057"/>
                </a:cubicBezTo>
                <a:cubicBezTo>
                  <a:pt x="31363" y="875479"/>
                  <a:pt x="20788" y="877079"/>
                  <a:pt x="15114" y="884171"/>
                </a:cubicBezTo>
                <a:cubicBezTo>
                  <a:pt x="11172" y="889098"/>
                  <a:pt x="494" y="935096"/>
                  <a:pt x="0" y="937071"/>
                </a:cubicBezTo>
                <a:cubicBezTo>
                  <a:pt x="2519" y="1005084"/>
                  <a:pt x="-1098" y="1073603"/>
                  <a:pt x="7557" y="1141110"/>
                </a:cubicBezTo>
                <a:cubicBezTo>
                  <a:pt x="18499" y="1226461"/>
                  <a:pt x="27865" y="1213136"/>
                  <a:pt x="60456" y="1262023"/>
                </a:cubicBezTo>
                <a:cubicBezTo>
                  <a:pt x="154601" y="1403241"/>
                  <a:pt x="26185" y="1214750"/>
                  <a:pt x="98241" y="1330036"/>
                </a:cubicBezTo>
                <a:cubicBezTo>
                  <a:pt x="131828" y="1383774"/>
                  <a:pt x="107479" y="1339273"/>
                  <a:pt x="151141" y="1382935"/>
                </a:cubicBezTo>
                <a:cubicBezTo>
                  <a:pt x="157563" y="1389357"/>
                  <a:pt x="160441" y="1398629"/>
                  <a:pt x="166255" y="1405606"/>
                </a:cubicBezTo>
                <a:cubicBezTo>
                  <a:pt x="173097" y="1413816"/>
                  <a:pt x="181369" y="1420720"/>
                  <a:pt x="188926" y="1428277"/>
                </a:cubicBezTo>
                <a:cubicBezTo>
                  <a:pt x="203435" y="1486311"/>
                  <a:pt x="190501" y="1430171"/>
                  <a:pt x="204040" y="1511405"/>
                </a:cubicBezTo>
                <a:cubicBezTo>
                  <a:pt x="206152" y="1524075"/>
                  <a:pt x="207087" y="1537163"/>
                  <a:pt x="211597" y="1549190"/>
                </a:cubicBezTo>
                <a:cubicBezTo>
                  <a:pt x="219273" y="1569658"/>
                  <a:pt x="236017" y="1578494"/>
                  <a:pt x="249382" y="1594532"/>
                </a:cubicBezTo>
                <a:cubicBezTo>
                  <a:pt x="266808" y="1615443"/>
                  <a:pt x="262329" y="1623316"/>
                  <a:pt x="287167" y="1639874"/>
                </a:cubicBezTo>
                <a:cubicBezTo>
                  <a:pt x="293479" y="1644082"/>
                  <a:pt x="336287" y="1654148"/>
                  <a:pt x="340066" y="1654988"/>
                </a:cubicBezTo>
                <a:cubicBezTo>
                  <a:pt x="375132" y="1662780"/>
                  <a:pt x="375824" y="1660886"/>
                  <a:pt x="408079" y="1670102"/>
                </a:cubicBezTo>
                <a:cubicBezTo>
                  <a:pt x="415739" y="1672290"/>
                  <a:pt x="422893" y="1676349"/>
                  <a:pt x="430751" y="1677659"/>
                </a:cubicBezTo>
                <a:cubicBezTo>
                  <a:pt x="453251" y="1681409"/>
                  <a:pt x="476093" y="1682697"/>
                  <a:pt x="498764" y="1685216"/>
                </a:cubicBezTo>
                <a:cubicBezTo>
                  <a:pt x="508840" y="1687735"/>
                  <a:pt x="519006" y="1689920"/>
                  <a:pt x="528992" y="1692773"/>
                </a:cubicBezTo>
                <a:cubicBezTo>
                  <a:pt x="536651" y="1694961"/>
                  <a:pt x="543697" y="1700330"/>
                  <a:pt x="551663" y="1700330"/>
                </a:cubicBezTo>
                <a:cubicBezTo>
                  <a:pt x="562049" y="1700330"/>
                  <a:pt x="571815" y="1695292"/>
                  <a:pt x="581891" y="1692773"/>
                </a:cubicBezTo>
                <a:cubicBezTo>
                  <a:pt x="586929" y="1685216"/>
                  <a:pt x="590170" y="1676083"/>
                  <a:pt x="597005" y="1670102"/>
                </a:cubicBezTo>
                <a:cubicBezTo>
                  <a:pt x="610675" y="1658140"/>
                  <a:pt x="627233" y="1649950"/>
                  <a:pt x="642347" y="1639874"/>
                </a:cubicBezTo>
                <a:cubicBezTo>
                  <a:pt x="649904" y="1634836"/>
                  <a:pt x="658596" y="1631182"/>
                  <a:pt x="665018" y="1624760"/>
                </a:cubicBezTo>
                <a:cubicBezTo>
                  <a:pt x="689898" y="1599880"/>
                  <a:pt x="696873" y="1589940"/>
                  <a:pt x="733032" y="1571861"/>
                </a:cubicBezTo>
                <a:cubicBezTo>
                  <a:pt x="777510" y="1549622"/>
                  <a:pt x="752573" y="1560309"/>
                  <a:pt x="808602" y="1541633"/>
                </a:cubicBezTo>
                <a:lnTo>
                  <a:pt x="831273" y="1534076"/>
                </a:lnTo>
                <a:cubicBezTo>
                  <a:pt x="838830" y="1524000"/>
                  <a:pt x="847695" y="1514784"/>
                  <a:pt x="853944" y="1503848"/>
                </a:cubicBezTo>
                <a:cubicBezTo>
                  <a:pt x="857896" y="1496931"/>
                  <a:pt x="861240" y="1489138"/>
                  <a:pt x="861501" y="1481176"/>
                </a:cubicBezTo>
                <a:cubicBezTo>
                  <a:pt x="866289" y="1335130"/>
                  <a:pt x="864494" y="1188922"/>
                  <a:pt x="869058" y="1042869"/>
                </a:cubicBezTo>
                <a:cubicBezTo>
                  <a:pt x="869537" y="1027554"/>
                  <a:pt x="873874" y="1012602"/>
                  <a:pt x="876615" y="997527"/>
                </a:cubicBezTo>
                <a:cubicBezTo>
                  <a:pt x="888138" y="934150"/>
                  <a:pt x="878619" y="982955"/>
                  <a:pt x="891729" y="937071"/>
                </a:cubicBezTo>
                <a:cubicBezTo>
                  <a:pt x="900748" y="905505"/>
                  <a:pt x="900905" y="897130"/>
                  <a:pt x="906843" y="861500"/>
                </a:cubicBezTo>
                <a:cubicBezTo>
                  <a:pt x="904324" y="833791"/>
                  <a:pt x="904121" y="805773"/>
                  <a:pt x="899286" y="778373"/>
                </a:cubicBezTo>
                <a:cubicBezTo>
                  <a:pt x="896517" y="762684"/>
                  <a:pt x="889210" y="748145"/>
                  <a:pt x="884172" y="733031"/>
                </a:cubicBezTo>
                <a:lnTo>
                  <a:pt x="876615" y="710360"/>
                </a:lnTo>
                <a:cubicBezTo>
                  <a:pt x="874096" y="702803"/>
                  <a:pt x="872620" y="694814"/>
                  <a:pt x="869058" y="687689"/>
                </a:cubicBezTo>
                <a:cubicBezTo>
                  <a:pt x="864020" y="677613"/>
                  <a:pt x="857900" y="668009"/>
                  <a:pt x="853944" y="657461"/>
                </a:cubicBezTo>
                <a:cubicBezTo>
                  <a:pt x="823076" y="575147"/>
                  <a:pt x="873352" y="681164"/>
                  <a:pt x="831273" y="597005"/>
                </a:cubicBezTo>
                <a:cubicBezTo>
                  <a:pt x="826235" y="556701"/>
                  <a:pt x="819053" y="516607"/>
                  <a:pt x="816159" y="476092"/>
                </a:cubicBezTo>
                <a:cubicBezTo>
                  <a:pt x="813640" y="440826"/>
                  <a:pt x="814414" y="405169"/>
                  <a:pt x="808602" y="370294"/>
                </a:cubicBezTo>
                <a:cubicBezTo>
                  <a:pt x="806750" y="359182"/>
                  <a:pt x="797444" y="350614"/>
                  <a:pt x="793488" y="340066"/>
                </a:cubicBezTo>
                <a:cubicBezTo>
                  <a:pt x="789841" y="330341"/>
                  <a:pt x="788915" y="319786"/>
                  <a:pt x="785931" y="309838"/>
                </a:cubicBezTo>
                <a:cubicBezTo>
                  <a:pt x="756686" y="212354"/>
                  <a:pt x="786073" y="302564"/>
                  <a:pt x="755703" y="241824"/>
                </a:cubicBezTo>
                <a:cubicBezTo>
                  <a:pt x="741838" y="214095"/>
                  <a:pt x="757707" y="217970"/>
                  <a:pt x="725475" y="196482"/>
                </a:cubicBezTo>
                <a:cubicBezTo>
                  <a:pt x="718549" y="191865"/>
                  <a:pt x="677155" y="182742"/>
                  <a:pt x="672575" y="181368"/>
                </a:cubicBezTo>
                <a:cubicBezTo>
                  <a:pt x="653589" y="175672"/>
                  <a:pt x="615289" y="164200"/>
                  <a:pt x="597005" y="151140"/>
                </a:cubicBezTo>
                <a:cubicBezTo>
                  <a:pt x="584006" y="141855"/>
                  <a:pt x="566585" y="120528"/>
                  <a:pt x="559220" y="105798"/>
                </a:cubicBezTo>
                <a:cubicBezTo>
                  <a:pt x="555658" y="98673"/>
                  <a:pt x="556639" y="89347"/>
                  <a:pt x="551663" y="83127"/>
                </a:cubicBezTo>
                <a:cubicBezTo>
                  <a:pt x="536085" y="63655"/>
                  <a:pt x="516397" y="47861"/>
                  <a:pt x="498764" y="30228"/>
                </a:cubicBezTo>
                <a:cubicBezTo>
                  <a:pt x="491207" y="22671"/>
                  <a:pt x="486232" y="10937"/>
                  <a:pt x="476093" y="7557"/>
                </a:cubicBezTo>
                <a:lnTo>
                  <a:pt x="453422" y="0"/>
                </a:lnTo>
                <a:lnTo>
                  <a:pt x="385408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Volný tvar 11"/>
          <p:cNvSpPr/>
          <p:nvPr/>
        </p:nvSpPr>
        <p:spPr>
          <a:xfrm>
            <a:off x="3748164" y="1952708"/>
            <a:ext cx="1695318" cy="562648"/>
          </a:xfrm>
          <a:custGeom>
            <a:avLst/>
            <a:gdLst>
              <a:gd name="connsiteX0" fmla="*/ 90685 w 1730560"/>
              <a:gd name="connsiteY0" fmla="*/ 0 h 861500"/>
              <a:gd name="connsiteX1" fmla="*/ 90685 w 1730560"/>
              <a:gd name="connsiteY1" fmla="*/ 0 h 861500"/>
              <a:gd name="connsiteX2" fmla="*/ 60457 w 1730560"/>
              <a:gd name="connsiteY2" fmla="*/ 68013 h 861500"/>
              <a:gd name="connsiteX3" fmla="*/ 45343 w 1730560"/>
              <a:gd name="connsiteY3" fmla="*/ 120912 h 861500"/>
              <a:gd name="connsiteX4" fmla="*/ 30228 w 1730560"/>
              <a:gd name="connsiteY4" fmla="*/ 143583 h 861500"/>
              <a:gd name="connsiteX5" fmla="*/ 7557 w 1730560"/>
              <a:gd name="connsiteY5" fmla="*/ 211596 h 861500"/>
              <a:gd name="connsiteX6" fmla="*/ 0 w 1730560"/>
              <a:gd name="connsiteY6" fmla="*/ 234267 h 861500"/>
              <a:gd name="connsiteX7" fmla="*/ 7557 w 1730560"/>
              <a:gd name="connsiteY7" fmla="*/ 324952 h 861500"/>
              <a:gd name="connsiteX8" fmla="*/ 30228 w 1730560"/>
              <a:gd name="connsiteY8" fmla="*/ 370294 h 861500"/>
              <a:gd name="connsiteX9" fmla="*/ 75571 w 1730560"/>
              <a:gd name="connsiteY9" fmla="*/ 438307 h 861500"/>
              <a:gd name="connsiteX10" fmla="*/ 120913 w 1730560"/>
              <a:gd name="connsiteY10" fmla="*/ 513877 h 861500"/>
              <a:gd name="connsiteX11" fmla="*/ 143584 w 1730560"/>
              <a:gd name="connsiteY11" fmla="*/ 536548 h 861500"/>
              <a:gd name="connsiteX12" fmla="*/ 166255 w 1730560"/>
              <a:gd name="connsiteY12" fmla="*/ 574333 h 861500"/>
              <a:gd name="connsiteX13" fmla="*/ 234268 w 1730560"/>
              <a:gd name="connsiteY13" fmla="*/ 634790 h 861500"/>
              <a:gd name="connsiteX14" fmla="*/ 272053 w 1730560"/>
              <a:gd name="connsiteY14" fmla="*/ 649904 h 861500"/>
              <a:gd name="connsiteX15" fmla="*/ 294724 w 1730560"/>
              <a:gd name="connsiteY15" fmla="*/ 672575 h 861500"/>
              <a:gd name="connsiteX16" fmla="*/ 324952 w 1730560"/>
              <a:gd name="connsiteY16" fmla="*/ 680132 h 861500"/>
              <a:gd name="connsiteX17" fmla="*/ 355181 w 1730560"/>
              <a:gd name="connsiteY17" fmla="*/ 695246 h 861500"/>
              <a:gd name="connsiteX18" fmla="*/ 574334 w 1730560"/>
              <a:gd name="connsiteY18" fmla="*/ 665018 h 861500"/>
              <a:gd name="connsiteX19" fmla="*/ 581891 w 1730560"/>
              <a:gd name="connsiteY19" fmla="*/ 634790 h 861500"/>
              <a:gd name="connsiteX20" fmla="*/ 597005 w 1730560"/>
              <a:gd name="connsiteY20" fmla="*/ 445864 h 861500"/>
              <a:gd name="connsiteX21" fmla="*/ 627233 w 1730560"/>
              <a:gd name="connsiteY21" fmla="*/ 438307 h 861500"/>
              <a:gd name="connsiteX22" fmla="*/ 906843 w 1730560"/>
              <a:gd name="connsiteY22" fmla="*/ 445864 h 861500"/>
              <a:gd name="connsiteX23" fmla="*/ 952185 w 1730560"/>
              <a:gd name="connsiteY23" fmla="*/ 460978 h 861500"/>
              <a:gd name="connsiteX24" fmla="*/ 974857 w 1730560"/>
              <a:gd name="connsiteY24" fmla="*/ 468535 h 861500"/>
              <a:gd name="connsiteX25" fmla="*/ 1005085 w 1730560"/>
              <a:gd name="connsiteY25" fmla="*/ 528991 h 861500"/>
              <a:gd name="connsiteX26" fmla="*/ 1012642 w 1730560"/>
              <a:gd name="connsiteY26" fmla="*/ 551662 h 861500"/>
              <a:gd name="connsiteX27" fmla="*/ 1050427 w 1730560"/>
              <a:gd name="connsiteY27" fmla="*/ 619676 h 861500"/>
              <a:gd name="connsiteX28" fmla="*/ 1057984 w 1730560"/>
              <a:gd name="connsiteY28" fmla="*/ 642347 h 861500"/>
              <a:gd name="connsiteX29" fmla="*/ 1073098 w 1730560"/>
              <a:gd name="connsiteY29" fmla="*/ 710360 h 861500"/>
              <a:gd name="connsiteX30" fmla="*/ 1080655 w 1730560"/>
              <a:gd name="connsiteY30" fmla="*/ 801044 h 861500"/>
              <a:gd name="connsiteX31" fmla="*/ 1103326 w 1730560"/>
              <a:gd name="connsiteY31" fmla="*/ 816158 h 861500"/>
              <a:gd name="connsiteX32" fmla="*/ 1148668 w 1730560"/>
              <a:gd name="connsiteY32" fmla="*/ 831272 h 861500"/>
              <a:gd name="connsiteX33" fmla="*/ 1171339 w 1730560"/>
              <a:gd name="connsiteY33" fmla="*/ 838829 h 861500"/>
              <a:gd name="connsiteX34" fmla="*/ 1194010 w 1730560"/>
              <a:gd name="connsiteY34" fmla="*/ 853943 h 861500"/>
              <a:gd name="connsiteX35" fmla="*/ 1254466 w 1730560"/>
              <a:gd name="connsiteY35" fmla="*/ 861500 h 861500"/>
              <a:gd name="connsiteX36" fmla="*/ 1375379 w 1730560"/>
              <a:gd name="connsiteY36" fmla="*/ 853943 h 861500"/>
              <a:gd name="connsiteX37" fmla="*/ 1420721 w 1730560"/>
              <a:gd name="connsiteY37" fmla="*/ 838829 h 861500"/>
              <a:gd name="connsiteX38" fmla="*/ 1450949 w 1730560"/>
              <a:gd name="connsiteY38" fmla="*/ 816158 h 861500"/>
              <a:gd name="connsiteX39" fmla="*/ 1473620 w 1730560"/>
              <a:gd name="connsiteY39" fmla="*/ 770816 h 861500"/>
              <a:gd name="connsiteX40" fmla="*/ 1496291 w 1730560"/>
              <a:gd name="connsiteY40" fmla="*/ 672575 h 861500"/>
              <a:gd name="connsiteX41" fmla="*/ 1488734 w 1730560"/>
              <a:gd name="connsiteY41" fmla="*/ 544105 h 861500"/>
              <a:gd name="connsiteX42" fmla="*/ 1458506 w 1730560"/>
              <a:gd name="connsiteY42" fmla="*/ 498763 h 861500"/>
              <a:gd name="connsiteX43" fmla="*/ 1443392 w 1730560"/>
              <a:gd name="connsiteY43" fmla="*/ 468535 h 861500"/>
              <a:gd name="connsiteX44" fmla="*/ 1405607 w 1730560"/>
              <a:gd name="connsiteY44" fmla="*/ 400522 h 861500"/>
              <a:gd name="connsiteX45" fmla="*/ 1413164 w 1730560"/>
              <a:gd name="connsiteY45" fmla="*/ 324952 h 861500"/>
              <a:gd name="connsiteX46" fmla="*/ 1428278 w 1730560"/>
              <a:gd name="connsiteY46" fmla="*/ 302281 h 861500"/>
              <a:gd name="connsiteX47" fmla="*/ 1496291 w 1730560"/>
              <a:gd name="connsiteY47" fmla="*/ 317395 h 861500"/>
              <a:gd name="connsiteX48" fmla="*/ 1556747 w 1730560"/>
              <a:gd name="connsiteY48" fmla="*/ 324952 h 861500"/>
              <a:gd name="connsiteX49" fmla="*/ 1723002 w 1730560"/>
              <a:gd name="connsiteY49" fmla="*/ 317395 h 861500"/>
              <a:gd name="connsiteX50" fmla="*/ 1730559 w 1730560"/>
              <a:gd name="connsiteY50" fmla="*/ 294724 h 861500"/>
              <a:gd name="connsiteX51" fmla="*/ 1723002 w 1730560"/>
              <a:gd name="connsiteY51" fmla="*/ 256938 h 861500"/>
              <a:gd name="connsiteX52" fmla="*/ 1707888 w 1730560"/>
              <a:gd name="connsiteY52" fmla="*/ 211596 h 861500"/>
              <a:gd name="connsiteX53" fmla="*/ 1700331 w 1730560"/>
              <a:gd name="connsiteY53" fmla="*/ 188925 h 861500"/>
              <a:gd name="connsiteX54" fmla="*/ 1692774 w 1730560"/>
              <a:gd name="connsiteY54" fmla="*/ 158697 h 861500"/>
              <a:gd name="connsiteX55" fmla="*/ 1670103 w 1730560"/>
              <a:gd name="connsiteY55" fmla="*/ 136026 h 861500"/>
              <a:gd name="connsiteX56" fmla="*/ 1639875 w 1730560"/>
              <a:gd name="connsiteY56" fmla="*/ 90684 h 861500"/>
              <a:gd name="connsiteX57" fmla="*/ 1564305 w 1730560"/>
              <a:gd name="connsiteY57" fmla="*/ 68013 h 861500"/>
              <a:gd name="connsiteX58" fmla="*/ 1541633 w 1730560"/>
              <a:gd name="connsiteY58" fmla="*/ 60456 h 861500"/>
              <a:gd name="connsiteX59" fmla="*/ 1518962 w 1730560"/>
              <a:gd name="connsiteY59" fmla="*/ 52899 h 861500"/>
              <a:gd name="connsiteX60" fmla="*/ 1405607 w 1730560"/>
              <a:gd name="connsiteY60" fmla="*/ 60456 h 861500"/>
              <a:gd name="connsiteX61" fmla="*/ 1360265 w 1730560"/>
              <a:gd name="connsiteY61" fmla="*/ 68013 h 861500"/>
              <a:gd name="connsiteX62" fmla="*/ 1133554 w 1730560"/>
              <a:gd name="connsiteY62" fmla="*/ 52899 h 861500"/>
              <a:gd name="connsiteX63" fmla="*/ 1042870 w 1730560"/>
              <a:gd name="connsiteY63" fmla="*/ 37785 h 861500"/>
              <a:gd name="connsiteX64" fmla="*/ 982414 w 1730560"/>
              <a:gd name="connsiteY64" fmla="*/ 30228 h 861500"/>
              <a:gd name="connsiteX65" fmla="*/ 1216681 w 1730560"/>
              <a:gd name="connsiteY65" fmla="*/ 37785 h 861500"/>
              <a:gd name="connsiteX66" fmla="*/ 1254466 w 1730560"/>
              <a:gd name="connsiteY66" fmla="*/ 52899 h 861500"/>
              <a:gd name="connsiteX67" fmla="*/ 1345151 w 1730560"/>
              <a:gd name="connsiteY67" fmla="*/ 68013 h 861500"/>
              <a:gd name="connsiteX68" fmla="*/ 1367822 w 1730560"/>
              <a:gd name="connsiteY68" fmla="*/ 75570 h 861500"/>
              <a:gd name="connsiteX69" fmla="*/ 1428278 w 1730560"/>
              <a:gd name="connsiteY69" fmla="*/ 90684 h 861500"/>
              <a:gd name="connsiteX70" fmla="*/ 1390493 w 1730560"/>
              <a:gd name="connsiteY70" fmla="*/ 105798 h 861500"/>
              <a:gd name="connsiteX71" fmla="*/ 1201567 w 1730560"/>
              <a:gd name="connsiteY71" fmla="*/ 90684 h 861500"/>
              <a:gd name="connsiteX72" fmla="*/ 937071 w 1730560"/>
              <a:gd name="connsiteY72" fmla="*/ 75570 h 861500"/>
              <a:gd name="connsiteX73" fmla="*/ 853944 w 1730560"/>
              <a:gd name="connsiteY73" fmla="*/ 68013 h 861500"/>
              <a:gd name="connsiteX74" fmla="*/ 831273 w 1730560"/>
              <a:gd name="connsiteY74" fmla="*/ 60456 h 861500"/>
              <a:gd name="connsiteX75" fmla="*/ 801045 w 1730560"/>
              <a:gd name="connsiteY75" fmla="*/ 45342 h 861500"/>
              <a:gd name="connsiteX76" fmla="*/ 680133 w 1730560"/>
              <a:gd name="connsiteY76" fmla="*/ 30228 h 861500"/>
              <a:gd name="connsiteX77" fmla="*/ 385409 w 1730560"/>
              <a:gd name="connsiteY77" fmla="*/ 37785 h 861500"/>
              <a:gd name="connsiteX78" fmla="*/ 181369 w 1730560"/>
              <a:gd name="connsiteY78" fmla="*/ 37785 h 861500"/>
              <a:gd name="connsiteX79" fmla="*/ 158698 w 1730560"/>
              <a:gd name="connsiteY79" fmla="*/ 15114 h 861500"/>
              <a:gd name="connsiteX80" fmla="*/ 90685 w 1730560"/>
              <a:gd name="connsiteY80" fmla="*/ 0 h 86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730560" h="861500">
                <a:moveTo>
                  <a:pt x="90685" y="0"/>
                </a:moveTo>
                <a:lnTo>
                  <a:pt x="90685" y="0"/>
                </a:lnTo>
                <a:cubicBezTo>
                  <a:pt x="80609" y="22671"/>
                  <a:pt x="69363" y="44857"/>
                  <a:pt x="60457" y="68013"/>
                </a:cubicBezTo>
                <a:cubicBezTo>
                  <a:pt x="52388" y="88993"/>
                  <a:pt x="55095" y="101408"/>
                  <a:pt x="45343" y="120912"/>
                </a:cubicBezTo>
                <a:cubicBezTo>
                  <a:pt x="41281" y="129036"/>
                  <a:pt x="35266" y="136026"/>
                  <a:pt x="30228" y="143583"/>
                </a:cubicBezTo>
                <a:lnTo>
                  <a:pt x="7557" y="211596"/>
                </a:lnTo>
                <a:lnTo>
                  <a:pt x="0" y="234267"/>
                </a:lnTo>
                <a:cubicBezTo>
                  <a:pt x="2519" y="264495"/>
                  <a:pt x="977" y="295341"/>
                  <a:pt x="7557" y="324952"/>
                </a:cubicBezTo>
                <a:cubicBezTo>
                  <a:pt x="11223" y="341448"/>
                  <a:pt x="21713" y="355698"/>
                  <a:pt x="30228" y="370294"/>
                </a:cubicBezTo>
                <a:cubicBezTo>
                  <a:pt x="83125" y="460973"/>
                  <a:pt x="41566" y="381632"/>
                  <a:pt x="75571" y="438307"/>
                </a:cubicBezTo>
                <a:cubicBezTo>
                  <a:pt x="90685" y="463497"/>
                  <a:pt x="100141" y="493105"/>
                  <a:pt x="120913" y="513877"/>
                </a:cubicBezTo>
                <a:cubicBezTo>
                  <a:pt x="128470" y="521434"/>
                  <a:pt x="137172" y="527998"/>
                  <a:pt x="143584" y="536548"/>
                </a:cubicBezTo>
                <a:cubicBezTo>
                  <a:pt x="152397" y="548299"/>
                  <a:pt x="156954" y="562965"/>
                  <a:pt x="166255" y="574333"/>
                </a:cubicBezTo>
                <a:cubicBezTo>
                  <a:pt x="180122" y="591281"/>
                  <a:pt x="209915" y="622614"/>
                  <a:pt x="234268" y="634790"/>
                </a:cubicBezTo>
                <a:cubicBezTo>
                  <a:pt x="246401" y="640857"/>
                  <a:pt x="259458" y="644866"/>
                  <a:pt x="272053" y="649904"/>
                </a:cubicBezTo>
                <a:cubicBezTo>
                  <a:pt x="279610" y="657461"/>
                  <a:pt x="285445" y="667273"/>
                  <a:pt x="294724" y="672575"/>
                </a:cubicBezTo>
                <a:cubicBezTo>
                  <a:pt x="303742" y="677728"/>
                  <a:pt x="315227" y="676485"/>
                  <a:pt x="324952" y="680132"/>
                </a:cubicBezTo>
                <a:cubicBezTo>
                  <a:pt x="335500" y="684088"/>
                  <a:pt x="345105" y="690208"/>
                  <a:pt x="355181" y="695246"/>
                </a:cubicBezTo>
                <a:cubicBezTo>
                  <a:pt x="363811" y="694901"/>
                  <a:pt x="532231" y="723962"/>
                  <a:pt x="574334" y="665018"/>
                </a:cubicBezTo>
                <a:cubicBezTo>
                  <a:pt x="580371" y="656566"/>
                  <a:pt x="579372" y="644866"/>
                  <a:pt x="581891" y="634790"/>
                </a:cubicBezTo>
                <a:cubicBezTo>
                  <a:pt x="586929" y="571815"/>
                  <a:pt x="582799" y="507423"/>
                  <a:pt x="597005" y="445864"/>
                </a:cubicBezTo>
                <a:cubicBezTo>
                  <a:pt x="599340" y="435744"/>
                  <a:pt x="616847" y="438307"/>
                  <a:pt x="627233" y="438307"/>
                </a:cubicBezTo>
                <a:cubicBezTo>
                  <a:pt x="720470" y="438307"/>
                  <a:pt x="813640" y="443345"/>
                  <a:pt x="906843" y="445864"/>
                </a:cubicBezTo>
                <a:lnTo>
                  <a:pt x="952185" y="460978"/>
                </a:lnTo>
                <a:lnTo>
                  <a:pt x="974857" y="468535"/>
                </a:lnTo>
                <a:cubicBezTo>
                  <a:pt x="989882" y="528637"/>
                  <a:pt x="970830" y="469045"/>
                  <a:pt x="1005085" y="528991"/>
                </a:cubicBezTo>
                <a:cubicBezTo>
                  <a:pt x="1009037" y="535907"/>
                  <a:pt x="1009080" y="544537"/>
                  <a:pt x="1012642" y="551662"/>
                </a:cubicBezTo>
                <a:cubicBezTo>
                  <a:pt x="1041308" y="608994"/>
                  <a:pt x="1028592" y="568726"/>
                  <a:pt x="1050427" y="619676"/>
                </a:cubicBezTo>
                <a:cubicBezTo>
                  <a:pt x="1053565" y="626998"/>
                  <a:pt x="1055796" y="634688"/>
                  <a:pt x="1057984" y="642347"/>
                </a:cubicBezTo>
                <a:cubicBezTo>
                  <a:pt x="1065099" y="667249"/>
                  <a:pt x="1067904" y="684388"/>
                  <a:pt x="1073098" y="710360"/>
                </a:cubicBezTo>
                <a:cubicBezTo>
                  <a:pt x="1075617" y="740588"/>
                  <a:pt x="1072322" y="771878"/>
                  <a:pt x="1080655" y="801044"/>
                </a:cubicBezTo>
                <a:cubicBezTo>
                  <a:pt x="1083150" y="809777"/>
                  <a:pt x="1095026" y="812469"/>
                  <a:pt x="1103326" y="816158"/>
                </a:cubicBezTo>
                <a:cubicBezTo>
                  <a:pt x="1117884" y="822628"/>
                  <a:pt x="1133554" y="826234"/>
                  <a:pt x="1148668" y="831272"/>
                </a:cubicBezTo>
                <a:cubicBezTo>
                  <a:pt x="1156225" y="833791"/>
                  <a:pt x="1164711" y="834410"/>
                  <a:pt x="1171339" y="838829"/>
                </a:cubicBezTo>
                <a:cubicBezTo>
                  <a:pt x="1178896" y="843867"/>
                  <a:pt x="1185248" y="851553"/>
                  <a:pt x="1194010" y="853943"/>
                </a:cubicBezTo>
                <a:cubicBezTo>
                  <a:pt x="1213603" y="859287"/>
                  <a:pt x="1234314" y="858981"/>
                  <a:pt x="1254466" y="861500"/>
                </a:cubicBezTo>
                <a:cubicBezTo>
                  <a:pt x="1294770" y="858981"/>
                  <a:pt x="1335366" y="859399"/>
                  <a:pt x="1375379" y="853943"/>
                </a:cubicBezTo>
                <a:cubicBezTo>
                  <a:pt x="1391164" y="851790"/>
                  <a:pt x="1420721" y="838829"/>
                  <a:pt x="1420721" y="838829"/>
                </a:cubicBezTo>
                <a:cubicBezTo>
                  <a:pt x="1430797" y="831272"/>
                  <a:pt x="1442043" y="825064"/>
                  <a:pt x="1450949" y="816158"/>
                </a:cubicBezTo>
                <a:cubicBezTo>
                  <a:pt x="1462795" y="804312"/>
                  <a:pt x="1469932" y="786796"/>
                  <a:pt x="1473620" y="770816"/>
                </a:cubicBezTo>
                <a:cubicBezTo>
                  <a:pt x="1498634" y="662421"/>
                  <a:pt x="1478025" y="727373"/>
                  <a:pt x="1496291" y="672575"/>
                </a:cubicBezTo>
                <a:cubicBezTo>
                  <a:pt x="1493772" y="629752"/>
                  <a:pt x="1493002" y="586789"/>
                  <a:pt x="1488734" y="544105"/>
                </a:cubicBezTo>
                <a:cubicBezTo>
                  <a:pt x="1485718" y="513946"/>
                  <a:pt x="1476183" y="523511"/>
                  <a:pt x="1458506" y="498763"/>
                </a:cubicBezTo>
                <a:cubicBezTo>
                  <a:pt x="1451958" y="489596"/>
                  <a:pt x="1449188" y="478195"/>
                  <a:pt x="1443392" y="468535"/>
                </a:cubicBezTo>
                <a:cubicBezTo>
                  <a:pt x="1404415" y="403573"/>
                  <a:pt x="1420807" y="446123"/>
                  <a:pt x="1405607" y="400522"/>
                </a:cubicBezTo>
                <a:cubicBezTo>
                  <a:pt x="1408126" y="375332"/>
                  <a:pt x="1407472" y="349619"/>
                  <a:pt x="1413164" y="324952"/>
                </a:cubicBezTo>
                <a:cubicBezTo>
                  <a:pt x="1415206" y="316102"/>
                  <a:pt x="1419467" y="304484"/>
                  <a:pt x="1428278" y="302281"/>
                </a:cubicBezTo>
                <a:cubicBezTo>
                  <a:pt x="1455257" y="295536"/>
                  <a:pt x="1472715" y="313109"/>
                  <a:pt x="1496291" y="317395"/>
                </a:cubicBezTo>
                <a:cubicBezTo>
                  <a:pt x="1516272" y="321028"/>
                  <a:pt x="1536595" y="322433"/>
                  <a:pt x="1556747" y="324952"/>
                </a:cubicBezTo>
                <a:cubicBezTo>
                  <a:pt x="1612165" y="322433"/>
                  <a:pt x="1668347" y="326900"/>
                  <a:pt x="1723002" y="317395"/>
                </a:cubicBezTo>
                <a:cubicBezTo>
                  <a:pt x="1730850" y="316030"/>
                  <a:pt x="1730559" y="302690"/>
                  <a:pt x="1730559" y="294724"/>
                </a:cubicBezTo>
                <a:cubicBezTo>
                  <a:pt x="1730559" y="281879"/>
                  <a:pt x="1726382" y="269330"/>
                  <a:pt x="1723002" y="256938"/>
                </a:cubicBezTo>
                <a:cubicBezTo>
                  <a:pt x="1718810" y="241568"/>
                  <a:pt x="1712926" y="226710"/>
                  <a:pt x="1707888" y="211596"/>
                </a:cubicBezTo>
                <a:cubicBezTo>
                  <a:pt x="1705369" y="204039"/>
                  <a:pt x="1702263" y="196653"/>
                  <a:pt x="1700331" y="188925"/>
                </a:cubicBezTo>
                <a:cubicBezTo>
                  <a:pt x="1697812" y="178849"/>
                  <a:pt x="1697927" y="167715"/>
                  <a:pt x="1692774" y="158697"/>
                </a:cubicBezTo>
                <a:cubicBezTo>
                  <a:pt x="1687472" y="149418"/>
                  <a:pt x="1676664" y="144462"/>
                  <a:pt x="1670103" y="136026"/>
                </a:cubicBezTo>
                <a:cubicBezTo>
                  <a:pt x="1658951" y="121688"/>
                  <a:pt x="1657497" y="95090"/>
                  <a:pt x="1639875" y="90684"/>
                </a:cubicBezTo>
                <a:cubicBezTo>
                  <a:pt x="1594189" y="79263"/>
                  <a:pt x="1619503" y="86412"/>
                  <a:pt x="1564305" y="68013"/>
                </a:cubicBezTo>
                <a:lnTo>
                  <a:pt x="1541633" y="60456"/>
                </a:lnTo>
                <a:lnTo>
                  <a:pt x="1518962" y="52899"/>
                </a:lnTo>
                <a:cubicBezTo>
                  <a:pt x="1481177" y="55418"/>
                  <a:pt x="1443305" y="56866"/>
                  <a:pt x="1405607" y="60456"/>
                </a:cubicBezTo>
                <a:cubicBezTo>
                  <a:pt x="1390354" y="61909"/>
                  <a:pt x="1375582" y="68438"/>
                  <a:pt x="1360265" y="68013"/>
                </a:cubicBezTo>
                <a:cubicBezTo>
                  <a:pt x="1284556" y="65910"/>
                  <a:pt x="1209124" y="57937"/>
                  <a:pt x="1133554" y="52899"/>
                </a:cubicBezTo>
                <a:cubicBezTo>
                  <a:pt x="1103326" y="47861"/>
                  <a:pt x="1073278" y="41586"/>
                  <a:pt x="1042870" y="37785"/>
                </a:cubicBezTo>
                <a:cubicBezTo>
                  <a:pt x="1022718" y="35266"/>
                  <a:pt x="962105" y="30228"/>
                  <a:pt x="982414" y="30228"/>
                </a:cubicBezTo>
                <a:cubicBezTo>
                  <a:pt x="1060544" y="30228"/>
                  <a:pt x="1138592" y="35266"/>
                  <a:pt x="1216681" y="37785"/>
                </a:cubicBezTo>
                <a:cubicBezTo>
                  <a:pt x="1229276" y="42823"/>
                  <a:pt x="1241248" y="49849"/>
                  <a:pt x="1254466" y="52899"/>
                </a:cubicBezTo>
                <a:cubicBezTo>
                  <a:pt x="1397981" y="86018"/>
                  <a:pt x="1258015" y="43117"/>
                  <a:pt x="1345151" y="68013"/>
                </a:cubicBezTo>
                <a:cubicBezTo>
                  <a:pt x="1352810" y="70201"/>
                  <a:pt x="1360137" y="73474"/>
                  <a:pt x="1367822" y="75570"/>
                </a:cubicBezTo>
                <a:cubicBezTo>
                  <a:pt x="1387862" y="81036"/>
                  <a:pt x="1428278" y="90684"/>
                  <a:pt x="1428278" y="90684"/>
                </a:cubicBezTo>
                <a:cubicBezTo>
                  <a:pt x="1415683" y="95722"/>
                  <a:pt x="1404044" y="105182"/>
                  <a:pt x="1390493" y="105798"/>
                </a:cubicBezTo>
                <a:cubicBezTo>
                  <a:pt x="1332747" y="108423"/>
                  <a:pt x="1261508" y="98177"/>
                  <a:pt x="1201567" y="90684"/>
                </a:cubicBezTo>
                <a:cubicBezTo>
                  <a:pt x="1093073" y="63561"/>
                  <a:pt x="1200289" y="88104"/>
                  <a:pt x="937071" y="75570"/>
                </a:cubicBezTo>
                <a:cubicBezTo>
                  <a:pt x="909279" y="74247"/>
                  <a:pt x="881653" y="70532"/>
                  <a:pt x="853944" y="68013"/>
                </a:cubicBezTo>
                <a:cubicBezTo>
                  <a:pt x="846387" y="65494"/>
                  <a:pt x="838595" y="63594"/>
                  <a:pt x="831273" y="60456"/>
                </a:cubicBezTo>
                <a:cubicBezTo>
                  <a:pt x="820919" y="56018"/>
                  <a:pt x="811913" y="48306"/>
                  <a:pt x="801045" y="45342"/>
                </a:cubicBezTo>
                <a:cubicBezTo>
                  <a:pt x="786219" y="41298"/>
                  <a:pt x="688174" y="31121"/>
                  <a:pt x="680133" y="30228"/>
                </a:cubicBezTo>
                <a:lnTo>
                  <a:pt x="385409" y="37785"/>
                </a:lnTo>
                <a:cubicBezTo>
                  <a:pt x="205488" y="44211"/>
                  <a:pt x="315073" y="51155"/>
                  <a:pt x="181369" y="37785"/>
                </a:cubicBezTo>
                <a:cubicBezTo>
                  <a:pt x="173812" y="30228"/>
                  <a:pt x="168040" y="20304"/>
                  <a:pt x="158698" y="15114"/>
                </a:cubicBezTo>
                <a:cubicBezTo>
                  <a:pt x="128625" y="-1593"/>
                  <a:pt x="102020" y="2519"/>
                  <a:pt x="90685" y="0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2513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14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364902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0000CC"/>
                </a:solidFill>
              </a:rPr>
              <a:t>VLASTNOSTI </a:t>
            </a:r>
            <a:r>
              <a:rPr lang="cs-CZ" sz="3200" b="1" dirty="0" smtClean="0">
                <a:solidFill>
                  <a:srgbClr val="0000CC"/>
                </a:solidFill>
              </a:rPr>
              <a:t>INTERVALOVÉHO ODHADU</a:t>
            </a:r>
            <a:r>
              <a:rPr lang="cs-CZ" sz="3200" dirty="0">
                <a:solidFill>
                  <a:srgbClr val="0000CC"/>
                </a:solidFill>
              </a:rPr>
              <a:t/>
            </a:r>
            <a:br>
              <a:rPr lang="cs-CZ" sz="3200" dirty="0">
                <a:solidFill>
                  <a:srgbClr val="0000CC"/>
                </a:solidFill>
              </a:rPr>
            </a:br>
            <a:endParaRPr lang="cs-CZ" sz="32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376582"/>
                <a:ext cx="8229600" cy="5652818"/>
              </a:xfrm>
            </p:spPr>
            <p:txBody>
              <a:bodyPr>
                <a:normAutofit fontScale="32500" lnSpcReduction="20000"/>
              </a:bodyPr>
              <a:lstStyle/>
              <a:p>
                <a:pPr marL="0" indent="0">
                  <a:buNone/>
                </a:pPr>
                <a:r>
                  <a:rPr lang="cs-CZ" sz="5000" b="1" dirty="0" smtClean="0"/>
                  <a:t>1) </a:t>
                </a:r>
                <a:r>
                  <a:rPr lang="cs-CZ" sz="5500" b="1" dirty="0" smtClean="0"/>
                  <a:t>SPOLEHLIVOST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5500" dirty="0" smtClean="0"/>
                  <a:t>	- </a:t>
                </a:r>
                <a:r>
                  <a:rPr lang="cs-CZ" sz="5500" dirty="0"/>
                  <a:t>volí se předem, jde o stanovení pravděpodobnosti, </a:t>
                </a:r>
                <a:r>
                  <a:rPr lang="cs-CZ" sz="5500" dirty="0" smtClean="0"/>
                  <a:t>obvykle </a:t>
                </a:r>
                <a:r>
                  <a:rPr lang="cs-CZ" sz="5500" dirty="0"/>
                  <a:t>0,95 </a:t>
                </a:r>
                <a:r>
                  <a:rPr lang="cs-CZ" sz="5500" dirty="0" smtClean="0"/>
                  <a:t> 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5500" dirty="0"/>
                  <a:t> </a:t>
                </a:r>
                <a:r>
                  <a:rPr lang="cs-CZ" sz="5500" dirty="0" smtClean="0"/>
                  <a:t>                nebo </a:t>
                </a:r>
                <a:r>
                  <a:rPr lang="cs-CZ" sz="5500" dirty="0"/>
                  <a:t>0,99</a:t>
                </a:r>
              </a:p>
              <a:p>
                <a:pPr marL="0" indent="0">
                  <a:buNone/>
                </a:pPr>
                <a:r>
                  <a:rPr lang="cs-CZ" sz="5500" dirty="0"/>
                  <a:t> </a:t>
                </a:r>
              </a:p>
              <a:p>
                <a:pPr marL="0" indent="0">
                  <a:buNone/>
                </a:pPr>
                <a:r>
                  <a:rPr lang="cs-CZ" sz="5500" b="1" dirty="0"/>
                  <a:t>2) PŘESNOST</a:t>
                </a:r>
              </a:p>
              <a:p>
                <a:pPr marL="0" indent="0">
                  <a:buNone/>
                </a:pPr>
                <a:r>
                  <a:rPr lang="cs-CZ" sz="5500" dirty="0"/>
                  <a:t>	- je dána délkou intervalu</a:t>
                </a:r>
              </a:p>
              <a:p>
                <a:pPr marL="0" indent="0">
                  <a:buNone/>
                </a:pPr>
                <a:r>
                  <a:rPr lang="cs-CZ" sz="5500" dirty="0"/>
                  <a:t>	- čím kratší je interval, tím je vyšší přesnost odhadu</a:t>
                </a:r>
              </a:p>
              <a:p>
                <a:pPr marL="0" indent="0">
                  <a:buNone/>
                </a:pPr>
                <a:r>
                  <a:rPr lang="cs-CZ" sz="5500" dirty="0"/>
                  <a:t> </a:t>
                </a:r>
                <a:r>
                  <a:rPr lang="cs-CZ" sz="5500" dirty="0" smtClean="0"/>
                  <a:t>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5500" b="0" i="0" smtClean="0">
                        <a:latin typeface="Cambria Math"/>
                      </a:rPr>
                      <m:t>m</m:t>
                    </m:r>
                    <m:r>
                      <a:rPr lang="cs-CZ" sz="5500" b="0" i="0" smtClean="0">
                        <a:latin typeface="Cambria Math"/>
                      </a:rPr>
                      <m:t> ±</m:t>
                    </m:r>
                    <m:r>
                      <a:rPr lang="cs-CZ" sz="55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cs-CZ" sz="55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cs-CZ" sz="55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𝟗𝟔</m:t>
                    </m:r>
                    <m:r>
                      <a:rPr lang="cs-CZ" sz="55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∙ </m:t>
                    </m:r>
                    <m:f>
                      <m:fPr>
                        <m:ctrlPr>
                          <a:rPr lang="cs-CZ" sz="55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55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𝐬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55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sz="55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𝐧</m:t>
                            </m:r>
                            <m:r>
                              <a:rPr lang="cs-CZ" sz="55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cs-CZ" sz="55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endParaRPr lang="cs-CZ" sz="5500" b="1" dirty="0" smtClean="0"/>
              </a:p>
              <a:p>
                <a:pPr marL="0" indent="0">
                  <a:buNone/>
                </a:pPr>
                <a:endParaRPr lang="cs-CZ" sz="5500" b="1" dirty="0"/>
              </a:p>
              <a:p>
                <a:pPr marL="0" indent="0">
                  <a:buNone/>
                </a:pPr>
                <a:r>
                  <a:rPr lang="cs-CZ" sz="5500" b="1" dirty="0" smtClean="0"/>
                  <a:t>                            </a:t>
                </a:r>
                <a:r>
                  <a:rPr lang="cs-CZ" sz="5500" b="1" dirty="0" smtClean="0">
                    <a:solidFill>
                      <a:srgbClr val="0000CC"/>
                    </a:solidFill>
                  </a:rPr>
                  <a:t>přesnost</a:t>
                </a:r>
              </a:p>
              <a:p>
                <a:pPr marL="0" indent="0">
                  <a:buNone/>
                </a:pPr>
                <a:endParaRPr lang="cs-CZ" sz="5500" dirty="0"/>
              </a:p>
              <a:p>
                <a:endParaRPr lang="cs-CZ" sz="5500" b="1" dirty="0" smtClean="0"/>
              </a:p>
              <a:p>
                <a:r>
                  <a:rPr lang="cs-CZ" sz="5500" b="1" dirty="0" smtClean="0"/>
                  <a:t>OBĚ </a:t>
                </a:r>
                <a:r>
                  <a:rPr lang="cs-CZ" sz="5500" b="1" dirty="0"/>
                  <a:t>VLASTNOSTI SPOLU </a:t>
                </a:r>
                <a:r>
                  <a:rPr lang="cs-CZ" sz="5500" b="1" dirty="0" smtClean="0"/>
                  <a:t>SOUVISEJÍ</a:t>
                </a:r>
                <a:endParaRPr lang="cs-CZ" sz="5500" b="1" dirty="0"/>
              </a:p>
              <a:p>
                <a:pPr marL="0" indent="0">
                  <a:buNone/>
                </a:pPr>
                <a:r>
                  <a:rPr lang="cs-CZ" sz="5500" dirty="0"/>
                  <a:t> </a:t>
                </a:r>
              </a:p>
              <a:p>
                <a:r>
                  <a:rPr lang="cs-CZ" sz="5500" b="1" dirty="0"/>
                  <a:t>PŘESNOST ODHADU LZE OVLIVNIT</a:t>
                </a:r>
                <a:r>
                  <a:rPr lang="cs-CZ" sz="5500" b="1" dirty="0" smtClean="0"/>
                  <a:t>:</a:t>
                </a:r>
                <a:endParaRPr lang="cs-CZ" sz="5500" dirty="0"/>
              </a:p>
              <a:p>
                <a:pPr marL="400050" lvl="1" indent="0">
                  <a:buNone/>
                </a:pPr>
                <a:r>
                  <a:rPr lang="cs-CZ" sz="5500" dirty="0" smtClean="0"/>
                  <a:t>a</a:t>
                </a:r>
                <a:r>
                  <a:rPr lang="cs-CZ" sz="5500" dirty="0"/>
                  <a:t>) snížením či zvýšením </a:t>
                </a:r>
                <a:r>
                  <a:rPr lang="cs-CZ" sz="5500" b="1" dirty="0"/>
                  <a:t>P</a:t>
                </a:r>
                <a:r>
                  <a:rPr lang="cs-CZ" sz="5500" dirty="0"/>
                  <a:t> </a:t>
                </a:r>
                <a:r>
                  <a:rPr lang="cs-CZ" sz="5500" dirty="0" smtClean="0"/>
                  <a:t>(spolehlivosti)</a:t>
                </a:r>
                <a:endParaRPr lang="cs-CZ" sz="5500" dirty="0"/>
              </a:p>
              <a:p>
                <a:pPr marL="400050" lvl="1" indent="0">
                  <a:buNone/>
                </a:pPr>
                <a:r>
                  <a:rPr lang="cs-CZ" sz="5500" dirty="0" smtClean="0"/>
                  <a:t>b</a:t>
                </a:r>
                <a:r>
                  <a:rPr lang="cs-CZ" sz="5500" dirty="0"/>
                  <a:t>) snížením či zvýšením </a:t>
                </a:r>
                <a:r>
                  <a:rPr lang="cs-CZ" sz="5500" b="1" dirty="0"/>
                  <a:t>n</a:t>
                </a:r>
                <a:r>
                  <a:rPr lang="cs-CZ" sz="5500" dirty="0"/>
                  <a:t> (velikost souboru)</a:t>
                </a:r>
              </a:p>
              <a:p>
                <a:pPr marL="400050" lvl="1" indent="0">
                  <a:buNone/>
                </a:pPr>
                <a:r>
                  <a:rPr lang="cs-CZ" sz="5500" dirty="0" smtClean="0"/>
                  <a:t>c</a:t>
                </a:r>
                <a:r>
                  <a:rPr lang="cs-CZ" sz="5500" dirty="0"/>
                  <a:t>) snížením či zvýšením </a:t>
                </a:r>
                <a:r>
                  <a:rPr lang="cs-CZ" sz="5500" b="1" dirty="0"/>
                  <a:t>s</a:t>
                </a:r>
                <a:r>
                  <a:rPr lang="cs-CZ" sz="5500" dirty="0"/>
                  <a:t> (homogenita souboru) </a:t>
                </a:r>
              </a:p>
              <a:p>
                <a:pPr marL="0" indent="0">
                  <a:buNone/>
                </a:pPr>
                <a:r>
                  <a:rPr lang="cs-CZ" sz="5500" dirty="0"/>
                  <a:t> </a:t>
                </a:r>
              </a:p>
              <a:p>
                <a:pPr marL="0" indent="0">
                  <a:buNone/>
                </a:pPr>
                <a:endParaRPr lang="cs-CZ" sz="55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376582"/>
                <a:ext cx="8229600" cy="5652818"/>
              </a:xfrm>
              <a:blipFill rotWithShape="1">
                <a:blip r:embed="rId2" cstate="print"/>
                <a:stretch>
                  <a:fillRect l="-667" t="-15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ravá složená závorka 3"/>
          <p:cNvSpPr/>
          <p:nvPr/>
        </p:nvSpPr>
        <p:spPr>
          <a:xfrm flipH="1">
            <a:off x="1547664" y="3068960"/>
            <a:ext cx="144016" cy="792088"/>
          </a:xfrm>
          <a:prstGeom prst="rightBrace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Pravá složená závorka 4"/>
          <p:cNvSpPr/>
          <p:nvPr/>
        </p:nvSpPr>
        <p:spPr>
          <a:xfrm rot="5400000">
            <a:off x="2555774" y="3284982"/>
            <a:ext cx="216028" cy="936104"/>
          </a:xfrm>
          <a:prstGeom prst="rightBrac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20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rgbClr val="0000CC"/>
                </a:solidFill>
              </a:rPr>
              <a:t>ODHAD PRAVDĚPODOBNOSTI ZÁKLADNÍHO SOUBORU (PARAMETRU </a:t>
            </a:r>
            <a:r>
              <a:rPr lang="el-GR" sz="3600" b="1" dirty="0" smtClean="0">
                <a:solidFill>
                  <a:srgbClr val="0000CC"/>
                </a:solidFill>
                <a:sym typeface="Symbol"/>
              </a:rPr>
              <a:t></a:t>
            </a:r>
            <a:r>
              <a:rPr lang="cs-CZ" sz="2800" b="1" dirty="0" smtClean="0">
                <a:solidFill>
                  <a:srgbClr val="0000CC"/>
                </a:solidFill>
              </a:rPr>
              <a:t>)</a:t>
            </a:r>
            <a:r>
              <a:rPr lang="cs-CZ" sz="2800" dirty="0" smtClean="0">
                <a:solidFill>
                  <a:srgbClr val="0000CC"/>
                </a:solidFill>
              </a:rPr>
              <a:t/>
            </a:r>
            <a:br>
              <a:rPr lang="cs-CZ" sz="2800" dirty="0" smtClean="0">
                <a:solidFill>
                  <a:srgbClr val="0000CC"/>
                </a:solidFill>
              </a:rPr>
            </a:br>
            <a:endParaRPr lang="cs-CZ" sz="28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5112568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cs-CZ" sz="2000" dirty="0" smtClean="0"/>
                  <a:t>Nejlepší bodový odhad pravděpodobnosti je relativní četnost</a:t>
                </a:r>
              </a:p>
              <a:p>
                <a:pPr marL="800100" lvl="2" indent="0">
                  <a:buNone/>
                </a:pP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𝒑</m:t>
                    </m:r>
                    <m:r>
                      <a:rPr lang="cs-CZ" sz="2000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cs-CZ" sz="2000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000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𝒌</m:t>
                        </m:r>
                      </m:num>
                      <m:den>
                        <m:r>
                          <a:rPr lang="cs-CZ" sz="2000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cs-CZ" sz="2000" dirty="0" smtClean="0"/>
                  <a:t>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cs-CZ" sz="2000" dirty="0" smtClean="0"/>
                  <a:t> </a:t>
                </a:r>
                <a:r>
                  <a:rPr lang="el-GR" sz="2000" b="1" dirty="0">
                    <a:solidFill>
                      <a:srgbClr val="0000CC"/>
                    </a:solidFill>
                    <a:sym typeface="Symbol"/>
                  </a:rPr>
                  <a:t></a:t>
                </a:r>
                <a:r>
                  <a:rPr lang="cs-CZ" sz="20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sz="2000" dirty="0" smtClean="0"/>
                  <a:t> </a:t>
                </a:r>
              </a:p>
              <a:p>
                <a:pPr marL="800100" lvl="2" indent="0">
                  <a:buNone/>
                </a:pPr>
                <a:r>
                  <a:rPr lang="cs-CZ" sz="2000" dirty="0" smtClean="0"/>
                  <a:t>n = počet pozorování</a:t>
                </a:r>
              </a:p>
              <a:p>
                <a:pPr marL="800100" lvl="2" indent="0">
                  <a:buNone/>
                </a:pPr>
                <a:r>
                  <a:rPr lang="cs-CZ" sz="2000" dirty="0" smtClean="0"/>
                  <a:t>k = počet pozorování, u nichž nastal sledovaný jev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2000" dirty="0" smtClean="0"/>
                  <a:t>Pro pravděpodobnosti sice platí binomické rozdělení, ale pokud platí   nerovnost  </a:t>
                </a:r>
                <a:r>
                  <a:rPr lang="cs-CZ" sz="2000" b="1" dirty="0" smtClean="0">
                    <a:solidFill>
                      <a:srgbClr val="0000FF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𝐩</m:t>
                    </m:r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000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cs-CZ" sz="2000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cs-CZ" sz="2000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sz="2000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𝐩</m:t>
                        </m:r>
                      </m:e>
                    </m:d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𝟗</m:t>
                    </m:r>
                  </m:oMath>
                </a14:m>
                <a:r>
                  <a:rPr lang="cs-CZ" sz="2000" dirty="0" smtClean="0"/>
                  <a:t>, můžeme vycházet z normálního rozdělení.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2000" dirty="0" smtClean="0"/>
                  <a:t>Standardní chybu SE odhadujeme ze vztahu:</a:t>
                </a:r>
              </a:p>
              <a:p>
                <a:pPr marL="0" indent="0">
                  <a:buNone/>
                </a:pPr>
                <a:r>
                  <a:rPr lang="cs-CZ" sz="2000" dirty="0" smtClean="0"/>
                  <a:t>	</a:t>
                </a:r>
                <a14:m>
                  <m:oMath xmlns:m="http://schemas.openxmlformats.org/officeDocument/2006/math"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</a:rPr>
                      <m:t>𝐒𝐄</m:t>
                    </m:r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cs-CZ" sz="2000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0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𝐩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𝐩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𝐧</m:t>
                            </m:r>
                          </m:den>
                        </m:f>
                      </m:e>
                    </m:rad>
                  </m:oMath>
                </a14:m>
                <a:r>
                  <a:rPr lang="cs-CZ" sz="2000" dirty="0" smtClean="0"/>
                  <a:t> 	nebo </a:t>
                </a:r>
                <a:r>
                  <a:rPr lang="cs-CZ" sz="2000" b="0" dirty="0" smtClean="0"/>
                  <a:t> </a:t>
                </a:r>
                <a14:m>
                  <m:oMath xmlns:m="http://schemas.openxmlformats.org/officeDocument/2006/math"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</a:rPr>
                      <m:t>𝐒𝐄</m:t>
                    </m:r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cs-CZ" sz="2000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0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𝐩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𝟏𝟎𝟎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𝐩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𝐧</m:t>
                            </m:r>
                          </m:den>
                        </m:f>
                      </m:e>
                    </m:rad>
                  </m:oMath>
                </a14:m>
                <a:r>
                  <a:rPr lang="cs-CZ" sz="2000" b="1" dirty="0" smtClean="0">
                    <a:solidFill>
                      <a:srgbClr val="0000FF"/>
                    </a:solidFill>
                  </a:rPr>
                  <a:t>  </a:t>
                </a:r>
                <a:r>
                  <a:rPr lang="cs-CZ" sz="2000" dirty="0" smtClean="0"/>
                  <a:t>v</a:t>
                </a:r>
                <a:r>
                  <a:rPr lang="cs-CZ" sz="2000" b="1" dirty="0" smtClean="0">
                    <a:solidFill>
                      <a:srgbClr val="0000FF"/>
                    </a:solidFill>
                  </a:rPr>
                  <a:t> %</a:t>
                </a:r>
                <a:endParaRPr lang="cs-CZ" sz="2000" dirty="0"/>
              </a:p>
              <a:p>
                <a:pPr marL="0" indent="0">
                  <a:buNone/>
                </a:pPr>
                <a:r>
                  <a:rPr lang="cs-CZ" sz="2000" b="0" dirty="0" smtClean="0"/>
                  <a:t>	</a:t>
                </a:r>
              </a:p>
              <a:p>
                <a:pPr marL="0" indent="0">
                  <a:buNone/>
                </a:pPr>
                <a:r>
                  <a:rPr lang="cs-CZ" sz="2000" dirty="0" smtClean="0"/>
                  <a:t>Závěr</a:t>
                </a:r>
                <a:r>
                  <a:rPr lang="cs-CZ" sz="2000" dirty="0"/>
                  <a:t>:	 95% </a:t>
                </a:r>
                <a:r>
                  <a:rPr lang="cs-CZ" sz="2000" dirty="0" smtClean="0"/>
                  <a:t>CI	</a:t>
                </a:r>
                <a:r>
                  <a:rPr lang="cs-CZ" sz="2000" b="1" dirty="0" smtClean="0"/>
                  <a:t> </a:t>
                </a:r>
                <a14:m>
                  <m:oMath xmlns:m="http://schemas.openxmlformats.org/officeDocument/2006/math">
                    <m:r>
                      <a:rPr lang="cs-CZ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𝐩</m:t>
                    </m:r>
                    <m:r>
                      <a:rPr lang="cs-CZ" sz="2000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±</m:t>
                    </m:r>
                    <m:r>
                      <a:rPr lang="cs-CZ" sz="20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cs-CZ" sz="20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cs-CZ" sz="20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𝟗𝟔</m:t>
                    </m:r>
                    <m:r>
                      <a:rPr lang="cs-CZ" sz="20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∙</m:t>
                    </m:r>
                    <m:rad>
                      <m:radPr>
                        <m:degHide m:val="on"/>
                        <m:ctrlPr>
                          <a:rPr lang="cs-CZ" sz="2000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0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𝐩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𝐩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𝐧</m:t>
                            </m:r>
                          </m:den>
                        </m:f>
                      </m:e>
                    </m:rad>
                  </m:oMath>
                </a14:m>
                <a:r>
                  <a:rPr lang="cs-CZ" sz="2000" dirty="0" smtClean="0">
                    <a:solidFill>
                      <a:srgbClr val="0000FF"/>
                    </a:solidFill>
                  </a:rPr>
                  <a:t>	</a:t>
                </a:r>
              </a:p>
              <a:p>
                <a:pPr marL="0" indent="0">
                  <a:buNone/>
                </a:pPr>
                <a:r>
                  <a:rPr lang="cs-CZ" sz="2000" dirty="0" smtClean="0"/>
                  <a:t>	99</a:t>
                </a:r>
                <a:r>
                  <a:rPr lang="cs-CZ" sz="2000" dirty="0"/>
                  <a:t>% CI </a:t>
                </a:r>
                <a:r>
                  <a:rPr lang="cs-CZ" sz="2000" dirty="0" smtClean="0"/>
                  <a:t>	</a:t>
                </a:r>
                <a:r>
                  <a:rPr lang="cs-CZ" sz="2000" b="0" dirty="0" smtClean="0"/>
                  <a:t> </a:t>
                </a:r>
                <a14:m>
                  <m:oMath xmlns:m="http://schemas.openxmlformats.org/officeDocument/2006/math">
                    <m:r>
                      <a:rPr lang="cs-CZ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𝐩</m:t>
                    </m:r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±</m:t>
                    </m:r>
                    <m:r>
                      <a:rPr lang="cs-CZ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cs-CZ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cs-CZ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𝟓𝟖</m:t>
                    </m:r>
                    <m:r>
                      <a:rPr lang="cs-CZ" sz="20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∙</m:t>
                    </m:r>
                    <m:rad>
                      <m:radPr>
                        <m:degHide m:val="on"/>
                        <m:ctrlPr>
                          <a:rPr lang="cs-CZ" sz="2000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0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𝐩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𝐩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𝐧</m:t>
                            </m:r>
                          </m:den>
                        </m:f>
                      </m:e>
                    </m:rad>
                  </m:oMath>
                </a14:m>
                <a:endParaRPr lang="cs-CZ" sz="2000" dirty="0" smtClean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5112568"/>
              </a:xfrm>
              <a:blipFill rotWithShape="1">
                <a:blip r:embed="rId2" cstate="print"/>
                <a:stretch>
                  <a:fillRect l="-667" t="-1193" r="-5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067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b="1" dirty="0" smtClean="0">
                    <a:solidFill>
                      <a:srgbClr val="0000CC"/>
                    </a:solidFill>
                  </a:rPr>
                  <a:t>Příklad:</a:t>
                </a:r>
              </a:p>
              <a:p>
                <a:pPr marL="0" indent="0">
                  <a:buNone/>
                </a:pPr>
                <a:r>
                  <a:rPr lang="cs-CZ" dirty="0" smtClean="0"/>
                  <a:t>Odhadněte pravděpodobnost výskytu zrakové vady u studentů LF na základě výběrového šetření u 200 studentů.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 smtClean="0"/>
                  <a:t>	n = 200	k = 80	p = 0,40 (40%)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>
                  <a:buClr>
                    <a:srgbClr val="0000FF"/>
                  </a:buClr>
                  <a:buFont typeface="Wingdings" pitchFamily="2" charset="2"/>
                  <a:buChar char="®"/>
                </a:pPr>
                <a:r>
                  <a:rPr lang="cs-CZ" sz="2400" b="1" dirty="0" smtClean="0"/>
                  <a:t>Než začnete počítat hranice konfidenčního intervalu pomocí kritických hodnot normálního rozložení, nezapomeňte ověřit splnění podmínky, tj. platnost </a:t>
                </a:r>
                <a:r>
                  <a:rPr lang="cs-CZ" sz="2200" b="1" dirty="0" smtClean="0"/>
                  <a:t>nerovnosti  </a:t>
                </a:r>
                <a:r>
                  <a:rPr lang="cs-CZ" sz="2200" b="1" dirty="0" smtClean="0">
                    <a:solidFill>
                      <a:schemeClr val="tx1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cs-CZ" sz="22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cs-CZ" sz="2200" b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200" b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𝐩</m:t>
                    </m:r>
                    <m:r>
                      <a:rPr lang="cs-CZ" sz="2200" b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2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cs-CZ" sz="2200" b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cs-CZ" sz="2200" b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sz="2200" b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𝐩</m:t>
                        </m:r>
                      </m:e>
                    </m:d>
                    <m:r>
                      <a:rPr lang="cs-CZ" sz="2200" b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cs-CZ" sz="2200" b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𝟗</m:t>
                    </m:r>
                  </m:oMath>
                </a14:m>
                <a:r>
                  <a:rPr lang="cs-CZ" sz="2200" b="1" dirty="0" smtClean="0">
                    <a:solidFill>
                      <a:schemeClr val="tx1"/>
                    </a:solidFill>
                  </a:rPr>
                  <a:t>.</a:t>
                </a:r>
                <a:endParaRPr lang="cs-CZ" sz="2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  <a:blipFill rotWithShape="1">
                <a:blip r:embed="rId2" cstate="print"/>
                <a:stretch>
                  <a:fillRect l="-1852" t="-1459" b="-17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818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332656"/>
                <a:ext cx="8229600" cy="626469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b="1" dirty="0" smtClean="0">
                    <a:solidFill>
                      <a:srgbClr val="0000CC"/>
                    </a:solidFill>
                  </a:rPr>
                  <a:t>Příklad:</a:t>
                </a: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00CC"/>
                    </a:solidFill>
                  </a:rPr>
                  <a:t>Ve výběru 100 šestiměsíčních zdravých dětí náhodně vybraných </a:t>
                </a:r>
                <a:r>
                  <a:rPr lang="cs-CZ" sz="2400" dirty="0" smtClean="0">
                    <a:solidFill>
                      <a:srgbClr val="0000CC"/>
                    </a:solidFill>
                  </a:rPr>
                  <a:t>z</a:t>
                </a:r>
                <a:r>
                  <a:rPr lang="cs-CZ" sz="2400" dirty="0" smtClean="0">
                    <a:solidFill>
                      <a:srgbClr val="0000CC"/>
                    </a:solidFill>
                  </a:rPr>
                  <a:t> brněnské populace byl sledován hemoglobin </a:t>
                </a:r>
                <a:r>
                  <a:rPr lang="cs-CZ" sz="2400" dirty="0" smtClean="0">
                    <a:solidFill>
                      <a:srgbClr val="0000CC"/>
                    </a:solidFill>
                  </a:rPr>
                  <a:t>v g</a:t>
                </a:r>
                <a:r>
                  <a:rPr lang="cs-CZ" sz="2400" dirty="0" smtClean="0">
                    <a:solidFill>
                      <a:srgbClr val="0000CC"/>
                    </a:solidFill>
                  </a:rPr>
                  <a:t>%.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00CC"/>
                    </a:solidFill>
                  </a:rPr>
                  <a:t>n = 100	 	m = 13,10	s = 1,9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cs-CZ" sz="2400" dirty="0" smtClean="0"/>
                  <a:t>Určete interval, ve kterém se pohybuje hemoglobin </a:t>
                </a:r>
                <a:r>
                  <a:rPr lang="cs-CZ" sz="2400" dirty="0" smtClean="0"/>
                  <a:t>u 95</a:t>
                </a:r>
                <a:r>
                  <a:rPr lang="cs-CZ" sz="2400" dirty="0" smtClean="0"/>
                  <a:t>% vyšetřených dětí</a:t>
                </a:r>
                <a:r>
                  <a:rPr lang="cs-CZ" sz="2400" dirty="0" smtClean="0"/>
                  <a:t>.</a:t>
                </a:r>
                <a:endParaRPr lang="cs-CZ" sz="24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cs-CZ" sz="2400" dirty="0" smtClean="0"/>
                  <a:t>Odhadněte průměrné množství hemoglobinu v základním souboru se spolehlivostí 0,95. Jaká je přesnost tohoto odhadu</a:t>
                </a:r>
                <a:r>
                  <a:rPr lang="cs-CZ" sz="2400" dirty="0" smtClean="0"/>
                  <a:t>?</a:t>
                </a:r>
                <a:endParaRPr lang="cs-CZ" sz="24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cs-CZ" sz="2400" dirty="0" smtClean="0"/>
                  <a:t>U kolika dětí musíme provést šetření, aby přesnost odhadu průměru byla při spolehlivosti 0,95 nejméně 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±</m:t>
                    </m:r>
                  </m:oMath>
                </a14:m>
                <a:r>
                  <a:rPr lang="cs-CZ" sz="2400" dirty="0" smtClean="0"/>
                  <a:t> </a:t>
                </a:r>
                <a:r>
                  <a:rPr lang="cs-CZ" sz="2400" dirty="0" smtClean="0"/>
                  <a:t>0,2.</a:t>
                </a:r>
              </a:p>
              <a:p>
                <a:pPr marL="0" indent="0">
                  <a:buNone/>
                </a:pPr>
                <a:endParaRPr lang="cs-CZ" sz="2400" b="1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332656"/>
                <a:ext cx="8229600" cy="6264696"/>
              </a:xfrm>
              <a:blipFill rotWithShape="1">
                <a:blip r:embed="rId2" cstate="print"/>
                <a:stretch>
                  <a:fillRect l="-1185" t="-6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4220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b="1" dirty="0" smtClean="0">
                <a:solidFill>
                  <a:srgbClr val="0000CC"/>
                </a:solidFill>
              </a:rPr>
              <a:t>INTERVALOVÉ ODHADY</a:t>
            </a:r>
            <a:endParaRPr lang="cs-CZ" b="1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lphaLcParenR"/>
                </a:pPr>
                <a:r>
                  <a:rPr lang="cs-CZ" sz="2400" b="1" dirty="0" smtClean="0">
                    <a:solidFill>
                      <a:srgbClr val="0000CC"/>
                    </a:solidFill>
                  </a:rPr>
                  <a:t>Dvoustranné</a:t>
                </a:r>
                <a:r>
                  <a:rPr lang="cs-CZ" sz="2400" dirty="0" smtClean="0"/>
                  <a:t> – </a:t>
                </a:r>
                <a:r>
                  <a:rPr lang="cs-CZ" sz="2400" b="1" dirty="0" smtClean="0"/>
                  <a:t>určujeme</a:t>
                </a:r>
                <a:r>
                  <a:rPr lang="cs-CZ" sz="2400" dirty="0" smtClean="0"/>
                  <a:t> horní i dolní mez intervalu (např. u cholesterolu)</a:t>
                </a:r>
              </a:p>
              <a:p>
                <a:pPr marL="400050" lvl="1" indent="0">
                  <a:buNone/>
                </a:pPr>
                <a:r>
                  <a:rPr lang="cs-CZ" sz="2400" dirty="0"/>
                  <a:t> </a:t>
                </a:r>
                <a:r>
                  <a:rPr lang="cs-CZ" sz="2400" dirty="0" smtClean="0"/>
                  <a:t>			</a:t>
                </a:r>
                <a:r>
                  <a:rPr lang="cs-CZ" sz="2400" b="1" dirty="0" smtClean="0">
                    <a:solidFill>
                      <a:srgbClr val="0000CC"/>
                    </a:solidFill>
                  </a:rPr>
                  <a:t>P (4,37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cs-CZ" sz="2400" b="1" i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l-GR" sz="2400" b="1" i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𝛍</m:t>
                    </m:r>
                    <m:r>
                      <a:rPr lang="cs-CZ" sz="2400" b="1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&lt; </m:t>
                    </m:r>
                  </m:oMath>
                </a14:m>
                <a:r>
                  <a:rPr lang="cs-CZ" sz="2400" b="1" dirty="0" smtClean="0">
                    <a:solidFill>
                      <a:srgbClr val="0000CC"/>
                    </a:solidFill>
                    <a:ea typeface="Cambria Math"/>
                  </a:rPr>
                  <a:t>4,77) = 0,95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cs-CZ" sz="2400" b="1" dirty="0" smtClean="0">
                    <a:solidFill>
                      <a:srgbClr val="0000CC"/>
                    </a:solidFill>
                  </a:rPr>
                  <a:t>Jednostranné </a:t>
                </a:r>
              </a:p>
              <a:p>
                <a:pPr marL="400050" lvl="1" indent="0">
                  <a:buNone/>
                </a:pPr>
                <a:r>
                  <a:rPr lang="cs-CZ" sz="2400" dirty="0" smtClean="0"/>
                  <a:t>– levostranné: pouze dolní hranice intervalu</a:t>
                </a:r>
              </a:p>
              <a:p>
                <a:pPr marL="400050" lvl="1" indent="0">
                  <a:buNone/>
                </a:pPr>
                <a:r>
                  <a:rPr lang="cs-CZ" sz="2400" b="1" dirty="0" smtClean="0">
                    <a:solidFill>
                      <a:srgbClr val="0000FF"/>
                    </a:solidFill>
                  </a:rPr>
                  <a:t>			</a:t>
                </a:r>
                <a:r>
                  <a:rPr lang="cs-CZ" sz="2400" b="1" dirty="0" smtClean="0">
                    <a:solidFill>
                      <a:srgbClr val="0000CC"/>
                    </a:solidFill>
                  </a:rPr>
                  <a:t>P (</a:t>
                </a:r>
                <a14:m>
                  <m:oMath xmlns:m="http://schemas.openxmlformats.org/officeDocument/2006/math">
                    <m:r>
                      <a:rPr lang="el-GR" sz="2400" b="1" i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𝛍</m:t>
                    </m:r>
                  </m:oMath>
                </a14:m>
                <a:r>
                  <a:rPr lang="cs-CZ" sz="2400" b="1" dirty="0" smtClean="0">
                    <a:solidFill>
                      <a:srgbClr val="0000CC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b="1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&gt; </m:t>
                    </m:r>
                  </m:oMath>
                </a14:m>
                <a:r>
                  <a:rPr lang="cs-CZ" sz="2400" b="1" dirty="0" smtClean="0">
                    <a:solidFill>
                      <a:srgbClr val="0000CC"/>
                    </a:solidFill>
                    <a:ea typeface="Cambria Math"/>
                  </a:rPr>
                  <a:t>4,37) = 0,975</a:t>
                </a:r>
                <a:endParaRPr lang="cs-CZ" sz="2400" dirty="0" smtClean="0">
                  <a:solidFill>
                    <a:srgbClr val="0000CC"/>
                  </a:solidFill>
                </a:endParaRPr>
              </a:p>
              <a:p>
                <a:pPr marL="400050" lvl="1" indent="0">
                  <a:buNone/>
                </a:pPr>
                <a:r>
                  <a:rPr lang="cs-CZ" sz="2400" dirty="0" smtClean="0"/>
                  <a:t>– pravostranné: pouze horní hranice intervalu</a:t>
                </a:r>
              </a:p>
              <a:p>
                <a:pPr marL="400050" lvl="1" indent="0">
                  <a:buNone/>
                </a:pPr>
                <a:r>
                  <a:rPr lang="cs-CZ" sz="2400" b="1" dirty="0" smtClean="0">
                    <a:solidFill>
                      <a:srgbClr val="0000FF"/>
                    </a:solidFill>
                  </a:rPr>
                  <a:t>			</a:t>
                </a:r>
                <a:r>
                  <a:rPr lang="cs-CZ" sz="2400" b="1" dirty="0" smtClean="0">
                    <a:solidFill>
                      <a:srgbClr val="0000CC"/>
                    </a:solidFill>
                  </a:rPr>
                  <a:t>P (</a:t>
                </a:r>
                <a14:m>
                  <m:oMath xmlns:m="http://schemas.openxmlformats.org/officeDocument/2006/math">
                    <m:r>
                      <a:rPr lang="el-GR" sz="2400" b="1" i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𝛍</m:t>
                    </m:r>
                    <m:r>
                      <a:rPr lang="cs-CZ" sz="2400" b="1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&lt; </m:t>
                    </m:r>
                  </m:oMath>
                </a14:m>
                <a:r>
                  <a:rPr lang="cs-CZ" sz="2400" b="1" dirty="0" smtClean="0">
                    <a:solidFill>
                      <a:srgbClr val="0000CC"/>
                    </a:solidFill>
                    <a:ea typeface="Cambria Math"/>
                  </a:rPr>
                  <a:t>4,77) = 0,975</a:t>
                </a:r>
                <a:endParaRPr lang="cs-CZ" dirty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endParaRPr lang="cs-CZ" sz="240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ea typeface="Cambria Math"/>
                  </a:rPr>
                  <a:t>U jednostranných odhadů jsou </a:t>
                </a:r>
                <a:r>
                  <a:rPr lang="cs-CZ" sz="2400" b="1" dirty="0" smtClean="0">
                    <a:ea typeface="Cambria Math"/>
                  </a:rPr>
                  <a:t>odpovídající kritické hodnoty</a:t>
                </a:r>
                <a:r>
                  <a:rPr lang="cs-CZ" sz="2400" dirty="0" smtClean="0">
                    <a:ea typeface="Cambria Math"/>
                  </a:rPr>
                  <a:t> pro spolehlivost:  	a) 95%  	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cs-CZ" sz="2400" b="1" dirty="0" smtClean="0">
                    <a:solidFill>
                      <a:srgbClr val="FF0000"/>
                    </a:solidFill>
                    <a:ea typeface="Cambria Math"/>
                  </a:rPr>
                  <a:t>1,645</a:t>
                </a:r>
              </a:p>
              <a:p>
                <a:pPr marL="0" indent="0">
                  <a:buNone/>
                </a:pPr>
                <a:r>
                  <a:rPr lang="cs-CZ" sz="2400" dirty="0">
                    <a:ea typeface="Cambria Math"/>
                  </a:rPr>
                  <a:t>	</a:t>
                </a:r>
                <a:r>
                  <a:rPr lang="cs-CZ" sz="2400" dirty="0" smtClean="0">
                    <a:ea typeface="Cambria Math"/>
                  </a:rPr>
                  <a:t>				b) 99%	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cs-CZ" sz="2400" b="1" dirty="0" smtClean="0">
                    <a:solidFill>
                      <a:srgbClr val="FF0000"/>
                    </a:solidFill>
                    <a:ea typeface="Cambria Math"/>
                  </a:rPr>
                  <a:t>2,326</a:t>
                </a:r>
              </a:p>
              <a:p>
                <a:pPr marL="0" indent="0">
                  <a:buNone/>
                </a:pPr>
                <a:endParaRPr lang="cs-CZ" sz="2400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  <a:blipFill rotWithShape="1">
                <a:blip r:embed="rId2" cstate="print"/>
                <a:stretch>
                  <a:fillRect l="-1111" t="-16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6047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rgbClr val="0000CC"/>
                </a:solidFill>
              </a:rPr>
              <a:t>Změna kritických hodnot u jednostranného odhadu pro spolehlivost 0,95 </a:t>
            </a:r>
            <a:endParaRPr lang="cs-CZ" sz="2800" dirty="0">
              <a:solidFill>
                <a:srgbClr val="0000CC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2693" y="1543988"/>
            <a:ext cx="3768700" cy="2539115"/>
          </a:xfrm>
        </p:spPr>
      </p:pic>
      <p:sp>
        <p:nvSpPr>
          <p:cNvPr id="7" name="TextovéPole 6"/>
          <p:cNvSpPr txBox="1"/>
          <p:nvPr/>
        </p:nvSpPr>
        <p:spPr>
          <a:xfrm>
            <a:off x="5522239" y="1576275"/>
            <a:ext cx="174590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Pravostranný odhad</a:t>
            </a:r>
            <a:endParaRPr lang="cs-CZ" sz="1100" dirty="0"/>
          </a:p>
          <a:p>
            <a:r>
              <a:rPr lang="cs-CZ" sz="1100" dirty="0" smtClean="0"/>
              <a:t>P= 0,95</a:t>
            </a:r>
            <a:endParaRPr lang="cs-CZ" sz="1100" dirty="0"/>
          </a:p>
        </p:txBody>
      </p:sp>
      <p:sp>
        <p:nvSpPr>
          <p:cNvPr id="13" name="Volný tvar 12"/>
          <p:cNvSpPr/>
          <p:nvPr/>
        </p:nvSpPr>
        <p:spPr>
          <a:xfrm>
            <a:off x="5802262" y="5199233"/>
            <a:ext cx="1119973" cy="204040"/>
          </a:xfrm>
          <a:custGeom>
            <a:avLst/>
            <a:gdLst>
              <a:gd name="connsiteX0" fmla="*/ 24204 w 1119973"/>
              <a:gd name="connsiteY0" fmla="*/ 45342 h 204040"/>
              <a:gd name="connsiteX1" fmla="*/ 24204 w 1119973"/>
              <a:gd name="connsiteY1" fmla="*/ 45342 h 204040"/>
              <a:gd name="connsiteX2" fmla="*/ 356713 w 1119973"/>
              <a:gd name="connsiteY2" fmla="*/ 52899 h 204040"/>
              <a:gd name="connsiteX3" fmla="*/ 379384 w 1119973"/>
              <a:gd name="connsiteY3" fmla="*/ 60456 h 204040"/>
              <a:gd name="connsiteX4" fmla="*/ 621209 w 1119973"/>
              <a:gd name="connsiteY4" fmla="*/ 52899 h 204040"/>
              <a:gd name="connsiteX5" fmla="*/ 674108 w 1119973"/>
              <a:gd name="connsiteY5" fmla="*/ 45342 h 204040"/>
              <a:gd name="connsiteX6" fmla="*/ 734564 w 1119973"/>
              <a:gd name="connsiteY6" fmla="*/ 30228 h 204040"/>
              <a:gd name="connsiteX7" fmla="*/ 878148 w 1119973"/>
              <a:gd name="connsiteY7" fmla="*/ 22671 h 204040"/>
              <a:gd name="connsiteX8" fmla="*/ 976389 w 1119973"/>
              <a:gd name="connsiteY8" fmla="*/ 7557 h 204040"/>
              <a:gd name="connsiteX9" fmla="*/ 1006617 w 1119973"/>
              <a:gd name="connsiteY9" fmla="*/ 0 h 204040"/>
              <a:gd name="connsiteX10" fmla="*/ 1082188 w 1119973"/>
              <a:gd name="connsiteY10" fmla="*/ 7557 h 204040"/>
              <a:gd name="connsiteX11" fmla="*/ 1089745 w 1119973"/>
              <a:gd name="connsiteY11" fmla="*/ 30228 h 204040"/>
              <a:gd name="connsiteX12" fmla="*/ 1112416 w 1119973"/>
              <a:gd name="connsiteY12" fmla="*/ 45342 h 204040"/>
              <a:gd name="connsiteX13" fmla="*/ 1119973 w 1119973"/>
              <a:gd name="connsiteY13" fmla="*/ 68013 h 204040"/>
              <a:gd name="connsiteX14" fmla="*/ 1112416 w 1119973"/>
              <a:gd name="connsiteY14" fmla="*/ 136027 h 204040"/>
              <a:gd name="connsiteX15" fmla="*/ 1089745 w 1119973"/>
              <a:gd name="connsiteY15" fmla="*/ 158698 h 204040"/>
              <a:gd name="connsiteX16" fmla="*/ 1067074 w 1119973"/>
              <a:gd name="connsiteY16" fmla="*/ 166255 h 204040"/>
              <a:gd name="connsiteX17" fmla="*/ 893262 w 1119973"/>
              <a:gd name="connsiteY17" fmla="*/ 181369 h 204040"/>
              <a:gd name="connsiteX18" fmla="*/ 847920 w 1119973"/>
              <a:gd name="connsiteY18" fmla="*/ 196483 h 204040"/>
              <a:gd name="connsiteX19" fmla="*/ 825249 w 1119973"/>
              <a:gd name="connsiteY19" fmla="*/ 204040 h 204040"/>
              <a:gd name="connsiteX20" fmla="*/ 560753 w 1119973"/>
              <a:gd name="connsiteY20" fmla="*/ 188926 h 204040"/>
              <a:gd name="connsiteX21" fmla="*/ 454955 w 1119973"/>
              <a:gd name="connsiteY21" fmla="*/ 166255 h 204040"/>
              <a:gd name="connsiteX22" fmla="*/ 341599 w 1119973"/>
              <a:gd name="connsiteY22" fmla="*/ 166255 h 204040"/>
              <a:gd name="connsiteX23" fmla="*/ 152674 w 1119973"/>
              <a:gd name="connsiteY23" fmla="*/ 158698 h 204040"/>
              <a:gd name="connsiteX24" fmla="*/ 99774 w 1119973"/>
              <a:gd name="connsiteY24" fmla="*/ 151141 h 204040"/>
              <a:gd name="connsiteX25" fmla="*/ 46875 w 1119973"/>
              <a:gd name="connsiteY25" fmla="*/ 136027 h 204040"/>
              <a:gd name="connsiteX26" fmla="*/ 1533 w 1119973"/>
              <a:gd name="connsiteY26" fmla="*/ 98241 h 204040"/>
              <a:gd name="connsiteX27" fmla="*/ 9090 w 1119973"/>
              <a:gd name="connsiteY27" fmla="*/ 37785 h 204040"/>
              <a:gd name="connsiteX28" fmla="*/ 31761 w 1119973"/>
              <a:gd name="connsiteY28" fmla="*/ 30228 h 204040"/>
              <a:gd name="connsiteX29" fmla="*/ 24204 w 1119973"/>
              <a:gd name="connsiteY29" fmla="*/ 45342 h 20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19973" h="204040">
                <a:moveTo>
                  <a:pt x="24204" y="45342"/>
                </a:moveTo>
                <a:lnTo>
                  <a:pt x="24204" y="45342"/>
                </a:lnTo>
                <a:lnTo>
                  <a:pt x="356713" y="52899"/>
                </a:lnTo>
                <a:cubicBezTo>
                  <a:pt x="364672" y="53238"/>
                  <a:pt x="371418" y="60456"/>
                  <a:pt x="379384" y="60456"/>
                </a:cubicBezTo>
                <a:cubicBezTo>
                  <a:pt x="460032" y="60456"/>
                  <a:pt x="540601" y="55418"/>
                  <a:pt x="621209" y="52899"/>
                </a:cubicBezTo>
                <a:cubicBezTo>
                  <a:pt x="638842" y="50380"/>
                  <a:pt x="656642" y="48835"/>
                  <a:pt x="674108" y="45342"/>
                </a:cubicBezTo>
                <a:cubicBezTo>
                  <a:pt x="720522" y="36059"/>
                  <a:pt x="670331" y="35581"/>
                  <a:pt x="734564" y="30228"/>
                </a:cubicBezTo>
                <a:cubicBezTo>
                  <a:pt x="782326" y="26248"/>
                  <a:pt x="830287" y="25190"/>
                  <a:pt x="878148" y="22671"/>
                </a:cubicBezTo>
                <a:cubicBezTo>
                  <a:pt x="946358" y="5619"/>
                  <a:pt x="863238" y="24965"/>
                  <a:pt x="976389" y="7557"/>
                </a:cubicBezTo>
                <a:cubicBezTo>
                  <a:pt x="986654" y="5978"/>
                  <a:pt x="996541" y="2519"/>
                  <a:pt x="1006617" y="0"/>
                </a:cubicBezTo>
                <a:cubicBezTo>
                  <a:pt x="1031807" y="2519"/>
                  <a:pt x="1058396" y="-1094"/>
                  <a:pt x="1082188" y="7557"/>
                </a:cubicBezTo>
                <a:cubicBezTo>
                  <a:pt x="1089674" y="10279"/>
                  <a:pt x="1084769" y="24008"/>
                  <a:pt x="1089745" y="30228"/>
                </a:cubicBezTo>
                <a:cubicBezTo>
                  <a:pt x="1095419" y="37320"/>
                  <a:pt x="1104859" y="40304"/>
                  <a:pt x="1112416" y="45342"/>
                </a:cubicBezTo>
                <a:cubicBezTo>
                  <a:pt x="1114935" y="52899"/>
                  <a:pt x="1119973" y="60047"/>
                  <a:pt x="1119973" y="68013"/>
                </a:cubicBezTo>
                <a:cubicBezTo>
                  <a:pt x="1119973" y="90824"/>
                  <a:pt x="1119629" y="114387"/>
                  <a:pt x="1112416" y="136027"/>
                </a:cubicBezTo>
                <a:cubicBezTo>
                  <a:pt x="1109036" y="146166"/>
                  <a:pt x="1098637" y="152770"/>
                  <a:pt x="1089745" y="158698"/>
                </a:cubicBezTo>
                <a:cubicBezTo>
                  <a:pt x="1083117" y="163117"/>
                  <a:pt x="1074802" y="164323"/>
                  <a:pt x="1067074" y="166255"/>
                </a:cubicBezTo>
                <a:cubicBezTo>
                  <a:pt x="1005926" y="181542"/>
                  <a:pt x="967275" y="177257"/>
                  <a:pt x="893262" y="181369"/>
                </a:cubicBezTo>
                <a:lnTo>
                  <a:pt x="847920" y="196483"/>
                </a:lnTo>
                <a:lnTo>
                  <a:pt x="825249" y="204040"/>
                </a:lnTo>
                <a:cubicBezTo>
                  <a:pt x="816504" y="203704"/>
                  <a:pt x="620638" y="200903"/>
                  <a:pt x="560753" y="188926"/>
                </a:cubicBezTo>
                <a:cubicBezTo>
                  <a:pt x="381285" y="153032"/>
                  <a:pt x="677638" y="194090"/>
                  <a:pt x="454955" y="166255"/>
                </a:cubicBezTo>
                <a:cubicBezTo>
                  <a:pt x="397031" y="146948"/>
                  <a:pt x="464878" y="166255"/>
                  <a:pt x="341599" y="166255"/>
                </a:cubicBezTo>
                <a:cubicBezTo>
                  <a:pt x="278574" y="166255"/>
                  <a:pt x="215649" y="161217"/>
                  <a:pt x="152674" y="158698"/>
                </a:cubicBezTo>
                <a:cubicBezTo>
                  <a:pt x="135041" y="156179"/>
                  <a:pt x="117299" y="154327"/>
                  <a:pt x="99774" y="151141"/>
                </a:cubicBezTo>
                <a:cubicBezTo>
                  <a:pt x="78899" y="147346"/>
                  <a:pt x="66299" y="142502"/>
                  <a:pt x="46875" y="136027"/>
                </a:cubicBezTo>
                <a:cubicBezTo>
                  <a:pt x="38332" y="130331"/>
                  <a:pt x="3539" y="109275"/>
                  <a:pt x="1533" y="98241"/>
                </a:cubicBezTo>
                <a:cubicBezTo>
                  <a:pt x="-2100" y="78260"/>
                  <a:pt x="842" y="56343"/>
                  <a:pt x="9090" y="37785"/>
                </a:cubicBezTo>
                <a:cubicBezTo>
                  <a:pt x="12325" y="30506"/>
                  <a:pt x="24204" y="32747"/>
                  <a:pt x="31761" y="30228"/>
                </a:cubicBezTo>
                <a:cubicBezTo>
                  <a:pt x="59776" y="39566"/>
                  <a:pt x="57994" y="30660"/>
                  <a:pt x="24204" y="4534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499992" y="42930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214" y="1556792"/>
            <a:ext cx="3654730" cy="2526311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1403648" y="1587349"/>
            <a:ext cx="174590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Oboustranný odhad</a:t>
            </a:r>
            <a:endParaRPr lang="cs-CZ" sz="1100" dirty="0"/>
          </a:p>
          <a:p>
            <a:r>
              <a:rPr lang="cs-CZ" sz="1100" dirty="0" smtClean="0"/>
              <a:t>P= 0,95</a:t>
            </a:r>
            <a:endParaRPr lang="cs-CZ" sz="11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059832" y="3820501"/>
            <a:ext cx="9361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800" dirty="0" smtClean="0"/>
              <a:t>Riziko odhadu</a:t>
            </a:r>
            <a:endParaRPr lang="cs-CZ" sz="8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67544" y="3824319"/>
            <a:ext cx="9361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800" dirty="0" smtClean="0"/>
              <a:t>Riziko odhadu</a:t>
            </a:r>
            <a:endParaRPr lang="cs-CZ" sz="800" dirty="0"/>
          </a:p>
        </p:txBody>
      </p:sp>
      <p:sp>
        <p:nvSpPr>
          <p:cNvPr id="23" name="Volný tvar 22"/>
          <p:cNvSpPr/>
          <p:nvPr/>
        </p:nvSpPr>
        <p:spPr>
          <a:xfrm>
            <a:off x="7238669" y="3819796"/>
            <a:ext cx="892690" cy="192984"/>
          </a:xfrm>
          <a:custGeom>
            <a:avLst/>
            <a:gdLst>
              <a:gd name="connsiteX0" fmla="*/ 53860 w 892690"/>
              <a:gd name="connsiteY0" fmla="*/ 56958 h 192984"/>
              <a:gd name="connsiteX1" fmla="*/ 53860 w 892690"/>
              <a:gd name="connsiteY1" fmla="*/ 56958 h 192984"/>
              <a:gd name="connsiteX2" fmla="*/ 121873 w 892690"/>
              <a:gd name="connsiteY2" fmla="*/ 64515 h 192984"/>
              <a:gd name="connsiteX3" fmla="*/ 144544 w 892690"/>
              <a:gd name="connsiteY3" fmla="*/ 72072 h 192984"/>
              <a:gd name="connsiteX4" fmla="*/ 333470 w 892690"/>
              <a:gd name="connsiteY4" fmla="*/ 64515 h 192984"/>
              <a:gd name="connsiteX5" fmla="*/ 371255 w 892690"/>
              <a:gd name="connsiteY5" fmla="*/ 56958 h 192984"/>
              <a:gd name="connsiteX6" fmla="*/ 401483 w 892690"/>
              <a:gd name="connsiteY6" fmla="*/ 49401 h 192984"/>
              <a:gd name="connsiteX7" fmla="*/ 514838 w 892690"/>
              <a:gd name="connsiteY7" fmla="*/ 41844 h 192984"/>
              <a:gd name="connsiteX8" fmla="*/ 560181 w 892690"/>
              <a:gd name="connsiteY8" fmla="*/ 34287 h 192984"/>
              <a:gd name="connsiteX9" fmla="*/ 582852 w 892690"/>
              <a:gd name="connsiteY9" fmla="*/ 26730 h 192984"/>
              <a:gd name="connsiteX10" fmla="*/ 681093 w 892690"/>
              <a:gd name="connsiteY10" fmla="*/ 19173 h 192984"/>
              <a:gd name="connsiteX11" fmla="*/ 749106 w 892690"/>
              <a:gd name="connsiteY11" fmla="*/ 11616 h 192984"/>
              <a:gd name="connsiteX12" fmla="*/ 877576 w 892690"/>
              <a:gd name="connsiteY12" fmla="*/ 11616 h 192984"/>
              <a:gd name="connsiteX13" fmla="*/ 892690 w 892690"/>
              <a:gd name="connsiteY13" fmla="*/ 34287 h 192984"/>
              <a:gd name="connsiteX14" fmla="*/ 885133 w 892690"/>
              <a:gd name="connsiteY14" fmla="*/ 109857 h 192984"/>
              <a:gd name="connsiteX15" fmla="*/ 862462 w 892690"/>
              <a:gd name="connsiteY15" fmla="*/ 124971 h 192984"/>
              <a:gd name="connsiteX16" fmla="*/ 839791 w 892690"/>
              <a:gd name="connsiteY16" fmla="*/ 147642 h 192984"/>
              <a:gd name="connsiteX17" fmla="*/ 794448 w 892690"/>
              <a:gd name="connsiteY17" fmla="*/ 162756 h 192984"/>
              <a:gd name="connsiteX18" fmla="*/ 771777 w 892690"/>
              <a:gd name="connsiteY18" fmla="*/ 170313 h 192984"/>
              <a:gd name="connsiteX19" fmla="*/ 681093 w 892690"/>
              <a:gd name="connsiteY19" fmla="*/ 185427 h 192984"/>
              <a:gd name="connsiteX20" fmla="*/ 643308 w 892690"/>
              <a:gd name="connsiteY20" fmla="*/ 192984 h 192984"/>
              <a:gd name="connsiteX21" fmla="*/ 446825 w 892690"/>
              <a:gd name="connsiteY21" fmla="*/ 185427 h 192984"/>
              <a:gd name="connsiteX22" fmla="*/ 401483 w 892690"/>
              <a:gd name="connsiteY22" fmla="*/ 177870 h 192984"/>
              <a:gd name="connsiteX23" fmla="*/ 159658 w 892690"/>
              <a:gd name="connsiteY23" fmla="*/ 170313 h 192984"/>
              <a:gd name="connsiteX24" fmla="*/ 99202 w 892690"/>
              <a:gd name="connsiteY24" fmla="*/ 155199 h 192984"/>
              <a:gd name="connsiteX25" fmla="*/ 53860 w 892690"/>
              <a:gd name="connsiteY25" fmla="*/ 140085 h 192984"/>
              <a:gd name="connsiteX26" fmla="*/ 31189 w 892690"/>
              <a:gd name="connsiteY26" fmla="*/ 132528 h 192984"/>
              <a:gd name="connsiteX27" fmla="*/ 8518 w 892690"/>
              <a:gd name="connsiteY27" fmla="*/ 117414 h 192984"/>
              <a:gd name="connsiteX28" fmla="*/ 8518 w 892690"/>
              <a:gd name="connsiteY28" fmla="*/ 64515 h 192984"/>
              <a:gd name="connsiteX29" fmla="*/ 31189 w 892690"/>
              <a:gd name="connsiteY29" fmla="*/ 56958 h 192984"/>
              <a:gd name="connsiteX30" fmla="*/ 53860 w 892690"/>
              <a:gd name="connsiteY30" fmla="*/ 56958 h 19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92690" h="192984">
                <a:moveTo>
                  <a:pt x="53860" y="56958"/>
                </a:moveTo>
                <a:lnTo>
                  <a:pt x="53860" y="56958"/>
                </a:lnTo>
                <a:cubicBezTo>
                  <a:pt x="76531" y="59477"/>
                  <a:pt x="99373" y="60765"/>
                  <a:pt x="121873" y="64515"/>
                </a:cubicBezTo>
                <a:cubicBezTo>
                  <a:pt x="129730" y="65825"/>
                  <a:pt x="136578" y="72072"/>
                  <a:pt x="144544" y="72072"/>
                </a:cubicBezTo>
                <a:cubicBezTo>
                  <a:pt x="207570" y="72072"/>
                  <a:pt x="270495" y="67034"/>
                  <a:pt x="333470" y="64515"/>
                </a:cubicBezTo>
                <a:cubicBezTo>
                  <a:pt x="346065" y="61996"/>
                  <a:pt x="358716" y="59744"/>
                  <a:pt x="371255" y="56958"/>
                </a:cubicBezTo>
                <a:cubicBezTo>
                  <a:pt x="381394" y="54705"/>
                  <a:pt x="391154" y="50488"/>
                  <a:pt x="401483" y="49401"/>
                </a:cubicBezTo>
                <a:cubicBezTo>
                  <a:pt x="439144" y="45437"/>
                  <a:pt x="477053" y="44363"/>
                  <a:pt x="514838" y="41844"/>
                </a:cubicBezTo>
                <a:cubicBezTo>
                  <a:pt x="529952" y="39325"/>
                  <a:pt x="545223" y="37611"/>
                  <a:pt x="560181" y="34287"/>
                </a:cubicBezTo>
                <a:cubicBezTo>
                  <a:pt x="567957" y="32559"/>
                  <a:pt x="574948" y="27718"/>
                  <a:pt x="582852" y="26730"/>
                </a:cubicBezTo>
                <a:cubicBezTo>
                  <a:pt x="615442" y="22656"/>
                  <a:pt x="648384" y="22147"/>
                  <a:pt x="681093" y="19173"/>
                </a:cubicBezTo>
                <a:cubicBezTo>
                  <a:pt x="703810" y="17108"/>
                  <a:pt x="726435" y="14135"/>
                  <a:pt x="749106" y="11616"/>
                </a:cubicBezTo>
                <a:cubicBezTo>
                  <a:pt x="798586" y="-754"/>
                  <a:pt x="808860" y="-6708"/>
                  <a:pt x="877576" y="11616"/>
                </a:cubicBezTo>
                <a:cubicBezTo>
                  <a:pt x="886352" y="13956"/>
                  <a:pt x="887652" y="26730"/>
                  <a:pt x="892690" y="34287"/>
                </a:cubicBezTo>
                <a:cubicBezTo>
                  <a:pt x="890171" y="59477"/>
                  <a:pt x="893139" y="85840"/>
                  <a:pt x="885133" y="109857"/>
                </a:cubicBezTo>
                <a:cubicBezTo>
                  <a:pt x="882261" y="118473"/>
                  <a:pt x="869439" y="119157"/>
                  <a:pt x="862462" y="124971"/>
                </a:cubicBezTo>
                <a:cubicBezTo>
                  <a:pt x="854252" y="131813"/>
                  <a:pt x="849133" y="142452"/>
                  <a:pt x="839791" y="147642"/>
                </a:cubicBezTo>
                <a:cubicBezTo>
                  <a:pt x="825864" y="155379"/>
                  <a:pt x="809562" y="157718"/>
                  <a:pt x="794448" y="162756"/>
                </a:cubicBezTo>
                <a:cubicBezTo>
                  <a:pt x="786891" y="165275"/>
                  <a:pt x="779588" y="168751"/>
                  <a:pt x="771777" y="170313"/>
                </a:cubicBezTo>
                <a:cubicBezTo>
                  <a:pt x="682729" y="188123"/>
                  <a:pt x="793575" y="166680"/>
                  <a:pt x="681093" y="185427"/>
                </a:cubicBezTo>
                <a:cubicBezTo>
                  <a:pt x="668423" y="187539"/>
                  <a:pt x="655903" y="190465"/>
                  <a:pt x="643308" y="192984"/>
                </a:cubicBezTo>
                <a:cubicBezTo>
                  <a:pt x="577814" y="190465"/>
                  <a:pt x="512240" y="189515"/>
                  <a:pt x="446825" y="185427"/>
                </a:cubicBezTo>
                <a:cubicBezTo>
                  <a:pt x="431532" y="184471"/>
                  <a:pt x="416784" y="178675"/>
                  <a:pt x="401483" y="177870"/>
                </a:cubicBezTo>
                <a:cubicBezTo>
                  <a:pt x="320947" y="173631"/>
                  <a:pt x="240266" y="172832"/>
                  <a:pt x="159658" y="170313"/>
                </a:cubicBezTo>
                <a:cubicBezTo>
                  <a:pt x="90869" y="147383"/>
                  <a:pt x="199513" y="182557"/>
                  <a:pt x="99202" y="155199"/>
                </a:cubicBezTo>
                <a:cubicBezTo>
                  <a:pt x="83832" y="151007"/>
                  <a:pt x="68974" y="145123"/>
                  <a:pt x="53860" y="140085"/>
                </a:cubicBezTo>
                <a:cubicBezTo>
                  <a:pt x="46303" y="137566"/>
                  <a:pt x="37817" y="136947"/>
                  <a:pt x="31189" y="132528"/>
                </a:cubicBezTo>
                <a:lnTo>
                  <a:pt x="8518" y="117414"/>
                </a:lnTo>
                <a:cubicBezTo>
                  <a:pt x="2386" y="99017"/>
                  <a:pt x="-7111" y="84051"/>
                  <a:pt x="8518" y="64515"/>
                </a:cubicBezTo>
                <a:cubicBezTo>
                  <a:pt x="13494" y="58295"/>
                  <a:pt x="23632" y="59477"/>
                  <a:pt x="31189" y="56958"/>
                </a:cubicBezTo>
                <a:cubicBezTo>
                  <a:pt x="82087" y="65441"/>
                  <a:pt x="50082" y="56958"/>
                  <a:pt x="53860" y="5695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7240964" y="3864198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Riziko odhadu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xmlns="" val="15282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00CC"/>
                </a:solidFill>
              </a:rPr>
              <a:t>Základní a výběrový soubor</a:t>
            </a:r>
            <a:endParaRPr lang="cs-CZ" b="1" dirty="0">
              <a:solidFill>
                <a:srgbClr val="0000CC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VÝBĚROVÝ </a:t>
            </a:r>
            <a:r>
              <a:rPr lang="cs-CZ" dirty="0"/>
              <a:t>SOUBOR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896544"/>
          </a:xfrm>
        </p:spPr>
        <p:txBody>
          <a:bodyPr>
            <a:noAutofit/>
          </a:bodyPr>
          <a:lstStyle/>
          <a:p>
            <a:r>
              <a:rPr lang="cs-CZ" sz="2000" dirty="0" smtClean="0"/>
              <a:t>reprezentativní </a:t>
            </a:r>
            <a:r>
              <a:rPr lang="cs-CZ" sz="2000" dirty="0"/>
              <a:t>náhodný </a:t>
            </a:r>
            <a:r>
              <a:rPr lang="cs-CZ" sz="2000" dirty="0" smtClean="0"/>
              <a:t>výběr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 smtClean="0"/>
              <a:t>výběrové (empirické) </a:t>
            </a:r>
            <a:r>
              <a:rPr lang="cs-CZ" sz="2000" dirty="0"/>
              <a:t>rozdělení </a:t>
            </a:r>
            <a:r>
              <a:rPr lang="cs-CZ" sz="2000" dirty="0" smtClean="0"/>
              <a:t>četností 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 smtClean="0"/>
              <a:t>popis </a:t>
            </a:r>
            <a:r>
              <a:rPr lang="cs-CZ" sz="2000" dirty="0"/>
              <a:t>rozdělení: tabulka, graf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r>
              <a:rPr lang="cs-CZ" sz="2000" dirty="0" smtClean="0"/>
              <a:t>stat</a:t>
            </a:r>
            <a:r>
              <a:rPr lang="cs-CZ" sz="2000" dirty="0"/>
              <a:t>. ukazatele = výběrové charakteristiky</a:t>
            </a:r>
            <a:r>
              <a:rPr lang="cs-CZ" sz="2000" dirty="0" smtClean="0"/>
              <a:t>: </a:t>
            </a:r>
            <a:r>
              <a:rPr lang="cs-CZ" sz="2000" b="1" dirty="0" smtClean="0">
                <a:solidFill>
                  <a:srgbClr val="FF0000"/>
                </a:solidFill>
              </a:rPr>
              <a:t>m, s, p </a:t>
            </a:r>
            <a:r>
              <a:rPr lang="cs-CZ" sz="2000" dirty="0" smtClean="0"/>
              <a:t>(ozn</a:t>
            </a:r>
            <a:r>
              <a:rPr lang="cs-CZ" sz="2000" dirty="0"/>
              <a:t>. latinkou)  </a:t>
            </a:r>
          </a:p>
          <a:p>
            <a:r>
              <a:rPr lang="cs-CZ" sz="2000" dirty="0" smtClean="0"/>
              <a:t>jsou </a:t>
            </a:r>
            <a:r>
              <a:rPr lang="cs-CZ" sz="2000" dirty="0"/>
              <a:t>to charakteristiky náhodných </a:t>
            </a:r>
            <a:r>
              <a:rPr lang="cs-CZ" sz="2000" dirty="0" smtClean="0"/>
              <a:t>veličin a také se jako náhodné veličiny chovají, tzn</a:t>
            </a:r>
            <a:r>
              <a:rPr lang="cs-CZ" sz="2000" dirty="0"/>
              <a:t>. mění  se výběr od </a:t>
            </a:r>
            <a:r>
              <a:rPr lang="cs-CZ" sz="2000" dirty="0" smtClean="0"/>
              <a:t>výběru</a:t>
            </a:r>
            <a:endParaRPr lang="cs-CZ" sz="20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ZÁKLADNÍ SOUBOR</a:t>
            </a:r>
          </a:p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4572000" y="1710035"/>
            <a:ext cx="4103439" cy="4752528"/>
          </a:xfrm>
        </p:spPr>
        <p:txBody>
          <a:bodyPr>
            <a:normAutofit fontScale="92500" lnSpcReduction="10000"/>
          </a:bodyPr>
          <a:lstStyle/>
          <a:p>
            <a:r>
              <a:rPr lang="cs-CZ" sz="2200" dirty="0"/>
              <a:t>soubor, který nás </a:t>
            </a:r>
            <a:r>
              <a:rPr lang="cs-CZ" sz="2200" dirty="0" smtClean="0"/>
              <a:t>zajímá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 smtClean="0"/>
              <a:t>teoretické </a:t>
            </a:r>
            <a:r>
              <a:rPr lang="cs-CZ" sz="2200" dirty="0"/>
              <a:t>rozdělení četností (</a:t>
            </a:r>
            <a:r>
              <a:rPr lang="cs-CZ" sz="2200" dirty="0" smtClean="0"/>
              <a:t>matematický model)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 smtClean="0"/>
              <a:t>popis </a:t>
            </a:r>
            <a:r>
              <a:rPr lang="cs-CZ" sz="2200" dirty="0"/>
              <a:t>rozdělení: pravděpodobnostní </a:t>
            </a:r>
            <a:r>
              <a:rPr lang="cs-CZ" sz="2200" dirty="0" smtClean="0"/>
              <a:t>rozdělení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 smtClean="0"/>
              <a:t>stat</a:t>
            </a:r>
            <a:r>
              <a:rPr lang="cs-CZ" sz="2200" dirty="0"/>
              <a:t>. ukazatele = parametry:  </a:t>
            </a:r>
            <a:r>
              <a:rPr lang="cs-CZ" sz="2200" dirty="0" smtClean="0"/>
              <a:t>       </a:t>
            </a:r>
            <a:r>
              <a:rPr lang="el-GR" sz="2200" b="1" dirty="0" smtClean="0">
                <a:solidFill>
                  <a:srgbClr val="FF0000"/>
                </a:solidFill>
              </a:rPr>
              <a:t>μ</a:t>
            </a:r>
            <a:r>
              <a:rPr lang="cs-CZ" sz="2200" b="1" dirty="0" smtClean="0">
                <a:solidFill>
                  <a:srgbClr val="FF0000"/>
                </a:solidFill>
              </a:rPr>
              <a:t>, </a:t>
            </a:r>
            <a:r>
              <a:rPr lang="el-GR" sz="2200" b="1" dirty="0" smtClean="0">
                <a:solidFill>
                  <a:srgbClr val="FF0000"/>
                </a:solidFill>
              </a:rPr>
              <a:t>σ</a:t>
            </a:r>
            <a:r>
              <a:rPr lang="cs-CZ" sz="2200" b="1" dirty="0" smtClean="0">
                <a:solidFill>
                  <a:srgbClr val="FF0000"/>
                </a:solidFill>
              </a:rPr>
              <a:t>, </a:t>
            </a:r>
            <a:r>
              <a:rPr lang="el-GR" sz="2200" b="1" dirty="0">
                <a:solidFill>
                  <a:srgbClr val="FF0000"/>
                </a:solidFill>
                <a:latin typeface="+mj-lt"/>
                <a:sym typeface="Symbol"/>
              </a:rPr>
              <a:t></a:t>
            </a:r>
            <a:r>
              <a:rPr lang="cs-CZ" sz="2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2200" b="1" dirty="0" smtClean="0">
                <a:solidFill>
                  <a:srgbClr val="FF0000"/>
                </a:solidFill>
              </a:rPr>
              <a:t> </a:t>
            </a:r>
            <a:r>
              <a:rPr lang="cs-CZ" sz="2200" dirty="0" smtClean="0"/>
              <a:t>(</a:t>
            </a:r>
            <a:r>
              <a:rPr lang="cs-CZ" sz="2200" dirty="0"/>
              <a:t>ozn. ř</a:t>
            </a:r>
            <a:r>
              <a:rPr lang="cs-CZ" sz="2200" dirty="0" smtClean="0"/>
              <a:t>eckou abecedou)</a:t>
            </a:r>
          </a:p>
          <a:p>
            <a:pPr marL="0" indent="0">
              <a:buNone/>
            </a:pPr>
            <a:r>
              <a:rPr lang="cs-CZ" sz="2000" dirty="0" smtClean="0"/>
              <a:t>                         </a:t>
            </a:r>
          </a:p>
          <a:p>
            <a:r>
              <a:rPr lang="cs-CZ" sz="2200" dirty="0" smtClean="0"/>
              <a:t>jsou </a:t>
            </a:r>
            <a:r>
              <a:rPr lang="cs-CZ" sz="2200" dirty="0"/>
              <a:t>to </a:t>
            </a:r>
            <a:r>
              <a:rPr lang="cs-CZ" sz="2200" dirty="0" smtClean="0"/>
              <a:t>neměnné konstanty</a:t>
            </a:r>
            <a:r>
              <a:rPr lang="cs-CZ" sz="2200" dirty="0"/>
              <a:t>, zpravidla </a:t>
            </a:r>
            <a:r>
              <a:rPr lang="cs-CZ" sz="2200" dirty="0" smtClean="0"/>
              <a:t>neznámé</a:t>
            </a:r>
            <a:r>
              <a:rPr lang="cs-CZ" sz="2200" dirty="0"/>
              <a:t>, </a:t>
            </a:r>
            <a:r>
              <a:rPr lang="cs-CZ" sz="2200" dirty="0" smtClean="0"/>
              <a:t>pro </a:t>
            </a:r>
            <a:r>
              <a:rPr lang="cs-CZ" sz="2200" b="1" dirty="0" smtClean="0">
                <a:solidFill>
                  <a:srgbClr val="FF0000"/>
                </a:solidFill>
              </a:rPr>
              <a:t>n </a:t>
            </a:r>
            <a:r>
              <a:rPr lang="cs-CZ" sz="2200" b="1" dirty="0" smtClean="0">
                <a:sym typeface="Symbol" pitchFamily="18" charset="2"/>
              </a:rPr>
              <a:t></a:t>
            </a:r>
            <a:r>
              <a:rPr lang="cs-CZ" sz="2200" b="1" dirty="0" smtClean="0">
                <a:solidFill>
                  <a:srgbClr val="FF0000"/>
                </a:solidFill>
              </a:rPr>
              <a:t> ∞ </a:t>
            </a:r>
            <a:r>
              <a:rPr lang="cs-CZ" sz="2200" dirty="0" smtClean="0"/>
              <a:t>platí, že </a:t>
            </a:r>
            <a:r>
              <a:rPr lang="cs-CZ" sz="2200" b="1" dirty="0" smtClean="0">
                <a:solidFill>
                  <a:srgbClr val="FF0000"/>
                </a:solidFill>
              </a:rPr>
              <a:t>m </a:t>
            </a:r>
            <a:r>
              <a:rPr lang="cs-CZ" sz="2200" b="1" dirty="0" smtClean="0">
                <a:sym typeface="Symbol" pitchFamily="18" charset="2"/>
              </a:rPr>
              <a:t></a:t>
            </a:r>
            <a:r>
              <a:rPr lang="cs-CZ" sz="2200" b="1" dirty="0" smtClean="0"/>
              <a:t> </a:t>
            </a:r>
            <a:r>
              <a:rPr lang="cs-CZ" sz="2200" b="1" dirty="0" smtClean="0">
                <a:solidFill>
                  <a:srgbClr val="FF0000"/>
                </a:solidFill>
              </a:rPr>
              <a:t> </a:t>
            </a:r>
            <a:r>
              <a:rPr lang="el-GR" sz="2200" b="1" dirty="0" smtClean="0">
                <a:solidFill>
                  <a:srgbClr val="FF0000"/>
                </a:solidFill>
              </a:rPr>
              <a:t>μ</a:t>
            </a:r>
            <a:r>
              <a:rPr lang="cs-CZ" sz="2200" dirty="0" smtClean="0"/>
              <a:t>, </a:t>
            </a:r>
            <a:r>
              <a:rPr lang="cs-CZ" sz="2200" b="1" dirty="0" smtClean="0">
                <a:solidFill>
                  <a:srgbClr val="FF0000"/>
                </a:solidFill>
              </a:rPr>
              <a:t>s </a:t>
            </a:r>
            <a:r>
              <a:rPr lang="cs-CZ" sz="2200" b="1" dirty="0" smtClean="0">
                <a:sym typeface="Symbol" pitchFamily="18" charset="2"/>
              </a:rPr>
              <a:t></a:t>
            </a:r>
            <a:r>
              <a:rPr lang="cs-CZ" sz="2200" b="1" dirty="0" smtClean="0">
                <a:solidFill>
                  <a:srgbClr val="FF0000"/>
                </a:solidFill>
              </a:rPr>
              <a:t> </a:t>
            </a:r>
            <a:r>
              <a:rPr lang="el-GR" sz="2200" b="1" dirty="0" smtClean="0">
                <a:solidFill>
                  <a:srgbClr val="FF0000"/>
                </a:solidFill>
              </a:rPr>
              <a:t>σ</a:t>
            </a:r>
            <a:r>
              <a:rPr lang="cs-CZ" sz="2200" dirty="0" smtClean="0"/>
              <a:t>, </a:t>
            </a:r>
            <a:r>
              <a:rPr lang="cs-CZ" sz="2200" b="1" dirty="0" smtClean="0">
                <a:solidFill>
                  <a:srgbClr val="FF0000"/>
                </a:solidFill>
              </a:rPr>
              <a:t>p </a:t>
            </a:r>
            <a:r>
              <a:rPr lang="cs-CZ" sz="2200" b="1" dirty="0" smtClean="0">
                <a:sym typeface="Symbol" pitchFamily="18" charset="2"/>
              </a:rPr>
              <a:t></a:t>
            </a:r>
            <a:r>
              <a:rPr lang="cs-CZ" sz="2200" b="1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l-GR" sz="2200" b="1" dirty="0">
                <a:solidFill>
                  <a:srgbClr val="FF0000"/>
                </a:solidFill>
                <a:sym typeface="Symbol"/>
              </a:rPr>
              <a:t></a:t>
            </a:r>
            <a:r>
              <a:rPr lang="cs-CZ" sz="2200" dirty="0" smtClean="0"/>
              <a:t>.</a:t>
            </a:r>
            <a:endParaRPr lang="cs-CZ" sz="2200" dirty="0"/>
          </a:p>
        </p:txBody>
      </p:sp>
      <p:cxnSp>
        <p:nvCxnSpPr>
          <p:cNvPr id="10" name="Přímá spojnice 9"/>
          <p:cNvCxnSpPr/>
          <p:nvPr/>
        </p:nvCxnSpPr>
        <p:spPr>
          <a:xfrm>
            <a:off x="4427984" y="1412776"/>
            <a:ext cx="0" cy="50405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181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0000CC"/>
                </a:solidFill>
              </a:rPr>
              <a:t>Empirické </a:t>
            </a:r>
            <a:r>
              <a:rPr lang="cs-CZ" sz="4000" b="1" dirty="0" smtClean="0">
                <a:solidFill>
                  <a:srgbClr val="0000CC"/>
                </a:solidFill>
              </a:rPr>
              <a:t>a pravděpodobnostní </a:t>
            </a:r>
            <a:r>
              <a:rPr lang="cs-CZ" sz="4000" b="1" dirty="0">
                <a:solidFill>
                  <a:srgbClr val="0000CC"/>
                </a:solidFill>
              </a:rPr>
              <a:t>rozdělení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>
            <a:normAutofit fontScale="85000" lnSpcReduction="10000"/>
          </a:bodyPr>
          <a:lstStyle/>
          <a:p>
            <a:pPr marL="0" indent="0">
              <a:buClr>
                <a:srgbClr val="0000CC"/>
              </a:buClr>
              <a:buSzPct val="130000"/>
              <a:buNone/>
            </a:pPr>
            <a:r>
              <a:rPr lang="cs-CZ" dirty="0"/>
              <a:t> </a:t>
            </a:r>
          </a:p>
          <a:p>
            <a:pPr lvl="0">
              <a:buClr>
                <a:srgbClr val="0000CC"/>
              </a:buClr>
              <a:buSzPct val="130000"/>
            </a:pPr>
            <a:r>
              <a:rPr lang="cs-CZ" dirty="0" smtClean="0"/>
              <a:t>Měříme-li </a:t>
            </a:r>
            <a:r>
              <a:rPr lang="cs-CZ" dirty="0"/>
              <a:t>veličinu ve výběrovém souboru, pak rozložení hodnot této veličiny znázorňujeme na základě </a:t>
            </a:r>
            <a:r>
              <a:rPr lang="cs-CZ" b="1" dirty="0">
                <a:solidFill>
                  <a:srgbClr val="FF0000"/>
                </a:solidFill>
              </a:rPr>
              <a:t>empiricky</a:t>
            </a:r>
            <a:r>
              <a:rPr lang="cs-CZ" dirty="0">
                <a:solidFill>
                  <a:srgbClr val="92D050"/>
                </a:solidFill>
              </a:rPr>
              <a:t> </a:t>
            </a:r>
            <a:r>
              <a:rPr lang="cs-CZ" dirty="0"/>
              <a:t>zjištěných </a:t>
            </a:r>
            <a:r>
              <a:rPr lang="cs-CZ" dirty="0" smtClean="0"/>
              <a:t>četností (histogram).</a:t>
            </a:r>
            <a:endParaRPr lang="cs-CZ" dirty="0"/>
          </a:p>
          <a:p>
            <a:pPr marL="0" indent="0">
              <a:buClr>
                <a:srgbClr val="0000CC"/>
              </a:buClr>
              <a:buSzPct val="130000"/>
              <a:buNone/>
            </a:pPr>
            <a:r>
              <a:rPr lang="cs-CZ" dirty="0"/>
              <a:t> </a:t>
            </a:r>
          </a:p>
          <a:p>
            <a:pPr lvl="0">
              <a:buClr>
                <a:srgbClr val="0000CC"/>
              </a:buClr>
              <a:buSzPct val="130000"/>
            </a:pPr>
            <a:r>
              <a:rPr lang="cs-CZ" dirty="0" smtClean="0"/>
              <a:t>Každá </a:t>
            </a:r>
            <a:r>
              <a:rPr lang="cs-CZ" dirty="0"/>
              <a:t>veličina má své </a:t>
            </a:r>
            <a:r>
              <a:rPr lang="cs-CZ" b="1" dirty="0">
                <a:solidFill>
                  <a:srgbClr val="FF0000"/>
                </a:solidFill>
              </a:rPr>
              <a:t>pravděpodobnostní (teoretické) </a:t>
            </a:r>
            <a:r>
              <a:rPr lang="cs-CZ" b="1" dirty="0" smtClean="0">
                <a:solidFill>
                  <a:srgbClr val="FF0000"/>
                </a:solidFill>
              </a:rPr>
              <a:t>rozdělení</a:t>
            </a:r>
            <a:r>
              <a:rPr lang="cs-CZ" dirty="0" smtClean="0"/>
              <a:t>.</a:t>
            </a:r>
            <a:endParaRPr lang="cs-CZ" dirty="0"/>
          </a:p>
          <a:p>
            <a:pPr marL="1257300" lvl="2" indent="-457200">
              <a:buClr>
                <a:srgbClr val="0000CC"/>
              </a:buClr>
              <a:buSzPct val="130000"/>
            </a:pPr>
            <a:r>
              <a:rPr lang="cs-CZ" sz="3100" dirty="0" smtClean="0"/>
              <a:t>V</a:t>
            </a:r>
            <a:r>
              <a:rPr lang="cs-CZ" sz="3100" dirty="0"/>
              <a:t> takovém rozložení jsou </a:t>
            </a:r>
            <a:r>
              <a:rPr lang="cs-CZ" sz="3100" b="1" dirty="0">
                <a:solidFill>
                  <a:srgbClr val="FF0000"/>
                </a:solidFill>
              </a:rPr>
              <a:t>na ose x</a:t>
            </a:r>
            <a:r>
              <a:rPr lang="cs-CZ" sz="3100" dirty="0">
                <a:solidFill>
                  <a:srgbClr val="92D050"/>
                </a:solidFill>
              </a:rPr>
              <a:t> </a:t>
            </a:r>
            <a:r>
              <a:rPr lang="cs-CZ" sz="3100" dirty="0"/>
              <a:t>všechny</a:t>
            </a:r>
            <a:r>
              <a:rPr lang="cs-CZ" sz="3100" b="1" dirty="0"/>
              <a:t> </a:t>
            </a:r>
            <a:r>
              <a:rPr lang="cs-CZ" sz="3100" b="1" dirty="0">
                <a:solidFill>
                  <a:srgbClr val="FF0000"/>
                </a:solidFill>
              </a:rPr>
              <a:t>hodnoty</a:t>
            </a:r>
            <a:r>
              <a:rPr lang="cs-CZ" sz="3100" dirty="0"/>
              <a:t>, kterých může veličina potenciálně </a:t>
            </a:r>
            <a:r>
              <a:rPr lang="cs-CZ" sz="3100" dirty="0" smtClean="0"/>
              <a:t>nabývat, </a:t>
            </a:r>
            <a:r>
              <a:rPr lang="cs-CZ" sz="3100" dirty="0"/>
              <a:t>a </a:t>
            </a:r>
            <a:r>
              <a:rPr lang="cs-CZ" sz="3100" b="1" dirty="0">
                <a:solidFill>
                  <a:srgbClr val="FF0000"/>
                </a:solidFill>
              </a:rPr>
              <a:t>na ose y</a:t>
            </a:r>
            <a:r>
              <a:rPr lang="cs-CZ" sz="3100" b="1" dirty="0">
                <a:solidFill>
                  <a:srgbClr val="92D050"/>
                </a:solidFill>
              </a:rPr>
              <a:t> </a:t>
            </a:r>
            <a:r>
              <a:rPr lang="cs-CZ" sz="3100" dirty="0"/>
              <a:t>jsou</a:t>
            </a:r>
            <a:r>
              <a:rPr lang="cs-CZ" sz="3100" b="1" dirty="0"/>
              <a:t> </a:t>
            </a:r>
            <a:r>
              <a:rPr lang="cs-CZ" sz="3100" b="1" dirty="0" smtClean="0">
                <a:solidFill>
                  <a:srgbClr val="FF0000"/>
                </a:solidFill>
              </a:rPr>
              <a:t>pravděpodobnosti</a:t>
            </a:r>
            <a:r>
              <a:rPr lang="cs-CZ" sz="3100" dirty="0"/>
              <a:t>,</a:t>
            </a:r>
            <a:r>
              <a:rPr lang="cs-CZ" sz="3100" dirty="0">
                <a:solidFill>
                  <a:srgbClr val="92D050"/>
                </a:solidFill>
              </a:rPr>
              <a:t> </a:t>
            </a:r>
            <a:r>
              <a:rPr lang="cs-CZ" sz="3100" dirty="0"/>
              <a:t>se kterými se dané hodnoty </a:t>
            </a:r>
            <a:r>
              <a:rPr lang="cs-CZ" sz="3100" dirty="0" smtClean="0"/>
              <a:t>vyskytují.</a:t>
            </a:r>
            <a:endParaRPr lang="cs-CZ" sz="3100" dirty="0"/>
          </a:p>
          <a:p>
            <a:pPr>
              <a:buClr>
                <a:srgbClr val="0000CC"/>
              </a:buClr>
              <a:buSzPct val="130000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833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>
            <a:normAutofit fontScale="77500" lnSpcReduction="20000"/>
          </a:bodyPr>
          <a:lstStyle/>
          <a:p>
            <a:pPr lvl="0">
              <a:buClr>
                <a:srgbClr val="0000CC"/>
              </a:buClr>
              <a:buSzPct val="130000"/>
            </a:pPr>
            <a:r>
              <a:rPr lang="cs-CZ" b="1" dirty="0" smtClean="0">
                <a:solidFill>
                  <a:srgbClr val="FF0000"/>
                </a:solidFill>
              </a:rPr>
              <a:t>V</a:t>
            </a:r>
            <a:r>
              <a:rPr lang="cs-CZ" b="1" dirty="0">
                <a:solidFill>
                  <a:srgbClr val="FF0000"/>
                </a:solidFill>
              </a:rPr>
              <a:t> empirickém rozdělení</a:t>
            </a:r>
            <a:r>
              <a:rPr lang="cs-CZ" b="1" dirty="0"/>
              <a:t> </a:t>
            </a:r>
            <a:r>
              <a:rPr lang="cs-CZ" dirty="0" smtClean="0"/>
              <a:t>(histogram) </a:t>
            </a:r>
            <a:r>
              <a:rPr lang="cs-CZ" dirty="0"/>
              <a:t>jsou popsány četnosti, se kterými se naměřené hodnoty vyskytovaly ve výběrovém </a:t>
            </a:r>
            <a:r>
              <a:rPr lang="cs-CZ" dirty="0" smtClean="0"/>
              <a:t>souboru.</a:t>
            </a:r>
            <a:endParaRPr lang="cs-CZ" dirty="0"/>
          </a:p>
          <a:p>
            <a:pPr marL="0" indent="0">
              <a:buClr>
                <a:srgbClr val="0000CC"/>
              </a:buClr>
              <a:buSzPct val="130000"/>
              <a:buNone/>
            </a:pPr>
            <a:r>
              <a:rPr lang="cs-CZ" dirty="0" smtClean="0"/>
              <a:t>				X</a:t>
            </a:r>
            <a:endParaRPr lang="cs-CZ" dirty="0"/>
          </a:p>
          <a:p>
            <a:pPr>
              <a:buClr>
                <a:srgbClr val="0000CC"/>
              </a:buClr>
              <a:buSzPct val="130000"/>
            </a:pPr>
            <a:r>
              <a:rPr lang="cs-CZ" b="1" dirty="0" smtClean="0">
                <a:solidFill>
                  <a:srgbClr val="FF0000"/>
                </a:solidFill>
              </a:rPr>
              <a:t>Pravděpodobnostní </a:t>
            </a:r>
            <a:r>
              <a:rPr lang="cs-CZ" b="1" dirty="0">
                <a:solidFill>
                  <a:srgbClr val="FF0000"/>
                </a:solidFill>
              </a:rPr>
              <a:t>rozdělení</a:t>
            </a:r>
            <a:r>
              <a:rPr lang="cs-CZ" b="1" dirty="0">
                <a:solidFill>
                  <a:srgbClr val="92D050"/>
                </a:solidFill>
              </a:rPr>
              <a:t> </a:t>
            </a:r>
            <a:r>
              <a:rPr lang="cs-CZ" dirty="0"/>
              <a:t>(pravděpodobnostní křivka) vyjadřuje </a:t>
            </a:r>
            <a:r>
              <a:rPr lang="cs-CZ" dirty="0" smtClean="0"/>
              <a:t>očekávání</a:t>
            </a:r>
            <a:r>
              <a:rPr lang="cs-CZ" dirty="0"/>
              <a:t>, jak často se budou jednotlivé hodnoty vyskytovat v </a:t>
            </a:r>
            <a:r>
              <a:rPr lang="cs-CZ" dirty="0" smtClean="0"/>
              <a:t>nekonečně velkém souboru.</a:t>
            </a:r>
          </a:p>
          <a:p>
            <a:pPr marL="0" indent="0">
              <a:buClr>
                <a:srgbClr val="0000CC"/>
              </a:buClr>
              <a:buSzPct val="130000"/>
              <a:buNone/>
            </a:pPr>
            <a:r>
              <a:rPr lang="cs-CZ" dirty="0"/>
              <a:t> </a:t>
            </a:r>
          </a:p>
          <a:p>
            <a:pPr>
              <a:buClr>
                <a:srgbClr val="0000CC"/>
              </a:buClr>
              <a:buSzPct val="130000"/>
            </a:pPr>
            <a:r>
              <a:rPr lang="cs-CZ" b="1" dirty="0"/>
              <a:t>Pravděpodobnostní rozdělení </a:t>
            </a:r>
            <a:endParaRPr lang="cs-CZ" b="1" dirty="0" smtClean="0"/>
          </a:p>
          <a:p>
            <a:pPr lvl="1">
              <a:buClr>
                <a:srgbClr val="0000CC"/>
              </a:buClr>
              <a:buSzPct val="130000"/>
            </a:pPr>
            <a:r>
              <a:rPr lang="cs-CZ" b="1" dirty="0" smtClean="0"/>
              <a:t>znázorňují </a:t>
            </a:r>
            <a:r>
              <a:rPr lang="cs-CZ" b="1" dirty="0"/>
              <a:t>procesy a jevy našeho každodenního života pomocí matematických modelů. </a:t>
            </a:r>
            <a:endParaRPr lang="cs-CZ" b="1" dirty="0" smtClean="0"/>
          </a:p>
          <a:p>
            <a:pPr lvl="1">
              <a:buClr>
                <a:srgbClr val="0000CC"/>
              </a:buClr>
              <a:buSzPct val="130000"/>
            </a:pPr>
            <a:r>
              <a:rPr lang="cs-CZ" b="1" dirty="0" smtClean="0"/>
              <a:t>Tyto </a:t>
            </a:r>
            <a:r>
              <a:rPr lang="cs-CZ" b="1" dirty="0"/>
              <a:t>modely vyjadřují v matematické formě jejich zákonitosti a umožňují tak hlubší poznání zákonitostí těchto jevů.</a:t>
            </a:r>
            <a:endParaRPr lang="cs-CZ" dirty="0"/>
          </a:p>
          <a:p>
            <a:pPr>
              <a:buClr>
                <a:srgbClr val="0000CC"/>
              </a:buClr>
              <a:buSzPct val="130000"/>
            </a:pP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0000CC"/>
                </a:solidFill>
              </a:rPr>
              <a:t>Empirické </a:t>
            </a:r>
            <a:r>
              <a:rPr lang="cs-CZ" sz="4000" b="1" dirty="0" smtClean="0">
                <a:solidFill>
                  <a:srgbClr val="0000CC"/>
                </a:solidFill>
              </a:rPr>
              <a:t>a pravděpodobnostní </a:t>
            </a:r>
            <a:r>
              <a:rPr lang="cs-CZ" sz="4000" b="1" dirty="0">
                <a:solidFill>
                  <a:srgbClr val="0000CC"/>
                </a:solidFill>
              </a:rPr>
              <a:t>rozdělení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803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00CC"/>
                </a:solidFill>
              </a:rPr>
              <a:t>Typy pravděpodobnostních </a:t>
            </a:r>
            <a:r>
              <a:rPr lang="cs-CZ" b="1" dirty="0">
                <a:solidFill>
                  <a:srgbClr val="0000CC"/>
                </a:solidFill>
              </a:rPr>
              <a:t>rozdělení</a:t>
            </a:r>
            <a:r>
              <a:rPr lang="cs-CZ" dirty="0">
                <a:solidFill>
                  <a:srgbClr val="0000CC"/>
                </a:solidFill>
              </a:rPr>
              <a:t/>
            </a:r>
            <a:br>
              <a:rPr lang="cs-CZ" dirty="0">
                <a:solidFill>
                  <a:srgbClr val="0000CC"/>
                </a:solidFill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73325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cs-CZ" sz="4200" b="1" dirty="0" smtClean="0"/>
          </a:p>
          <a:p>
            <a:pPr marL="0" indent="0">
              <a:buNone/>
            </a:pPr>
            <a:r>
              <a:rPr lang="cs-CZ" sz="4200" b="1" dirty="0" smtClean="0">
                <a:solidFill>
                  <a:srgbClr val="FF0000"/>
                </a:solidFill>
                <a:latin typeface="+mj-lt"/>
              </a:rPr>
              <a:t>Diskrétní </a:t>
            </a:r>
            <a:r>
              <a:rPr lang="cs-CZ" sz="4200" b="1" dirty="0">
                <a:solidFill>
                  <a:srgbClr val="FF0000"/>
                </a:solidFill>
                <a:latin typeface="+mj-lt"/>
              </a:rPr>
              <a:t>veličiny</a:t>
            </a:r>
            <a:endParaRPr lang="cs-CZ" sz="4200" dirty="0">
              <a:solidFill>
                <a:srgbClr val="FF0000"/>
              </a:solidFill>
              <a:latin typeface="+mj-lt"/>
            </a:endParaRPr>
          </a:p>
          <a:p>
            <a:pPr lvl="0">
              <a:buClr>
                <a:srgbClr val="0000CC"/>
              </a:buClr>
              <a:buSzPct val="130000"/>
            </a:pPr>
            <a:r>
              <a:rPr lang="cs-CZ" sz="4200" dirty="0"/>
              <a:t>binomické rozdělení (jev – </a:t>
            </a:r>
            <a:r>
              <a:rPr lang="cs-CZ" sz="4200" dirty="0" smtClean="0"/>
              <a:t>nejev)</a:t>
            </a:r>
            <a:endParaRPr lang="cs-CZ" sz="4200" dirty="0"/>
          </a:p>
          <a:p>
            <a:pPr lvl="0">
              <a:buClr>
                <a:srgbClr val="0000CC"/>
              </a:buClr>
              <a:buSzPct val="130000"/>
            </a:pPr>
            <a:r>
              <a:rPr lang="cs-CZ" sz="4200" dirty="0"/>
              <a:t>rovnoměrné rozdělení</a:t>
            </a:r>
          </a:p>
          <a:p>
            <a:pPr lvl="0">
              <a:buClr>
                <a:srgbClr val="0000CC"/>
              </a:buClr>
              <a:buSzPct val="130000"/>
            </a:pPr>
            <a:r>
              <a:rPr lang="cs-CZ" sz="4200" dirty="0"/>
              <a:t>Poissonovo rozdělení (vzácné jevy)</a:t>
            </a:r>
          </a:p>
          <a:p>
            <a:pPr marL="0" indent="0">
              <a:buClr>
                <a:srgbClr val="0000CC"/>
              </a:buClr>
              <a:buSzPct val="130000"/>
              <a:buNone/>
            </a:pPr>
            <a:r>
              <a:rPr lang="cs-CZ" sz="4200" dirty="0"/>
              <a:t> </a:t>
            </a:r>
          </a:p>
          <a:p>
            <a:pPr marL="0" indent="0">
              <a:buClr>
                <a:srgbClr val="0000CC"/>
              </a:buClr>
              <a:buSzPct val="130000"/>
              <a:buNone/>
            </a:pPr>
            <a:r>
              <a:rPr lang="cs-CZ" sz="4200" b="1" dirty="0" smtClean="0">
                <a:solidFill>
                  <a:srgbClr val="FF0000"/>
                </a:solidFill>
                <a:latin typeface="+mj-lt"/>
              </a:rPr>
              <a:t>Spojité </a:t>
            </a:r>
            <a:r>
              <a:rPr lang="cs-CZ" sz="4200" b="1" dirty="0">
                <a:solidFill>
                  <a:srgbClr val="FF0000"/>
                </a:solidFill>
                <a:latin typeface="+mj-lt"/>
              </a:rPr>
              <a:t>veličiny</a:t>
            </a:r>
            <a:endParaRPr lang="cs-CZ" sz="4200" dirty="0">
              <a:solidFill>
                <a:srgbClr val="FF0000"/>
              </a:solidFill>
              <a:latin typeface="+mj-lt"/>
            </a:endParaRPr>
          </a:p>
          <a:p>
            <a:pPr lvl="0">
              <a:buClr>
                <a:srgbClr val="0000CC"/>
              </a:buClr>
              <a:buSzPct val="130000"/>
            </a:pPr>
            <a:r>
              <a:rPr lang="cs-CZ" sz="4200" dirty="0"/>
              <a:t>normální rozdělení</a:t>
            </a:r>
          </a:p>
          <a:p>
            <a:pPr lvl="0">
              <a:buClr>
                <a:srgbClr val="0000CC"/>
              </a:buClr>
              <a:buSzPct val="130000"/>
            </a:pPr>
            <a:r>
              <a:rPr lang="cs-CZ" sz="4200" dirty="0"/>
              <a:t>Studentovo t-rozdělení</a:t>
            </a:r>
          </a:p>
          <a:p>
            <a:pPr lvl="0">
              <a:buClr>
                <a:srgbClr val="0000CC"/>
              </a:buClr>
              <a:buSzPct val="130000"/>
            </a:pPr>
            <a:r>
              <a:rPr lang="cs-CZ" sz="4200" dirty="0"/>
              <a:t>Snedecorovo F-rozdělení</a:t>
            </a:r>
          </a:p>
          <a:p>
            <a:pPr lvl="0">
              <a:buClr>
                <a:srgbClr val="0000CC"/>
              </a:buClr>
              <a:buSzPct val="130000"/>
            </a:pPr>
            <a:r>
              <a:rPr lang="cs-CZ" sz="4200" dirty="0"/>
              <a:t>Chí-kvadrát rozdělení</a:t>
            </a:r>
          </a:p>
          <a:p>
            <a:pPr marL="0" indent="0">
              <a:buClr>
                <a:srgbClr val="0000CC"/>
              </a:buClr>
              <a:buSzPct val="130000"/>
              <a:buNone/>
            </a:pPr>
            <a:r>
              <a:rPr lang="cs-CZ" sz="4200" dirty="0"/>
              <a:t> </a:t>
            </a:r>
          </a:p>
          <a:p>
            <a:pPr marL="0" indent="0">
              <a:buClr>
                <a:srgbClr val="0000CC"/>
              </a:buClr>
              <a:buSzPct val="130000"/>
              <a:buNone/>
            </a:pPr>
            <a:r>
              <a:rPr lang="cs-CZ" sz="4200" b="1" dirty="0" smtClean="0"/>
              <a:t>Pozn</a:t>
            </a:r>
            <a:r>
              <a:rPr lang="cs-CZ" sz="4200" b="1" dirty="0"/>
              <a:t>.:</a:t>
            </a:r>
            <a:endParaRPr lang="cs-CZ" sz="4200" dirty="0"/>
          </a:p>
          <a:p>
            <a:pPr>
              <a:buClr>
                <a:srgbClr val="0000CC"/>
              </a:buClr>
              <a:buSzPct val="130000"/>
            </a:pPr>
            <a:r>
              <a:rPr lang="cs-CZ" sz="4200" dirty="0"/>
              <a:t>S</a:t>
            </a:r>
            <a:r>
              <a:rPr lang="cs-CZ" sz="4200" dirty="0" smtClean="0"/>
              <a:t> veličinou </a:t>
            </a:r>
            <a:r>
              <a:rPr lang="cs-CZ" sz="4200" dirty="0"/>
              <a:t>zacházíme jako s normálně rozdělenou, pokud nemáme dostatečné důvody pro vyvrácení této </a:t>
            </a:r>
            <a:r>
              <a:rPr lang="cs-CZ" sz="4200" dirty="0" smtClean="0"/>
              <a:t>domněnky. </a:t>
            </a:r>
          </a:p>
          <a:p>
            <a:pPr>
              <a:buClr>
                <a:srgbClr val="0000CC"/>
              </a:buClr>
              <a:buSzPct val="130000"/>
            </a:pPr>
            <a:r>
              <a:rPr lang="cs-CZ" sz="4200" dirty="0"/>
              <a:t>R</a:t>
            </a:r>
            <a:r>
              <a:rPr lang="cs-CZ" sz="4200" dirty="0" smtClean="0"/>
              <a:t>ozložení </a:t>
            </a:r>
            <a:r>
              <a:rPr lang="cs-CZ" sz="4200" dirty="0"/>
              <a:t>většiny veličin lze převést na normální </a:t>
            </a:r>
            <a:r>
              <a:rPr lang="cs-CZ" sz="4200" dirty="0" smtClean="0"/>
              <a:t>rozdělení.</a:t>
            </a:r>
            <a:endParaRPr lang="cs-CZ" sz="4200" dirty="0"/>
          </a:p>
          <a:p>
            <a:pPr marL="0" indent="0">
              <a:buClr>
                <a:srgbClr val="0000CC"/>
              </a:buClr>
              <a:buSzPct val="130000"/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167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0000CC"/>
                </a:solidFill>
              </a:rPr>
              <a:t>NORMÁLNÍ </a:t>
            </a:r>
            <a:r>
              <a:rPr lang="cs-CZ" sz="3200" b="1" dirty="0">
                <a:solidFill>
                  <a:srgbClr val="0000CC"/>
                </a:solidFill>
              </a:rPr>
              <a:t>ROZDĚLENÍ</a:t>
            </a:r>
            <a:br>
              <a:rPr lang="cs-CZ" sz="3200" b="1" dirty="0">
                <a:solidFill>
                  <a:srgbClr val="0000CC"/>
                </a:solidFill>
              </a:rPr>
            </a:br>
            <a:r>
              <a:rPr lang="cs-CZ" sz="3200" b="1" dirty="0">
                <a:solidFill>
                  <a:srgbClr val="0000CC"/>
                </a:solidFill>
              </a:rPr>
              <a:t>(</a:t>
            </a:r>
            <a:r>
              <a:rPr lang="cs-CZ" sz="3200" b="1" dirty="0" smtClean="0">
                <a:solidFill>
                  <a:srgbClr val="0000CC"/>
                </a:solidFill>
              </a:rPr>
              <a:t>GAUSSOVA KŘIVKA)</a:t>
            </a:r>
            <a:endParaRPr lang="cs-CZ" sz="3200" b="1" dirty="0">
              <a:solidFill>
                <a:srgbClr val="0000CC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6348" y="980728"/>
            <a:ext cx="8502116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Frekvenční křivka NR je jednoznačně určena dvěma parametry: </a:t>
            </a:r>
            <a:r>
              <a:rPr lang="el-GR" sz="2400" b="1" dirty="0" smtClean="0">
                <a:solidFill>
                  <a:srgbClr val="FF0000"/>
                </a:solidFill>
              </a:rPr>
              <a:t>μ</a:t>
            </a:r>
            <a:r>
              <a:rPr lang="cs-CZ" sz="2400" dirty="0" smtClean="0"/>
              <a:t> a </a:t>
            </a:r>
            <a:r>
              <a:rPr lang="el-GR" sz="2400" b="1" dirty="0" smtClean="0">
                <a:solidFill>
                  <a:srgbClr val="FF0000"/>
                </a:solidFill>
              </a:rPr>
              <a:t>σ</a:t>
            </a:r>
            <a:r>
              <a:rPr lang="cs-CZ" sz="2400" dirty="0" smtClean="0"/>
              <a:t>.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cs-CZ" sz="2000" dirty="0" smtClean="0"/>
              <a:t>μ	 - určuje polohu křivky na ose x (analogie  m)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cs-CZ" sz="2000" dirty="0" smtClean="0"/>
              <a:t>σ</a:t>
            </a:r>
            <a:r>
              <a:rPr lang="cs-CZ" sz="2000" dirty="0"/>
              <a:t> </a:t>
            </a:r>
            <a:r>
              <a:rPr lang="cs-CZ" sz="2000" dirty="0" smtClean="0"/>
              <a:t>- určuje tvar křivky (analogie s)</a:t>
            </a:r>
          </a:p>
          <a:p>
            <a:pPr>
              <a:buSzPct val="100000"/>
            </a:pPr>
            <a:endParaRPr lang="cs-CZ" sz="2400" dirty="0" smtClean="0"/>
          </a:p>
          <a:p>
            <a:pPr>
              <a:buSzPct val="100000"/>
            </a:pPr>
            <a:r>
              <a:rPr lang="cs-CZ" sz="2400" dirty="0" smtClean="0"/>
              <a:t>Symetrické rozdělení četností, parametr </a:t>
            </a:r>
            <a:r>
              <a:rPr lang="cs-CZ" sz="2400" b="1" dirty="0" smtClean="0">
                <a:solidFill>
                  <a:srgbClr val="FF0000"/>
                </a:solidFill>
              </a:rPr>
              <a:t>μ</a:t>
            </a:r>
            <a:r>
              <a:rPr lang="cs-CZ" sz="2400" dirty="0" smtClean="0"/>
              <a:t> = </a:t>
            </a:r>
            <a:r>
              <a:rPr lang="cs-CZ" sz="2400" dirty="0" smtClean="0">
                <a:solidFill>
                  <a:srgbClr val="FF0000"/>
                </a:solidFill>
              </a:rPr>
              <a:t>průměr </a:t>
            </a:r>
            <a:r>
              <a:rPr lang="cs-CZ" sz="2400" dirty="0" smtClean="0"/>
              <a:t>a zároveň </a:t>
            </a:r>
            <a:r>
              <a:rPr lang="cs-CZ" sz="2400" dirty="0" smtClean="0">
                <a:solidFill>
                  <a:srgbClr val="FF0000"/>
                </a:solidFill>
              </a:rPr>
              <a:t>nejčetnější hodnota</a:t>
            </a:r>
            <a:r>
              <a:rPr lang="cs-CZ" sz="2400" dirty="0" smtClean="0"/>
              <a:t>, která </a:t>
            </a:r>
            <a:r>
              <a:rPr lang="cs-CZ" sz="2400" dirty="0" smtClean="0">
                <a:solidFill>
                  <a:srgbClr val="FF0000"/>
                </a:solidFill>
              </a:rPr>
              <a:t>půlí plochu </a:t>
            </a:r>
            <a:r>
              <a:rPr lang="cs-CZ" sz="2400" dirty="0" smtClean="0"/>
              <a:t>pod křivkou na dvě stejně velké části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53906"/>
            <a:ext cx="4676443" cy="26231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1835696" y="1519052"/>
            <a:ext cx="2592288" cy="750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4" name="Přímá spojnice 13"/>
          <p:cNvCxnSpPr/>
          <p:nvPr/>
        </p:nvCxnSpPr>
        <p:spPr>
          <a:xfrm>
            <a:off x="3141536" y="2060848"/>
            <a:ext cx="0" cy="18002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755576" y="1544353"/>
            <a:ext cx="4676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Matematický model rozdělení četností spojité náhodné veličiny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6105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CC"/>
                </a:solidFill>
              </a:rPr>
              <a:t>NORMÁLNÍ ROZDĚLENÍ</a:t>
            </a: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</a:t>
            </a:r>
            <a:r>
              <a:rPr lang="cs-CZ" dirty="0" smtClean="0"/>
              <a:t>1 </a:t>
            </a:r>
            <a:r>
              <a:rPr lang="el-GR" dirty="0" smtClean="0"/>
              <a:t>˂</a:t>
            </a:r>
            <a:r>
              <a:rPr lang="cs-CZ" dirty="0" smtClean="0"/>
              <a:t> </a:t>
            </a:r>
            <a:r>
              <a:rPr lang="el-GR" dirty="0" smtClean="0"/>
              <a:t>μ</a:t>
            </a:r>
            <a:r>
              <a:rPr lang="cs-CZ" dirty="0" smtClean="0"/>
              <a:t>2; </a:t>
            </a:r>
            <a:r>
              <a:rPr lang="el-GR" dirty="0" smtClean="0"/>
              <a:t>σ</a:t>
            </a:r>
            <a:r>
              <a:rPr lang="cs-CZ" dirty="0" smtClean="0"/>
              <a:t>1 = </a:t>
            </a:r>
            <a:r>
              <a:rPr lang="el-GR" dirty="0" smtClean="0"/>
              <a:t>σ</a:t>
            </a:r>
            <a:r>
              <a:rPr lang="cs-CZ" dirty="0" smtClean="0"/>
              <a:t>2 </a:t>
            </a:r>
            <a:endParaRPr lang="cs-CZ" dirty="0"/>
          </a:p>
        </p:txBody>
      </p:sp>
      <p:pic>
        <p:nvPicPr>
          <p:cNvPr id="6" name="Picture 6" descr="img1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75656" y="2492896"/>
            <a:ext cx="5831334" cy="377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41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CC"/>
                </a:solidFill>
              </a:rPr>
              <a:t>NORMÁLNÍ ROZDĚLENÍ</a:t>
            </a: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</a:t>
            </a:r>
            <a:r>
              <a:rPr lang="cs-CZ" dirty="0" smtClean="0"/>
              <a:t>1 = </a:t>
            </a:r>
            <a:r>
              <a:rPr lang="el-GR" dirty="0" smtClean="0"/>
              <a:t>μ</a:t>
            </a:r>
            <a:r>
              <a:rPr lang="cs-CZ" dirty="0" smtClean="0"/>
              <a:t>2; </a:t>
            </a:r>
            <a:r>
              <a:rPr lang="el-GR" dirty="0" smtClean="0"/>
              <a:t>σ</a:t>
            </a:r>
            <a:r>
              <a:rPr lang="cs-CZ" dirty="0" smtClean="0"/>
              <a:t>1 </a:t>
            </a:r>
            <a:r>
              <a:rPr lang="el-GR" dirty="0" smtClean="0"/>
              <a:t>˂</a:t>
            </a:r>
            <a:r>
              <a:rPr lang="cs-CZ" dirty="0" smtClean="0"/>
              <a:t> </a:t>
            </a:r>
            <a:r>
              <a:rPr lang="el-GR" dirty="0" smtClean="0"/>
              <a:t>σ</a:t>
            </a:r>
            <a:r>
              <a:rPr lang="cs-CZ" dirty="0" smtClean="0"/>
              <a:t>2</a:t>
            </a:r>
            <a:endParaRPr lang="cs-CZ" dirty="0"/>
          </a:p>
        </p:txBody>
      </p:sp>
      <p:pic>
        <p:nvPicPr>
          <p:cNvPr id="5" name="Picture 6" descr="img1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91680" y="2420888"/>
            <a:ext cx="5472112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35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464</Words>
  <Application>Microsoft Office PowerPoint</Application>
  <PresentationFormat>Předvádění na obrazovce (4:3)</PresentationFormat>
  <Paragraphs>183</Paragraphs>
  <Slides>25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   8. SEMINÁŘ    </vt:lpstr>
      <vt:lpstr>STATISTICKÁ INDUKCE</vt:lpstr>
      <vt:lpstr>Základní a výběrový soubor</vt:lpstr>
      <vt:lpstr>Empirické a pravděpodobnostní rozdělení </vt:lpstr>
      <vt:lpstr>Empirické a pravděpodobnostní rozdělení </vt:lpstr>
      <vt:lpstr>Typy pravděpodobnostních rozdělení </vt:lpstr>
      <vt:lpstr>NORMÁLNÍ ROZDĚLENÍ (GAUSSOVA KŘIVKA)</vt:lpstr>
      <vt:lpstr>NORMÁLNÍ ROZDĚLENÍ</vt:lpstr>
      <vt:lpstr>NORMÁLNÍ ROZDĚLENÍ</vt:lpstr>
      <vt:lpstr>VLASTNOSTI NORMÁLNÍHO ROZDĚLENÍ</vt:lpstr>
      <vt:lpstr>VLASTNOSTI NORMÁLNÍHO ROZDĚLENÍ</vt:lpstr>
      <vt:lpstr>Kritické hodnoty NORMÁLNÍHO ROZDĚLENÍ</vt:lpstr>
      <vt:lpstr>Odhady parametrů</vt:lpstr>
      <vt:lpstr>BODOVÉ ODHADY</vt:lpstr>
      <vt:lpstr>INTERVALOVÉ ODHADY</vt:lpstr>
      <vt:lpstr>INTERVALOVÉ ODHADY</vt:lpstr>
      <vt:lpstr>ODHAD PRŮMĚRU ZÁKLADNÍHO SOUBORU (PARAMETRU μ) </vt:lpstr>
      <vt:lpstr>Snímek 18</vt:lpstr>
      <vt:lpstr>Příklad na výpočet konfidenčních intervalů</vt:lpstr>
      <vt:lpstr>VLASTNOSTI INTERVALOVÉHO ODHADU </vt:lpstr>
      <vt:lpstr>ODHAD PRAVDĚPODOBNOSTI ZÁKLADNÍHO SOUBORU (PARAMETRU ) </vt:lpstr>
      <vt:lpstr>Snímek 22</vt:lpstr>
      <vt:lpstr>Snímek 23</vt:lpstr>
      <vt:lpstr>INTERVALOVÉ ODHADY</vt:lpstr>
      <vt:lpstr>Změna kritických hodnot u jednostranného odhadu pro spolehlivost 0,95 </vt:lpstr>
    </vt:vector>
  </TitlesOfParts>
  <Company>UVT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Odhady parametrů</dc:title>
  <dc:creator>Pavlína Kaňová</dc:creator>
  <cp:lastModifiedBy>lektor</cp:lastModifiedBy>
  <cp:revision>90</cp:revision>
  <cp:lastPrinted>2011-11-02T13:41:16Z</cp:lastPrinted>
  <dcterms:created xsi:type="dcterms:W3CDTF">2011-11-01T06:52:40Z</dcterms:created>
  <dcterms:modified xsi:type="dcterms:W3CDTF">2012-11-06T08:25:46Z</dcterms:modified>
</cp:coreProperties>
</file>