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2" r:id="rId9"/>
    <p:sldId id="264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45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34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2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5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0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5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6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5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3955-1B7A-4979-B895-433E855536B5}" type="datetimeFigureOut">
              <a:rPr lang="en-GB" smtClean="0"/>
              <a:t>01/11/2012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253F-F682-4560-B8D7-00C852343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5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Clinical Anatomy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Lateral Pharyngeal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is conical shaped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    Bounded by the….</a:t>
            </a:r>
          </a:p>
          <a:p>
            <a:r>
              <a:rPr lang="en-GB" dirty="0" smtClean="0"/>
              <a:t>lateral wall of the pharynx</a:t>
            </a:r>
          </a:p>
          <a:p>
            <a:r>
              <a:rPr lang="en-GB" dirty="0" smtClean="0"/>
              <a:t>medial </a:t>
            </a:r>
            <a:r>
              <a:rPr lang="en-GB" dirty="0" err="1" smtClean="0"/>
              <a:t>pterygoid</a:t>
            </a:r>
            <a:r>
              <a:rPr lang="en-GB" dirty="0" smtClean="0"/>
              <a:t> muscle </a:t>
            </a:r>
          </a:p>
          <a:p>
            <a:r>
              <a:rPr lang="en-GB" dirty="0" err="1" smtClean="0"/>
              <a:t>styloid</a:t>
            </a:r>
            <a:r>
              <a:rPr lang="en-GB" dirty="0" smtClean="0"/>
              <a:t> process</a:t>
            </a:r>
          </a:p>
          <a:p>
            <a:r>
              <a:rPr lang="en-GB" dirty="0" smtClean="0"/>
              <a:t>associated attached muscles and ligaments </a:t>
            </a:r>
          </a:p>
          <a:p>
            <a:r>
              <a:rPr lang="en-GB" dirty="0" smtClean="0"/>
              <a:t>parotid gland. </a:t>
            </a:r>
          </a:p>
        </p:txBody>
      </p:sp>
    </p:spTree>
    <p:extLst>
      <p:ext uri="{BB962C8B-B14F-4D97-AF65-F5344CB8AC3E}">
        <p14:creationId xmlns:p14="http://schemas.microsoft.com/office/powerpoint/2010/main" val="31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It contains the..</a:t>
            </a:r>
          </a:p>
          <a:p>
            <a:r>
              <a:rPr lang="en-GB" dirty="0" smtClean="0"/>
              <a:t>Internal Carotid Artery </a:t>
            </a:r>
          </a:p>
          <a:p>
            <a:r>
              <a:rPr lang="en-GB" dirty="0" smtClean="0"/>
              <a:t>Internal Jugular Vein</a:t>
            </a:r>
          </a:p>
          <a:p>
            <a:r>
              <a:rPr lang="en-GB" dirty="0"/>
              <a:t>G</a:t>
            </a:r>
            <a:r>
              <a:rPr lang="en-GB" dirty="0" smtClean="0"/>
              <a:t>lossopharyngeal nerve</a:t>
            </a:r>
          </a:p>
          <a:p>
            <a:r>
              <a:rPr lang="en-GB" dirty="0" smtClean="0"/>
              <a:t>Hypoglossal nerve</a:t>
            </a:r>
          </a:p>
          <a:p>
            <a:r>
              <a:rPr lang="en-GB" dirty="0" err="1" smtClean="0"/>
              <a:t>Vagus</a:t>
            </a:r>
            <a:r>
              <a:rPr lang="en-GB" dirty="0" smtClean="0"/>
              <a:t> nerve</a:t>
            </a:r>
          </a:p>
          <a:p>
            <a:r>
              <a:rPr lang="en-GB" dirty="0" smtClean="0"/>
              <a:t>Accessory Nerve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communicates directly with the submandibular space and the brain by the way of the foramina of the skull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3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Infections of the space originate in the region of the 3</a:t>
            </a:r>
            <a:r>
              <a:rPr lang="en-GB" baseline="30000" dirty="0" smtClean="0"/>
              <a:t>rd</a:t>
            </a:r>
            <a:r>
              <a:rPr lang="en-GB" dirty="0" smtClean="0"/>
              <a:t> molar.</a:t>
            </a:r>
          </a:p>
          <a:p>
            <a:r>
              <a:rPr lang="en-GB" dirty="0" smtClean="0"/>
              <a:t>Infections are a result of the spread of infection from the Submandibular and </a:t>
            </a:r>
            <a:r>
              <a:rPr lang="en-GB" dirty="0" err="1" smtClean="0"/>
              <a:t>pterygomandibular</a:t>
            </a:r>
            <a:r>
              <a:rPr lang="en-GB" dirty="0" smtClean="0"/>
              <a:t> spaces.</a:t>
            </a:r>
          </a:p>
          <a:p>
            <a:r>
              <a:rPr lang="en-GB" dirty="0" smtClean="0"/>
              <a:t>Pain radiates to the ear, </a:t>
            </a:r>
            <a:r>
              <a:rPr lang="en-GB" dirty="0" err="1" smtClean="0"/>
              <a:t>trismus</a:t>
            </a:r>
            <a:endParaRPr lang="en-GB" dirty="0"/>
          </a:p>
          <a:p>
            <a:r>
              <a:rPr lang="en-GB" dirty="0" smtClean="0"/>
              <a:t>Patients experience difficulty in swallowing and elevated temperature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32656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Lateral Pharyngeal Space Abscess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714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Drainage of the abscess can be </a:t>
            </a:r>
            <a:r>
              <a:rPr lang="en-GB" u="sng" dirty="0" smtClean="0"/>
              <a:t>extraoral </a:t>
            </a:r>
          </a:p>
          <a:p>
            <a:r>
              <a:rPr lang="en-GB" dirty="0" smtClean="0"/>
              <a:t>Excision 2cm long inferior or posterior to the body of the mandible</a:t>
            </a:r>
          </a:p>
          <a:p>
            <a:r>
              <a:rPr lang="en-GB" u="sng" dirty="0" smtClean="0"/>
              <a:t>Intraoral </a:t>
            </a:r>
            <a:r>
              <a:rPr lang="en-GB" dirty="0" smtClean="0"/>
              <a:t>drainage – may be difficult and risky due to aspiration of pus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Buccal</a:t>
            </a:r>
            <a:r>
              <a:rPr lang="en-GB" dirty="0" smtClean="0"/>
              <a:t> Nerve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 dirty="0" smtClean="0"/>
              <a:t>   Anterior branch of Mandibular nerve (V3)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   Provides </a:t>
            </a:r>
            <a:r>
              <a:rPr lang="en-US" dirty="0" err="1" smtClean="0"/>
              <a:t>buccal</a:t>
            </a:r>
            <a:r>
              <a:rPr lang="en-US" dirty="0" smtClean="0"/>
              <a:t> soft tissue anesthesia adjacent to mandibular molars and </a:t>
            </a:r>
            <a:r>
              <a:rPr lang="en-GB" dirty="0"/>
              <a:t>s</a:t>
            </a:r>
            <a:r>
              <a:rPr lang="cs-CZ" i="0" dirty="0" smtClean="0"/>
              <a:t>upplies buccal gingiva and mucosa of the mandible</a:t>
            </a:r>
            <a:r>
              <a:rPr lang="en-GB" i="0" dirty="0" smtClean="0"/>
              <a:t> </a:t>
            </a:r>
            <a:r>
              <a:rPr lang="cs-CZ" i="0" dirty="0" smtClean="0"/>
              <a:t>from the </a:t>
            </a:r>
            <a:r>
              <a:rPr lang="en-GB" i="0" dirty="0" smtClean="0"/>
              <a:t>area</a:t>
            </a:r>
            <a:r>
              <a:rPr lang="cs-CZ" i="0" dirty="0" smtClean="0"/>
              <a:t> of the 3th molar to the canine</a:t>
            </a: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   Not required for most restorative procedures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8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u="sng" dirty="0" smtClean="0"/>
              <a:t>Advantages</a:t>
            </a: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    Technically easy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    High success rate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u="sng" dirty="0" smtClean="0"/>
              <a:t>Disadvantages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    </a:t>
            </a:r>
            <a:r>
              <a:rPr lang="en-US" dirty="0"/>
              <a:t>P</a:t>
            </a:r>
            <a:r>
              <a:rPr lang="en-US" dirty="0" smtClean="0"/>
              <a:t>atient may feel some </a:t>
            </a:r>
            <a:r>
              <a:rPr lang="en-US" dirty="0"/>
              <a:t>d</a:t>
            </a:r>
            <a:r>
              <a:rPr lang="en-US" dirty="0" smtClean="0"/>
              <a:t>iscomfort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1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Anaesthesia Landmarks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200" dirty="0" smtClean="0"/>
              <a:t>Mandibular molars</a:t>
            </a:r>
          </a:p>
          <a:p>
            <a:pPr lvl="1">
              <a:buFontTx/>
              <a:buNone/>
            </a:pPr>
            <a:endParaRPr lang="en-US" sz="3200" dirty="0" smtClean="0"/>
          </a:p>
          <a:p>
            <a:pPr lvl="1">
              <a:buFontTx/>
              <a:buNone/>
            </a:pPr>
            <a:r>
              <a:rPr lang="en-US" sz="3200" dirty="0" err="1" smtClean="0"/>
              <a:t>Mucobuccal</a:t>
            </a:r>
            <a:r>
              <a:rPr lang="en-US" sz="3200" dirty="0" smtClean="0"/>
              <a:t> fold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0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Buccal</a:t>
            </a:r>
            <a:r>
              <a:rPr lang="en-GB" dirty="0" smtClean="0"/>
              <a:t> Nerve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US" b="1" u="sng" dirty="0" smtClean="0"/>
              <a:t>Technique</a:t>
            </a:r>
            <a:endParaRPr lang="en-US" b="1" dirty="0" smtClean="0"/>
          </a:p>
          <a:p>
            <a:r>
              <a:rPr lang="en-US" dirty="0" smtClean="0"/>
              <a:t>Apply topical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r>
              <a:rPr lang="en-US" dirty="0" smtClean="0"/>
              <a:t>Insert the needle distal and </a:t>
            </a:r>
            <a:r>
              <a:rPr lang="en-US" dirty="0" err="1" smtClean="0"/>
              <a:t>buccal</a:t>
            </a:r>
            <a:r>
              <a:rPr lang="en-US" dirty="0" smtClean="0"/>
              <a:t> to the last  molar</a:t>
            </a:r>
          </a:p>
          <a:p>
            <a:r>
              <a:rPr lang="en-US" u="sng" dirty="0" smtClean="0"/>
              <a:t>Target</a:t>
            </a:r>
            <a:r>
              <a:rPr lang="en-US" dirty="0" smtClean="0"/>
              <a:t> - Long </a:t>
            </a:r>
            <a:r>
              <a:rPr lang="en-US" dirty="0" err="1" smtClean="0"/>
              <a:t>Buccal</a:t>
            </a:r>
            <a:r>
              <a:rPr lang="en-US" dirty="0" smtClean="0"/>
              <a:t> nerve as it passes the anterior border of ramus</a:t>
            </a:r>
          </a:p>
          <a:p>
            <a:r>
              <a:rPr lang="en-US" dirty="0" smtClean="0"/>
              <a:t>Insert  approximately  2 mm and aspirate</a:t>
            </a:r>
          </a:p>
          <a:p>
            <a:r>
              <a:rPr lang="en-US" dirty="0" smtClean="0"/>
              <a:t>Slowly inject 0.3 ml of solution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5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successful…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Successful execution of this technique results in </a:t>
            </a:r>
            <a:r>
              <a:rPr lang="en-GB" dirty="0" err="1"/>
              <a:t>anesthesia</a:t>
            </a:r>
            <a:r>
              <a:rPr lang="en-GB" dirty="0"/>
              <a:t> of the </a:t>
            </a:r>
            <a:r>
              <a:rPr lang="en-GB" dirty="0" err="1"/>
              <a:t>buccal</a:t>
            </a:r>
            <a:r>
              <a:rPr lang="en-GB" dirty="0"/>
              <a:t> soft tissue of the mandibular molar region</a:t>
            </a:r>
          </a:p>
        </p:txBody>
      </p:sp>
    </p:spTree>
    <p:extLst>
      <p:ext uri="{BB962C8B-B14F-4D97-AF65-F5344CB8AC3E}">
        <p14:creationId xmlns:p14="http://schemas.microsoft.com/office/powerpoint/2010/main" val="10064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Inferior </a:t>
            </a:r>
            <a:r>
              <a:rPr lang="en-GB" dirty="0" err="1" smtClean="0"/>
              <a:t>Aveolar</a:t>
            </a:r>
            <a:r>
              <a:rPr lang="en-GB" dirty="0" smtClean="0"/>
              <a:t> Nerve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Vazirani-Akinosi</a:t>
            </a:r>
            <a:r>
              <a:rPr lang="en-GB" dirty="0" smtClean="0"/>
              <a:t> technique has several advantages over techniques such as </a:t>
            </a:r>
            <a:r>
              <a:rPr lang="en-GB" dirty="0" err="1" smtClean="0"/>
              <a:t>Gow</a:t>
            </a:r>
            <a:r>
              <a:rPr lang="en-GB" dirty="0" smtClean="0"/>
              <a:t>-Gates.</a:t>
            </a:r>
          </a:p>
          <a:p>
            <a:r>
              <a:rPr lang="en-GB" dirty="0" smtClean="0"/>
              <a:t> It is useful in </a:t>
            </a:r>
            <a:r>
              <a:rPr lang="en-GB" dirty="0" err="1" smtClean="0"/>
              <a:t>trismatic</a:t>
            </a:r>
            <a:r>
              <a:rPr lang="en-GB" dirty="0" smtClean="0"/>
              <a:t> patients and those with </a:t>
            </a:r>
            <a:r>
              <a:rPr lang="en-GB" dirty="0" err="1" smtClean="0"/>
              <a:t>ankylotic</a:t>
            </a:r>
            <a:r>
              <a:rPr lang="en-GB" dirty="0" smtClean="0"/>
              <a:t> </a:t>
            </a:r>
            <a:r>
              <a:rPr lang="en-GB" dirty="0" err="1" smtClean="0"/>
              <a:t>temporomandibular</a:t>
            </a:r>
            <a:r>
              <a:rPr lang="en-GB" dirty="0" smtClean="0"/>
              <a:t> joint; in addition, it is less traumatic and has a lower complication rate.</a:t>
            </a:r>
          </a:p>
          <a:p>
            <a:r>
              <a:rPr lang="en-GB" dirty="0" err="1" smtClean="0"/>
              <a:t>Vazirani-Akinosi</a:t>
            </a:r>
            <a:r>
              <a:rPr lang="en-GB" dirty="0" smtClean="0"/>
              <a:t> technique is less effective than the </a:t>
            </a:r>
            <a:r>
              <a:rPr lang="en-GB" dirty="0" err="1" smtClean="0"/>
              <a:t>Gow</a:t>
            </a:r>
            <a:r>
              <a:rPr lang="en-GB" dirty="0" smtClean="0"/>
              <a:t>-Gates technique and has a longer onset time.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3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patient is placed in a </a:t>
            </a:r>
            <a:r>
              <a:rPr lang="en-GB" dirty="0" err="1" smtClean="0"/>
              <a:t>semisupine</a:t>
            </a:r>
            <a:r>
              <a:rPr lang="en-GB" dirty="0" smtClean="0"/>
              <a:t> position or on a dental chair with their mouth closed. </a:t>
            </a:r>
          </a:p>
          <a:p>
            <a:r>
              <a:rPr lang="en-GB" dirty="0" smtClean="0"/>
              <a:t>The operator stands on the same side as the block to be performed. </a:t>
            </a:r>
          </a:p>
          <a:p>
            <a:r>
              <a:rPr lang="en-GB" dirty="0" smtClean="0"/>
              <a:t>Anatomic landmarks include the following: </a:t>
            </a:r>
          </a:p>
          <a:p>
            <a:r>
              <a:rPr lang="en-GB" dirty="0" smtClean="0"/>
              <a:t>Gingival margin over the second and third maxillary molars</a:t>
            </a:r>
          </a:p>
          <a:p>
            <a:r>
              <a:rPr lang="en-GB" dirty="0" err="1" smtClean="0"/>
              <a:t>Pterygomandibular</a:t>
            </a:r>
            <a:r>
              <a:rPr lang="en-GB" dirty="0" smtClean="0"/>
              <a:t> raphe</a:t>
            </a:r>
          </a:p>
          <a:p>
            <a:r>
              <a:rPr lang="en-GB" dirty="0" smtClean="0"/>
              <a:t>The aim is to enter the </a:t>
            </a:r>
            <a:r>
              <a:rPr lang="en-GB" dirty="0" err="1" smtClean="0"/>
              <a:t>pterygomandibular</a:t>
            </a:r>
            <a:r>
              <a:rPr lang="en-GB" dirty="0" smtClean="0"/>
              <a:t> space.</a:t>
            </a:r>
          </a:p>
          <a:p>
            <a:r>
              <a:rPr lang="en-GB" dirty="0" smtClean="0"/>
              <a:t>The cheek is retracted using a retractor, and the patient is asked to occlude the teeth gently. The needle is inserted over the medial aspect of the mandibular ramus, parallel to the </a:t>
            </a:r>
            <a:r>
              <a:rPr lang="en-GB" dirty="0" err="1" smtClean="0"/>
              <a:t>occlusal</a:t>
            </a:r>
            <a:r>
              <a:rPr lang="en-GB" dirty="0" smtClean="0"/>
              <a:t> plane at the height of the </a:t>
            </a:r>
            <a:r>
              <a:rPr lang="en-GB" dirty="0" err="1" smtClean="0"/>
              <a:t>mucogingival</a:t>
            </a:r>
            <a:r>
              <a:rPr lang="en-GB" dirty="0" smtClean="0"/>
              <a:t> junction of the second and third molars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1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successful…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Successful execution of this technique provides </a:t>
            </a:r>
            <a:r>
              <a:rPr lang="en-GB" dirty="0" err="1"/>
              <a:t>anesthesia</a:t>
            </a:r>
            <a:r>
              <a:rPr lang="en-GB" dirty="0"/>
              <a:t> of </a:t>
            </a:r>
            <a:r>
              <a:rPr lang="en-GB" dirty="0" smtClean="0"/>
              <a:t>the mandibular </a:t>
            </a:r>
            <a:r>
              <a:rPr lang="en-GB" dirty="0"/>
              <a:t>teeth up to the </a:t>
            </a:r>
            <a:r>
              <a:rPr lang="en-GB" dirty="0" smtClean="0"/>
              <a:t>midline and </a:t>
            </a:r>
            <a:r>
              <a:rPr lang="en-GB" dirty="0"/>
              <a:t>associated </a:t>
            </a:r>
            <a:r>
              <a:rPr lang="en-GB" dirty="0" err="1"/>
              <a:t>buccal</a:t>
            </a:r>
            <a:r>
              <a:rPr lang="en-GB" dirty="0"/>
              <a:t> and lingual hard and soft tissue. The anterior two thirds of the tongue and floor of the mouth are also anesthetized.</a:t>
            </a:r>
          </a:p>
        </p:txBody>
      </p:sp>
    </p:spTree>
    <p:extLst>
      <p:ext uri="{BB962C8B-B14F-4D97-AF65-F5344CB8AC3E}">
        <p14:creationId xmlns:p14="http://schemas.microsoft.com/office/powerpoint/2010/main" val="18231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499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Clinical Anatomy</vt:lpstr>
      <vt:lpstr>Buccal Nerve Block</vt:lpstr>
      <vt:lpstr>Advantages and Disadvantages</vt:lpstr>
      <vt:lpstr>Anaesthesia Landmarks</vt:lpstr>
      <vt:lpstr>Buccal Nerve Technique</vt:lpstr>
      <vt:lpstr>If successful…</vt:lpstr>
      <vt:lpstr>Inferior Aveolar Nerve Block</vt:lpstr>
      <vt:lpstr>Technique</vt:lpstr>
      <vt:lpstr>If successful… </vt:lpstr>
      <vt:lpstr>Lateral Pharyngeal Space</vt:lpstr>
      <vt:lpstr>PowerPoint Presentation</vt:lpstr>
      <vt:lpstr>PowerPoint Presentation</vt:lpstr>
      <vt:lpstr>Treatment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Anatomy</dc:title>
  <dc:creator>Manish</dc:creator>
  <cp:lastModifiedBy>Manish</cp:lastModifiedBy>
  <cp:revision>7</cp:revision>
  <dcterms:created xsi:type="dcterms:W3CDTF">2012-11-01T18:45:09Z</dcterms:created>
  <dcterms:modified xsi:type="dcterms:W3CDTF">2012-11-01T20:02:30Z</dcterms:modified>
</cp:coreProperties>
</file>