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60" r:id="rId6"/>
    <p:sldId id="261" r:id="rId7"/>
    <p:sldId id="262" r:id="rId8"/>
    <p:sldId id="269" r:id="rId9"/>
    <p:sldId id="268" r:id="rId10"/>
    <p:sldId id="263" r:id="rId11"/>
    <p:sldId id="264" r:id="rId12"/>
    <p:sldId id="265" r:id="rId13"/>
    <p:sldId id="271" r:id="rId14"/>
    <p:sldId id="266" r:id="rId15"/>
    <p:sldId id="267" r:id="rId16"/>
    <p:sldId id="272" r:id="rId17"/>
    <p:sldId id="273" r:id="rId18"/>
    <p:sldId id="274" r:id="rId19"/>
    <p:sldId id="275" r:id="rId20"/>
    <p:sldId id="276" r:id="rId21"/>
    <p:sldId id="277" r:id="rId22"/>
    <p:sldId id="278" r:id="rId23"/>
    <p:sldId id="280" r:id="rId24"/>
    <p:sldId id="281" r:id="rId25"/>
    <p:sldId id="282" r:id="rId26"/>
    <p:sldId id="283"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EFC4923E-A016-4230-9227-49BE7EF6EF60}" type="datetimeFigureOut">
              <a:rPr lang="en-GB" smtClean="0"/>
              <a:t>01/11/2012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193962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EFC4923E-A016-4230-9227-49BE7EF6EF60}" type="datetimeFigureOut">
              <a:rPr lang="en-GB" smtClean="0"/>
              <a:t>01/11/2012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241817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EFC4923E-A016-4230-9227-49BE7EF6EF60}" type="datetimeFigureOut">
              <a:rPr lang="en-GB" smtClean="0"/>
              <a:t>01/11/2012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392538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EFC4923E-A016-4230-9227-49BE7EF6EF60}" type="datetimeFigureOut">
              <a:rPr lang="en-GB" smtClean="0"/>
              <a:t>01/11/2012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272625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FC4923E-A016-4230-9227-49BE7EF6EF60}" type="datetimeFigureOut">
              <a:rPr lang="en-GB" smtClean="0"/>
              <a:t>01/11/2012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25183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EFC4923E-A016-4230-9227-49BE7EF6EF60}" type="datetimeFigureOut">
              <a:rPr lang="en-GB" smtClean="0"/>
              <a:t>01/11/2012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1064966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EFC4923E-A016-4230-9227-49BE7EF6EF60}" type="datetimeFigureOut">
              <a:rPr lang="en-GB" smtClean="0"/>
              <a:t>01/11/2012</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420895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EFC4923E-A016-4230-9227-49BE7EF6EF60}" type="datetimeFigureOut">
              <a:rPr lang="en-GB" smtClean="0"/>
              <a:t>01/11/2012</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328642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FC4923E-A016-4230-9227-49BE7EF6EF60}" type="datetimeFigureOut">
              <a:rPr lang="en-GB" smtClean="0"/>
              <a:t>01/11/2012</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103133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FC4923E-A016-4230-9227-49BE7EF6EF60}" type="datetimeFigureOut">
              <a:rPr lang="en-GB" smtClean="0"/>
              <a:t>01/11/2012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168438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FC4923E-A016-4230-9227-49BE7EF6EF60}" type="datetimeFigureOut">
              <a:rPr lang="en-GB" smtClean="0"/>
              <a:t>01/11/2012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01989F46-A5CA-423B-B922-8FF7313F2136}" type="slidenum">
              <a:rPr lang="en-GB" smtClean="0"/>
              <a:t>‹#›</a:t>
            </a:fld>
            <a:endParaRPr lang="en-GB"/>
          </a:p>
        </p:txBody>
      </p:sp>
    </p:spTree>
    <p:extLst>
      <p:ext uri="{BB962C8B-B14F-4D97-AF65-F5344CB8AC3E}">
        <p14:creationId xmlns:p14="http://schemas.microsoft.com/office/powerpoint/2010/main" val="114212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0000">
              <a:srgbClr val="66008F"/>
            </a:gs>
            <a:gs pos="64999">
              <a:srgbClr val="BA0066"/>
            </a:gs>
            <a:gs pos="89999">
              <a:srgbClr val="FF0000"/>
            </a:gs>
            <a:gs pos="100000">
              <a:srgbClr val="FF8200"/>
            </a:gs>
          </a:gsLst>
          <a:lin ang="5400000" scaled="0"/>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4923E-A016-4230-9227-49BE7EF6EF60}" type="datetimeFigureOut">
              <a:rPr lang="en-GB" smtClean="0"/>
              <a:t>01/11/2012</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89F46-A5CA-423B-B922-8FF7313F2136}" type="slidenum">
              <a:rPr lang="en-GB" smtClean="0"/>
              <a:t>‹#›</a:t>
            </a:fld>
            <a:endParaRPr lang="en-GB"/>
          </a:p>
        </p:txBody>
      </p:sp>
    </p:spTree>
    <p:extLst>
      <p:ext uri="{BB962C8B-B14F-4D97-AF65-F5344CB8AC3E}">
        <p14:creationId xmlns:p14="http://schemas.microsoft.com/office/powerpoint/2010/main" val="1526418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836712"/>
            <a:ext cx="7772400" cy="1470025"/>
          </a:xfrm>
        </p:spPr>
        <p:txBody>
          <a:bodyPr>
            <a:normAutofit/>
          </a:bodyPr>
          <a:lstStyle/>
          <a:p>
            <a:r>
              <a:rPr lang="cs-CZ" b="1" u="sng" dirty="0" err="1" smtClean="0">
                <a:solidFill>
                  <a:schemeClr val="bg1"/>
                </a:solidFill>
              </a:rPr>
              <a:t>Dental</a:t>
            </a:r>
            <a:r>
              <a:rPr lang="cs-CZ" b="1" u="sng" dirty="0" smtClean="0">
                <a:solidFill>
                  <a:schemeClr val="bg1"/>
                </a:solidFill>
              </a:rPr>
              <a:t> </a:t>
            </a:r>
            <a:r>
              <a:rPr lang="cs-CZ" b="1" u="sng" dirty="0" err="1" smtClean="0">
                <a:solidFill>
                  <a:schemeClr val="bg1"/>
                </a:solidFill>
              </a:rPr>
              <a:t>anaesthesia</a:t>
            </a:r>
            <a:endParaRPr lang="en-GB" dirty="0">
              <a:solidFill>
                <a:schemeClr val="bg1"/>
              </a:solidFill>
            </a:endParaRPr>
          </a:p>
        </p:txBody>
      </p:sp>
      <p:sp>
        <p:nvSpPr>
          <p:cNvPr id="7" name="Nadpis 1"/>
          <p:cNvSpPr txBox="1">
            <a:spLocks/>
          </p:cNvSpPr>
          <p:nvPr/>
        </p:nvSpPr>
        <p:spPr>
          <a:xfrm>
            <a:off x="611560" y="386104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smtClean="0">
                <a:solidFill>
                  <a:schemeClr val="bg1"/>
                </a:solidFill>
              </a:rPr>
              <a:t>By </a:t>
            </a:r>
            <a:r>
              <a:rPr lang="en-US" b="1" u="sng" dirty="0" err="1" smtClean="0">
                <a:solidFill>
                  <a:schemeClr val="bg1"/>
                </a:solidFill>
              </a:rPr>
              <a:t>Ebrahim</a:t>
            </a:r>
            <a:r>
              <a:rPr lang="en-US" b="1" u="sng" dirty="0" smtClean="0">
                <a:solidFill>
                  <a:schemeClr val="bg1"/>
                </a:solidFill>
              </a:rPr>
              <a:t> Patel</a:t>
            </a:r>
            <a:endParaRPr lang="en-GB" dirty="0">
              <a:solidFill>
                <a:schemeClr val="bg1"/>
              </a:solidFill>
            </a:endParaRPr>
          </a:p>
        </p:txBody>
      </p:sp>
    </p:spTree>
    <p:extLst>
      <p:ext uri="{BB962C8B-B14F-4D97-AF65-F5344CB8AC3E}">
        <p14:creationId xmlns:p14="http://schemas.microsoft.com/office/powerpoint/2010/main" val="3626944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548680"/>
            <a:ext cx="8229600" cy="4525963"/>
          </a:xfrm>
        </p:spPr>
        <p:txBody>
          <a:bodyPr/>
          <a:lstStyle/>
          <a:p>
            <a:pPr marL="0" indent="0">
              <a:buNone/>
            </a:pPr>
            <a:r>
              <a:rPr lang="en-GB" dirty="0" smtClean="0">
                <a:solidFill>
                  <a:schemeClr val="bg1"/>
                </a:solidFill>
              </a:rPr>
              <a:t>1</a:t>
            </a:r>
            <a:r>
              <a:rPr lang="en-GB" baseline="30000" dirty="0" smtClean="0">
                <a:solidFill>
                  <a:schemeClr val="bg1"/>
                </a:solidFill>
              </a:rPr>
              <a:t>st</a:t>
            </a:r>
            <a:r>
              <a:rPr lang="en-GB" dirty="0" smtClean="0">
                <a:solidFill>
                  <a:schemeClr val="bg1"/>
                </a:solidFill>
              </a:rPr>
              <a:t> step </a:t>
            </a:r>
            <a:r>
              <a:rPr lang="en-GB" sz="1600" dirty="0" smtClean="0">
                <a:solidFill>
                  <a:schemeClr val="bg1"/>
                </a:solidFill>
              </a:rPr>
              <a:t>(after decontamination of the sulcus where the </a:t>
            </a:r>
            <a:r>
              <a:rPr lang="en-GB" sz="1600" dirty="0" err="1" smtClean="0">
                <a:solidFill>
                  <a:schemeClr val="bg1"/>
                </a:solidFill>
              </a:rPr>
              <a:t>anesthesia</a:t>
            </a:r>
            <a:r>
              <a:rPr lang="en-GB" sz="1600" dirty="0" smtClean="0">
                <a:solidFill>
                  <a:schemeClr val="bg1"/>
                </a:solidFill>
              </a:rPr>
              <a:t> is to be performed using an ultrasonic </a:t>
            </a:r>
            <a:r>
              <a:rPr lang="en-GB" sz="1600" dirty="0" err="1" smtClean="0">
                <a:solidFill>
                  <a:schemeClr val="bg1"/>
                </a:solidFill>
              </a:rPr>
              <a:t>scaler</a:t>
            </a:r>
            <a:r>
              <a:rPr lang="en-GB" sz="1600" dirty="0" smtClean="0">
                <a:solidFill>
                  <a:schemeClr val="bg1"/>
                </a:solidFill>
              </a:rPr>
              <a:t>) </a:t>
            </a:r>
            <a:r>
              <a:rPr lang="en-GB" dirty="0" smtClean="0">
                <a:solidFill>
                  <a:schemeClr val="bg1"/>
                </a:solidFill>
              </a:rPr>
              <a:t>:</a:t>
            </a:r>
          </a:p>
          <a:p>
            <a:pPr marL="0" indent="0">
              <a:buNone/>
            </a:pPr>
            <a:r>
              <a:rPr lang="en-GB" dirty="0" smtClean="0">
                <a:solidFill>
                  <a:schemeClr val="bg1"/>
                </a:solidFill>
              </a:rPr>
              <a:t>Perform an </a:t>
            </a:r>
            <a:r>
              <a:rPr lang="en-GB" b="1" dirty="0" err="1" smtClean="0">
                <a:solidFill>
                  <a:schemeClr val="bg1"/>
                </a:solidFill>
              </a:rPr>
              <a:t>anesthesia</a:t>
            </a:r>
            <a:r>
              <a:rPr lang="en-GB" b="1" dirty="0" smtClean="0">
                <a:solidFill>
                  <a:schemeClr val="bg1"/>
                </a:solidFill>
              </a:rPr>
              <a:t> of the attached mucosa</a:t>
            </a:r>
            <a:r>
              <a:rPr lang="en-GB" dirty="0" smtClean="0">
                <a:solidFill>
                  <a:schemeClr val="bg1"/>
                </a:solidFill>
              </a:rPr>
              <a:t> at the base of the papilla with a special </a:t>
            </a:r>
            <a:r>
              <a:rPr lang="en-GB" dirty="0" err="1" smtClean="0">
                <a:solidFill>
                  <a:schemeClr val="bg1"/>
                </a:solidFill>
              </a:rPr>
              <a:t>intraligamentary</a:t>
            </a:r>
            <a:r>
              <a:rPr lang="en-GB" dirty="0" smtClean="0">
                <a:solidFill>
                  <a:schemeClr val="bg1"/>
                </a:solidFill>
              </a:rPr>
              <a:t> needle (30 G - 9 mm). </a:t>
            </a:r>
          </a:p>
        </p:txBody>
      </p:sp>
      <p:sp>
        <p:nvSpPr>
          <p:cNvPr id="4" name="Obdélník 3"/>
          <p:cNvSpPr/>
          <p:nvPr/>
        </p:nvSpPr>
        <p:spPr>
          <a:xfrm>
            <a:off x="323528" y="3216083"/>
            <a:ext cx="3960440" cy="3046988"/>
          </a:xfrm>
          <a:prstGeom prst="rect">
            <a:avLst/>
          </a:prstGeom>
        </p:spPr>
        <p:txBody>
          <a:bodyPr wrap="square">
            <a:spAutoFit/>
          </a:bodyPr>
          <a:lstStyle/>
          <a:p>
            <a:pPr lvl="0">
              <a:spcBef>
                <a:spcPct val="20000"/>
              </a:spcBef>
            </a:pPr>
            <a:r>
              <a:rPr lang="en-GB" sz="3200" dirty="0">
                <a:solidFill>
                  <a:prstClr val="white"/>
                </a:solidFill>
              </a:rPr>
              <a:t>This </a:t>
            </a:r>
            <a:r>
              <a:rPr lang="en-GB" sz="3200" dirty="0" err="1">
                <a:solidFill>
                  <a:prstClr val="white"/>
                </a:solidFill>
              </a:rPr>
              <a:t>anesthesia</a:t>
            </a:r>
            <a:r>
              <a:rPr lang="en-GB" sz="3200" dirty="0">
                <a:solidFill>
                  <a:prstClr val="white"/>
                </a:solidFill>
              </a:rPr>
              <a:t> of the mucosa allows you to numb the surface of the ligament into which the needle will be penetrated.</a:t>
            </a:r>
            <a:endParaRPr lang="en-GB" sz="3200" dirty="0">
              <a:solidFill>
                <a:prstClr val="white"/>
              </a:solidFill>
            </a:endParaRPr>
          </a:p>
        </p:txBody>
      </p:sp>
      <p:pic>
        <p:nvPicPr>
          <p:cNvPr id="4098" name="Picture 2" descr="http://www.dentalhitec.com/web3/lisa-ressources/fr/userfiles/images/anesthesie/point_appui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501008"/>
            <a:ext cx="2883342" cy="288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16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1268760"/>
            <a:ext cx="8208912" cy="4525963"/>
          </a:xfrm>
        </p:spPr>
        <p:txBody>
          <a:bodyPr>
            <a:noAutofit/>
          </a:bodyPr>
          <a:lstStyle/>
          <a:p>
            <a:pPr marL="0" indent="0">
              <a:buNone/>
            </a:pPr>
            <a:r>
              <a:rPr lang="en-US" sz="2400" dirty="0" smtClean="0">
                <a:solidFill>
                  <a:schemeClr val="bg1"/>
                </a:solidFill>
              </a:rPr>
              <a:t>2</a:t>
            </a:r>
            <a:r>
              <a:rPr lang="en-US" sz="2400" baseline="30000" dirty="0" smtClean="0">
                <a:solidFill>
                  <a:schemeClr val="bg1"/>
                </a:solidFill>
              </a:rPr>
              <a:t>nd</a:t>
            </a:r>
            <a:r>
              <a:rPr lang="en-US" sz="2400" dirty="0" smtClean="0">
                <a:solidFill>
                  <a:schemeClr val="bg1"/>
                </a:solidFill>
              </a:rPr>
              <a:t> Step: </a:t>
            </a:r>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The penetration of the ligament is performed with the same needle, generally distally to the tooth concerned. Indeed, teeth have a natural tendency to incline </a:t>
            </a:r>
            <a:r>
              <a:rPr lang="en-GB" sz="2400" dirty="0" err="1" smtClean="0">
                <a:solidFill>
                  <a:schemeClr val="bg1"/>
                </a:solidFill>
              </a:rPr>
              <a:t>mesially</a:t>
            </a:r>
            <a:r>
              <a:rPr lang="en-GB" sz="2400" dirty="0" smtClean="0">
                <a:solidFill>
                  <a:schemeClr val="bg1"/>
                </a:solidFill>
              </a:rPr>
              <a:t>. The ligament will therefore be physiologically more open distally than </a:t>
            </a:r>
            <a:r>
              <a:rPr lang="en-GB" sz="2400" dirty="0" err="1" smtClean="0">
                <a:solidFill>
                  <a:schemeClr val="bg1"/>
                </a:solidFill>
              </a:rPr>
              <a:t>mesially</a:t>
            </a:r>
            <a:r>
              <a:rPr lang="en-GB" sz="2400" dirty="0" smtClean="0">
                <a:solidFill>
                  <a:schemeClr val="bg1"/>
                </a:solidFill>
              </a:rPr>
              <a:t>.</a:t>
            </a:r>
          </a:p>
          <a:p>
            <a:r>
              <a:rPr lang="en-GB" sz="2400" dirty="0" smtClean="0">
                <a:solidFill>
                  <a:schemeClr val="bg1"/>
                </a:solidFill>
              </a:rPr>
              <a:t>The penetration into the ligament is obtained by "sliding" along the side of the tooth, parallel to it's axe having taken the care of determining support points which will prevent the needle from twisting.</a:t>
            </a:r>
          </a:p>
          <a:p>
            <a:r>
              <a:rPr lang="en-GB" sz="2400" dirty="0" smtClean="0">
                <a:solidFill>
                  <a:schemeClr val="bg1"/>
                </a:solidFill>
              </a:rPr>
              <a:t>The injection of one quarter of a cartridge maximum must be performed very slowly to always stay below the pain threshold.</a:t>
            </a:r>
            <a:endParaRPr lang="en-GB" sz="2400" dirty="0">
              <a:solidFill>
                <a:schemeClr val="bg1"/>
              </a:solidFill>
            </a:endParaRPr>
          </a:p>
        </p:txBody>
      </p:sp>
      <p:pic>
        <p:nvPicPr>
          <p:cNvPr id="5122" name="Picture 2" descr="http://www.dentalhitec.com/web3/lisa-ressources/fr/userfiles/images/anesthesie/point_appui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8575"/>
            <a:ext cx="2148830" cy="214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375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solidFill>
                  <a:schemeClr val="bg1"/>
                </a:solidFill>
              </a:rPr>
              <a:t>Advantages of </a:t>
            </a:r>
            <a:r>
              <a:rPr lang="en-US" dirty="0" err="1" smtClean="0">
                <a:solidFill>
                  <a:schemeClr val="bg1"/>
                </a:solidFill>
              </a:rPr>
              <a:t>intraligamentary</a:t>
            </a:r>
            <a:r>
              <a:rPr lang="en-US" dirty="0" smtClean="0">
                <a:solidFill>
                  <a:schemeClr val="bg1"/>
                </a:solidFill>
              </a:rPr>
              <a:t> anesthesia </a:t>
            </a:r>
            <a:endParaRPr lang="en-GB" dirty="0">
              <a:solidFill>
                <a:schemeClr val="bg1"/>
              </a:solidFill>
            </a:endParaRPr>
          </a:p>
        </p:txBody>
      </p:sp>
      <p:sp>
        <p:nvSpPr>
          <p:cNvPr id="3" name="Zástupný symbol pro obsah 2"/>
          <p:cNvSpPr>
            <a:spLocks noGrp="1"/>
          </p:cNvSpPr>
          <p:nvPr>
            <p:ph idx="1"/>
          </p:nvPr>
        </p:nvSpPr>
        <p:spPr/>
        <p:txBody>
          <a:bodyPr>
            <a:normAutofit lnSpcReduction="10000"/>
          </a:bodyPr>
          <a:lstStyle/>
          <a:p>
            <a:r>
              <a:rPr lang="en-GB" dirty="0" smtClean="0">
                <a:solidFill>
                  <a:schemeClr val="bg1"/>
                </a:solidFill>
              </a:rPr>
              <a:t>Immediate </a:t>
            </a:r>
            <a:r>
              <a:rPr lang="en-GB" dirty="0" err="1" smtClean="0">
                <a:solidFill>
                  <a:schemeClr val="bg1"/>
                </a:solidFill>
              </a:rPr>
              <a:t>anesthesia</a:t>
            </a:r>
            <a:r>
              <a:rPr lang="en-GB" dirty="0" smtClean="0">
                <a:solidFill>
                  <a:schemeClr val="bg1"/>
                </a:solidFill>
              </a:rPr>
              <a:t> of one tooth.</a:t>
            </a:r>
            <a:endParaRPr lang="en-GB" dirty="0">
              <a:solidFill>
                <a:schemeClr val="bg1"/>
              </a:solidFill>
            </a:endParaRPr>
          </a:p>
          <a:p>
            <a:r>
              <a:rPr lang="en-GB" dirty="0" smtClean="0">
                <a:solidFill>
                  <a:schemeClr val="bg1"/>
                </a:solidFill>
              </a:rPr>
              <a:t>Very small quantity of </a:t>
            </a:r>
            <a:r>
              <a:rPr lang="en-GB" dirty="0" err="1" smtClean="0">
                <a:solidFill>
                  <a:schemeClr val="bg1"/>
                </a:solidFill>
              </a:rPr>
              <a:t>anesthetic</a:t>
            </a:r>
            <a:endParaRPr lang="en-GB" dirty="0" smtClean="0">
              <a:solidFill>
                <a:schemeClr val="bg1"/>
              </a:solidFill>
            </a:endParaRPr>
          </a:p>
          <a:p>
            <a:endParaRPr lang="en-GB" dirty="0" smtClean="0">
              <a:solidFill>
                <a:schemeClr val="bg1"/>
              </a:solidFill>
            </a:endParaRPr>
          </a:p>
          <a:p>
            <a:r>
              <a:rPr lang="en-GB" dirty="0" smtClean="0">
                <a:solidFill>
                  <a:schemeClr val="bg1"/>
                </a:solidFill>
              </a:rPr>
              <a:t> No soft-tissue numbness</a:t>
            </a:r>
          </a:p>
          <a:p>
            <a:r>
              <a:rPr lang="en-GB" dirty="0" smtClean="0">
                <a:solidFill>
                  <a:schemeClr val="bg1"/>
                </a:solidFill>
              </a:rPr>
              <a:t> No risk of post-</a:t>
            </a:r>
            <a:r>
              <a:rPr lang="en-GB" dirty="0" err="1" smtClean="0">
                <a:solidFill>
                  <a:schemeClr val="bg1"/>
                </a:solidFill>
              </a:rPr>
              <a:t>anesthetic</a:t>
            </a:r>
            <a:r>
              <a:rPr lang="en-GB" dirty="0" smtClean="0">
                <a:solidFill>
                  <a:schemeClr val="bg1"/>
                </a:solidFill>
              </a:rPr>
              <a:t> biting</a:t>
            </a:r>
          </a:p>
          <a:p>
            <a:endParaRPr lang="en-GB" dirty="0" smtClean="0">
              <a:solidFill>
                <a:schemeClr val="bg1"/>
              </a:solidFill>
            </a:endParaRPr>
          </a:p>
          <a:p>
            <a:r>
              <a:rPr lang="en-GB" dirty="0" smtClean="0">
                <a:solidFill>
                  <a:schemeClr val="bg1"/>
                </a:solidFill>
              </a:rPr>
              <a:t>Mainly insignificant post-</a:t>
            </a:r>
            <a:r>
              <a:rPr lang="en-GB" dirty="0" err="1" smtClean="0">
                <a:solidFill>
                  <a:schemeClr val="bg1"/>
                </a:solidFill>
              </a:rPr>
              <a:t>anesthetic</a:t>
            </a:r>
            <a:r>
              <a:rPr lang="en-GB" dirty="0" smtClean="0">
                <a:solidFill>
                  <a:schemeClr val="bg1"/>
                </a:solidFill>
              </a:rPr>
              <a:t> side effects</a:t>
            </a:r>
          </a:p>
          <a:p>
            <a:pPr marL="0" indent="0">
              <a:buNone/>
            </a:pPr>
            <a:endParaRPr lang="en-GB" dirty="0"/>
          </a:p>
        </p:txBody>
      </p:sp>
      <p:pic>
        <p:nvPicPr>
          <p:cNvPr id="4" name="Picture 5" descr="4534d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046923"/>
            <a:ext cx="2160240" cy="280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19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08920"/>
            <a:ext cx="8229600" cy="1143000"/>
          </a:xfrm>
        </p:spPr>
        <p:txBody>
          <a:bodyPr/>
          <a:lstStyle/>
          <a:p>
            <a:r>
              <a:rPr lang="en-US" dirty="0" err="1" smtClean="0">
                <a:solidFill>
                  <a:schemeClr val="bg1"/>
                </a:solidFill>
              </a:rPr>
              <a:t>Intrapulpal</a:t>
            </a:r>
            <a:r>
              <a:rPr lang="en-US" dirty="0" smtClean="0">
                <a:solidFill>
                  <a:schemeClr val="bg1"/>
                </a:solidFill>
              </a:rPr>
              <a:t> anesthesia</a:t>
            </a:r>
            <a:endParaRPr lang="en-GB" dirty="0"/>
          </a:p>
        </p:txBody>
      </p:sp>
    </p:spTree>
    <p:extLst>
      <p:ext uri="{BB962C8B-B14F-4D97-AF65-F5344CB8AC3E}">
        <p14:creationId xmlns:p14="http://schemas.microsoft.com/office/powerpoint/2010/main" val="2753887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solidFill>
                  <a:schemeClr val="bg1"/>
                </a:solidFill>
              </a:rPr>
              <a:t>Intrapulpal</a:t>
            </a:r>
            <a:r>
              <a:rPr lang="en-US" dirty="0" smtClean="0">
                <a:solidFill>
                  <a:schemeClr val="bg1"/>
                </a:solidFill>
              </a:rPr>
              <a:t> anesthesia</a:t>
            </a:r>
            <a:endParaRPr lang="en-GB" dirty="0"/>
          </a:p>
        </p:txBody>
      </p:sp>
      <p:sp>
        <p:nvSpPr>
          <p:cNvPr id="3" name="Zástupný symbol pro obsah 2"/>
          <p:cNvSpPr>
            <a:spLocks noGrp="1"/>
          </p:cNvSpPr>
          <p:nvPr>
            <p:ph idx="1"/>
          </p:nvPr>
        </p:nvSpPr>
        <p:spPr/>
        <p:txBody>
          <a:bodyPr/>
          <a:lstStyle/>
          <a:p>
            <a:pPr marL="0" indent="0">
              <a:buNone/>
            </a:pPr>
            <a:r>
              <a:rPr lang="en-GB" dirty="0">
                <a:solidFill>
                  <a:schemeClr val="bg1"/>
                </a:solidFill>
              </a:rPr>
              <a:t>In about 5 to 10% of mandibular posterior teeth with irreversible pulpitis, supplemental injections, </a:t>
            </a:r>
            <a:r>
              <a:rPr lang="en-GB" dirty="0" smtClean="0">
                <a:solidFill>
                  <a:schemeClr val="bg1"/>
                </a:solidFill>
              </a:rPr>
              <a:t>even when </a:t>
            </a:r>
            <a:r>
              <a:rPr lang="en-GB" dirty="0">
                <a:solidFill>
                  <a:schemeClr val="bg1"/>
                </a:solidFill>
              </a:rPr>
              <a:t>repeated, do not produce profound </a:t>
            </a:r>
            <a:r>
              <a:rPr lang="en-GB" dirty="0" err="1">
                <a:solidFill>
                  <a:schemeClr val="bg1"/>
                </a:solidFill>
              </a:rPr>
              <a:t>anesthesia</a:t>
            </a:r>
            <a:r>
              <a:rPr lang="en-GB" dirty="0">
                <a:solidFill>
                  <a:schemeClr val="bg1"/>
                </a:solidFill>
              </a:rPr>
              <a:t>; pain persists when the pulp is entered. This is </a:t>
            </a:r>
            <a:r>
              <a:rPr lang="en-GB" dirty="0" smtClean="0">
                <a:solidFill>
                  <a:schemeClr val="bg1"/>
                </a:solidFill>
              </a:rPr>
              <a:t>an indication </a:t>
            </a:r>
            <a:r>
              <a:rPr lang="en-GB" dirty="0">
                <a:solidFill>
                  <a:schemeClr val="bg1"/>
                </a:solidFill>
              </a:rPr>
              <a:t>for an </a:t>
            </a:r>
            <a:r>
              <a:rPr lang="en-GB" dirty="0" err="1">
                <a:solidFill>
                  <a:schemeClr val="bg1"/>
                </a:solidFill>
              </a:rPr>
              <a:t>intrapulpal</a:t>
            </a:r>
            <a:r>
              <a:rPr lang="en-GB" dirty="0">
                <a:solidFill>
                  <a:schemeClr val="bg1"/>
                </a:solidFill>
              </a:rPr>
              <a:t> injection.</a:t>
            </a:r>
          </a:p>
        </p:txBody>
      </p:sp>
    </p:spTree>
    <p:extLst>
      <p:ext uri="{BB962C8B-B14F-4D97-AF65-F5344CB8AC3E}">
        <p14:creationId xmlns:p14="http://schemas.microsoft.com/office/powerpoint/2010/main" val="3581176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bwMode="auto">
          <a:xfrm>
            <a:off x="539552" y="980728"/>
            <a:ext cx="82296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FF00"/>
              </a:buClr>
              <a:buFont typeface="Wingdings" pitchFamily="2" charset="2"/>
              <a:buChar char="§"/>
            </a:pP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When</a:t>
            </a:r>
            <a:r>
              <a:rPr lang="cs-CZ" sz="3000" i="0" dirty="0">
                <a:solidFill>
                  <a:schemeClr val="bg1"/>
                </a:solidFill>
                <a:effectLst>
                  <a:outerShdw blurRad="38100" dist="38100" dir="2700000" algn="tl">
                    <a:srgbClr val="000000"/>
                  </a:outerShdw>
                </a:effectLst>
              </a:rPr>
              <a:t> pulp </a:t>
            </a:r>
            <a:r>
              <a:rPr lang="cs-CZ" sz="3000" i="0" dirty="0" err="1">
                <a:solidFill>
                  <a:schemeClr val="bg1"/>
                </a:solidFill>
                <a:effectLst>
                  <a:outerShdw blurRad="38100" dist="38100" dir="2700000" algn="tl">
                    <a:srgbClr val="000000"/>
                  </a:outerShdw>
                </a:effectLst>
              </a:rPr>
              <a:t>chamber</a:t>
            </a:r>
            <a:r>
              <a:rPr lang="cs-CZ" sz="3000" i="0" dirty="0">
                <a:solidFill>
                  <a:schemeClr val="bg1"/>
                </a:solidFill>
                <a:effectLst>
                  <a:outerShdw blurRad="38100" dist="38100" dir="2700000" algn="tl">
                    <a:srgbClr val="000000"/>
                  </a:outerShdw>
                </a:effectLst>
              </a:rPr>
              <a:t> has </a:t>
            </a:r>
            <a:r>
              <a:rPr lang="cs-CZ" sz="3000" i="0" dirty="0" err="1">
                <a:solidFill>
                  <a:schemeClr val="bg1"/>
                </a:solidFill>
                <a:effectLst>
                  <a:outerShdw blurRad="38100" dist="38100" dir="2700000" algn="tl">
                    <a:srgbClr val="000000"/>
                  </a:outerShdw>
                </a:effectLst>
              </a:rPr>
              <a:t>been</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exposed</a:t>
            </a:r>
            <a:r>
              <a:rPr lang="cs-CZ" sz="3000" i="0" dirty="0">
                <a:solidFill>
                  <a:schemeClr val="bg1"/>
                </a:solidFill>
                <a:effectLst>
                  <a:outerShdw blurRad="38100" dist="38100" dir="2700000" algn="tl">
                    <a:srgbClr val="000000"/>
                  </a:outerShdw>
                </a:effectLst>
              </a:rPr>
              <a:t> and </a:t>
            </a:r>
            <a:r>
              <a:rPr lang="cs-CZ" sz="3000" i="0" dirty="0" err="1">
                <a:solidFill>
                  <a:schemeClr val="bg1"/>
                </a:solidFill>
                <a:effectLst>
                  <a:outerShdw blurRad="38100" dist="38100" dir="2700000" algn="tl">
                    <a:srgbClr val="000000"/>
                  </a:outerShdw>
                </a:effectLst>
              </a:rPr>
              <a:t>treatment</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can´t</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proceed</a:t>
            </a:r>
            <a:endParaRPr lang="cs-CZ" sz="3000" i="0" dirty="0">
              <a:solidFill>
                <a:schemeClr val="bg1"/>
              </a:solidFill>
              <a:effectLst>
                <a:outerShdw blurRad="38100" dist="38100" dir="2700000" algn="tl">
                  <a:srgbClr val="000000"/>
                </a:outerShdw>
              </a:effectLst>
            </a:endParaRPr>
          </a:p>
          <a:p>
            <a:pPr marL="0" indent="0">
              <a:buClr>
                <a:srgbClr val="FFFF00"/>
              </a:buClr>
              <a:buNone/>
            </a:pPr>
            <a:endParaRPr lang="cs-CZ" sz="3000" i="0" dirty="0">
              <a:solidFill>
                <a:schemeClr val="bg1"/>
              </a:solidFill>
              <a:effectLst>
                <a:outerShdw blurRad="38100" dist="38100" dir="2700000" algn="tl">
                  <a:srgbClr val="000000"/>
                </a:outerShdw>
              </a:effectLst>
            </a:endParaRPr>
          </a:p>
          <a:p>
            <a:pPr>
              <a:buClr>
                <a:srgbClr val="FFFF00"/>
              </a:buClr>
              <a:buFont typeface="Wingdings" pitchFamily="2" charset="2"/>
              <a:buNone/>
            </a:pPr>
            <a:r>
              <a:rPr lang="cs-CZ" sz="3000" i="0" dirty="0" err="1">
                <a:solidFill>
                  <a:schemeClr val="bg1"/>
                </a:solidFill>
                <a:effectLst>
                  <a:outerShdw blurRad="38100" dist="38100" dir="2700000" algn="tl">
                    <a:srgbClr val="000000"/>
                  </a:outerShdw>
                </a:effectLst>
              </a:rPr>
              <a:t>Technique</a:t>
            </a:r>
            <a:r>
              <a:rPr lang="cs-CZ" sz="3000" i="0" dirty="0">
                <a:solidFill>
                  <a:schemeClr val="bg1"/>
                </a:solidFill>
                <a:effectLst>
                  <a:outerShdw blurRad="38100" dist="38100" dir="2700000" algn="tl">
                    <a:srgbClr val="000000"/>
                  </a:outerShdw>
                </a:effectLst>
              </a:rPr>
              <a:t> - a </a:t>
            </a:r>
            <a:r>
              <a:rPr lang="cs-CZ" sz="3000" i="0" dirty="0" err="1">
                <a:solidFill>
                  <a:schemeClr val="bg1"/>
                </a:solidFill>
                <a:effectLst>
                  <a:outerShdw blurRad="38100" dist="38100" dir="2700000" algn="tl">
                    <a:srgbClr val="000000"/>
                  </a:outerShdw>
                </a:effectLst>
              </a:rPr>
              <a:t>small</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needle</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is</a:t>
            </a:r>
            <a:r>
              <a:rPr lang="cs-CZ" sz="3000" i="0" dirty="0">
                <a:solidFill>
                  <a:schemeClr val="bg1"/>
                </a:solidFill>
                <a:effectLst>
                  <a:outerShdw blurRad="38100" dist="38100" dir="2700000" algn="tl">
                    <a:srgbClr val="000000"/>
                  </a:outerShdw>
                </a:effectLst>
              </a:rPr>
              <a:t> </a:t>
            </a:r>
            <a:r>
              <a:rPr lang="cs-CZ" sz="3000" i="0" dirty="0" err="1" smtClean="0">
                <a:solidFill>
                  <a:schemeClr val="bg1"/>
                </a:solidFill>
                <a:effectLst>
                  <a:outerShdw blurRad="38100" dist="38100" dir="2700000" algn="tl">
                    <a:srgbClr val="000000"/>
                  </a:outerShdw>
                </a:effectLst>
              </a:rPr>
              <a:t>inse</a:t>
            </a:r>
            <a:r>
              <a:rPr lang="en-US" sz="3000" i="0" dirty="0" smtClean="0">
                <a:solidFill>
                  <a:schemeClr val="bg1"/>
                </a:solidFill>
                <a:effectLst>
                  <a:outerShdw blurRad="38100" dist="38100" dir="2700000" algn="tl">
                    <a:srgbClr val="000000"/>
                  </a:outerShdw>
                </a:effectLst>
              </a:rPr>
              <a:t>r</a:t>
            </a:r>
            <a:r>
              <a:rPr lang="cs-CZ" sz="3000" i="0" dirty="0" err="1" smtClean="0">
                <a:solidFill>
                  <a:schemeClr val="bg1"/>
                </a:solidFill>
                <a:effectLst>
                  <a:outerShdw blurRad="38100" dist="38100" dir="2700000" algn="tl">
                    <a:srgbClr val="000000"/>
                  </a:outerShdw>
                </a:effectLst>
              </a:rPr>
              <a:t>ted</a:t>
            </a:r>
            <a:r>
              <a:rPr lang="cs-CZ" sz="3000" i="0" dirty="0" smtClean="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into</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the</a:t>
            </a:r>
            <a:r>
              <a:rPr lang="cs-CZ" sz="3000" i="0" dirty="0">
                <a:solidFill>
                  <a:schemeClr val="bg1"/>
                </a:solidFill>
                <a:effectLst>
                  <a:outerShdw blurRad="38100" dist="38100" dir="2700000" algn="tl">
                    <a:srgbClr val="000000"/>
                  </a:outerShdw>
                </a:effectLst>
              </a:rPr>
              <a:t> pulp </a:t>
            </a:r>
            <a:r>
              <a:rPr lang="en-US" sz="3000" i="0" dirty="0" smtClean="0">
                <a:solidFill>
                  <a:schemeClr val="bg1"/>
                </a:solidFill>
                <a:effectLst>
                  <a:outerShdw blurRad="38100" dist="38100" dir="2700000" algn="tl">
                    <a:srgbClr val="000000"/>
                  </a:outerShdw>
                </a:effectLst>
              </a:rPr>
              <a:t>c</a:t>
            </a:r>
            <a:r>
              <a:rPr lang="cs-CZ" sz="3000" i="0" dirty="0" err="1" smtClean="0">
                <a:solidFill>
                  <a:schemeClr val="bg1"/>
                </a:solidFill>
                <a:effectLst>
                  <a:outerShdw blurRad="38100" dist="38100" dir="2700000" algn="tl">
                    <a:srgbClr val="000000"/>
                  </a:outerShdw>
                </a:effectLst>
              </a:rPr>
              <a:t>hamber</a:t>
            </a:r>
            <a:r>
              <a:rPr lang="cs-CZ" sz="3000" i="0" dirty="0" smtClean="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until</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resistance</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is</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encountered</a:t>
            </a:r>
            <a:r>
              <a:rPr lang="cs-CZ" sz="3000" i="0" dirty="0">
                <a:solidFill>
                  <a:schemeClr val="bg1"/>
                </a:solidFill>
                <a:effectLst>
                  <a:outerShdw blurRad="38100" dist="38100" dir="2700000" algn="tl">
                    <a:srgbClr val="000000"/>
                  </a:outerShdw>
                </a:effectLst>
              </a:rPr>
              <a:t> → </a:t>
            </a:r>
            <a:r>
              <a:rPr lang="cs-CZ" sz="3000" i="0" dirty="0" err="1">
                <a:solidFill>
                  <a:schemeClr val="bg1"/>
                </a:solidFill>
                <a:effectLst>
                  <a:outerShdw blurRad="38100" dist="38100" dir="2700000" algn="tl">
                    <a:srgbClr val="000000"/>
                  </a:outerShdw>
                </a:effectLst>
              </a:rPr>
              <a:t>injected</a:t>
            </a:r>
            <a:r>
              <a:rPr lang="cs-CZ" sz="3000" i="0" dirty="0">
                <a:solidFill>
                  <a:schemeClr val="bg1"/>
                </a:solidFill>
                <a:effectLst>
                  <a:outerShdw blurRad="38100" dist="38100" dir="2700000" algn="tl">
                    <a:srgbClr val="000000"/>
                  </a:outerShdw>
                </a:effectLst>
              </a:rPr>
              <a:t> </a:t>
            </a:r>
            <a:r>
              <a:rPr lang="cs-CZ" sz="3000" i="0" dirty="0" err="1" smtClean="0">
                <a:solidFill>
                  <a:schemeClr val="bg1"/>
                </a:solidFill>
                <a:effectLst>
                  <a:outerShdw blurRad="38100" dist="38100" dir="2700000" algn="tl">
                    <a:srgbClr val="000000"/>
                  </a:outerShdw>
                </a:effectLst>
              </a:rPr>
              <a:t>under</a:t>
            </a:r>
            <a:r>
              <a:rPr lang="cs-CZ" sz="3000" i="0" dirty="0" smtClean="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pressure</a:t>
            </a:r>
            <a:endParaRPr lang="cs-CZ" sz="3000" i="0" dirty="0">
              <a:solidFill>
                <a:schemeClr val="bg1"/>
              </a:solidFill>
              <a:effectLst>
                <a:outerShdw blurRad="38100" dist="38100" dir="2700000" algn="tl">
                  <a:srgbClr val="000000"/>
                </a:outerShdw>
              </a:effectLst>
            </a:endParaRPr>
          </a:p>
          <a:p>
            <a:pPr>
              <a:buClr>
                <a:srgbClr val="FFFF00"/>
              </a:buClr>
              <a:buFont typeface="Wingdings" pitchFamily="2" charset="2"/>
              <a:buChar char="§"/>
            </a:pPr>
            <a:endParaRPr lang="cs-CZ" sz="3000" i="0" dirty="0">
              <a:solidFill>
                <a:schemeClr val="bg1"/>
              </a:solidFill>
              <a:effectLst>
                <a:outerShdw blurRad="38100" dist="38100" dir="2700000" algn="tl">
                  <a:srgbClr val="000000"/>
                </a:outerShdw>
              </a:effectLst>
            </a:endParaRPr>
          </a:p>
          <a:p>
            <a:pPr>
              <a:buClr>
                <a:srgbClr val="FFFF00"/>
              </a:buClr>
              <a:buFont typeface="Wingdings" pitchFamily="2" charset="2"/>
              <a:buChar char="§"/>
            </a:pPr>
            <a:r>
              <a:rPr lang="cs-CZ" sz="3000" i="0" dirty="0">
                <a:solidFill>
                  <a:schemeClr val="bg1"/>
                </a:solidFill>
                <a:effectLst>
                  <a:outerShdw blurRad="38100" dist="38100" dir="2700000" algn="tl">
                    <a:srgbClr val="000000"/>
                  </a:outerShdw>
                </a:effectLst>
              </a:rPr>
              <a:t> As </a:t>
            </a:r>
            <a:r>
              <a:rPr lang="cs-CZ" sz="3000" i="0" dirty="0" err="1">
                <a:solidFill>
                  <a:schemeClr val="bg1"/>
                </a:solidFill>
                <a:effectLst>
                  <a:outerShdw blurRad="38100" dist="38100" dir="2700000" algn="tl">
                    <a:srgbClr val="000000"/>
                  </a:outerShdw>
                </a:effectLst>
              </a:rPr>
              <a:t>the</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injection</a:t>
            </a:r>
            <a:r>
              <a:rPr lang="cs-CZ" sz="3000" i="0" dirty="0">
                <a:solidFill>
                  <a:schemeClr val="bg1"/>
                </a:solidFill>
                <a:effectLst>
                  <a:outerShdw blurRad="38100" dist="38100" dir="2700000" algn="tl">
                    <a:srgbClr val="000000"/>
                  </a:outerShdw>
                </a:effectLst>
              </a:rPr>
              <a:t> </a:t>
            </a:r>
            <a:r>
              <a:rPr lang="cs-CZ" sz="3000" i="0" dirty="0" err="1" smtClean="0">
                <a:solidFill>
                  <a:schemeClr val="bg1"/>
                </a:solidFill>
                <a:effectLst>
                  <a:outerShdw blurRad="38100" dist="38100" dir="2700000" algn="tl">
                    <a:srgbClr val="000000"/>
                  </a:outerShdw>
                </a:effectLst>
              </a:rPr>
              <a:t>starts</a:t>
            </a:r>
            <a:r>
              <a:rPr lang="cs-CZ" sz="3000" i="0" dirty="0" smtClean="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there</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will</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be</a:t>
            </a:r>
            <a:r>
              <a:rPr lang="cs-CZ" sz="3000" i="0" dirty="0">
                <a:solidFill>
                  <a:schemeClr val="bg1"/>
                </a:solidFill>
                <a:effectLst>
                  <a:outerShdw blurRad="38100" dist="38100" dir="2700000" algn="tl">
                    <a:srgbClr val="000000"/>
                  </a:outerShdw>
                </a:effectLst>
              </a:rPr>
              <a:t> a </a:t>
            </a:r>
            <a:r>
              <a:rPr lang="cs-CZ" sz="3000" i="0" dirty="0" err="1">
                <a:solidFill>
                  <a:schemeClr val="bg1"/>
                </a:solidFill>
                <a:effectLst>
                  <a:outerShdw blurRad="38100" dist="38100" dir="2700000" algn="tl">
                    <a:srgbClr val="000000"/>
                  </a:outerShdw>
                </a:effectLst>
              </a:rPr>
              <a:t>brief</a:t>
            </a:r>
            <a:r>
              <a:rPr lang="cs-CZ" sz="3000" i="0" dirty="0">
                <a:solidFill>
                  <a:schemeClr val="bg1"/>
                </a:solidFill>
                <a:effectLst>
                  <a:outerShdw blurRad="38100" dist="38100" dir="2700000" algn="tl">
                    <a:srgbClr val="000000"/>
                  </a:outerShdw>
                </a:effectLst>
              </a:rPr>
              <a:t> moment </a:t>
            </a:r>
            <a:r>
              <a:rPr lang="cs-CZ" sz="3000" i="0" dirty="0" err="1">
                <a:solidFill>
                  <a:schemeClr val="bg1"/>
                </a:solidFill>
                <a:effectLst>
                  <a:outerShdw blurRad="38100" dist="38100" dir="2700000" algn="tl">
                    <a:srgbClr val="000000"/>
                  </a:outerShdw>
                </a:effectLst>
              </a:rPr>
              <a:t>of</a:t>
            </a:r>
            <a:r>
              <a:rPr lang="cs-CZ" sz="3000" i="0" dirty="0">
                <a:solidFill>
                  <a:schemeClr val="bg1"/>
                </a:solidFill>
                <a:effectLst>
                  <a:outerShdw blurRad="38100" dist="38100" dir="2700000" algn="tl">
                    <a:srgbClr val="000000"/>
                  </a:outerShdw>
                </a:effectLst>
              </a:rPr>
              <a:t> intense </a:t>
            </a:r>
            <a:r>
              <a:rPr lang="cs-CZ" sz="3000" i="0" dirty="0" err="1">
                <a:solidFill>
                  <a:schemeClr val="bg1"/>
                </a:solidFill>
                <a:effectLst>
                  <a:outerShdw blurRad="38100" dist="38100" dir="2700000" algn="tl">
                    <a:srgbClr val="000000"/>
                  </a:outerShdw>
                </a:effectLst>
              </a:rPr>
              <a:t>discomfort</a:t>
            </a:r>
            <a:endParaRPr lang="cs-CZ" sz="3000" i="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881087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23528" y="2348880"/>
            <a:ext cx="8229600" cy="1143000"/>
          </a:xfrm>
        </p:spPr>
        <p:txBody>
          <a:bodyPr/>
          <a:lstStyle/>
          <a:p>
            <a:r>
              <a:rPr lang="en-US" dirty="0" err="1" smtClean="0">
                <a:solidFill>
                  <a:schemeClr val="bg1"/>
                </a:solidFill>
              </a:rPr>
              <a:t>Infraorbital</a:t>
            </a:r>
            <a:r>
              <a:rPr lang="en-US" dirty="0" smtClean="0">
                <a:solidFill>
                  <a:schemeClr val="bg1"/>
                </a:solidFill>
              </a:rPr>
              <a:t> anesthesia</a:t>
            </a:r>
            <a:endParaRPr lang="en-GB" dirty="0">
              <a:solidFill>
                <a:schemeClr val="bg1"/>
              </a:solidFill>
            </a:endParaRPr>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668" t="22036" r="27009" b="15929"/>
          <a:stretch/>
        </p:blipFill>
        <p:spPr bwMode="auto">
          <a:xfrm>
            <a:off x="6228184" y="3717032"/>
            <a:ext cx="2518442" cy="256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668" t="22036" r="27009" b="15929"/>
          <a:stretch/>
        </p:blipFill>
        <p:spPr bwMode="auto">
          <a:xfrm>
            <a:off x="971600" y="3717032"/>
            <a:ext cx="2518442" cy="256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874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199" y="263903"/>
            <a:ext cx="5770984" cy="3381122"/>
          </a:xfrm>
        </p:spPr>
        <p:txBody>
          <a:bodyPr>
            <a:normAutofit lnSpcReduction="10000"/>
          </a:bodyPr>
          <a:lstStyle/>
          <a:p>
            <a:pPr marL="0" indent="0">
              <a:buNone/>
            </a:pPr>
            <a:r>
              <a:rPr lang="en-GB" sz="2000" dirty="0" smtClean="0">
                <a:solidFill>
                  <a:schemeClr val="bg1"/>
                </a:solidFill>
              </a:rPr>
              <a:t>The </a:t>
            </a:r>
            <a:r>
              <a:rPr lang="en-GB" sz="2000" dirty="0" err="1" smtClean="0">
                <a:solidFill>
                  <a:schemeClr val="bg1"/>
                </a:solidFill>
              </a:rPr>
              <a:t>infraorbital</a:t>
            </a:r>
            <a:r>
              <a:rPr lang="en-GB" sz="2000" dirty="0" smtClean="0">
                <a:solidFill>
                  <a:schemeClr val="bg1"/>
                </a:solidFill>
              </a:rPr>
              <a:t> nerve block is often used to accomplish regional </a:t>
            </a:r>
            <a:r>
              <a:rPr lang="en-GB" sz="2000" dirty="0" err="1" smtClean="0">
                <a:solidFill>
                  <a:schemeClr val="bg1"/>
                </a:solidFill>
              </a:rPr>
              <a:t>anesthesia</a:t>
            </a:r>
            <a:r>
              <a:rPr lang="en-GB" sz="2000" dirty="0" smtClean="0">
                <a:solidFill>
                  <a:schemeClr val="bg1"/>
                </a:solidFill>
              </a:rPr>
              <a:t> of the face. The procedure offers several advantages over local tissue infiltration. A nerve block often achieves </a:t>
            </a:r>
            <a:r>
              <a:rPr lang="en-GB" sz="2000" dirty="0" err="1" smtClean="0">
                <a:solidFill>
                  <a:schemeClr val="bg1"/>
                </a:solidFill>
              </a:rPr>
              <a:t>anesthesia</a:t>
            </a:r>
            <a:r>
              <a:rPr lang="en-GB" sz="2000" dirty="0" smtClean="0">
                <a:solidFill>
                  <a:schemeClr val="bg1"/>
                </a:solidFill>
              </a:rPr>
              <a:t> with a smaller amount of medication than is required for local infiltration. In addition, unlike local tissue infiltration, nerve blocks can provide </a:t>
            </a:r>
            <a:r>
              <a:rPr lang="en-GB" sz="2000" dirty="0" err="1" smtClean="0">
                <a:solidFill>
                  <a:schemeClr val="bg1"/>
                </a:solidFill>
              </a:rPr>
              <a:t>anesthesia</a:t>
            </a:r>
            <a:r>
              <a:rPr lang="en-GB" sz="2000" dirty="0" smtClean="0">
                <a:solidFill>
                  <a:schemeClr val="bg1"/>
                </a:solidFill>
              </a:rPr>
              <a:t> without causing tissue distortion. Therefore, the </a:t>
            </a:r>
            <a:r>
              <a:rPr lang="en-GB" sz="2000" dirty="0" err="1" smtClean="0">
                <a:solidFill>
                  <a:schemeClr val="bg1"/>
                </a:solidFill>
              </a:rPr>
              <a:t>infraorbital</a:t>
            </a:r>
            <a:r>
              <a:rPr lang="en-GB" sz="2000" dirty="0" smtClean="0">
                <a:solidFill>
                  <a:schemeClr val="bg1"/>
                </a:solidFill>
              </a:rPr>
              <a:t> nerve block is a convenient alternative for situations such as facial lacerations in which tissue distortion would be unacceptable.</a:t>
            </a:r>
          </a:p>
          <a:p>
            <a:pPr marL="0" indent="0">
              <a:buNone/>
            </a:pPr>
            <a:endParaRPr lang="en-US" sz="2000" dirty="0">
              <a:solidFill>
                <a:schemeClr val="bg1"/>
              </a:solidFill>
            </a:endParaRPr>
          </a:p>
          <a:p>
            <a:pPr marL="0" indent="0">
              <a:buNone/>
            </a:pPr>
            <a:endParaRPr lang="en-GB" sz="2000" dirty="0">
              <a:solidFill>
                <a:schemeClr val="bg1"/>
              </a:solidFill>
            </a:endParaRPr>
          </a:p>
        </p:txBody>
      </p:sp>
      <p:pic>
        <p:nvPicPr>
          <p:cNvPr id="6146" name="Picture 2" descr="http://img.medscape.com/pi/emed/ckb/clinical_procedures/79926-81306-82660-140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60648"/>
            <a:ext cx="2314600" cy="3145071"/>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p:cNvSpPr txBox="1">
            <a:spLocks/>
          </p:cNvSpPr>
          <p:nvPr/>
        </p:nvSpPr>
        <p:spPr>
          <a:xfrm>
            <a:off x="539552" y="3645024"/>
            <a:ext cx="8364922" cy="248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solidFill>
                  <a:schemeClr val="bg1"/>
                </a:solidFill>
              </a:rPr>
              <a:t>The </a:t>
            </a:r>
            <a:r>
              <a:rPr lang="en-GB" sz="2400" dirty="0" err="1" smtClean="0">
                <a:solidFill>
                  <a:schemeClr val="bg1"/>
                </a:solidFill>
              </a:rPr>
              <a:t>infraorbital</a:t>
            </a:r>
            <a:r>
              <a:rPr lang="en-GB" sz="2400" dirty="0" smtClean="0">
                <a:solidFill>
                  <a:schemeClr val="bg1"/>
                </a:solidFill>
              </a:rPr>
              <a:t> nerve supplies sensory innervation to the lower eyelid, the side of the nose, and the upper lip. Since the </a:t>
            </a:r>
            <a:r>
              <a:rPr lang="en-GB" sz="2400" dirty="0" err="1" smtClean="0">
                <a:solidFill>
                  <a:schemeClr val="bg1"/>
                </a:solidFill>
              </a:rPr>
              <a:t>infraorbital</a:t>
            </a:r>
            <a:r>
              <a:rPr lang="en-GB" sz="2400" dirty="0" smtClean="0">
                <a:solidFill>
                  <a:schemeClr val="bg1"/>
                </a:solidFill>
              </a:rPr>
              <a:t> nerve provides a considerably large area of sensory innervation, it is a prime candidate for a regional nerve block. A successful </a:t>
            </a:r>
            <a:r>
              <a:rPr lang="en-GB" sz="2400" dirty="0" err="1" smtClean="0">
                <a:solidFill>
                  <a:schemeClr val="bg1"/>
                </a:solidFill>
              </a:rPr>
              <a:t>infraorbital</a:t>
            </a:r>
            <a:r>
              <a:rPr lang="en-GB" sz="2400" dirty="0" smtClean="0">
                <a:solidFill>
                  <a:schemeClr val="bg1"/>
                </a:solidFill>
              </a:rPr>
              <a:t> nerve block provides </a:t>
            </a:r>
            <a:r>
              <a:rPr lang="en-GB" sz="2400" dirty="0" err="1" smtClean="0">
                <a:solidFill>
                  <a:schemeClr val="bg1"/>
                </a:solidFill>
              </a:rPr>
              <a:t>anesthesia</a:t>
            </a:r>
            <a:r>
              <a:rPr lang="en-GB" sz="2400" dirty="0" smtClean="0">
                <a:solidFill>
                  <a:schemeClr val="bg1"/>
                </a:solidFill>
              </a:rPr>
              <a:t> for the area between the lower eyelid and the upper lip.</a:t>
            </a:r>
            <a:endParaRPr lang="en-GB" sz="2400" dirty="0">
              <a:solidFill>
                <a:schemeClr val="bg1"/>
              </a:solidFill>
            </a:endParaRPr>
          </a:p>
        </p:txBody>
      </p:sp>
    </p:spTree>
    <p:extLst>
      <p:ext uri="{BB962C8B-B14F-4D97-AF65-F5344CB8AC3E}">
        <p14:creationId xmlns:p14="http://schemas.microsoft.com/office/powerpoint/2010/main" val="109903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1196752"/>
            <a:ext cx="4546848" cy="4349080"/>
          </a:xfrm>
        </p:spPr>
        <p:txBody>
          <a:bodyPr>
            <a:normAutofit fontScale="92500" lnSpcReduction="10000"/>
          </a:bodyPr>
          <a:lstStyle/>
          <a:p>
            <a:pPr marL="0" indent="0">
              <a:buNone/>
            </a:pPr>
            <a:r>
              <a:rPr lang="cs-CZ" i="0" dirty="0" err="1" smtClean="0">
                <a:solidFill>
                  <a:schemeClr val="bg1"/>
                </a:solidFill>
                <a:effectLst>
                  <a:outerShdw blurRad="38100" dist="38100" dir="2700000" algn="tl">
                    <a:srgbClr val="000000"/>
                  </a:outerShdw>
                </a:effectLst>
              </a:rPr>
              <a:t>Anesthetize</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the</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maxillary</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premolars</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canine</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incisors</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corresponding</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buccal</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alveolar</a:t>
            </a:r>
            <a:r>
              <a:rPr lang="cs-CZ" i="0" dirty="0" smtClean="0">
                <a:solidFill>
                  <a:schemeClr val="bg1"/>
                </a:solidFill>
                <a:effectLst>
                  <a:outerShdw blurRad="38100" dist="38100" dir="2700000" algn="tl">
                    <a:srgbClr val="000000"/>
                  </a:outerShdw>
                </a:effectLst>
              </a:rPr>
              <a:t> bone and gingiva, </a:t>
            </a:r>
            <a:r>
              <a:rPr lang="cs-CZ" i="0" dirty="0" err="1" smtClean="0">
                <a:solidFill>
                  <a:schemeClr val="bg1"/>
                </a:solidFill>
                <a:effectLst>
                  <a:outerShdw blurRad="38100" dist="38100" dir="2700000" algn="tl">
                    <a:srgbClr val="000000"/>
                  </a:outerShdw>
                </a:effectLst>
              </a:rPr>
              <a:t>also</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the</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terminal</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branches</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of</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infraorbital</a:t>
            </a:r>
            <a:r>
              <a:rPr lang="cs-CZ" i="0" dirty="0" smtClean="0">
                <a:solidFill>
                  <a:schemeClr val="bg1"/>
                </a:solidFill>
                <a:effectLst>
                  <a:outerShdw blurRad="38100" dist="38100" dir="2700000" algn="tl">
                    <a:srgbClr val="000000"/>
                  </a:outerShdw>
                </a:effectLst>
              </a:rPr>
              <a:t> nerve (</a:t>
            </a:r>
            <a:r>
              <a:rPr lang="cs-CZ" i="0" dirty="0" err="1" smtClean="0">
                <a:solidFill>
                  <a:schemeClr val="bg1"/>
                </a:solidFill>
                <a:effectLst>
                  <a:outerShdw blurRad="38100" dist="38100" dir="2700000" algn="tl">
                    <a:srgbClr val="000000"/>
                  </a:outerShdw>
                </a:effectLst>
              </a:rPr>
              <a:t>lower</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eyelid</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external</a:t>
            </a:r>
            <a:r>
              <a:rPr lang="cs-CZ" i="0" dirty="0" smtClean="0">
                <a:solidFill>
                  <a:schemeClr val="bg1"/>
                </a:solidFill>
                <a:effectLst>
                  <a:outerShdw blurRad="38100" dist="38100" dir="2700000" algn="tl">
                    <a:srgbClr val="000000"/>
                  </a:outerShdw>
                </a:effectLst>
              </a:rPr>
              <a:t> nose </a:t>
            </a:r>
            <a:r>
              <a:rPr lang="cs-CZ" i="0" dirty="0" err="1" smtClean="0">
                <a:solidFill>
                  <a:schemeClr val="bg1"/>
                </a:solidFill>
                <a:effectLst>
                  <a:outerShdw blurRad="38100" dist="38100" dir="2700000" algn="tl">
                    <a:srgbClr val="000000"/>
                  </a:outerShdw>
                </a:effectLst>
              </a:rPr>
              <a:t>tissue</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upper</a:t>
            </a:r>
            <a:r>
              <a:rPr lang="cs-CZ" i="0" dirty="0" smtClean="0">
                <a:solidFill>
                  <a:schemeClr val="bg1"/>
                </a:solidFill>
                <a:effectLst>
                  <a:outerShdw blurRad="38100" dist="38100" dir="2700000" algn="tl">
                    <a:srgbClr val="000000"/>
                  </a:outerShdw>
                </a:effectLst>
              </a:rPr>
              <a:t> lip, </a:t>
            </a:r>
            <a:r>
              <a:rPr lang="cs-CZ" i="0" dirty="0" err="1" smtClean="0">
                <a:solidFill>
                  <a:schemeClr val="bg1"/>
                </a:solidFill>
                <a:effectLst>
                  <a:outerShdw blurRad="38100" dist="38100" dir="2700000" algn="tl">
                    <a:srgbClr val="000000"/>
                  </a:outerShdw>
                </a:effectLst>
              </a:rPr>
              <a:t>the</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anterior</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aspect</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of</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the</a:t>
            </a:r>
            <a:r>
              <a:rPr lang="cs-CZ" i="0" dirty="0" smtClean="0">
                <a:solidFill>
                  <a:schemeClr val="bg1"/>
                </a:solidFill>
                <a:effectLst>
                  <a:outerShdw blurRad="38100" dist="38100" dir="2700000" algn="tl">
                    <a:srgbClr val="000000"/>
                  </a:outerShdw>
                </a:effectLst>
              </a:rPr>
              <a:t> </a:t>
            </a:r>
            <a:r>
              <a:rPr lang="cs-CZ" i="0" dirty="0" err="1" smtClean="0">
                <a:solidFill>
                  <a:schemeClr val="bg1"/>
                </a:solidFill>
                <a:effectLst>
                  <a:outerShdw blurRad="38100" dist="38100" dir="2700000" algn="tl">
                    <a:srgbClr val="000000"/>
                  </a:outerShdw>
                </a:effectLst>
              </a:rPr>
              <a:t>maxillary</a:t>
            </a:r>
            <a:r>
              <a:rPr lang="cs-CZ" i="0" dirty="0" smtClean="0">
                <a:solidFill>
                  <a:schemeClr val="bg1"/>
                </a:solidFill>
                <a:effectLst>
                  <a:outerShdw blurRad="38100" dist="38100" dir="2700000" algn="tl">
                    <a:srgbClr val="000000"/>
                  </a:outerShdw>
                </a:effectLst>
              </a:rPr>
              <a:t> sinus)</a:t>
            </a:r>
          </a:p>
          <a:p>
            <a:pPr marL="0" indent="0">
              <a:buNone/>
            </a:pPr>
            <a:endParaRPr lang="en-GB" dirty="0"/>
          </a:p>
        </p:txBody>
      </p:sp>
      <p:pic>
        <p:nvPicPr>
          <p:cNvPr id="10242" name="Picture 2" descr="Infraorbital ner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32656"/>
            <a:ext cx="2275813"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14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20688"/>
            <a:ext cx="8229600" cy="5505475"/>
          </a:xfrm>
        </p:spPr>
        <p:txBody>
          <a:bodyPr>
            <a:normAutofit fontScale="85000" lnSpcReduction="20000"/>
          </a:bodyPr>
          <a:lstStyle/>
          <a:p>
            <a:pPr marL="0" indent="0">
              <a:buNone/>
            </a:pPr>
            <a:r>
              <a:rPr lang="en-GB" dirty="0" smtClean="0">
                <a:solidFill>
                  <a:schemeClr val="bg1"/>
                </a:solidFill>
              </a:rPr>
              <a:t>Technique:</a:t>
            </a:r>
          </a:p>
          <a:p>
            <a:pPr marL="0" indent="0">
              <a:buNone/>
            </a:pPr>
            <a:endParaRPr lang="en-GB" dirty="0">
              <a:solidFill>
                <a:schemeClr val="bg1"/>
              </a:solidFill>
            </a:endParaRPr>
          </a:p>
          <a:p>
            <a:r>
              <a:rPr lang="en-GB" dirty="0" smtClean="0">
                <a:solidFill>
                  <a:schemeClr val="bg1"/>
                </a:solidFill>
              </a:rPr>
              <a:t>Palpate </a:t>
            </a:r>
            <a:r>
              <a:rPr lang="en-GB" dirty="0" err="1">
                <a:solidFill>
                  <a:schemeClr val="bg1"/>
                </a:solidFill>
              </a:rPr>
              <a:t>infraorbital</a:t>
            </a:r>
            <a:r>
              <a:rPr lang="en-GB" dirty="0">
                <a:solidFill>
                  <a:schemeClr val="bg1"/>
                </a:solidFill>
              </a:rPr>
              <a:t> foramen extra extra-orally and </a:t>
            </a:r>
            <a:r>
              <a:rPr lang="en-GB" dirty="0" smtClean="0">
                <a:solidFill>
                  <a:schemeClr val="bg1"/>
                </a:solidFill>
              </a:rPr>
              <a:t>place thumb </a:t>
            </a:r>
            <a:r>
              <a:rPr lang="en-GB" dirty="0">
                <a:solidFill>
                  <a:schemeClr val="bg1"/>
                </a:solidFill>
              </a:rPr>
              <a:t>or index finger on region</a:t>
            </a:r>
          </a:p>
          <a:p>
            <a:endParaRPr lang="en-GB" dirty="0" smtClean="0">
              <a:solidFill>
                <a:schemeClr val="bg1"/>
              </a:solidFill>
            </a:endParaRPr>
          </a:p>
          <a:p>
            <a:pPr marL="0" indent="0">
              <a:buNone/>
            </a:pPr>
            <a:r>
              <a:rPr lang="en-GB" dirty="0" smtClean="0">
                <a:solidFill>
                  <a:schemeClr val="bg1"/>
                </a:solidFill>
              </a:rPr>
              <a:t>• </a:t>
            </a:r>
            <a:r>
              <a:rPr lang="en-GB" dirty="0">
                <a:solidFill>
                  <a:schemeClr val="bg1"/>
                </a:solidFill>
              </a:rPr>
              <a:t>Retract the upper lip and </a:t>
            </a:r>
            <a:r>
              <a:rPr lang="en-GB" dirty="0" err="1">
                <a:solidFill>
                  <a:schemeClr val="bg1"/>
                </a:solidFill>
              </a:rPr>
              <a:t>buccal</a:t>
            </a:r>
            <a:r>
              <a:rPr lang="en-GB" dirty="0">
                <a:solidFill>
                  <a:schemeClr val="bg1"/>
                </a:solidFill>
              </a:rPr>
              <a:t> </a:t>
            </a:r>
            <a:r>
              <a:rPr lang="en-GB" dirty="0" smtClean="0">
                <a:solidFill>
                  <a:schemeClr val="bg1"/>
                </a:solidFill>
              </a:rPr>
              <a:t>mucosa</a:t>
            </a:r>
          </a:p>
          <a:p>
            <a:pPr marL="0" indent="0">
              <a:buNone/>
            </a:pPr>
            <a:endParaRPr lang="en-GB" dirty="0">
              <a:solidFill>
                <a:schemeClr val="bg1"/>
              </a:solidFill>
            </a:endParaRPr>
          </a:p>
          <a:p>
            <a:pPr marL="0" indent="0">
              <a:buNone/>
            </a:pPr>
            <a:r>
              <a:rPr lang="en-GB" dirty="0">
                <a:solidFill>
                  <a:schemeClr val="bg1"/>
                </a:solidFill>
              </a:rPr>
              <a:t>• Area of insertion is the </a:t>
            </a:r>
            <a:r>
              <a:rPr lang="en-GB" dirty="0" err="1">
                <a:solidFill>
                  <a:schemeClr val="bg1"/>
                </a:solidFill>
              </a:rPr>
              <a:t>mucobuccal</a:t>
            </a:r>
            <a:r>
              <a:rPr lang="en-GB" dirty="0">
                <a:solidFill>
                  <a:schemeClr val="bg1"/>
                </a:solidFill>
              </a:rPr>
              <a:t> fold of the 1 1st </a:t>
            </a:r>
            <a:r>
              <a:rPr lang="en-GB" dirty="0" smtClean="0">
                <a:solidFill>
                  <a:schemeClr val="bg1"/>
                </a:solidFill>
              </a:rPr>
              <a:t>premolar/canine </a:t>
            </a:r>
            <a:r>
              <a:rPr lang="en-GB" dirty="0">
                <a:solidFill>
                  <a:schemeClr val="bg1"/>
                </a:solidFill>
              </a:rPr>
              <a:t>area</a:t>
            </a:r>
          </a:p>
          <a:p>
            <a:endParaRPr lang="en-GB" dirty="0" smtClean="0">
              <a:solidFill>
                <a:schemeClr val="bg1"/>
              </a:solidFill>
            </a:endParaRPr>
          </a:p>
          <a:p>
            <a:pPr marL="0" indent="0">
              <a:buNone/>
            </a:pPr>
            <a:r>
              <a:rPr lang="en-GB" dirty="0" smtClean="0">
                <a:solidFill>
                  <a:schemeClr val="bg1"/>
                </a:solidFill>
              </a:rPr>
              <a:t>• </a:t>
            </a:r>
            <a:r>
              <a:rPr lang="en-GB" dirty="0">
                <a:solidFill>
                  <a:schemeClr val="bg1"/>
                </a:solidFill>
              </a:rPr>
              <a:t>Contact bone in </a:t>
            </a:r>
            <a:r>
              <a:rPr lang="en-GB" dirty="0" err="1">
                <a:solidFill>
                  <a:schemeClr val="bg1"/>
                </a:solidFill>
              </a:rPr>
              <a:t>infraorbital</a:t>
            </a:r>
            <a:r>
              <a:rPr lang="en-GB" dirty="0">
                <a:solidFill>
                  <a:schemeClr val="bg1"/>
                </a:solidFill>
              </a:rPr>
              <a:t> region</a:t>
            </a:r>
          </a:p>
          <a:p>
            <a:pPr marL="0" indent="0">
              <a:buNone/>
            </a:pPr>
            <a:endParaRPr lang="en-GB" dirty="0" smtClean="0">
              <a:solidFill>
                <a:schemeClr val="bg1"/>
              </a:solidFill>
            </a:endParaRPr>
          </a:p>
          <a:p>
            <a:pPr marL="0" indent="0">
              <a:buNone/>
            </a:pPr>
            <a:r>
              <a:rPr lang="en-GB" dirty="0" smtClean="0">
                <a:solidFill>
                  <a:schemeClr val="bg1"/>
                </a:solidFill>
              </a:rPr>
              <a:t>• </a:t>
            </a:r>
            <a:r>
              <a:rPr lang="en-GB" dirty="0">
                <a:solidFill>
                  <a:schemeClr val="bg1"/>
                </a:solidFill>
              </a:rPr>
              <a:t>Inject 0.9 0.9-1.2cc of local </a:t>
            </a:r>
            <a:r>
              <a:rPr lang="en-GB" dirty="0" err="1">
                <a:solidFill>
                  <a:schemeClr val="bg1"/>
                </a:solidFill>
              </a:rPr>
              <a:t>anesthetic</a:t>
            </a:r>
            <a:endParaRPr lang="en-GB" dirty="0">
              <a:solidFill>
                <a:schemeClr val="bg1"/>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668" t="22036" r="27009" b="15929"/>
          <a:stretch/>
        </p:blipFill>
        <p:spPr bwMode="auto">
          <a:xfrm>
            <a:off x="6444208" y="4077072"/>
            <a:ext cx="2518442" cy="256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86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2636912"/>
            <a:ext cx="8229600" cy="1143000"/>
          </a:xfrm>
        </p:spPr>
        <p:txBody>
          <a:bodyPr>
            <a:normAutofit fontScale="90000"/>
          </a:bodyPr>
          <a:lstStyle/>
          <a:p>
            <a:r>
              <a:rPr lang="en-US" dirty="0" err="1" smtClean="0">
                <a:solidFill>
                  <a:schemeClr val="bg1"/>
                </a:solidFill>
              </a:rPr>
              <a:t>Intraosseous</a:t>
            </a:r>
            <a:r>
              <a:rPr lang="en-US" dirty="0">
                <a:solidFill>
                  <a:schemeClr val="bg1"/>
                </a:solidFill>
              </a:rPr>
              <a:t/>
            </a:r>
            <a:br>
              <a:rPr lang="en-US" dirty="0">
                <a:solidFill>
                  <a:schemeClr val="bg1"/>
                </a:solidFill>
              </a:rPr>
            </a:br>
            <a:r>
              <a:rPr lang="en-US" dirty="0" err="1" smtClean="0">
                <a:solidFill>
                  <a:schemeClr val="bg1"/>
                </a:solidFill>
              </a:rPr>
              <a:t>intraligamentary</a:t>
            </a:r>
            <a:r>
              <a:rPr lang="en-US" dirty="0" smtClean="0">
                <a:solidFill>
                  <a:schemeClr val="bg1"/>
                </a:solidFill>
              </a:rPr>
              <a:t/>
            </a:r>
            <a:br>
              <a:rPr lang="en-US" dirty="0" smtClean="0">
                <a:solidFill>
                  <a:schemeClr val="bg1"/>
                </a:solidFill>
              </a:rPr>
            </a:br>
            <a:r>
              <a:rPr lang="en-US" dirty="0" err="1" smtClean="0">
                <a:solidFill>
                  <a:schemeClr val="bg1"/>
                </a:solidFill>
              </a:rPr>
              <a:t>intrapulpal</a:t>
            </a: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err="1" smtClean="0">
                <a:solidFill>
                  <a:schemeClr val="bg1"/>
                </a:solidFill>
              </a:rPr>
              <a:t>infraorbital</a:t>
            </a:r>
            <a:r>
              <a:rPr lang="en-US" dirty="0" smtClean="0">
                <a:solidFill>
                  <a:schemeClr val="bg1"/>
                </a:solidFill>
              </a:rPr>
              <a:t/>
            </a:r>
            <a:br>
              <a:rPr lang="en-US" dirty="0" smtClean="0">
                <a:solidFill>
                  <a:schemeClr val="bg1"/>
                </a:solidFill>
              </a:rPr>
            </a:br>
            <a:r>
              <a:rPr lang="en-US" dirty="0" err="1" smtClean="0">
                <a:solidFill>
                  <a:schemeClr val="bg1"/>
                </a:solidFill>
              </a:rPr>
              <a:t>buccal</a:t>
            </a:r>
            <a:r>
              <a:rPr lang="en-US" dirty="0" smtClean="0">
                <a:solidFill>
                  <a:schemeClr val="bg1"/>
                </a:solidFill>
              </a:rPr>
              <a:t> abscess and space</a:t>
            </a:r>
            <a:endParaRPr lang="en-GB" dirty="0">
              <a:solidFill>
                <a:schemeClr val="bg1"/>
              </a:solidFill>
            </a:endParaRPr>
          </a:p>
        </p:txBody>
      </p:sp>
    </p:spTree>
    <p:extLst>
      <p:ext uri="{BB962C8B-B14F-4D97-AF65-F5344CB8AC3E}">
        <p14:creationId xmlns:p14="http://schemas.microsoft.com/office/powerpoint/2010/main" val="295426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2852936"/>
            <a:ext cx="8229600" cy="1143000"/>
          </a:xfrm>
        </p:spPr>
        <p:txBody>
          <a:bodyPr/>
          <a:lstStyle/>
          <a:p>
            <a:r>
              <a:rPr lang="en-US" dirty="0" err="1" smtClean="0">
                <a:solidFill>
                  <a:schemeClr val="bg1"/>
                </a:solidFill>
              </a:rPr>
              <a:t>Buccal</a:t>
            </a:r>
            <a:r>
              <a:rPr lang="en-US" dirty="0" smtClean="0">
                <a:solidFill>
                  <a:schemeClr val="bg1"/>
                </a:solidFill>
              </a:rPr>
              <a:t> nerve </a:t>
            </a:r>
            <a:r>
              <a:rPr lang="en-US" dirty="0" err="1" smtClean="0">
                <a:solidFill>
                  <a:schemeClr val="bg1"/>
                </a:solidFill>
              </a:rPr>
              <a:t>blcok</a:t>
            </a:r>
            <a:endParaRPr lang="en-GB" dirty="0">
              <a:solidFill>
                <a:schemeClr val="bg1"/>
              </a:solidFill>
            </a:endParaRPr>
          </a:p>
        </p:txBody>
      </p:sp>
    </p:spTree>
    <p:extLst>
      <p:ext uri="{BB962C8B-B14F-4D97-AF65-F5344CB8AC3E}">
        <p14:creationId xmlns:p14="http://schemas.microsoft.com/office/powerpoint/2010/main" val="1221415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3568" y="692696"/>
            <a:ext cx="4474840" cy="2506290"/>
          </a:xfrm>
        </p:spPr>
        <p:txBody>
          <a:bodyPr>
            <a:normAutofit/>
          </a:bodyPr>
          <a:lstStyle/>
          <a:p>
            <a:r>
              <a:rPr lang="en-US" sz="2800" dirty="0" err="1" smtClean="0">
                <a:solidFill>
                  <a:schemeClr val="bg1"/>
                </a:solidFill>
              </a:rPr>
              <a:t>Buccal</a:t>
            </a:r>
            <a:r>
              <a:rPr lang="en-US" sz="2800" dirty="0" smtClean="0">
                <a:solidFill>
                  <a:schemeClr val="bg1"/>
                </a:solidFill>
              </a:rPr>
              <a:t> nerve arises in </a:t>
            </a:r>
            <a:r>
              <a:rPr lang="en-US" sz="2800" dirty="0" err="1" smtClean="0">
                <a:solidFill>
                  <a:schemeClr val="bg1"/>
                </a:solidFill>
              </a:rPr>
              <a:t>infrtemporal</a:t>
            </a:r>
            <a:r>
              <a:rPr lang="en-US" sz="2800" dirty="0" smtClean="0">
                <a:solidFill>
                  <a:schemeClr val="bg1"/>
                </a:solidFill>
              </a:rPr>
              <a:t> fossa and crosses anterior border of ramus to give multiple branches</a:t>
            </a:r>
            <a:endParaRPr lang="en-GB" sz="2800" dirty="0">
              <a:solidFill>
                <a:schemeClr val="bg1"/>
              </a:solidFill>
            </a:endParaRP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672" r="23581" b="6133"/>
          <a:stretch>
            <a:fillRect/>
          </a:stretch>
        </p:blipFill>
        <p:spPr bwMode="auto">
          <a:xfrm>
            <a:off x="5724128" y="332656"/>
            <a:ext cx="2442505" cy="3384376"/>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a:xfrm>
            <a:off x="755576" y="3645024"/>
            <a:ext cx="4474840" cy="25062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rPr>
              <a:t>Supplies </a:t>
            </a:r>
            <a:r>
              <a:rPr lang="en-US" sz="2800" dirty="0" err="1" smtClean="0">
                <a:solidFill>
                  <a:schemeClr val="bg1"/>
                </a:solidFill>
              </a:rPr>
              <a:t>buccal</a:t>
            </a:r>
            <a:r>
              <a:rPr lang="en-US" sz="2800" dirty="0" smtClean="0">
                <a:solidFill>
                  <a:schemeClr val="bg1"/>
                </a:solidFill>
              </a:rPr>
              <a:t> gingiva and mucosa</a:t>
            </a:r>
            <a:endParaRPr lang="en-GB" sz="2800" dirty="0">
              <a:solidFill>
                <a:schemeClr val="bg1"/>
              </a:solidFill>
            </a:endParaRPr>
          </a:p>
        </p:txBody>
      </p:sp>
      <p:sp>
        <p:nvSpPr>
          <p:cNvPr id="9" name="Rectangle 7"/>
          <p:cNvSpPr>
            <a:spLocks noChangeArrowheads="1"/>
          </p:cNvSpPr>
          <p:nvPr/>
        </p:nvSpPr>
        <p:spPr bwMode="auto">
          <a:xfrm>
            <a:off x="6582782" y="4319522"/>
            <a:ext cx="1243501" cy="2240822"/>
          </a:xfrm>
          <a:prstGeom prst="rect">
            <a:avLst/>
          </a:prstGeom>
          <a:solidFill>
            <a:srgbClr val="F3F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3581" y="4321969"/>
            <a:ext cx="1667168" cy="22463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5650323" y="4898169"/>
            <a:ext cx="100806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900" b="1" i="0" dirty="0" err="1">
                <a:solidFill>
                  <a:schemeClr val="bg1"/>
                </a:solidFill>
                <a:effectLst>
                  <a:outerShdw blurRad="38100" dist="38100" dir="2700000" algn="tl">
                    <a:srgbClr val="FFFFFF"/>
                  </a:outerShdw>
                </a:effectLst>
              </a:rPr>
              <a:t>Buccal</a:t>
            </a:r>
            <a:r>
              <a:rPr lang="cs-CZ" sz="900" b="1" i="0" dirty="0">
                <a:solidFill>
                  <a:schemeClr val="bg1"/>
                </a:solidFill>
                <a:effectLst>
                  <a:outerShdw blurRad="38100" dist="38100" dir="2700000" algn="tl">
                    <a:srgbClr val="FFFFFF"/>
                  </a:outerShdw>
                </a:effectLst>
              </a:rPr>
              <a:t> nerve</a:t>
            </a:r>
          </a:p>
        </p:txBody>
      </p:sp>
      <p:sp>
        <p:nvSpPr>
          <p:cNvPr id="12" name="Text Box 4"/>
          <p:cNvSpPr txBox="1">
            <a:spLocks noChangeArrowheads="1"/>
          </p:cNvSpPr>
          <p:nvPr/>
        </p:nvSpPr>
        <p:spPr bwMode="auto">
          <a:xfrm>
            <a:off x="5583831" y="5982037"/>
            <a:ext cx="5397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sz="800" b="1" i="0" dirty="0" err="1">
                <a:solidFill>
                  <a:schemeClr val="bg1"/>
                </a:solidFill>
                <a:effectLst>
                  <a:outerShdw blurRad="38100" dist="38100" dir="2700000" algn="tl">
                    <a:srgbClr val="FFFFFF"/>
                  </a:outerShdw>
                </a:effectLst>
              </a:rPr>
              <a:t>Lingual</a:t>
            </a:r>
            <a:r>
              <a:rPr lang="cs-CZ" sz="800" b="1" i="0" dirty="0">
                <a:solidFill>
                  <a:schemeClr val="bg1"/>
                </a:solidFill>
                <a:effectLst>
                  <a:outerShdw blurRad="38100" dist="38100" dir="2700000" algn="tl">
                    <a:srgbClr val="FFFFFF"/>
                  </a:outerShdw>
                </a:effectLst>
              </a:rPr>
              <a:t> nerve</a:t>
            </a:r>
          </a:p>
        </p:txBody>
      </p:sp>
      <p:sp>
        <p:nvSpPr>
          <p:cNvPr id="13" name="Text Box 5"/>
          <p:cNvSpPr txBox="1">
            <a:spLocks noChangeArrowheads="1"/>
          </p:cNvSpPr>
          <p:nvPr/>
        </p:nvSpPr>
        <p:spPr bwMode="auto">
          <a:xfrm>
            <a:off x="7285739" y="4828919"/>
            <a:ext cx="10810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900" b="1" i="0" dirty="0" err="1">
                <a:solidFill>
                  <a:schemeClr val="bg1"/>
                </a:solidFill>
                <a:effectLst>
                  <a:outerShdw blurRad="38100" dist="38100" dir="2700000" algn="tl">
                    <a:srgbClr val="FFFFFF"/>
                  </a:outerShdw>
                </a:effectLst>
              </a:rPr>
              <a:t>Inferior</a:t>
            </a:r>
            <a:r>
              <a:rPr lang="cs-CZ" sz="900" b="1" i="0" dirty="0">
                <a:solidFill>
                  <a:schemeClr val="bg1"/>
                </a:solidFill>
                <a:effectLst>
                  <a:outerShdw blurRad="38100" dist="38100" dir="2700000" algn="tl">
                    <a:srgbClr val="FFFFFF"/>
                  </a:outerShdw>
                </a:effectLst>
              </a:rPr>
              <a:t> </a:t>
            </a:r>
            <a:r>
              <a:rPr lang="cs-CZ" sz="900" b="1" i="0" dirty="0" err="1">
                <a:solidFill>
                  <a:schemeClr val="bg1"/>
                </a:solidFill>
                <a:effectLst>
                  <a:outerShdw blurRad="38100" dist="38100" dir="2700000" algn="tl">
                    <a:srgbClr val="FFFFFF"/>
                  </a:outerShdw>
                </a:effectLst>
              </a:rPr>
              <a:t>alveolar</a:t>
            </a:r>
            <a:r>
              <a:rPr lang="cs-CZ" sz="900" b="1" i="0" dirty="0">
                <a:solidFill>
                  <a:schemeClr val="bg1"/>
                </a:solidFill>
                <a:effectLst>
                  <a:outerShdw blurRad="38100" dist="38100" dir="2700000" algn="tl">
                    <a:srgbClr val="FFFFFF"/>
                  </a:outerShdw>
                </a:effectLst>
              </a:rPr>
              <a:t> nerve</a:t>
            </a:r>
          </a:p>
        </p:txBody>
      </p:sp>
      <p:sp>
        <p:nvSpPr>
          <p:cNvPr id="14" name="Text Box 6"/>
          <p:cNvSpPr txBox="1">
            <a:spLocks noChangeArrowheads="1"/>
          </p:cNvSpPr>
          <p:nvPr/>
        </p:nvSpPr>
        <p:spPr bwMode="auto">
          <a:xfrm>
            <a:off x="7430202" y="5630005"/>
            <a:ext cx="9366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900" b="1" i="0" dirty="0" err="1">
                <a:solidFill>
                  <a:schemeClr val="bg1"/>
                </a:solidFill>
                <a:effectLst>
                  <a:outerShdw blurRad="38100" dist="38100" dir="2700000" algn="tl">
                    <a:srgbClr val="FFFFFF"/>
                  </a:outerShdw>
                </a:effectLst>
              </a:rPr>
              <a:t>Mental</a:t>
            </a:r>
            <a:r>
              <a:rPr lang="cs-CZ" sz="900" b="1" i="0" dirty="0">
                <a:solidFill>
                  <a:schemeClr val="bg1"/>
                </a:solidFill>
                <a:effectLst>
                  <a:outerShdw blurRad="38100" dist="38100" dir="2700000" algn="tl">
                    <a:srgbClr val="FFFFFF"/>
                  </a:outerShdw>
                </a:effectLst>
              </a:rPr>
              <a:t> nerve</a:t>
            </a:r>
          </a:p>
        </p:txBody>
      </p:sp>
    </p:spTree>
    <p:extLst>
      <p:ext uri="{BB962C8B-B14F-4D97-AF65-F5344CB8AC3E}">
        <p14:creationId xmlns:p14="http://schemas.microsoft.com/office/powerpoint/2010/main" val="2152693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dirty="0"/>
          </a:p>
        </p:txBody>
      </p:sp>
      <p:sp>
        <p:nvSpPr>
          <p:cNvPr id="3" name="Zástupný symbol pro obsah 2"/>
          <p:cNvSpPr>
            <a:spLocks noGrp="1"/>
          </p:cNvSpPr>
          <p:nvPr>
            <p:ph idx="1"/>
          </p:nvPr>
        </p:nvSpPr>
        <p:spPr/>
        <p:txBody>
          <a:bodyPr/>
          <a:lstStyle/>
          <a:p>
            <a:endParaRPr lang="en-GB"/>
          </a:p>
        </p:txBody>
      </p:sp>
      <p:pic>
        <p:nvPicPr>
          <p:cNvPr id="4" name="Picture 5" descr="Buccal nerve block. (Daniel/Harfst, 2002, courtesy of the OHSU Department of Dental Hygiene)"/>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5508104" y="1412776"/>
            <a:ext cx="2995687" cy="3070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899592" y="1268760"/>
            <a:ext cx="316815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sz="3000" i="0" dirty="0" err="1">
                <a:solidFill>
                  <a:schemeClr val="bg1"/>
                </a:solidFill>
                <a:effectLst>
                  <a:outerShdw blurRad="38100" dist="38100" dir="2700000" algn="tl">
                    <a:srgbClr val="000000"/>
                  </a:outerShdw>
                </a:effectLst>
              </a:rPr>
              <a:t>Technique</a:t>
            </a:r>
            <a:r>
              <a:rPr lang="cs-CZ" sz="3000" i="0" dirty="0">
                <a:solidFill>
                  <a:schemeClr val="bg1"/>
                </a:solidFill>
                <a:effectLst>
                  <a:outerShdw blurRad="38100" dist="38100" dir="2700000" algn="tl">
                    <a:srgbClr val="000000"/>
                  </a:outerShdw>
                </a:effectLst>
              </a:rPr>
              <a:t> - </a:t>
            </a:r>
            <a:r>
              <a:rPr lang="cs-CZ" sz="3000" i="0" dirty="0" err="1">
                <a:solidFill>
                  <a:schemeClr val="bg1"/>
                </a:solidFill>
                <a:effectLst>
                  <a:outerShdw blurRad="38100" dist="38100" dir="2700000" algn="tl">
                    <a:srgbClr val="000000"/>
                  </a:outerShdw>
                </a:effectLst>
              </a:rPr>
              <a:t>anterior</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ramus</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of</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the</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mandible</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at</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the</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level</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of</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the</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mandibular</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molar</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occlusal</a:t>
            </a:r>
            <a:r>
              <a:rPr lang="cs-CZ" sz="3000" i="0" dirty="0">
                <a:solidFill>
                  <a:schemeClr val="bg1"/>
                </a:solidFill>
                <a:effectLst>
                  <a:outerShdw blurRad="38100" dist="38100" dir="2700000" algn="tl">
                    <a:srgbClr val="000000"/>
                  </a:outerShdw>
                </a:effectLst>
              </a:rPr>
              <a:t> plane in </a:t>
            </a:r>
            <a:r>
              <a:rPr lang="cs-CZ" sz="3000" i="0" dirty="0" err="1">
                <a:solidFill>
                  <a:schemeClr val="bg1"/>
                </a:solidFill>
                <a:effectLst>
                  <a:outerShdw blurRad="38100" dist="38100" dir="2700000" algn="tl">
                    <a:srgbClr val="000000"/>
                  </a:outerShdw>
                </a:effectLst>
              </a:rPr>
              <a:t>the</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vicinity</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of</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the</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retromolar</a:t>
            </a:r>
            <a:r>
              <a:rPr lang="cs-CZ" sz="3000" i="0" dirty="0">
                <a:solidFill>
                  <a:schemeClr val="bg1"/>
                </a:solidFill>
                <a:effectLst>
                  <a:outerShdw blurRad="38100" dist="38100" dir="2700000" algn="tl">
                    <a:srgbClr val="000000"/>
                  </a:outerShdw>
                </a:effectLst>
              </a:rPr>
              <a:t> </a:t>
            </a:r>
            <a:r>
              <a:rPr lang="cs-CZ" sz="3000" i="0" dirty="0" err="1">
                <a:solidFill>
                  <a:schemeClr val="bg1"/>
                </a:solidFill>
                <a:effectLst>
                  <a:outerShdw blurRad="38100" dist="38100" dir="2700000" algn="tl">
                    <a:srgbClr val="000000"/>
                  </a:outerShdw>
                </a:effectLst>
              </a:rPr>
              <a:t>fossa</a:t>
            </a:r>
            <a:endParaRPr lang="cs-CZ" sz="3000" i="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727301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2852936"/>
            <a:ext cx="8229600" cy="1143000"/>
          </a:xfrm>
        </p:spPr>
        <p:txBody>
          <a:bodyPr/>
          <a:lstStyle/>
          <a:p>
            <a:r>
              <a:rPr lang="en-US" b="1" u="sng" dirty="0" err="1" smtClean="0">
                <a:solidFill>
                  <a:schemeClr val="bg1"/>
                </a:solidFill>
              </a:rPr>
              <a:t>Buccal</a:t>
            </a:r>
            <a:r>
              <a:rPr lang="en-US" b="1" u="sng" dirty="0" smtClean="0">
                <a:solidFill>
                  <a:schemeClr val="bg1"/>
                </a:solidFill>
              </a:rPr>
              <a:t> abscess</a:t>
            </a:r>
            <a:endParaRPr lang="en-GB" b="1" u="sng" dirty="0">
              <a:solidFill>
                <a:schemeClr val="bg1"/>
              </a:solidFill>
            </a:endParaRPr>
          </a:p>
        </p:txBody>
      </p:sp>
      <p:pic>
        <p:nvPicPr>
          <p:cNvPr id="15362" name="Picture 2" descr="http://img.medscape.com/pi/emed/ckb/pediatrics_general/909211-909373-27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081175"/>
            <a:ext cx="2990838" cy="246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92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pPr marL="0" indent="0">
              <a:buNone/>
            </a:pPr>
            <a:r>
              <a:rPr lang="en-GB" dirty="0" smtClean="0">
                <a:solidFill>
                  <a:schemeClr val="bg1"/>
                </a:solidFill>
              </a:rPr>
              <a:t>A </a:t>
            </a:r>
            <a:r>
              <a:rPr lang="en-GB" dirty="0" err="1" smtClean="0">
                <a:solidFill>
                  <a:schemeClr val="bg1"/>
                </a:solidFill>
              </a:rPr>
              <a:t>dentoalveolar</a:t>
            </a:r>
            <a:r>
              <a:rPr lang="en-GB" dirty="0" smtClean="0">
                <a:solidFill>
                  <a:schemeClr val="bg1"/>
                </a:solidFill>
              </a:rPr>
              <a:t> abscess is an acute lesion characterized by localization of pus in the structures that surround the teeth. Most patients are treated easily with analgesia, antibiotics, drainage, and/or referral to a dentist or oral-maxillofacial surgeon. However, the physician should be aware of potential complications of simple </a:t>
            </a:r>
            <a:r>
              <a:rPr lang="en-GB" dirty="0" err="1" smtClean="0">
                <a:solidFill>
                  <a:schemeClr val="bg1"/>
                </a:solidFill>
              </a:rPr>
              <a:t>dentoalveolar</a:t>
            </a:r>
            <a:r>
              <a:rPr lang="en-GB" dirty="0" smtClean="0">
                <a:solidFill>
                  <a:schemeClr val="bg1"/>
                </a:solidFill>
              </a:rPr>
              <a:t> abscess. </a:t>
            </a:r>
            <a:endParaRPr lang="en-GB" dirty="0">
              <a:solidFill>
                <a:schemeClr val="bg1"/>
              </a:solidFill>
            </a:endParaRPr>
          </a:p>
        </p:txBody>
      </p:sp>
    </p:spTree>
    <p:extLst>
      <p:ext uri="{BB962C8B-B14F-4D97-AF65-F5344CB8AC3E}">
        <p14:creationId xmlns:p14="http://schemas.microsoft.com/office/powerpoint/2010/main" val="712131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r>
              <a:rPr lang="en-GB" dirty="0" smtClean="0">
                <a:solidFill>
                  <a:schemeClr val="bg1"/>
                </a:solidFill>
              </a:rPr>
              <a:t>Localized pain and swelling (may progress over a few hours to days)</a:t>
            </a:r>
          </a:p>
          <a:p>
            <a:r>
              <a:rPr lang="en-GB" dirty="0" smtClean="0">
                <a:solidFill>
                  <a:schemeClr val="bg1"/>
                </a:solidFill>
              </a:rPr>
              <a:t>Thermal sensitivity (</a:t>
            </a:r>
            <a:r>
              <a:rPr lang="en-GB" dirty="0" err="1" smtClean="0">
                <a:solidFill>
                  <a:schemeClr val="bg1"/>
                </a:solidFill>
              </a:rPr>
              <a:t>periapical</a:t>
            </a:r>
            <a:r>
              <a:rPr lang="en-GB" dirty="0" smtClean="0">
                <a:solidFill>
                  <a:schemeClr val="bg1"/>
                </a:solidFill>
              </a:rPr>
              <a:t> abscess): This is thought to occur secondary to exposure of the dentine to the external environment as a result of enamel loss or gingival recession. </a:t>
            </a:r>
          </a:p>
          <a:p>
            <a:r>
              <a:rPr lang="en-GB" dirty="0" smtClean="0">
                <a:solidFill>
                  <a:schemeClr val="bg1"/>
                </a:solidFill>
              </a:rPr>
              <a:t>Fever</a:t>
            </a:r>
          </a:p>
          <a:p>
            <a:r>
              <a:rPr lang="en-GB" dirty="0" smtClean="0">
                <a:solidFill>
                  <a:schemeClr val="bg1"/>
                </a:solidFill>
              </a:rPr>
              <a:t>Gingival bleeding (on occasion with periodontal abscess)</a:t>
            </a:r>
          </a:p>
          <a:p>
            <a:r>
              <a:rPr lang="en-GB" dirty="0" smtClean="0">
                <a:solidFill>
                  <a:schemeClr val="bg1"/>
                </a:solidFill>
              </a:rPr>
              <a:t>Decreased intake of fluid, food, or both</a:t>
            </a:r>
          </a:p>
          <a:p>
            <a:pPr marL="0" indent="0">
              <a:buNone/>
            </a:pPr>
            <a:endParaRPr lang="en-GB" dirty="0"/>
          </a:p>
        </p:txBody>
      </p:sp>
    </p:spTree>
    <p:extLst>
      <p:ext uri="{BB962C8B-B14F-4D97-AF65-F5344CB8AC3E}">
        <p14:creationId xmlns:p14="http://schemas.microsoft.com/office/powerpoint/2010/main" val="71213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2492896"/>
            <a:ext cx="8229600" cy="1143000"/>
          </a:xfrm>
        </p:spPr>
        <p:txBody>
          <a:bodyPr>
            <a:noAutofit/>
          </a:bodyPr>
          <a:lstStyle/>
          <a:p>
            <a:r>
              <a:rPr lang="en-GB" sz="2800" b="1" dirty="0" smtClean="0">
                <a:solidFill>
                  <a:schemeClr val="bg1"/>
                </a:solidFill>
              </a:rPr>
              <a:t>Medical Care</a:t>
            </a:r>
            <a:br>
              <a:rPr lang="en-GB" sz="2800" b="1" dirty="0" smtClean="0">
                <a:solidFill>
                  <a:schemeClr val="bg1"/>
                </a:solidFill>
              </a:rPr>
            </a:br>
            <a:r>
              <a:rPr lang="en-GB" sz="2800" b="1" dirty="0" smtClean="0">
                <a:solidFill>
                  <a:schemeClr val="bg1"/>
                </a:solidFill>
              </a:rPr>
              <a:t/>
            </a:r>
            <a:br>
              <a:rPr lang="en-GB" sz="2800" b="1" dirty="0" smtClean="0">
                <a:solidFill>
                  <a:schemeClr val="bg1"/>
                </a:solidFill>
              </a:rPr>
            </a:br>
            <a:r>
              <a:rPr lang="en-GB" sz="2000" dirty="0" smtClean="0">
                <a:solidFill>
                  <a:schemeClr val="bg1"/>
                </a:solidFill>
              </a:rPr>
              <a:t>In patients with dental abscess, assess the airway upon respiratory distress, </a:t>
            </a:r>
            <a:r>
              <a:rPr lang="en-GB" sz="2000" dirty="0" err="1" smtClean="0">
                <a:solidFill>
                  <a:schemeClr val="bg1"/>
                </a:solidFill>
              </a:rPr>
              <a:t>oropharyngeal</a:t>
            </a:r>
            <a:r>
              <a:rPr lang="en-GB" sz="2000" dirty="0" smtClean="0">
                <a:solidFill>
                  <a:schemeClr val="bg1"/>
                </a:solidFill>
              </a:rPr>
              <a:t> tissue swelling, or inability to handle secretions; then, secure the airway via endotracheal intubation or tracheostomy. </a:t>
            </a:r>
            <a:br>
              <a:rPr lang="en-GB" sz="2000" dirty="0" smtClean="0">
                <a:solidFill>
                  <a:schemeClr val="bg1"/>
                </a:solidFill>
              </a:rPr>
            </a:br>
            <a:r>
              <a:rPr lang="en-GB" sz="2000" dirty="0" smtClean="0">
                <a:solidFill>
                  <a:schemeClr val="bg1"/>
                </a:solidFill>
              </a:rPr>
              <a:t/>
            </a:r>
            <a:br>
              <a:rPr lang="en-GB" sz="2000" dirty="0" smtClean="0">
                <a:solidFill>
                  <a:schemeClr val="bg1"/>
                </a:solidFill>
              </a:rPr>
            </a:br>
            <a:r>
              <a:rPr lang="en-GB" sz="2000" dirty="0" smtClean="0">
                <a:solidFill>
                  <a:schemeClr val="bg1"/>
                </a:solidFill>
              </a:rPr>
              <a:t>Properly collect specimen for Gram stain and aerobic and anaerobic cultures.</a:t>
            </a:r>
            <a:br>
              <a:rPr lang="en-GB" sz="2000" dirty="0" smtClean="0">
                <a:solidFill>
                  <a:schemeClr val="bg1"/>
                </a:solidFill>
              </a:rPr>
            </a:br>
            <a:r>
              <a:rPr lang="en-GB" sz="2000" dirty="0" smtClean="0">
                <a:solidFill>
                  <a:schemeClr val="bg1"/>
                </a:solidFill>
              </a:rPr>
              <a:t/>
            </a:r>
            <a:br>
              <a:rPr lang="en-GB" sz="2000" dirty="0" smtClean="0">
                <a:solidFill>
                  <a:schemeClr val="bg1"/>
                </a:solidFill>
              </a:rPr>
            </a:br>
            <a:r>
              <a:rPr lang="en-GB" sz="2000" dirty="0" smtClean="0">
                <a:solidFill>
                  <a:schemeClr val="bg1"/>
                </a:solidFill>
              </a:rPr>
              <a:t>Administer empiric antibiotic therapy if necessary.</a:t>
            </a:r>
            <a:br>
              <a:rPr lang="en-GB" sz="2000" dirty="0" smtClean="0">
                <a:solidFill>
                  <a:schemeClr val="bg1"/>
                </a:solidFill>
              </a:rPr>
            </a:br>
            <a:r>
              <a:rPr lang="en-GB" sz="2000" dirty="0" smtClean="0">
                <a:solidFill>
                  <a:schemeClr val="bg1"/>
                </a:solidFill>
              </a:rPr>
              <a:t/>
            </a:r>
            <a:br>
              <a:rPr lang="en-GB" sz="2000" dirty="0" smtClean="0">
                <a:solidFill>
                  <a:schemeClr val="bg1"/>
                </a:solidFill>
              </a:rPr>
            </a:br>
            <a:r>
              <a:rPr lang="en-GB" sz="2000" dirty="0" smtClean="0">
                <a:solidFill>
                  <a:schemeClr val="bg1"/>
                </a:solidFill>
              </a:rPr>
              <a:t>Administer analgesia.</a:t>
            </a:r>
            <a:br>
              <a:rPr lang="en-GB" sz="2000" dirty="0" smtClean="0">
                <a:solidFill>
                  <a:schemeClr val="bg1"/>
                </a:solidFill>
              </a:rPr>
            </a:br>
            <a:r>
              <a:rPr lang="en-GB" sz="2000" dirty="0" smtClean="0">
                <a:solidFill>
                  <a:schemeClr val="bg1"/>
                </a:solidFill>
              </a:rPr>
              <a:t/>
            </a:r>
            <a:br>
              <a:rPr lang="en-GB" sz="2000" dirty="0" smtClean="0">
                <a:solidFill>
                  <a:schemeClr val="bg1"/>
                </a:solidFill>
              </a:rPr>
            </a:br>
            <a:r>
              <a:rPr lang="en-GB" sz="2000" dirty="0" smtClean="0">
                <a:solidFill>
                  <a:schemeClr val="bg1"/>
                </a:solidFill>
              </a:rPr>
              <a:t>Hydrate the patient.</a:t>
            </a:r>
            <a:endParaRPr lang="en-GB" sz="2000" dirty="0">
              <a:solidFill>
                <a:schemeClr val="bg1"/>
              </a:solidFill>
            </a:endParaRPr>
          </a:p>
        </p:txBody>
      </p:sp>
    </p:spTree>
    <p:extLst>
      <p:ext uri="{BB962C8B-B14F-4D97-AF65-F5344CB8AC3E}">
        <p14:creationId xmlns:p14="http://schemas.microsoft.com/office/powerpoint/2010/main" val="137434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852936"/>
            <a:ext cx="8229600" cy="1143000"/>
          </a:xfrm>
        </p:spPr>
        <p:txBody>
          <a:bodyPr>
            <a:normAutofit/>
          </a:bodyPr>
          <a:lstStyle/>
          <a:p>
            <a:r>
              <a:rPr lang="en-US" dirty="0" smtClean="0">
                <a:solidFill>
                  <a:schemeClr val="bg1"/>
                </a:solidFill>
              </a:rPr>
              <a:t>Thank you for your attention </a:t>
            </a:r>
            <a:endParaRPr lang="en-GB" dirty="0">
              <a:solidFill>
                <a:schemeClr val="bg1"/>
              </a:solidFill>
            </a:endParaRPr>
          </a:p>
        </p:txBody>
      </p:sp>
      <p:sp>
        <p:nvSpPr>
          <p:cNvPr id="4" name="Obdélník 3"/>
          <p:cNvSpPr/>
          <p:nvPr/>
        </p:nvSpPr>
        <p:spPr>
          <a:xfrm>
            <a:off x="1067272" y="4935071"/>
            <a:ext cx="648072" cy="707886"/>
          </a:xfrm>
          <a:prstGeom prst="rect">
            <a:avLst/>
          </a:prstGeom>
        </p:spPr>
        <p:txBody>
          <a:bodyPr wrap="square">
            <a:spAutoFit/>
          </a:bodyPr>
          <a:lstStyle/>
          <a:p>
            <a:r>
              <a:rPr lang="en-US" sz="4000" dirty="0" smtClean="0">
                <a:solidFill>
                  <a:schemeClr val="bg1"/>
                </a:solidFill>
                <a:sym typeface="Wingdings" pitchFamily="2" charset="2"/>
              </a:rPr>
              <a:t></a:t>
            </a:r>
            <a:endParaRPr lang="en-GB" sz="4000" dirty="0"/>
          </a:p>
        </p:txBody>
      </p:sp>
      <p:sp>
        <p:nvSpPr>
          <p:cNvPr id="5" name="Obdélník 4"/>
          <p:cNvSpPr/>
          <p:nvPr/>
        </p:nvSpPr>
        <p:spPr>
          <a:xfrm>
            <a:off x="1066875" y="1340768"/>
            <a:ext cx="648072" cy="707886"/>
          </a:xfrm>
          <a:prstGeom prst="rect">
            <a:avLst/>
          </a:prstGeom>
        </p:spPr>
        <p:txBody>
          <a:bodyPr wrap="square">
            <a:spAutoFit/>
          </a:bodyPr>
          <a:lstStyle/>
          <a:p>
            <a:r>
              <a:rPr lang="en-US" sz="4000" dirty="0" smtClean="0">
                <a:solidFill>
                  <a:schemeClr val="bg1"/>
                </a:solidFill>
                <a:sym typeface="Wingdings" pitchFamily="2" charset="2"/>
              </a:rPr>
              <a:t></a:t>
            </a:r>
            <a:endParaRPr lang="en-GB" sz="4000" dirty="0"/>
          </a:p>
        </p:txBody>
      </p:sp>
      <p:sp>
        <p:nvSpPr>
          <p:cNvPr id="6" name="Obdélník 5"/>
          <p:cNvSpPr/>
          <p:nvPr/>
        </p:nvSpPr>
        <p:spPr>
          <a:xfrm>
            <a:off x="7308304" y="1340768"/>
            <a:ext cx="648072" cy="707886"/>
          </a:xfrm>
          <a:prstGeom prst="rect">
            <a:avLst/>
          </a:prstGeom>
        </p:spPr>
        <p:txBody>
          <a:bodyPr wrap="square">
            <a:spAutoFit/>
          </a:bodyPr>
          <a:lstStyle/>
          <a:p>
            <a:r>
              <a:rPr lang="en-US" sz="4000" dirty="0" smtClean="0">
                <a:solidFill>
                  <a:schemeClr val="bg1"/>
                </a:solidFill>
                <a:sym typeface="Wingdings" pitchFamily="2" charset="2"/>
              </a:rPr>
              <a:t></a:t>
            </a:r>
            <a:endParaRPr lang="en-GB" sz="4000" dirty="0"/>
          </a:p>
        </p:txBody>
      </p:sp>
      <p:sp>
        <p:nvSpPr>
          <p:cNvPr id="7" name="Obdélník 6"/>
          <p:cNvSpPr/>
          <p:nvPr/>
        </p:nvSpPr>
        <p:spPr>
          <a:xfrm>
            <a:off x="7308304" y="4935071"/>
            <a:ext cx="648072" cy="707886"/>
          </a:xfrm>
          <a:prstGeom prst="rect">
            <a:avLst/>
          </a:prstGeom>
        </p:spPr>
        <p:txBody>
          <a:bodyPr wrap="square">
            <a:spAutoFit/>
          </a:bodyPr>
          <a:lstStyle/>
          <a:p>
            <a:r>
              <a:rPr lang="en-US" sz="4000" dirty="0" smtClean="0">
                <a:solidFill>
                  <a:schemeClr val="bg1"/>
                </a:solidFill>
                <a:sym typeface="Wingdings" pitchFamily="2" charset="2"/>
              </a:rPr>
              <a:t></a:t>
            </a:r>
            <a:endParaRPr lang="en-GB" sz="4000" dirty="0"/>
          </a:p>
        </p:txBody>
      </p:sp>
      <p:graphicFrame>
        <p:nvGraphicFramePr>
          <p:cNvPr id="8" name="Tabulka 7"/>
          <p:cNvGraphicFramePr>
            <a:graphicFrameLocks noGrp="1"/>
          </p:cNvGraphicFramePr>
          <p:nvPr>
            <p:extLst>
              <p:ext uri="{D42A27DB-BD31-4B8C-83A1-F6EECF244321}">
                <p14:modId xmlns:p14="http://schemas.microsoft.com/office/powerpoint/2010/main" val="4259188525"/>
              </p:ext>
            </p:extLst>
          </p:nvPr>
        </p:nvGraphicFramePr>
        <p:xfrm>
          <a:off x="7632340" y="5722620"/>
          <a:ext cx="1497285" cy="1013460"/>
        </p:xfrm>
        <a:graphic>
          <a:graphicData uri="http://schemas.openxmlformats.org/drawingml/2006/table">
            <a:tbl>
              <a:tblPr>
                <a:tableStyleId>{5C22544A-7EE6-4342-B048-85BDC9FD1C3A}</a:tableStyleId>
              </a:tblPr>
              <a:tblGrid>
                <a:gridCol w="1497285"/>
              </a:tblGrid>
              <a:tr h="214702">
                <a:tc>
                  <a:txBody>
                    <a:bodyPr/>
                    <a:lstStyle/>
                    <a:p>
                      <a:pPr algn="l" fontAlgn="b"/>
                      <a:r>
                        <a:rPr lang="en-GB" sz="800" u="none" strike="noStrike" dirty="0">
                          <a:effectLst/>
                        </a:rPr>
                        <a:t>http://www.stabident.com/advantages.html</a:t>
                      </a:r>
                      <a:endParaRPr lang="en-GB" sz="800" b="0" i="0" u="none" strike="noStrike" dirty="0">
                        <a:effectLst/>
                        <a:latin typeface="Arial"/>
                      </a:endParaRPr>
                    </a:p>
                  </a:txBody>
                  <a:tcPr marL="9525" marR="9525" marT="9525" marB="0" anchor="b"/>
                </a:tc>
              </a:tr>
              <a:tr h="214702">
                <a:tc>
                  <a:txBody>
                    <a:bodyPr/>
                    <a:lstStyle/>
                    <a:p>
                      <a:pPr algn="l" fontAlgn="b"/>
                      <a:r>
                        <a:rPr lang="en-GB" sz="800" u="none" strike="noStrike" dirty="0">
                          <a:effectLst/>
                        </a:rPr>
                        <a:t>http://www.slideshare.net/syedsadatullah/alveolar-bone</a:t>
                      </a:r>
                      <a:endParaRPr lang="en-GB" sz="800" b="0" i="0" u="none" strike="noStrike" dirty="0">
                        <a:effectLst/>
                        <a:latin typeface="Arial"/>
                      </a:endParaRPr>
                    </a:p>
                  </a:txBody>
                  <a:tcPr marL="9525" marR="9525" marT="9525" marB="0" anchor="b"/>
                </a:tc>
              </a:tr>
              <a:tr h="111387">
                <a:tc>
                  <a:txBody>
                    <a:bodyPr/>
                    <a:lstStyle/>
                    <a:p>
                      <a:pPr algn="l" fontAlgn="b"/>
                      <a:r>
                        <a:rPr lang="en-GB" sz="800" u="none" strike="noStrike">
                          <a:effectLst/>
                        </a:rPr>
                        <a:t>www.wikipedia.org</a:t>
                      </a:r>
                      <a:endParaRPr lang="en-GB" sz="800" b="0" i="0" u="none" strike="noStrike">
                        <a:effectLst/>
                        <a:latin typeface="Arial"/>
                      </a:endParaRPr>
                    </a:p>
                  </a:txBody>
                  <a:tcPr marL="9525" marR="9525" marT="9525" marB="0" anchor="b"/>
                </a:tc>
              </a:tr>
              <a:tr h="318017">
                <a:tc>
                  <a:txBody>
                    <a:bodyPr/>
                    <a:lstStyle/>
                    <a:p>
                      <a:pPr algn="l" fontAlgn="b"/>
                      <a:r>
                        <a:rPr lang="en-GB" sz="800" u="none" strike="noStrike" dirty="0">
                          <a:effectLst/>
                        </a:rPr>
                        <a:t>http://www.dentalhitec.com/web3/en/intraligamentary-anesthesia_p_66.html</a:t>
                      </a:r>
                      <a:endParaRPr lang="en-GB" sz="8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180135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2492896"/>
            <a:ext cx="8229600" cy="1143000"/>
          </a:xfrm>
        </p:spPr>
        <p:txBody>
          <a:bodyPr/>
          <a:lstStyle/>
          <a:p>
            <a:r>
              <a:rPr lang="en-US" dirty="0" err="1" smtClean="0">
                <a:solidFill>
                  <a:schemeClr val="bg1"/>
                </a:solidFill>
              </a:rPr>
              <a:t>Intraosseous</a:t>
            </a:r>
            <a:r>
              <a:rPr lang="en-US" dirty="0" smtClean="0">
                <a:solidFill>
                  <a:schemeClr val="bg1"/>
                </a:solidFill>
              </a:rPr>
              <a:t> anesthesia</a:t>
            </a:r>
            <a:endParaRPr lang="en-GB" dirty="0">
              <a:solidFill>
                <a:schemeClr val="bg1"/>
              </a:solidFill>
            </a:endParaRPr>
          </a:p>
        </p:txBody>
      </p:sp>
    </p:spTree>
    <p:extLst>
      <p:ext uri="{BB962C8B-B14F-4D97-AF65-F5344CB8AC3E}">
        <p14:creationId xmlns:p14="http://schemas.microsoft.com/office/powerpoint/2010/main" val="3803706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solidFill>
                  <a:schemeClr val="bg1"/>
                </a:solidFill>
              </a:rPr>
              <a:t>Intraosseous</a:t>
            </a:r>
            <a:r>
              <a:rPr lang="en-US" dirty="0" smtClean="0">
                <a:solidFill>
                  <a:schemeClr val="bg1"/>
                </a:solidFill>
              </a:rPr>
              <a:t> anesthesia</a:t>
            </a:r>
            <a:endParaRPr lang="en-GB" dirty="0">
              <a:solidFill>
                <a:schemeClr val="bg1"/>
              </a:solidFill>
            </a:endParaRPr>
          </a:p>
        </p:txBody>
      </p:sp>
      <p:sp>
        <p:nvSpPr>
          <p:cNvPr id="3" name="Zástupný symbol pro obsah 2"/>
          <p:cNvSpPr>
            <a:spLocks noGrp="1"/>
          </p:cNvSpPr>
          <p:nvPr>
            <p:ph idx="1"/>
          </p:nvPr>
        </p:nvSpPr>
        <p:spPr>
          <a:xfrm>
            <a:off x="457200" y="2348880"/>
            <a:ext cx="8229600" cy="3777283"/>
          </a:xfrm>
        </p:spPr>
        <p:txBody>
          <a:bodyPr>
            <a:normAutofit/>
          </a:bodyPr>
          <a:lstStyle/>
          <a:p>
            <a:r>
              <a:rPr lang="en-US" dirty="0" smtClean="0">
                <a:solidFill>
                  <a:schemeClr val="bg1"/>
                </a:solidFill>
              </a:rPr>
              <a:t>What is </a:t>
            </a:r>
            <a:r>
              <a:rPr lang="en-US" dirty="0" err="1" smtClean="0">
                <a:solidFill>
                  <a:schemeClr val="bg1"/>
                </a:solidFill>
              </a:rPr>
              <a:t>Intraosseous</a:t>
            </a:r>
            <a:r>
              <a:rPr lang="en-US" dirty="0" smtClean="0">
                <a:solidFill>
                  <a:schemeClr val="bg1"/>
                </a:solidFill>
              </a:rPr>
              <a:t> anesthesia?</a:t>
            </a:r>
          </a:p>
          <a:p>
            <a:pPr lvl="1"/>
            <a:r>
              <a:rPr lang="en-GB" dirty="0" smtClean="0">
                <a:solidFill>
                  <a:schemeClr val="bg1"/>
                </a:solidFill>
              </a:rPr>
              <a:t>technique is one whereby teeth are anesthetized by injecting local </a:t>
            </a:r>
            <a:r>
              <a:rPr lang="en-GB" dirty="0" err="1" smtClean="0">
                <a:solidFill>
                  <a:schemeClr val="bg1"/>
                </a:solidFill>
              </a:rPr>
              <a:t>anesthetic</a:t>
            </a:r>
            <a:r>
              <a:rPr lang="en-GB" dirty="0" smtClean="0">
                <a:solidFill>
                  <a:schemeClr val="bg1"/>
                </a:solidFill>
              </a:rPr>
              <a:t> solution directly into the </a:t>
            </a:r>
            <a:r>
              <a:rPr lang="en-GB" dirty="0" err="1" smtClean="0">
                <a:solidFill>
                  <a:schemeClr val="bg1"/>
                </a:solidFill>
              </a:rPr>
              <a:t>cancellous</a:t>
            </a:r>
            <a:r>
              <a:rPr lang="en-GB" dirty="0" smtClean="0">
                <a:solidFill>
                  <a:schemeClr val="bg1"/>
                </a:solidFill>
              </a:rPr>
              <a:t> bone spaces around the tooth. </a:t>
            </a:r>
          </a:p>
          <a:p>
            <a:pPr marL="457200" lvl="1" indent="0">
              <a:buNone/>
            </a:pPr>
            <a:endParaRPr lang="en-GB" dirty="0" smtClean="0"/>
          </a:p>
        </p:txBody>
      </p:sp>
    </p:spTree>
    <p:extLst>
      <p:ext uri="{BB962C8B-B14F-4D97-AF65-F5344CB8AC3E}">
        <p14:creationId xmlns:p14="http://schemas.microsoft.com/office/powerpoint/2010/main" val="483084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95852" y="836712"/>
            <a:ext cx="439261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800" i="0" dirty="0" err="1">
                <a:solidFill>
                  <a:schemeClr val="bg1"/>
                </a:solidFill>
                <a:effectLst>
                  <a:outerShdw blurRad="38100" dist="38100" dir="2700000" algn="tl">
                    <a:srgbClr val="000000"/>
                  </a:outerShdw>
                </a:effectLst>
              </a:rPr>
              <a:t>The</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first</a:t>
            </a:r>
            <a:r>
              <a:rPr lang="cs-CZ" sz="2800" i="0" dirty="0">
                <a:solidFill>
                  <a:schemeClr val="bg1"/>
                </a:solidFill>
                <a:effectLst>
                  <a:outerShdw blurRad="38100" dist="38100" dir="2700000" algn="tl">
                    <a:srgbClr val="000000"/>
                  </a:outerShdw>
                </a:effectLst>
              </a:rPr>
              <a:t> step </a:t>
            </a:r>
            <a:r>
              <a:rPr lang="cs-CZ" sz="2800" i="0" dirty="0" smtClean="0">
                <a:solidFill>
                  <a:schemeClr val="bg1"/>
                </a:solidFill>
                <a:effectLst>
                  <a:outerShdw blurRad="38100" dist="38100" dir="2700000" algn="tl">
                    <a:srgbClr val="000000"/>
                  </a:outerShdw>
                </a:effectLst>
              </a:rPr>
              <a:t>– </a:t>
            </a:r>
            <a:endParaRPr lang="en-US" sz="2800" i="0" dirty="0" smtClean="0">
              <a:solidFill>
                <a:schemeClr val="bg1"/>
              </a:solidFill>
              <a:effectLst>
                <a:outerShdw blurRad="38100" dist="38100" dir="2700000" algn="tl">
                  <a:srgbClr val="000000"/>
                </a:outerShdw>
              </a:effectLst>
            </a:endParaRPr>
          </a:p>
          <a:p>
            <a:pPr>
              <a:spcBef>
                <a:spcPct val="50000"/>
              </a:spcBef>
            </a:pPr>
            <a:r>
              <a:rPr lang="en-US" sz="2800" dirty="0">
                <a:solidFill>
                  <a:schemeClr val="bg1"/>
                </a:solidFill>
                <a:effectLst>
                  <a:outerShdw blurRad="38100" dist="38100" dir="2700000" algn="tl">
                    <a:srgbClr val="000000"/>
                  </a:outerShdw>
                </a:effectLst>
              </a:rPr>
              <a:t>D</a:t>
            </a:r>
            <a:r>
              <a:rPr lang="cs-CZ" sz="2800" i="0" dirty="0" err="1" smtClean="0">
                <a:solidFill>
                  <a:schemeClr val="bg1"/>
                </a:solidFill>
                <a:effectLst>
                  <a:outerShdw blurRad="38100" dist="38100" dir="2700000" algn="tl">
                    <a:srgbClr val="000000"/>
                  </a:outerShdw>
                </a:effectLst>
              </a:rPr>
              <a:t>rill</a:t>
            </a:r>
            <a:r>
              <a:rPr lang="cs-CZ" sz="2800" i="0" dirty="0" smtClean="0">
                <a:solidFill>
                  <a:schemeClr val="bg1"/>
                </a:solidFill>
                <a:effectLst>
                  <a:outerShdw blurRad="38100" dist="38100" dir="2700000" algn="tl">
                    <a:srgbClr val="000000"/>
                  </a:outerShdw>
                </a:effectLst>
              </a:rPr>
              <a:t> </a:t>
            </a:r>
            <a:r>
              <a:rPr lang="cs-CZ" sz="2800" i="0" dirty="0">
                <a:solidFill>
                  <a:schemeClr val="bg1"/>
                </a:solidFill>
                <a:effectLst>
                  <a:outerShdw blurRad="38100" dist="38100" dir="2700000" algn="tl">
                    <a:srgbClr val="000000"/>
                  </a:outerShdw>
                </a:effectLst>
              </a:rPr>
              <a:t>a </a:t>
            </a:r>
            <a:r>
              <a:rPr lang="cs-CZ" sz="2800" i="0" dirty="0" err="1">
                <a:solidFill>
                  <a:schemeClr val="bg1"/>
                </a:solidFill>
                <a:effectLst>
                  <a:outerShdw blurRad="38100" dist="38100" dir="2700000" algn="tl">
                    <a:srgbClr val="000000"/>
                  </a:outerShdw>
                </a:effectLst>
              </a:rPr>
              <a:t>small</a:t>
            </a:r>
            <a:r>
              <a:rPr lang="cs-CZ" sz="2800" i="0" dirty="0">
                <a:solidFill>
                  <a:schemeClr val="bg1"/>
                </a:solidFill>
                <a:effectLst>
                  <a:outerShdw blurRad="38100" dist="38100" dir="2700000" algn="tl">
                    <a:srgbClr val="000000"/>
                  </a:outerShdw>
                </a:effectLst>
              </a:rPr>
              <a:t> hole </a:t>
            </a:r>
            <a:r>
              <a:rPr lang="cs-CZ" sz="2800" i="0" dirty="0" err="1">
                <a:solidFill>
                  <a:schemeClr val="bg1"/>
                </a:solidFill>
                <a:effectLst>
                  <a:outerShdw blurRad="38100" dist="38100" dir="2700000" algn="tl">
                    <a:srgbClr val="000000"/>
                  </a:outerShdw>
                </a:effectLst>
              </a:rPr>
              <a:t>through</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the</a:t>
            </a:r>
            <a:r>
              <a:rPr lang="cs-CZ" sz="2800" i="0" dirty="0">
                <a:solidFill>
                  <a:schemeClr val="bg1"/>
                </a:solidFill>
                <a:effectLst>
                  <a:outerShdw blurRad="38100" dist="38100" dir="2700000" algn="tl">
                    <a:srgbClr val="000000"/>
                  </a:outerShdw>
                </a:effectLst>
              </a:rPr>
              <a:t> soft </a:t>
            </a:r>
            <a:r>
              <a:rPr lang="cs-CZ" sz="2800" i="0" dirty="0" err="1">
                <a:solidFill>
                  <a:schemeClr val="bg1"/>
                </a:solidFill>
                <a:effectLst>
                  <a:outerShdw blurRad="38100" dist="38100" dir="2700000" algn="tl">
                    <a:srgbClr val="000000"/>
                  </a:outerShdw>
                </a:effectLst>
              </a:rPr>
              <a:t>tissue</a:t>
            </a:r>
            <a:r>
              <a:rPr lang="cs-CZ" sz="2800" i="0" dirty="0">
                <a:solidFill>
                  <a:schemeClr val="bg1"/>
                </a:solidFill>
                <a:effectLst>
                  <a:outerShdw blurRad="38100" dist="38100" dir="2700000" algn="tl">
                    <a:srgbClr val="000000"/>
                  </a:outerShdw>
                </a:effectLst>
              </a:rPr>
              <a:t> and </a:t>
            </a:r>
            <a:r>
              <a:rPr lang="cs-CZ" sz="2800" i="0" dirty="0" err="1">
                <a:solidFill>
                  <a:schemeClr val="bg1"/>
                </a:solidFill>
                <a:effectLst>
                  <a:outerShdw blurRad="38100" dist="38100" dir="2700000" algn="tl">
                    <a:srgbClr val="000000"/>
                  </a:outerShdw>
                </a:effectLst>
              </a:rPr>
              <a:t>cortical</a:t>
            </a:r>
            <a:r>
              <a:rPr lang="cs-CZ" sz="2800" i="0" dirty="0">
                <a:solidFill>
                  <a:schemeClr val="bg1"/>
                </a:solidFill>
                <a:effectLst>
                  <a:outerShdw blurRad="38100" dist="38100" dir="2700000" algn="tl">
                    <a:srgbClr val="000000"/>
                  </a:outerShdw>
                </a:effectLst>
              </a:rPr>
              <a:t> bone to a </a:t>
            </a:r>
            <a:r>
              <a:rPr lang="cs-CZ" sz="2800" i="0" dirty="0" err="1">
                <a:solidFill>
                  <a:schemeClr val="bg1"/>
                </a:solidFill>
                <a:effectLst>
                  <a:outerShdw blurRad="38100" dist="38100" dir="2700000" algn="tl">
                    <a:srgbClr val="000000"/>
                  </a:outerShdw>
                </a:effectLst>
              </a:rPr>
              <a:t>depth</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of</a:t>
            </a:r>
            <a:r>
              <a:rPr lang="cs-CZ" sz="2800" i="0" dirty="0">
                <a:solidFill>
                  <a:schemeClr val="bg1"/>
                </a:solidFill>
                <a:effectLst>
                  <a:outerShdw blurRad="38100" dist="38100" dir="2700000" algn="tl">
                    <a:srgbClr val="000000"/>
                  </a:outerShdw>
                </a:effectLst>
              </a:rPr>
              <a:t> 5 – 8mm </a:t>
            </a:r>
          </a:p>
        </p:txBody>
      </p:sp>
      <p:pic>
        <p:nvPicPr>
          <p:cNvPr id="1026" name="Picture 2" descr="http://www.stabident.com/images/advantages_ste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76790"/>
            <a:ext cx="3295253" cy="266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541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3491880" y="620688"/>
            <a:ext cx="43211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sz="2800" i="0" dirty="0" err="1">
                <a:solidFill>
                  <a:schemeClr val="bg1"/>
                </a:solidFill>
                <a:effectLst>
                  <a:outerShdw blurRad="38100" dist="38100" dir="2700000" algn="tl">
                    <a:srgbClr val="000000"/>
                  </a:outerShdw>
                </a:effectLst>
              </a:rPr>
              <a:t>The</a:t>
            </a:r>
            <a:r>
              <a:rPr lang="cs-CZ" sz="2800" i="0" dirty="0">
                <a:solidFill>
                  <a:schemeClr val="bg1"/>
                </a:solidFill>
                <a:effectLst>
                  <a:outerShdw blurRad="38100" dist="38100" dir="2700000" algn="tl">
                    <a:srgbClr val="000000"/>
                  </a:outerShdw>
                </a:effectLst>
              </a:rPr>
              <a:t> second step - </a:t>
            </a:r>
            <a:r>
              <a:rPr lang="cs-CZ" sz="2800" i="0" dirty="0" err="1">
                <a:solidFill>
                  <a:schemeClr val="bg1"/>
                </a:solidFill>
                <a:effectLst>
                  <a:outerShdw blurRad="38100" dist="38100" dir="2700000" algn="tl">
                    <a:srgbClr val="000000"/>
                  </a:outerShdw>
                </a:effectLst>
              </a:rPr>
              <a:t>inserting</a:t>
            </a:r>
            <a:r>
              <a:rPr lang="cs-CZ" sz="2800" i="0" dirty="0">
                <a:solidFill>
                  <a:schemeClr val="bg1"/>
                </a:solidFill>
                <a:effectLst>
                  <a:outerShdw blurRad="38100" dist="38100" dir="2700000" algn="tl">
                    <a:srgbClr val="000000"/>
                  </a:outerShdw>
                </a:effectLst>
              </a:rPr>
              <a:t> a </a:t>
            </a:r>
            <a:r>
              <a:rPr lang="cs-CZ" sz="2800" i="0" dirty="0" err="1">
                <a:solidFill>
                  <a:schemeClr val="bg1"/>
                </a:solidFill>
                <a:effectLst>
                  <a:outerShdw blurRad="38100" dist="38100" dir="2700000" algn="tl">
                    <a:srgbClr val="000000"/>
                  </a:outerShdw>
                </a:effectLst>
              </a:rPr>
              <a:t>needle</a:t>
            </a:r>
            <a:r>
              <a:rPr lang="cs-CZ" sz="2800" i="0" dirty="0">
                <a:solidFill>
                  <a:schemeClr val="bg1"/>
                </a:solidFill>
                <a:effectLst>
                  <a:outerShdw blurRad="38100" dist="38100" dir="2700000" algn="tl">
                    <a:srgbClr val="000000"/>
                  </a:outerShdw>
                </a:effectLst>
              </a:rPr>
              <a:t> to </a:t>
            </a:r>
            <a:r>
              <a:rPr lang="cs-CZ" sz="2800" i="0" dirty="0" err="1">
                <a:solidFill>
                  <a:schemeClr val="bg1"/>
                </a:solidFill>
                <a:effectLst>
                  <a:outerShdw blurRad="38100" dist="38100" dir="2700000" algn="tl">
                    <a:srgbClr val="000000"/>
                  </a:outerShdw>
                </a:effectLst>
              </a:rPr>
              <a:t>the</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same</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depth</a:t>
            </a:r>
            <a:r>
              <a:rPr lang="cs-CZ" sz="2800" i="0" dirty="0">
                <a:solidFill>
                  <a:schemeClr val="bg1"/>
                </a:solidFill>
                <a:effectLst>
                  <a:outerShdw blurRad="38100" dist="38100" dir="2700000" algn="tl">
                    <a:srgbClr val="000000"/>
                  </a:outerShdw>
                </a:effectLst>
              </a:rPr>
              <a:t> and </a:t>
            </a:r>
            <a:r>
              <a:rPr lang="cs-CZ" sz="2800" i="0" dirty="0" err="1">
                <a:solidFill>
                  <a:schemeClr val="bg1"/>
                </a:solidFill>
                <a:effectLst>
                  <a:outerShdw blurRad="38100" dist="38100" dir="2700000" algn="tl">
                    <a:srgbClr val="000000"/>
                  </a:outerShdw>
                </a:effectLst>
              </a:rPr>
              <a:t>manually</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injected</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the</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desired</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volume</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of</a:t>
            </a:r>
            <a:r>
              <a:rPr lang="cs-CZ" sz="280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anesthetic</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solution</a:t>
            </a:r>
            <a:r>
              <a:rPr lang="cs-CZ" sz="280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into</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the</a:t>
            </a:r>
            <a:r>
              <a:rPr lang="cs-CZ" sz="2800" i="0" dirty="0">
                <a:solidFill>
                  <a:schemeClr val="bg1"/>
                </a:solidFill>
                <a:effectLst>
                  <a:outerShdw blurRad="38100" dist="38100" dir="2700000" algn="tl">
                    <a:srgbClr val="000000"/>
                  </a:outerShdw>
                </a:effectLst>
              </a:rPr>
              <a:t> </a:t>
            </a:r>
            <a:r>
              <a:rPr lang="cs-CZ" sz="2800" i="0" dirty="0" err="1">
                <a:solidFill>
                  <a:schemeClr val="bg1"/>
                </a:solidFill>
                <a:effectLst>
                  <a:outerShdw blurRad="38100" dist="38100" dir="2700000" algn="tl">
                    <a:srgbClr val="000000"/>
                  </a:outerShdw>
                </a:effectLst>
              </a:rPr>
              <a:t>cancellous</a:t>
            </a:r>
            <a:r>
              <a:rPr lang="cs-CZ" sz="2800" i="0" dirty="0">
                <a:solidFill>
                  <a:schemeClr val="bg1"/>
                </a:solidFill>
                <a:effectLst>
                  <a:outerShdw blurRad="38100" dist="38100" dir="2700000" algn="tl">
                    <a:srgbClr val="000000"/>
                  </a:outerShdw>
                </a:effectLst>
              </a:rPr>
              <a:t> bone</a:t>
            </a:r>
          </a:p>
        </p:txBody>
      </p:sp>
      <p:pic>
        <p:nvPicPr>
          <p:cNvPr id="2050" name="Picture 2" descr="http://www.stabident.com/images/advantages_ste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89062"/>
            <a:ext cx="3384376" cy="273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332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22895" y="476672"/>
            <a:ext cx="8784976" cy="6186309"/>
          </a:xfrm>
          <a:prstGeom prst="rect">
            <a:avLst/>
          </a:prstGeom>
        </p:spPr>
        <p:txBody>
          <a:bodyPr wrap="square">
            <a:spAutoFit/>
          </a:bodyPr>
          <a:lstStyle/>
          <a:p>
            <a:r>
              <a:rPr lang="en-GB" b="1" u="sng" dirty="0" smtClean="0">
                <a:solidFill>
                  <a:schemeClr val="bg1"/>
                </a:solidFill>
              </a:rPr>
              <a:t>Advantages for the Clinician</a:t>
            </a:r>
            <a:r>
              <a:rPr lang="en-GB" dirty="0" smtClean="0">
                <a:solidFill>
                  <a:schemeClr val="bg1"/>
                </a:solidFill>
              </a:rPr>
              <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 When </a:t>
            </a:r>
            <a:r>
              <a:rPr lang="en-GB" dirty="0" err="1" smtClean="0">
                <a:solidFill>
                  <a:schemeClr val="bg1"/>
                </a:solidFill>
              </a:rPr>
              <a:t>anesthetic</a:t>
            </a:r>
            <a:r>
              <a:rPr lang="en-GB" dirty="0" smtClean="0">
                <a:solidFill>
                  <a:schemeClr val="bg1"/>
                </a:solidFill>
              </a:rPr>
              <a:t> solution is delivered into </a:t>
            </a:r>
            <a:r>
              <a:rPr lang="en-GB" dirty="0" err="1" smtClean="0">
                <a:solidFill>
                  <a:schemeClr val="bg1"/>
                </a:solidFill>
              </a:rPr>
              <a:t>cancellous</a:t>
            </a:r>
            <a:r>
              <a:rPr lang="en-GB" dirty="0" smtClean="0">
                <a:solidFill>
                  <a:schemeClr val="bg1"/>
                </a:solidFill>
              </a:rPr>
              <a:t> bone, excellent pulpal </a:t>
            </a:r>
            <a:r>
              <a:rPr lang="en-GB" dirty="0" err="1" smtClean="0">
                <a:solidFill>
                  <a:schemeClr val="bg1"/>
                </a:solidFill>
              </a:rPr>
              <a:t>anesthesia</a:t>
            </a:r>
            <a:r>
              <a:rPr lang="en-GB" dirty="0" smtClean="0">
                <a:solidFill>
                  <a:schemeClr val="bg1"/>
                </a:solidFill>
              </a:rPr>
              <a:t> is obtained, even in patients with irreversible pulpitis or hypersensitive teeth.</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 </a:t>
            </a:r>
            <a:r>
              <a:rPr lang="en-GB" dirty="0" err="1" smtClean="0">
                <a:solidFill>
                  <a:schemeClr val="bg1"/>
                </a:solidFill>
              </a:rPr>
              <a:t>Intraosseous</a:t>
            </a:r>
            <a:r>
              <a:rPr lang="en-GB" dirty="0" smtClean="0">
                <a:solidFill>
                  <a:schemeClr val="bg1"/>
                </a:solidFill>
              </a:rPr>
              <a:t> </a:t>
            </a:r>
            <a:r>
              <a:rPr lang="en-GB" dirty="0" err="1" smtClean="0">
                <a:solidFill>
                  <a:schemeClr val="bg1"/>
                </a:solidFill>
              </a:rPr>
              <a:t>Anesthesia</a:t>
            </a:r>
            <a:r>
              <a:rPr lang="en-GB" dirty="0" smtClean="0">
                <a:solidFill>
                  <a:schemeClr val="bg1"/>
                </a:solidFill>
              </a:rPr>
              <a:t> saves valuable time because there is no delay between injection and effect. Work on the tooth can commence in less than 30 seconds after the injection.</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 The Clinician will find patients to be very appreciative of the absence of pain and numbness</a:t>
            </a:r>
            <a:r>
              <a:rPr lang="en-GB" b="1" dirty="0" smtClean="0">
                <a:solidFill>
                  <a:schemeClr val="bg1"/>
                </a:solidFill>
              </a:rPr>
              <a:t>.</a:t>
            </a:r>
          </a:p>
          <a:p>
            <a:endParaRPr lang="en-GB" b="1" dirty="0" smtClean="0">
              <a:solidFill>
                <a:schemeClr val="bg1"/>
              </a:solidFill>
            </a:endParaRPr>
          </a:p>
          <a:p>
            <a:endParaRPr lang="en-GB" dirty="0" smtClean="0">
              <a:solidFill>
                <a:schemeClr val="bg1"/>
              </a:solidFill>
            </a:endParaRPr>
          </a:p>
          <a:p>
            <a:r>
              <a:rPr lang="en-GB" b="1" u="sng" dirty="0" smtClean="0">
                <a:solidFill>
                  <a:schemeClr val="bg1"/>
                </a:solidFill>
              </a:rPr>
              <a:t>Advantages for the patient </a:t>
            </a:r>
            <a:r>
              <a:rPr lang="en-GB" b="1" dirty="0" smtClean="0">
                <a:solidFill>
                  <a:schemeClr val="bg1"/>
                </a:solidFill>
              </a:rPr>
              <a:t/>
            </a:r>
            <a:br>
              <a:rPr lang="en-GB" b="1"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 The patient experiences minimal pain during the dental procedure itself, and on leaving the dental office there will be no </a:t>
            </a:r>
            <a:r>
              <a:rPr lang="en-GB" dirty="0" err="1" smtClean="0">
                <a:solidFill>
                  <a:schemeClr val="bg1"/>
                </a:solidFill>
              </a:rPr>
              <a:t>balooning</a:t>
            </a:r>
            <a:r>
              <a:rPr lang="en-GB" dirty="0" smtClean="0">
                <a:solidFill>
                  <a:schemeClr val="bg1"/>
                </a:solidFill>
              </a:rPr>
              <a:t> of soft tissues and a much lessened feeling of numbness.</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 If an extraction is required, the patient is often spared the need for an unpleasant palatal injection.</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 Postoperative pain is rare.</a:t>
            </a:r>
            <a:endParaRPr lang="en-GB" dirty="0">
              <a:solidFill>
                <a:schemeClr val="bg1"/>
              </a:solidFill>
            </a:endParaRPr>
          </a:p>
        </p:txBody>
      </p:sp>
    </p:spTree>
    <p:extLst>
      <p:ext uri="{BB962C8B-B14F-4D97-AF65-F5344CB8AC3E}">
        <p14:creationId xmlns:p14="http://schemas.microsoft.com/office/powerpoint/2010/main" val="968254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95536" y="2564904"/>
            <a:ext cx="8229600" cy="1143000"/>
          </a:xfrm>
        </p:spPr>
        <p:txBody>
          <a:bodyPr/>
          <a:lstStyle/>
          <a:p>
            <a:r>
              <a:rPr lang="en-US" dirty="0" err="1" smtClean="0">
                <a:solidFill>
                  <a:schemeClr val="bg1"/>
                </a:solidFill>
              </a:rPr>
              <a:t>Intraligamentary</a:t>
            </a:r>
            <a:r>
              <a:rPr lang="en-US" dirty="0" smtClean="0">
                <a:solidFill>
                  <a:schemeClr val="bg1"/>
                </a:solidFill>
              </a:rPr>
              <a:t> anesthesia</a:t>
            </a:r>
            <a:endParaRPr lang="en-GB" dirty="0">
              <a:solidFill>
                <a:schemeClr val="bg1"/>
              </a:solidFill>
            </a:endParaRPr>
          </a:p>
        </p:txBody>
      </p:sp>
    </p:spTree>
    <p:extLst>
      <p:ext uri="{BB962C8B-B14F-4D97-AF65-F5344CB8AC3E}">
        <p14:creationId xmlns:p14="http://schemas.microsoft.com/office/powerpoint/2010/main" val="200457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solidFill>
                  <a:schemeClr val="bg1"/>
                </a:solidFill>
              </a:rPr>
              <a:t>Intraligamentary</a:t>
            </a:r>
            <a:r>
              <a:rPr lang="en-US" dirty="0" smtClean="0">
                <a:solidFill>
                  <a:schemeClr val="bg1"/>
                </a:solidFill>
              </a:rPr>
              <a:t> anesthesia</a:t>
            </a:r>
            <a:endParaRPr lang="en-GB" dirty="0">
              <a:solidFill>
                <a:schemeClr val="bg1"/>
              </a:solidFill>
            </a:endParaRPr>
          </a:p>
        </p:txBody>
      </p:sp>
      <p:sp>
        <p:nvSpPr>
          <p:cNvPr id="3" name="Zástupný symbol pro obsah 2"/>
          <p:cNvSpPr>
            <a:spLocks noGrp="1"/>
          </p:cNvSpPr>
          <p:nvPr>
            <p:ph idx="1"/>
          </p:nvPr>
        </p:nvSpPr>
        <p:spPr>
          <a:xfrm>
            <a:off x="539552" y="1772816"/>
            <a:ext cx="8229600" cy="3744416"/>
          </a:xfrm>
        </p:spPr>
        <p:txBody>
          <a:bodyPr>
            <a:normAutofit fontScale="85000" lnSpcReduction="20000"/>
          </a:bodyPr>
          <a:lstStyle/>
          <a:p>
            <a:r>
              <a:rPr lang="en-US" sz="3300" dirty="0" smtClean="0">
                <a:solidFill>
                  <a:schemeClr val="bg1"/>
                </a:solidFill>
              </a:rPr>
              <a:t>What is </a:t>
            </a:r>
            <a:r>
              <a:rPr lang="en-US" sz="3300" dirty="0" err="1" smtClean="0">
                <a:solidFill>
                  <a:schemeClr val="bg1"/>
                </a:solidFill>
              </a:rPr>
              <a:t>Intraligamentary</a:t>
            </a:r>
            <a:r>
              <a:rPr lang="en-US" sz="3300" dirty="0" smtClean="0">
                <a:solidFill>
                  <a:schemeClr val="bg1"/>
                </a:solidFill>
              </a:rPr>
              <a:t> anesthesia?</a:t>
            </a:r>
          </a:p>
          <a:p>
            <a:pPr marL="0" indent="0">
              <a:buNone/>
            </a:pPr>
            <a:r>
              <a:rPr lang="en-GB" sz="3300" dirty="0">
                <a:solidFill>
                  <a:schemeClr val="bg1"/>
                </a:solidFill>
              </a:rPr>
              <a:t>	</a:t>
            </a:r>
            <a:endParaRPr lang="en-GB" sz="3300" dirty="0" smtClean="0">
              <a:solidFill>
                <a:schemeClr val="bg1"/>
              </a:solidFill>
            </a:endParaRPr>
          </a:p>
          <a:p>
            <a:pPr marL="0" indent="0">
              <a:buNone/>
            </a:pPr>
            <a:r>
              <a:rPr lang="en-GB" sz="3300" dirty="0">
                <a:solidFill>
                  <a:schemeClr val="bg1"/>
                </a:solidFill>
              </a:rPr>
              <a:t>	</a:t>
            </a:r>
            <a:r>
              <a:rPr lang="en-GB" sz="3300" dirty="0" smtClean="0">
                <a:solidFill>
                  <a:schemeClr val="bg1"/>
                </a:solidFill>
              </a:rPr>
              <a:t>- </a:t>
            </a:r>
            <a:r>
              <a:rPr lang="en-GB" sz="3300" dirty="0" smtClean="0">
                <a:solidFill>
                  <a:schemeClr val="bg1"/>
                </a:solidFill>
              </a:rPr>
              <a:t>universally used technique consists of 	injecting the </a:t>
            </a:r>
            <a:r>
              <a:rPr lang="en-GB" sz="3300" dirty="0" err="1" smtClean="0">
                <a:solidFill>
                  <a:schemeClr val="bg1"/>
                </a:solidFill>
              </a:rPr>
              <a:t>anesthetic</a:t>
            </a:r>
            <a:r>
              <a:rPr lang="en-GB" sz="3300" dirty="0" smtClean="0">
                <a:solidFill>
                  <a:schemeClr val="bg1"/>
                </a:solidFill>
              </a:rPr>
              <a:t> into the ligament 	surrounding the tooth.</a:t>
            </a:r>
          </a:p>
          <a:p>
            <a:pPr marL="0" indent="0">
              <a:buNone/>
            </a:pPr>
            <a:endParaRPr lang="en-GB" sz="3300" dirty="0" smtClean="0">
              <a:solidFill>
                <a:schemeClr val="bg1"/>
              </a:solidFill>
            </a:endParaRPr>
          </a:p>
          <a:p>
            <a:pPr marL="0" indent="0">
              <a:buNone/>
            </a:pPr>
            <a:r>
              <a:rPr lang="en-GB" sz="3300" dirty="0">
                <a:solidFill>
                  <a:schemeClr val="bg1"/>
                </a:solidFill>
              </a:rPr>
              <a:t>	</a:t>
            </a:r>
            <a:r>
              <a:rPr lang="en-GB" sz="3300" dirty="0" smtClean="0">
                <a:solidFill>
                  <a:schemeClr val="bg1"/>
                </a:solidFill>
              </a:rPr>
              <a:t>- </a:t>
            </a:r>
            <a:r>
              <a:rPr lang="en-GB" sz="3300" dirty="0" smtClean="0">
                <a:solidFill>
                  <a:schemeClr val="bg1"/>
                </a:solidFill>
              </a:rPr>
              <a:t>The diffusion does not stop in the ligament 	and 	carries on through the lamina </a:t>
            </a:r>
            <a:r>
              <a:rPr lang="en-GB" sz="3300" dirty="0" err="1" smtClean="0">
                <a:solidFill>
                  <a:schemeClr val="bg1"/>
                </a:solidFill>
              </a:rPr>
              <a:t>dura</a:t>
            </a:r>
            <a:r>
              <a:rPr lang="en-GB" sz="3300" dirty="0" smtClean="0">
                <a:solidFill>
                  <a:schemeClr val="bg1"/>
                </a:solidFill>
              </a:rPr>
              <a:t> of the 	alveolar into the surrounding tooth.</a:t>
            </a:r>
          </a:p>
          <a:p>
            <a:pPr lvl="1"/>
            <a:endParaRPr lang="en-GB" dirty="0" smtClean="0">
              <a:solidFill>
                <a:schemeClr val="bg1"/>
              </a:solidFill>
            </a:endParaRPr>
          </a:p>
          <a:p>
            <a:pPr marL="457200" lvl="1" indent="0">
              <a:buNone/>
            </a:pPr>
            <a:endParaRPr lang="en-GB" dirty="0" smtClean="0"/>
          </a:p>
        </p:txBody>
      </p:sp>
    </p:spTree>
    <p:extLst>
      <p:ext uri="{BB962C8B-B14F-4D97-AF65-F5344CB8AC3E}">
        <p14:creationId xmlns:p14="http://schemas.microsoft.com/office/powerpoint/2010/main" val="993707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770</Words>
  <Application>Microsoft Office PowerPoint</Application>
  <PresentationFormat>Předvádění na obrazovce (4:3)</PresentationFormat>
  <Paragraphs>85</Paragraphs>
  <Slides>27</Slides>
  <Notes>0</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Motiv systému Office</vt:lpstr>
      <vt:lpstr>Dental anaesthesia</vt:lpstr>
      <vt:lpstr>Intraosseous intraligamentary intrapulpal  infraorbital buccal abscess and space</vt:lpstr>
      <vt:lpstr>Intraosseous anesthesia</vt:lpstr>
      <vt:lpstr>Intraosseous anesthesia</vt:lpstr>
      <vt:lpstr>Prezentace aplikace PowerPoint</vt:lpstr>
      <vt:lpstr>Prezentace aplikace PowerPoint</vt:lpstr>
      <vt:lpstr>Prezentace aplikace PowerPoint</vt:lpstr>
      <vt:lpstr>Intraligamentary anesthesia</vt:lpstr>
      <vt:lpstr>Intraligamentary anesthesia</vt:lpstr>
      <vt:lpstr>Prezentace aplikace PowerPoint</vt:lpstr>
      <vt:lpstr>Prezentace aplikace PowerPoint</vt:lpstr>
      <vt:lpstr>Advantages of intraligamentary anesthesia </vt:lpstr>
      <vt:lpstr>Intrapulpal anesthesia</vt:lpstr>
      <vt:lpstr>Intrapulpal anesthesia</vt:lpstr>
      <vt:lpstr>Prezentace aplikace PowerPoint</vt:lpstr>
      <vt:lpstr>Infraorbital anesthesia</vt:lpstr>
      <vt:lpstr>Prezentace aplikace PowerPoint</vt:lpstr>
      <vt:lpstr>Prezentace aplikace PowerPoint</vt:lpstr>
      <vt:lpstr>Prezentace aplikace PowerPoint</vt:lpstr>
      <vt:lpstr>Buccal nerve blcok</vt:lpstr>
      <vt:lpstr>Buccal nerve arises in infrtemporal fossa and crosses anterior border of ramus to give multiple branches</vt:lpstr>
      <vt:lpstr>Prezentace aplikace PowerPoint</vt:lpstr>
      <vt:lpstr>Buccal abscess</vt:lpstr>
      <vt:lpstr>Prezentace aplikace PowerPoint</vt:lpstr>
      <vt:lpstr>Prezentace aplikace PowerPoint</vt:lpstr>
      <vt:lpstr>Medical Care  In patients with dental abscess, assess the airway upon respiratory distress, oropharyngeal tissue swelling, or inability to handle secretions; then, secure the airway via endotracheal intubation or tracheostomy.   Properly collect specimen for Gram stain and aerobic and anaerobic cultures.  Administer empiric antibiotic therapy if necessary.  Administer analgesia.  Hydrate the patient.</vt:lpstr>
      <vt:lpstr>Thank you for your attention </vt:lpstr>
    </vt:vector>
  </TitlesOfParts>
  <Company>UVT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anaesthesia</dc:title>
  <dc:creator>Ebrahim Patel</dc:creator>
  <cp:lastModifiedBy>Ebrahim Patel</cp:lastModifiedBy>
  <cp:revision>15</cp:revision>
  <dcterms:created xsi:type="dcterms:W3CDTF">2012-11-01T16:22:00Z</dcterms:created>
  <dcterms:modified xsi:type="dcterms:W3CDTF">2012-11-01T23:31:29Z</dcterms:modified>
</cp:coreProperties>
</file>