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3079-5596-4D6F-A3D3-5E6B8EAE6815}" type="datetimeFigureOut">
              <a:rPr lang="el-GR" smtClean="0"/>
              <a:t>1/11/2012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54AA-BF32-4CB6-A8BD-F754475F535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3079-5596-4D6F-A3D3-5E6B8EAE6815}" type="datetimeFigureOut">
              <a:rPr lang="el-GR" smtClean="0"/>
              <a:t>1/11/2012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54AA-BF32-4CB6-A8BD-F754475F535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3079-5596-4D6F-A3D3-5E6B8EAE6815}" type="datetimeFigureOut">
              <a:rPr lang="el-GR" smtClean="0"/>
              <a:t>1/11/2012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54AA-BF32-4CB6-A8BD-F754475F535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3079-5596-4D6F-A3D3-5E6B8EAE6815}" type="datetimeFigureOut">
              <a:rPr lang="el-GR" smtClean="0"/>
              <a:t>1/11/2012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54AA-BF32-4CB6-A8BD-F754475F535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3079-5596-4D6F-A3D3-5E6B8EAE6815}" type="datetimeFigureOut">
              <a:rPr lang="el-GR" smtClean="0"/>
              <a:t>1/11/2012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54AA-BF32-4CB6-A8BD-F754475F535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3079-5596-4D6F-A3D3-5E6B8EAE6815}" type="datetimeFigureOut">
              <a:rPr lang="el-GR" smtClean="0"/>
              <a:t>1/11/2012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54AA-BF32-4CB6-A8BD-F754475F535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3079-5596-4D6F-A3D3-5E6B8EAE6815}" type="datetimeFigureOut">
              <a:rPr lang="el-GR" smtClean="0"/>
              <a:t>1/11/2012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54AA-BF32-4CB6-A8BD-F754475F535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3079-5596-4D6F-A3D3-5E6B8EAE6815}" type="datetimeFigureOut">
              <a:rPr lang="el-GR" smtClean="0"/>
              <a:t>1/11/2012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54AA-BF32-4CB6-A8BD-F754475F535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3079-5596-4D6F-A3D3-5E6B8EAE6815}" type="datetimeFigureOut">
              <a:rPr lang="el-GR" smtClean="0"/>
              <a:t>1/11/2012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54AA-BF32-4CB6-A8BD-F754475F535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3079-5596-4D6F-A3D3-5E6B8EAE6815}" type="datetimeFigureOut">
              <a:rPr lang="el-GR" smtClean="0"/>
              <a:t>1/11/2012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54AA-BF32-4CB6-A8BD-F754475F535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3079-5596-4D6F-A3D3-5E6B8EAE6815}" type="datetimeFigureOut">
              <a:rPr lang="el-GR" smtClean="0"/>
              <a:t>1/11/2012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F54AA-BF32-4CB6-A8BD-F754475F535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03079-5596-4D6F-A3D3-5E6B8EAE6815}" type="datetimeFigureOut">
              <a:rPr lang="el-GR" smtClean="0"/>
              <a:t>1/11/2012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F54AA-BF32-4CB6-A8BD-F754475F535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Posterior and Superior Alveolar Block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Alexia </a:t>
            </a:r>
            <a:r>
              <a:rPr lang="en-US" dirty="0" err="1" smtClean="0"/>
              <a:t>Giapisikoglou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Infection of maxillary sinus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sinuses are composed of air: when swollen, the increased pressure in the sinus cavity =&gt; pain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when inflammation =&gt; difficult to breath from nose </a:t>
            </a:r>
          </a:p>
          <a:p>
            <a:r>
              <a:rPr lang="en-US" u="sng" dirty="0" smtClean="0"/>
              <a:t>origin</a:t>
            </a:r>
            <a:r>
              <a:rPr lang="en-US" dirty="0" smtClean="0"/>
              <a:t>: virus, bacteria, inflammation</a:t>
            </a:r>
          </a:p>
          <a:p>
            <a:r>
              <a:rPr lang="en-US" u="sng" dirty="0" smtClean="0"/>
              <a:t>Symptoms</a:t>
            </a:r>
            <a:r>
              <a:rPr lang="en-US" dirty="0" smtClean="0"/>
              <a:t>: toothache, migraines, feelings of pressure, fever, </a:t>
            </a:r>
            <a:r>
              <a:rPr lang="en-US" smtClean="0"/>
              <a:t>swelling around the eye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Posterior Superior Alveolar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arise from the trunk of the </a:t>
            </a:r>
            <a:r>
              <a:rPr lang="en-US" dirty="0" smtClean="0">
                <a:solidFill>
                  <a:srgbClr val="FF0000"/>
                </a:solidFill>
              </a:rPr>
              <a:t>maxillary nerve </a:t>
            </a:r>
            <a:r>
              <a:rPr lang="en-US" dirty="0" smtClean="0"/>
              <a:t>just before it enters the </a:t>
            </a:r>
            <a:r>
              <a:rPr lang="en-US" dirty="0" err="1" smtClean="0">
                <a:solidFill>
                  <a:srgbClr val="FF0000"/>
                </a:solidFill>
              </a:rPr>
              <a:t>infraorbital</a:t>
            </a:r>
            <a:r>
              <a:rPr lang="en-US" dirty="0" smtClean="0">
                <a:solidFill>
                  <a:srgbClr val="FF0000"/>
                </a:solidFill>
              </a:rPr>
              <a:t> groove</a:t>
            </a:r>
          </a:p>
          <a:p>
            <a:r>
              <a:rPr lang="en-US" u="sng" dirty="0" smtClean="0"/>
              <a:t>Technique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- area of insertion is at the height of the </a:t>
            </a:r>
            <a:r>
              <a:rPr lang="en-US" dirty="0" err="1" smtClean="0"/>
              <a:t>mucobuccal</a:t>
            </a:r>
            <a:r>
              <a:rPr lang="en-US" dirty="0" smtClean="0"/>
              <a:t> fold b/n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and 2</a:t>
            </a:r>
            <a:r>
              <a:rPr lang="en-US" baseline="30000" dirty="0" smtClean="0">
                <a:solidFill>
                  <a:srgbClr val="FF0000"/>
                </a:solidFill>
              </a:rPr>
              <a:t>nd</a:t>
            </a:r>
            <a:r>
              <a:rPr lang="en-US" dirty="0" smtClean="0">
                <a:solidFill>
                  <a:srgbClr val="FF0000"/>
                </a:solidFill>
              </a:rPr>
              <a:t> molar</a:t>
            </a:r>
          </a:p>
          <a:p>
            <a:pPr>
              <a:buFontTx/>
              <a:buChar char="-"/>
            </a:pPr>
            <a:r>
              <a:rPr lang="en-US" dirty="0" smtClean="0"/>
              <a:t>Angle at </a:t>
            </a:r>
            <a:r>
              <a:rPr lang="cs-CZ" sz="2800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45°</a:t>
            </a:r>
            <a:r>
              <a:rPr lang="en-US" sz="2800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superiorly and medially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No resistance should be felt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Insert about 15-20mm </a:t>
            </a:r>
          </a:p>
          <a:p>
            <a:pPr>
              <a:buFontTx/>
              <a:buChar char="-"/>
            </a:pPr>
            <a:r>
              <a:rPr lang="en-US" sz="2800" i="0" dirty="0" smtClean="0">
                <a:latin typeface="Arial" pitchFamily="34" charset="0"/>
                <a:cs typeface="Arial" pitchFamily="34" charset="0"/>
              </a:rPr>
              <a:t>ALWAYS </a:t>
            </a:r>
            <a:r>
              <a:rPr lang="en-US" sz="28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aspirate</a:t>
            </a:r>
          </a:p>
          <a:p>
            <a:pPr>
              <a:buNone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cs typeface="Arial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nysora.com/files/uploaded/Oral_Maxillofacial_Regional_Anesthesia/1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24743"/>
            <a:ext cx="5951697" cy="46158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Middle Superior Alveolar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involves </a:t>
            </a:r>
            <a:r>
              <a:rPr lang="en-US" dirty="0" err="1" smtClean="0"/>
              <a:t>pulpal</a:t>
            </a:r>
            <a:r>
              <a:rPr lang="en-US" dirty="0" smtClean="0"/>
              <a:t> anesthesia of </a:t>
            </a:r>
            <a:r>
              <a:rPr lang="en-US" dirty="0" smtClean="0">
                <a:solidFill>
                  <a:srgbClr val="FF0000"/>
                </a:solidFill>
              </a:rPr>
              <a:t>first and second premolars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mesiobuccal</a:t>
            </a:r>
            <a:r>
              <a:rPr lang="en-US" dirty="0" smtClean="0">
                <a:solidFill>
                  <a:srgbClr val="FF0000"/>
                </a:solidFill>
              </a:rPr>
              <a:t> root of first molar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buccal</a:t>
            </a:r>
            <a:r>
              <a:rPr lang="en-US" dirty="0" smtClean="0">
                <a:solidFill>
                  <a:srgbClr val="FF0000"/>
                </a:solidFill>
              </a:rPr>
              <a:t> soft tissues and bone </a:t>
            </a:r>
            <a:r>
              <a:rPr lang="en-US" dirty="0" smtClean="0"/>
              <a:t>over same teeth</a:t>
            </a:r>
          </a:p>
          <a:p>
            <a:r>
              <a:rPr lang="en-US" dirty="0" smtClean="0"/>
              <a:t>Indications: </a:t>
            </a:r>
          </a:p>
          <a:p>
            <a:pPr>
              <a:buFontTx/>
              <a:buChar char="-"/>
            </a:pPr>
            <a:r>
              <a:rPr lang="en-US" dirty="0" smtClean="0"/>
              <a:t>Anesthesia of maxillary premolars and </a:t>
            </a:r>
          </a:p>
          <a:p>
            <a:pPr>
              <a:buFontTx/>
              <a:buChar char="-"/>
            </a:pPr>
            <a:r>
              <a:rPr lang="en-US" dirty="0" err="1" smtClean="0"/>
              <a:t>Infraorbital</a:t>
            </a:r>
            <a:r>
              <a:rPr lang="en-US" dirty="0" smtClean="0"/>
              <a:t> nerve block failure</a:t>
            </a:r>
          </a:p>
          <a:p>
            <a:r>
              <a:rPr lang="en-US" dirty="0"/>
              <a:t> </a:t>
            </a:r>
            <a:r>
              <a:rPr lang="en-US" dirty="0" smtClean="0"/>
              <a:t>Contraindications:</a:t>
            </a:r>
          </a:p>
          <a:p>
            <a:pPr>
              <a:buFontTx/>
              <a:buChar char="-"/>
            </a:pPr>
            <a:r>
              <a:rPr lang="en-US" dirty="0" smtClean="0"/>
              <a:t>Inflammation in the area </a:t>
            </a:r>
          </a:p>
          <a:p>
            <a:pPr>
              <a:buFontTx/>
              <a:buChar char="-"/>
            </a:pPr>
            <a:r>
              <a:rPr lang="en-US" dirty="0" smtClean="0"/>
              <a:t>MSA is present only 28%  of time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Superior Alveolar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Technique:</a:t>
            </a:r>
          </a:p>
          <a:p>
            <a:pPr>
              <a:buNone/>
            </a:pPr>
            <a:r>
              <a:rPr lang="en-US" dirty="0" smtClean="0"/>
              <a:t>- between first and second premolar </a:t>
            </a:r>
          </a:p>
          <a:p>
            <a:pPr>
              <a:buNone/>
            </a:pPr>
            <a:r>
              <a:rPr lang="en-US" dirty="0" smtClean="0"/>
              <a:t> -ALWAYS aspirate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lide11.jpg                                                    00008838students                       B185E893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2696"/>
            <a:ext cx="8510673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hematoma (= is a localized collection of blood outside the blood vessels)</a:t>
            </a:r>
          </a:p>
          <a:p>
            <a:r>
              <a:rPr lang="en-US" dirty="0" smtClean="0"/>
              <a:t>Positive aspiration (need to remove the needle and try again)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Abscesses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= </a:t>
            </a:r>
            <a:r>
              <a:rPr lang="en-US" sz="2400" dirty="0" err="1" smtClean="0"/>
              <a:t>exudate</a:t>
            </a:r>
            <a:r>
              <a:rPr lang="en-US" sz="2400" dirty="0" smtClean="0"/>
              <a:t> enclosed in the tissues of the jaw bone at the apex of the infected tooth’s root</a:t>
            </a:r>
          </a:p>
          <a:p>
            <a:r>
              <a:rPr lang="en-US" sz="2400" dirty="0" smtClean="0"/>
              <a:t>Originates: from bacterial infection that has accumulated in soft, usually dead, dental pulp (</a:t>
            </a:r>
            <a:r>
              <a:rPr lang="en-US" sz="2400" dirty="0" err="1" smtClean="0"/>
              <a:t>eg</a:t>
            </a:r>
            <a:r>
              <a:rPr lang="en-US" sz="2400" dirty="0" smtClean="0"/>
              <a:t>. Failed root canal treatment)</a:t>
            </a:r>
          </a:p>
          <a:p>
            <a:r>
              <a:rPr lang="en-US" sz="2400" dirty="0" smtClean="0"/>
              <a:t>Symptoms: 1.continuous pain, 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2.affected tooth by pressure 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3. or diff. in temperatures</a:t>
            </a:r>
          </a:p>
          <a:p>
            <a:pPr>
              <a:buNone/>
            </a:pPr>
            <a:r>
              <a:rPr lang="en-US" sz="2400" dirty="0"/>
              <a:t>  </a:t>
            </a:r>
            <a:r>
              <a:rPr lang="en-US" sz="2400" dirty="0" smtClean="0"/>
              <a:t>                       4. </a:t>
            </a:r>
            <a:r>
              <a:rPr lang="en-US" sz="2000" dirty="0" smtClean="0"/>
              <a:t>may perforate bone and create local facial swelling </a:t>
            </a:r>
            <a:endParaRPr lang="el-GR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Abscesses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TYPES: 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</a:rPr>
              <a:t>Gingival abscess</a:t>
            </a:r>
            <a:r>
              <a:rPr lang="en-US" sz="2400" dirty="0" smtClean="0"/>
              <a:t>: involves only gum tissue</a:t>
            </a:r>
          </a:p>
          <a:p>
            <a:pPr>
              <a:buFontTx/>
              <a:buChar char="-"/>
            </a:pPr>
            <a:r>
              <a:rPr lang="en-US" sz="2400" dirty="0" err="1" smtClean="0">
                <a:solidFill>
                  <a:srgbClr val="FF0000"/>
                </a:solidFill>
              </a:rPr>
              <a:t>Periapical</a:t>
            </a:r>
            <a:r>
              <a:rPr lang="en-US" sz="2400" dirty="0" smtClean="0">
                <a:solidFill>
                  <a:srgbClr val="FF0000"/>
                </a:solidFill>
              </a:rPr>
              <a:t> abscess: </a:t>
            </a:r>
            <a:r>
              <a:rPr lang="en-US" sz="2400" dirty="0" smtClean="0"/>
              <a:t>starts at apex of root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</a:rPr>
              <a:t>Periodontal abscess: </a:t>
            </a:r>
            <a:r>
              <a:rPr lang="en-US" sz="2400" dirty="0" smtClean="0"/>
              <a:t>starts in pocket of </a:t>
            </a:r>
            <a:r>
              <a:rPr lang="en-US" sz="2400" dirty="0" err="1" smtClean="0"/>
              <a:t>gingiva</a:t>
            </a:r>
            <a:r>
              <a:rPr lang="en-US" sz="2400" dirty="0" smtClean="0"/>
              <a:t> over 3mm </a:t>
            </a:r>
          </a:p>
          <a:p>
            <a:pPr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/>
              <a:t>TREATMENT: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use of antibiotics  and if the tooth can be restored root canal therapy should be performed </a:t>
            </a:r>
          </a:p>
          <a:p>
            <a:endParaRPr lang="en-US" sz="2400" dirty="0" smtClean="0"/>
          </a:p>
        </p:txBody>
      </p:sp>
      <p:pic>
        <p:nvPicPr>
          <p:cNvPr id="4" name="Picture 2" descr="http://upload.wikimedia.org/wikipedia/commons/thumb/4/48/Abces_parulique.jpg/220px-Abces_paruliq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653136"/>
            <a:ext cx="20955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333</Words>
  <Application>Microsoft Office PowerPoint</Application>
  <PresentationFormat>Προβολή στην οθόνη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Posterior and Superior Alveolar Block</vt:lpstr>
      <vt:lpstr>Posterior Superior Alveolar</vt:lpstr>
      <vt:lpstr>Διαφάνεια 3</vt:lpstr>
      <vt:lpstr>Middle Superior Alveolar</vt:lpstr>
      <vt:lpstr>Middle Superior Alveolar</vt:lpstr>
      <vt:lpstr>Διαφάνεια 6</vt:lpstr>
      <vt:lpstr>Complications</vt:lpstr>
      <vt:lpstr>Abscesses</vt:lpstr>
      <vt:lpstr>Abscesses</vt:lpstr>
      <vt:lpstr>Infection of maxillary sinus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Posterior and Superior Alveolar Block</dc:title>
  <dc:creator>Alexia</dc:creator>
  <cp:lastModifiedBy>Alexia</cp:lastModifiedBy>
  <cp:revision>5</cp:revision>
  <dcterms:created xsi:type="dcterms:W3CDTF">2012-11-01T17:46:03Z</dcterms:created>
  <dcterms:modified xsi:type="dcterms:W3CDTF">2012-11-01T18:29:15Z</dcterms:modified>
</cp:coreProperties>
</file>