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9A90-4F84-405C-A6D8-E84163BA5ED1}" type="datetimeFigureOut">
              <a:rPr lang="el-GR" smtClean="0"/>
              <a:t>8/10/2012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BEDD-8C7B-45A6-9624-01C17017821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9A90-4F84-405C-A6D8-E84163BA5ED1}" type="datetimeFigureOut">
              <a:rPr lang="el-GR" smtClean="0"/>
              <a:t>8/10/2012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BEDD-8C7B-45A6-9624-01C17017821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9A90-4F84-405C-A6D8-E84163BA5ED1}" type="datetimeFigureOut">
              <a:rPr lang="el-GR" smtClean="0"/>
              <a:t>8/10/2012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BEDD-8C7B-45A6-9624-01C17017821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9A90-4F84-405C-A6D8-E84163BA5ED1}" type="datetimeFigureOut">
              <a:rPr lang="el-GR" smtClean="0"/>
              <a:t>8/10/2012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BEDD-8C7B-45A6-9624-01C17017821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9A90-4F84-405C-A6D8-E84163BA5ED1}" type="datetimeFigureOut">
              <a:rPr lang="el-GR" smtClean="0"/>
              <a:t>8/10/2012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BEDD-8C7B-45A6-9624-01C17017821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9A90-4F84-405C-A6D8-E84163BA5ED1}" type="datetimeFigureOut">
              <a:rPr lang="el-GR" smtClean="0"/>
              <a:t>8/10/2012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BEDD-8C7B-45A6-9624-01C17017821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9A90-4F84-405C-A6D8-E84163BA5ED1}" type="datetimeFigureOut">
              <a:rPr lang="el-GR" smtClean="0"/>
              <a:t>8/10/2012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BEDD-8C7B-45A6-9624-01C17017821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9A90-4F84-405C-A6D8-E84163BA5ED1}" type="datetimeFigureOut">
              <a:rPr lang="el-GR" smtClean="0"/>
              <a:t>8/10/2012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BEDD-8C7B-45A6-9624-01C17017821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9A90-4F84-405C-A6D8-E84163BA5ED1}" type="datetimeFigureOut">
              <a:rPr lang="el-GR" smtClean="0"/>
              <a:t>8/10/2012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BEDD-8C7B-45A6-9624-01C17017821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9A90-4F84-405C-A6D8-E84163BA5ED1}" type="datetimeFigureOut">
              <a:rPr lang="el-GR" smtClean="0"/>
              <a:t>8/10/2012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BEDD-8C7B-45A6-9624-01C17017821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9A90-4F84-405C-A6D8-E84163BA5ED1}" type="datetimeFigureOut">
              <a:rPr lang="el-GR" smtClean="0"/>
              <a:t>8/10/2012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EBEDD-8C7B-45A6-9624-01C17017821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B9A90-4F84-405C-A6D8-E84163BA5ED1}" type="datetimeFigureOut">
              <a:rPr lang="el-GR" smtClean="0"/>
              <a:t>8/10/2012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EBEDD-8C7B-45A6-9624-01C170178217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Joint" TargetMode="External"/><Relationship Id="rId2" Type="http://schemas.openxmlformats.org/officeDocument/2006/relationships/hyperlink" Target="http://en.wikipedia.org/wiki/Ja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TMJ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r>
              <a:rPr lang="en-US" dirty="0" err="1" smtClean="0"/>
              <a:t>Aneta</a:t>
            </a:r>
            <a:r>
              <a:rPr lang="en-US" dirty="0" smtClean="0"/>
              <a:t> </a:t>
            </a:r>
            <a:r>
              <a:rPr lang="en-US" dirty="0" err="1" smtClean="0"/>
              <a:t>Dolezal</a:t>
            </a:r>
            <a:r>
              <a:rPr lang="en-US" dirty="0" smtClean="0"/>
              <a:t> and Alexia </a:t>
            </a:r>
            <a:r>
              <a:rPr lang="en-US" dirty="0" err="1" smtClean="0"/>
              <a:t>Giapisikoglou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Temporalis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O: </a:t>
            </a:r>
            <a:r>
              <a:rPr lang="en-US" sz="2400" dirty="0" smtClean="0"/>
              <a:t>lower temporal line of skull, temporal </a:t>
            </a:r>
            <a:r>
              <a:rPr lang="en-US" sz="2400" dirty="0" err="1" smtClean="0"/>
              <a:t>fossa</a:t>
            </a:r>
            <a:r>
              <a:rPr lang="en-US" sz="2400" dirty="0" smtClean="0"/>
              <a:t>, overlying temporal fascia</a:t>
            </a: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I: </a:t>
            </a:r>
            <a:r>
              <a:rPr lang="en-US" sz="2400" dirty="0" err="1" smtClean="0"/>
              <a:t>coronoid</a:t>
            </a:r>
            <a:r>
              <a:rPr lang="en-US" sz="2400" dirty="0" smtClean="0"/>
              <a:t> process of mandible, anterior border of </a:t>
            </a:r>
            <a:r>
              <a:rPr lang="en-US" sz="2400" dirty="0" err="1" smtClean="0"/>
              <a:t>ramus</a:t>
            </a:r>
            <a:r>
              <a:rPr lang="en-US" sz="2400" dirty="0" smtClean="0"/>
              <a:t> of mandible</a:t>
            </a:r>
            <a:endParaRPr lang="en-US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F: </a:t>
            </a:r>
            <a:r>
              <a:rPr lang="en-US" sz="2400" dirty="0" smtClean="0"/>
              <a:t>to maintain resting tonus- elevation, </a:t>
            </a:r>
            <a:r>
              <a:rPr lang="en-US" sz="2400" dirty="0" err="1" smtClean="0"/>
              <a:t>retrusion</a:t>
            </a:r>
            <a:r>
              <a:rPr lang="en-US" dirty="0" smtClean="0"/>
              <a:t> </a:t>
            </a: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err="1" smtClean="0">
                <a:solidFill>
                  <a:srgbClr val="FFFF00"/>
                </a:solidFill>
              </a:rPr>
              <a:t>Innerv</a:t>
            </a:r>
            <a:r>
              <a:rPr lang="en-US" dirty="0" smtClean="0">
                <a:solidFill>
                  <a:srgbClr val="FFFF00"/>
                </a:solidFill>
              </a:rPr>
              <a:t>: </a:t>
            </a:r>
            <a:r>
              <a:rPr lang="en-US" sz="2400" dirty="0" smtClean="0"/>
              <a:t>deep temporal nerve (</a:t>
            </a:r>
            <a:r>
              <a:rPr lang="en-US" sz="2400" dirty="0" err="1" smtClean="0"/>
              <a:t>mandibular</a:t>
            </a:r>
            <a:r>
              <a:rPr lang="en-US" sz="2400" dirty="0" smtClean="0"/>
              <a:t> nerve)</a:t>
            </a:r>
            <a:endParaRPr lang="el-GR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Medial </a:t>
            </a:r>
            <a:r>
              <a:rPr lang="en-US" dirty="0" err="1" smtClean="0">
                <a:solidFill>
                  <a:srgbClr val="FF0000"/>
                </a:solidFill>
              </a:rPr>
              <a:t>Pterygoid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O</a:t>
            </a:r>
            <a:r>
              <a:rPr lang="en-US" dirty="0" smtClean="0"/>
              <a:t>: </a:t>
            </a:r>
            <a:r>
              <a:rPr lang="en-US" sz="2400" dirty="0" err="1" smtClean="0"/>
              <a:t>pterygoid</a:t>
            </a:r>
            <a:r>
              <a:rPr lang="en-US" sz="2400" dirty="0" smtClean="0"/>
              <a:t> </a:t>
            </a:r>
            <a:r>
              <a:rPr lang="en-US" sz="2400" dirty="0" err="1" smtClean="0"/>
              <a:t>fossa</a:t>
            </a:r>
            <a:r>
              <a:rPr lang="en-US" sz="2400" dirty="0" smtClean="0"/>
              <a:t>, medial surface of lateral lamina of </a:t>
            </a:r>
            <a:r>
              <a:rPr lang="en-US" sz="2400" dirty="0" err="1" smtClean="0"/>
              <a:t>pterygoid</a:t>
            </a:r>
            <a:r>
              <a:rPr lang="en-US" sz="2400" dirty="0" smtClean="0"/>
              <a:t> process, pyramidal process of palatine bone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I</a:t>
            </a:r>
            <a:r>
              <a:rPr lang="en-US" dirty="0" smtClean="0"/>
              <a:t>: </a:t>
            </a:r>
            <a:r>
              <a:rPr lang="en-US" sz="2400" dirty="0" smtClean="0"/>
              <a:t>inferior margin of mandible, </a:t>
            </a:r>
            <a:r>
              <a:rPr lang="en-US" sz="2400" dirty="0" err="1" smtClean="0"/>
              <a:t>pterygoid</a:t>
            </a:r>
            <a:r>
              <a:rPr lang="en-US" sz="2400" dirty="0" smtClean="0"/>
              <a:t> </a:t>
            </a:r>
            <a:r>
              <a:rPr lang="en-US" sz="2400" dirty="0" err="1" smtClean="0"/>
              <a:t>tuberosity</a:t>
            </a:r>
            <a:endParaRPr lang="en-US" sz="2400" dirty="0" smtClean="0"/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F</a:t>
            </a:r>
            <a:r>
              <a:rPr lang="en-US" dirty="0" smtClean="0"/>
              <a:t>: </a:t>
            </a:r>
            <a:r>
              <a:rPr lang="en-US" sz="2400" dirty="0" err="1" smtClean="0"/>
              <a:t>closees</a:t>
            </a:r>
            <a:r>
              <a:rPr lang="en-US" sz="2400" dirty="0" smtClean="0"/>
              <a:t> jaw- elevation</a:t>
            </a:r>
          </a:p>
          <a:p>
            <a:pPr>
              <a:buNone/>
            </a:pPr>
            <a:r>
              <a:rPr lang="en-US" dirty="0" err="1" smtClean="0">
                <a:solidFill>
                  <a:srgbClr val="FFFF00"/>
                </a:solidFill>
              </a:rPr>
              <a:t>Innerv</a:t>
            </a:r>
            <a:r>
              <a:rPr lang="en-US" dirty="0" smtClean="0">
                <a:solidFill>
                  <a:srgbClr val="FFFF00"/>
                </a:solidFill>
              </a:rPr>
              <a:t>: </a:t>
            </a:r>
            <a:r>
              <a:rPr lang="en-US" sz="2400" dirty="0" smtClean="0"/>
              <a:t>Nerve to Medial </a:t>
            </a:r>
            <a:r>
              <a:rPr lang="en-US" sz="2400" dirty="0" err="1" smtClean="0"/>
              <a:t>Pterygoid</a:t>
            </a:r>
            <a:r>
              <a:rPr lang="en-US" sz="2400" dirty="0" smtClean="0"/>
              <a:t> (</a:t>
            </a:r>
            <a:r>
              <a:rPr lang="en-US" sz="2400" dirty="0" err="1" smtClean="0"/>
              <a:t>Mandibular</a:t>
            </a:r>
            <a:r>
              <a:rPr lang="en-US" sz="2400" dirty="0" smtClean="0"/>
              <a:t> N.)</a:t>
            </a:r>
            <a:endParaRPr lang="el-GR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Lateral </a:t>
            </a:r>
            <a:r>
              <a:rPr lang="en-US" dirty="0" err="1" smtClean="0">
                <a:solidFill>
                  <a:srgbClr val="FF0000"/>
                </a:solidFill>
              </a:rPr>
              <a:t>pterygoid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O</a:t>
            </a:r>
            <a:r>
              <a:rPr lang="en-US" dirty="0" smtClean="0"/>
              <a:t>: </a:t>
            </a:r>
            <a:r>
              <a:rPr lang="en-US" sz="2600" u="sng" dirty="0" smtClean="0"/>
              <a:t>lower </a:t>
            </a:r>
            <a:r>
              <a:rPr lang="en-US" sz="2600" u="sng" dirty="0" err="1" smtClean="0"/>
              <a:t>head</a:t>
            </a:r>
            <a:r>
              <a:rPr lang="en-US" sz="2600" dirty="0" err="1" smtClean="0"/>
              <a:t>:lateral</a:t>
            </a:r>
            <a:r>
              <a:rPr lang="en-US" sz="2600" dirty="0" smtClean="0"/>
              <a:t> surface of lateral </a:t>
            </a:r>
            <a:r>
              <a:rPr lang="en-US" sz="2600" dirty="0" err="1" smtClean="0"/>
              <a:t>pterygoid</a:t>
            </a:r>
            <a:r>
              <a:rPr lang="en-US" sz="2600" dirty="0" smtClean="0"/>
              <a:t> plate</a:t>
            </a:r>
          </a:p>
          <a:p>
            <a:pPr>
              <a:buNone/>
            </a:pPr>
            <a:r>
              <a:rPr lang="en-US" sz="2600" dirty="0"/>
              <a:t> </a:t>
            </a:r>
            <a:r>
              <a:rPr lang="en-US" sz="2600" dirty="0" smtClean="0"/>
              <a:t>    </a:t>
            </a:r>
            <a:r>
              <a:rPr lang="en-US" sz="2600" u="sng" dirty="0" smtClean="0"/>
              <a:t>superior head</a:t>
            </a:r>
            <a:r>
              <a:rPr lang="en-US" sz="2600" dirty="0" smtClean="0"/>
              <a:t>: </a:t>
            </a:r>
            <a:r>
              <a:rPr lang="en-US" sz="2600" dirty="0" err="1" smtClean="0"/>
              <a:t>infratemporal</a:t>
            </a:r>
            <a:r>
              <a:rPr lang="en-US" sz="2600" dirty="0" smtClean="0"/>
              <a:t> surface of greater wing of sphenoid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I:</a:t>
            </a:r>
            <a:r>
              <a:rPr lang="en-US" dirty="0" smtClean="0"/>
              <a:t> </a:t>
            </a:r>
            <a:r>
              <a:rPr lang="en-US" sz="2600" dirty="0" smtClean="0"/>
              <a:t>fibers are directed laterally and backwards into the front of the </a:t>
            </a:r>
            <a:r>
              <a:rPr lang="en-US" sz="2600" dirty="0" err="1" smtClean="0"/>
              <a:t>pterygoid</a:t>
            </a:r>
            <a:r>
              <a:rPr lang="en-US" sz="2600" dirty="0" smtClean="0"/>
              <a:t> plate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F:</a:t>
            </a:r>
            <a:r>
              <a:rPr lang="en-US" dirty="0" smtClean="0"/>
              <a:t> </a:t>
            </a:r>
            <a:r>
              <a:rPr lang="en-US" sz="2400" dirty="0" smtClean="0"/>
              <a:t>depress, protrusion, move mandible from side to side</a:t>
            </a:r>
          </a:p>
          <a:p>
            <a:pPr>
              <a:buNone/>
            </a:pPr>
            <a:r>
              <a:rPr lang="en-US" dirty="0" err="1" smtClean="0">
                <a:solidFill>
                  <a:srgbClr val="FFFF00"/>
                </a:solidFill>
              </a:rPr>
              <a:t>Innerv</a:t>
            </a:r>
            <a:r>
              <a:rPr lang="en-US" dirty="0" smtClean="0"/>
              <a:t>: </a:t>
            </a:r>
            <a:r>
              <a:rPr lang="en-US" sz="2400" dirty="0" err="1" smtClean="0"/>
              <a:t>Mandibular</a:t>
            </a:r>
            <a:r>
              <a:rPr lang="en-US" sz="2400" dirty="0" smtClean="0"/>
              <a:t> N</a:t>
            </a:r>
            <a:r>
              <a:rPr lang="en-US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theodora.com/anatomy/images/image38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268760"/>
            <a:ext cx="5455759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= joint of the </a:t>
            </a:r>
            <a:r>
              <a:rPr lang="en-US" dirty="0" smtClean="0">
                <a:hlinkClick r:id="rId2" tooltip="Jaw"/>
              </a:rPr>
              <a:t>jaw</a:t>
            </a:r>
            <a:r>
              <a:rPr lang="en-US" dirty="0" smtClean="0"/>
              <a:t> and is referred to as </a:t>
            </a:r>
            <a:r>
              <a:rPr lang="en-US" b="1" dirty="0" smtClean="0"/>
              <a:t>TMJ</a:t>
            </a:r>
            <a:r>
              <a:rPr lang="en-US" dirty="0" smtClean="0"/>
              <a:t>.</a:t>
            </a:r>
          </a:p>
          <a:p>
            <a:r>
              <a:rPr lang="en-US" dirty="0" smtClean="0"/>
              <a:t>two TMJs, one on each side, working in unison. </a:t>
            </a:r>
            <a:endParaRPr lang="en-US" dirty="0"/>
          </a:p>
          <a:p>
            <a:r>
              <a:rPr lang="en-US" dirty="0" smtClean="0"/>
              <a:t>name is derived from the two bones which form the </a:t>
            </a:r>
            <a:r>
              <a:rPr lang="en-US" dirty="0" smtClean="0">
                <a:hlinkClick r:id="rId3" tooltip="Joint"/>
              </a:rPr>
              <a:t>joint</a:t>
            </a:r>
            <a:r>
              <a:rPr lang="en-US" dirty="0" smtClean="0"/>
              <a:t>: 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articulation between </a:t>
            </a:r>
            <a:r>
              <a:rPr lang="en-US" dirty="0" err="1" smtClean="0">
                <a:solidFill>
                  <a:srgbClr val="FF0000"/>
                </a:solidFill>
              </a:rPr>
              <a:t>condylar</a:t>
            </a:r>
            <a:r>
              <a:rPr lang="en-US" dirty="0" smtClean="0">
                <a:solidFill>
                  <a:srgbClr val="FF0000"/>
                </a:solidFill>
              </a:rPr>
              <a:t> head of mandible </a:t>
            </a:r>
            <a:r>
              <a:rPr lang="en-US" dirty="0" smtClean="0"/>
              <a:t>and the anterior part of the </a:t>
            </a:r>
            <a:r>
              <a:rPr lang="en-US" dirty="0" err="1" smtClean="0">
                <a:solidFill>
                  <a:srgbClr val="FF0000"/>
                </a:solidFill>
              </a:rPr>
              <a:t>glenoid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fossa</a:t>
            </a:r>
            <a:r>
              <a:rPr lang="en-US" dirty="0" smtClean="0">
                <a:solidFill>
                  <a:srgbClr val="FF0000"/>
                </a:solidFill>
              </a:rPr>
              <a:t> of the temporal</a:t>
            </a:r>
            <a:r>
              <a:rPr lang="en-US" dirty="0" smtClean="0"/>
              <a:t> bones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articulating surface of TMJ is NOT formed of hyaline cartilage but of a sturdy </a:t>
            </a:r>
            <a:r>
              <a:rPr lang="en-US" dirty="0" err="1" smtClean="0"/>
              <a:t>avascular</a:t>
            </a:r>
            <a:r>
              <a:rPr lang="en-US" dirty="0" smtClean="0"/>
              <a:t> fibrous layer</a:t>
            </a:r>
          </a:p>
          <a:p>
            <a:r>
              <a:rPr lang="en-US" dirty="0"/>
              <a:t> </a:t>
            </a:r>
            <a:r>
              <a:rPr lang="en-US" dirty="0" smtClean="0"/>
              <a:t>it is the only synovial joint in the human body with an articulating disc which is present between the joint surfaces of cranium and mandible.(</a:t>
            </a:r>
            <a:r>
              <a:rPr lang="en-US" sz="2800" dirty="0" smtClean="0"/>
              <a:t>this makes the TMJ a double joint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Movements can be </a:t>
            </a:r>
            <a:r>
              <a:rPr lang="en-US" dirty="0" smtClean="0">
                <a:solidFill>
                  <a:srgbClr val="FF0000"/>
                </a:solidFill>
              </a:rPr>
              <a:t>rotational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FF0000"/>
                </a:solidFill>
              </a:rPr>
              <a:t>translational</a:t>
            </a:r>
            <a:r>
              <a:rPr lang="en-US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nismat.org/ptcor/tmj/figur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980728"/>
            <a:ext cx="6896647" cy="45524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Ligaments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600201"/>
            <a:ext cx="8363272" cy="233285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Lateral </a:t>
            </a:r>
            <a:r>
              <a:rPr lang="en-US" dirty="0" err="1" smtClean="0"/>
              <a:t>temporomandibular</a:t>
            </a:r>
            <a:r>
              <a:rPr lang="en-US" dirty="0" smtClean="0"/>
              <a:t> ligament</a:t>
            </a:r>
          </a:p>
          <a:p>
            <a:r>
              <a:rPr lang="en-US" dirty="0" err="1" smtClean="0"/>
              <a:t>Sphenoparietal</a:t>
            </a:r>
            <a:r>
              <a:rPr lang="en-US" dirty="0" smtClean="0"/>
              <a:t> ligament</a:t>
            </a:r>
          </a:p>
          <a:p>
            <a:r>
              <a:rPr lang="en-US" dirty="0" err="1" smtClean="0"/>
              <a:t>Stylomandibular</a:t>
            </a:r>
            <a:r>
              <a:rPr lang="en-US" dirty="0" smtClean="0"/>
              <a:t> ligament</a:t>
            </a:r>
          </a:p>
          <a:p>
            <a:r>
              <a:rPr lang="en-US" dirty="0" err="1" smtClean="0"/>
              <a:t>Stylohyoid</a:t>
            </a:r>
            <a:r>
              <a:rPr lang="en-US" dirty="0" smtClean="0"/>
              <a:t> ligament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19458" name="Picture 2" descr="http://image.slidesharecdn.com/temporomandibularjoint-12681680820925-phpapp02/95/slide-8-728.jpg?12681682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3068960"/>
            <a:ext cx="4824536" cy="36184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Synovial tissue</a:t>
            </a:r>
            <a:endParaRPr lang="el-GR" dirty="0"/>
          </a:p>
        </p:txBody>
      </p:sp>
      <p:pic>
        <p:nvPicPr>
          <p:cNvPr id="17411" name="Picture 3" descr="C:\Users\Alexia\Pictures\skype\0258DE08-95D1-445E-B41B-F1FF16A291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628800"/>
            <a:ext cx="7211343" cy="49637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Innervation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1600201"/>
            <a:ext cx="8147248" cy="1972816"/>
          </a:xfrm>
        </p:spPr>
        <p:txBody>
          <a:bodyPr/>
          <a:lstStyle/>
          <a:p>
            <a:r>
              <a:rPr lang="en-US" dirty="0" smtClean="0"/>
              <a:t>Sensory </a:t>
            </a:r>
            <a:r>
              <a:rPr lang="en-US" dirty="0" err="1" smtClean="0"/>
              <a:t>innervation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Originates from </a:t>
            </a:r>
            <a:r>
              <a:rPr lang="en-US" dirty="0" smtClean="0">
                <a:solidFill>
                  <a:srgbClr val="FF0000"/>
                </a:solidFill>
              </a:rPr>
              <a:t>trigeminal nerve </a:t>
            </a:r>
            <a:r>
              <a:rPr lang="en-US" dirty="0" smtClean="0"/>
              <a:t>(CNV)</a:t>
            </a:r>
          </a:p>
          <a:p>
            <a:pPr lvl="2"/>
            <a:r>
              <a:rPr lang="en-US" dirty="0" err="1" smtClean="0"/>
              <a:t>auriculotemporal</a:t>
            </a:r>
            <a:r>
              <a:rPr lang="en-US" dirty="0" smtClean="0"/>
              <a:t> and </a:t>
            </a:r>
            <a:r>
              <a:rPr lang="en-US" dirty="0" err="1" smtClean="0"/>
              <a:t>masseteric</a:t>
            </a:r>
            <a:r>
              <a:rPr lang="en-US" dirty="0" smtClean="0"/>
              <a:t> branches of </a:t>
            </a:r>
            <a:r>
              <a:rPr lang="en-US" dirty="0" err="1" smtClean="0"/>
              <a:t>mandibular</a:t>
            </a:r>
            <a:r>
              <a:rPr lang="en-US" dirty="0" smtClean="0"/>
              <a:t> branch of V</a:t>
            </a:r>
          </a:p>
        </p:txBody>
      </p:sp>
      <p:pic>
        <p:nvPicPr>
          <p:cNvPr id="18434" name="Picture 2" descr="http://image.slidesharecdn.com/temporomandibularjoint-12681680820925-phpapp02/95/slide-6-728.jpg?12681682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493553"/>
            <a:ext cx="4485928" cy="33644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Vascularization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600201"/>
            <a:ext cx="2592288" cy="348498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Branches of </a:t>
            </a:r>
            <a:r>
              <a:rPr lang="en-US" dirty="0" smtClean="0">
                <a:solidFill>
                  <a:srgbClr val="FF0000"/>
                </a:solidFill>
              </a:rPr>
              <a:t>ECA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superficial temporal branch 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Deep auricular artery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Anterior tympanic artery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Ascending pharyngeal 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Maxillary artery</a:t>
            </a:r>
          </a:p>
          <a:p>
            <a:pPr lvl="1"/>
            <a:endParaRPr lang="el-GR" dirty="0"/>
          </a:p>
        </p:txBody>
      </p:sp>
      <p:pic>
        <p:nvPicPr>
          <p:cNvPr id="20482" name="Picture 2" descr="http://image.slidesharecdn.com/temporomandibularjoint-12681680820925-phpapp02/95/slide-7-728.jpg?12681682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35830" y="1772816"/>
            <a:ext cx="6108169" cy="4581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Muscles of Mastication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masseter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O</a:t>
            </a:r>
            <a:r>
              <a:rPr lang="en-US" dirty="0" smtClean="0"/>
              <a:t>: </a:t>
            </a:r>
            <a:r>
              <a:rPr lang="en-US" sz="2400" u="sng" dirty="0" smtClean="0"/>
              <a:t>superficial head </a:t>
            </a:r>
            <a:r>
              <a:rPr lang="en-US" sz="2400" dirty="0" smtClean="0"/>
              <a:t>: </a:t>
            </a:r>
            <a:r>
              <a:rPr lang="en-US" sz="2400" dirty="0" err="1" smtClean="0"/>
              <a:t>zygomatic</a:t>
            </a:r>
            <a:r>
              <a:rPr lang="en-US" sz="2400" dirty="0" smtClean="0"/>
              <a:t> process of maxilla and Inf. Border of Anterior 2/3 of </a:t>
            </a:r>
            <a:r>
              <a:rPr lang="en-US" sz="2400" dirty="0" err="1" smtClean="0"/>
              <a:t>zygomatic</a:t>
            </a:r>
            <a:r>
              <a:rPr lang="en-US" sz="2400" dirty="0" smtClean="0"/>
              <a:t> arch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	  </a:t>
            </a:r>
            <a:r>
              <a:rPr lang="en-US" sz="2400" u="sng" dirty="0" smtClean="0"/>
              <a:t>deep head</a:t>
            </a:r>
            <a:r>
              <a:rPr lang="en-US" sz="2400" dirty="0" smtClean="0"/>
              <a:t>: inner aspect of </a:t>
            </a:r>
            <a:r>
              <a:rPr lang="en-US" sz="2400" dirty="0" err="1" smtClean="0"/>
              <a:t>zygomatic</a:t>
            </a:r>
            <a:r>
              <a:rPr lang="en-US" sz="2400" dirty="0" smtClean="0"/>
              <a:t> arch and posterior 1/3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I</a:t>
            </a:r>
            <a:r>
              <a:rPr lang="en-US" dirty="0" smtClean="0"/>
              <a:t>:  </a:t>
            </a:r>
            <a:r>
              <a:rPr lang="en-US" sz="2400" u="sng" dirty="0" smtClean="0"/>
              <a:t>superficial head</a:t>
            </a:r>
            <a:r>
              <a:rPr lang="en-US" sz="2400" dirty="0" smtClean="0"/>
              <a:t>: angle of mandible and lower portion of lateral aspect of </a:t>
            </a:r>
            <a:r>
              <a:rPr lang="en-US" sz="2400" dirty="0" err="1" smtClean="0"/>
              <a:t>ramus</a:t>
            </a:r>
            <a:endParaRPr lang="en-US" sz="2400" dirty="0"/>
          </a:p>
          <a:p>
            <a:pPr>
              <a:buNone/>
            </a:pPr>
            <a:r>
              <a:rPr lang="en-US" sz="2400" dirty="0" smtClean="0"/>
              <a:t>      </a:t>
            </a:r>
            <a:r>
              <a:rPr lang="en-US" sz="2400" u="sng" dirty="0" smtClean="0"/>
              <a:t>deep head</a:t>
            </a:r>
            <a:r>
              <a:rPr lang="en-US" sz="2400" dirty="0" smtClean="0"/>
              <a:t>: upper portion of lateral aspect of </a:t>
            </a:r>
            <a:r>
              <a:rPr lang="en-US" sz="2400" dirty="0" err="1" smtClean="0"/>
              <a:t>ramus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/>
              <a:t>: elevation and protrusion</a:t>
            </a:r>
          </a:p>
          <a:p>
            <a:pPr>
              <a:buNone/>
            </a:pPr>
            <a:r>
              <a:rPr lang="en-US" dirty="0" err="1" smtClean="0">
                <a:solidFill>
                  <a:srgbClr val="FFFF00"/>
                </a:solidFill>
              </a:rPr>
              <a:t>Innerv</a:t>
            </a:r>
            <a:r>
              <a:rPr lang="en-US" dirty="0" smtClean="0"/>
              <a:t>: </a:t>
            </a:r>
            <a:r>
              <a:rPr lang="en-US" sz="2400" dirty="0" err="1" smtClean="0"/>
              <a:t>masseteric</a:t>
            </a:r>
            <a:r>
              <a:rPr lang="en-US" sz="2400" dirty="0" smtClean="0"/>
              <a:t> nerve (</a:t>
            </a:r>
            <a:r>
              <a:rPr lang="en-US" sz="2400" dirty="0" err="1" smtClean="0"/>
              <a:t>mandibular</a:t>
            </a:r>
            <a:r>
              <a:rPr lang="en-US" sz="2400" dirty="0" smtClean="0"/>
              <a:t> nerve)</a:t>
            </a:r>
            <a:endParaRPr lang="el-G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344</Words>
  <Application>Microsoft Office PowerPoint</Application>
  <PresentationFormat>Προβολή στην οθόνη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TMJ</vt:lpstr>
      <vt:lpstr>Definition</vt:lpstr>
      <vt:lpstr>Features</vt:lpstr>
      <vt:lpstr>Διαφάνεια 4</vt:lpstr>
      <vt:lpstr>Ligaments</vt:lpstr>
      <vt:lpstr>Synovial tissue</vt:lpstr>
      <vt:lpstr>Innervation</vt:lpstr>
      <vt:lpstr>Vascularization</vt:lpstr>
      <vt:lpstr>Muscles of Mastication</vt:lpstr>
      <vt:lpstr>Διαφάνεια 10</vt:lpstr>
      <vt:lpstr>Διαφάνεια 11</vt:lpstr>
      <vt:lpstr>Διαφάνεια 12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TMJ</dc:title>
  <dc:creator>Alexia</dc:creator>
  <cp:lastModifiedBy>Alexia</cp:lastModifiedBy>
  <cp:revision>8</cp:revision>
  <dcterms:created xsi:type="dcterms:W3CDTF">2012-10-08T12:57:11Z</dcterms:created>
  <dcterms:modified xsi:type="dcterms:W3CDTF">2012-10-08T16:19:59Z</dcterms:modified>
</cp:coreProperties>
</file>