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021391-F7CE-47C7-AA58-7BE5F5E98141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BB5E40-5288-44A3-8D34-617B4F6F8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Anterior superior alveolar nerve block</a:t>
            </a:r>
            <a:br>
              <a:rPr lang="en-US" b="1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anterior superior alveolar (ASA) nerve </a:t>
            </a:r>
            <a:r>
              <a:rPr lang="en-US" dirty="0" smtClean="0"/>
              <a:t>block is a local </a:t>
            </a:r>
            <a:r>
              <a:rPr lang="en-US" dirty="0" err="1" smtClean="0"/>
              <a:t>anaisthisia</a:t>
            </a:r>
            <a:r>
              <a:rPr lang="en-US" dirty="0" smtClean="0"/>
              <a:t> that </a:t>
            </a:r>
            <a:r>
              <a:rPr lang="en-US" dirty="0"/>
              <a:t>anesthetizes the maxillary canine, the central and lateral incisors, and the mucosa above these teeth, with occasional crossover to the </a:t>
            </a:r>
            <a:r>
              <a:rPr lang="en-US" dirty="0" err="1"/>
              <a:t>contralateral</a:t>
            </a:r>
            <a:r>
              <a:rPr lang="en-US" dirty="0"/>
              <a:t> maxillary </a:t>
            </a:r>
            <a:r>
              <a:rPr lang="en-US" dirty="0" smtClean="0"/>
              <a:t>incisors.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glidewelldental.com/images/dentist/chairside/v5-1/articles/nerve-block/fig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4960309" cy="3733800"/>
          </a:xfrm>
          <a:prstGeom prst="rect">
            <a:avLst/>
          </a:prstGeom>
          <a:noFill/>
        </p:spPr>
      </p:pic>
      <p:pic>
        <p:nvPicPr>
          <p:cNvPr id="23554" name="Picture 2" descr="http://radiographics.rsna.org/content/31/2/339/F11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667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0"/>
            <a:ext cx="8229600" cy="487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700" dirty="0"/>
              <a:t>The situation most frequently </a:t>
            </a:r>
            <a:r>
              <a:rPr lang="en-US" sz="2700" dirty="0" smtClean="0"/>
              <a:t>responsible for </a:t>
            </a:r>
            <a:r>
              <a:rPr lang="en-US" sz="2700" dirty="0"/>
              <a:t>involvement of this </a:t>
            </a:r>
            <a:r>
              <a:rPr lang="en-US" sz="2700" dirty="0" smtClean="0"/>
              <a:t>space into infection, </a:t>
            </a:r>
            <a:r>
              <a:rPr lang="en-US" sz="2700" dirty="0"/>
              <a:t>is </a:t>
            </a:r>
            <a:r>
              <a:rPr lang="en-US" sz="2700" dirty="0" smtClean="0"/>
              <a:t>the </a:t>
            </a:r>
            <a:r>
              <a:rPr lang="en-US" sz="2700" dirty="0" err="1" smtClean="0"/>
              <a:t>pericoronitis</a:t>
            </a:r>
            <a:r>
              <a:rPr lang="en-US" sz="2700" dirty="0" smtClean="0"/>
              <a:t> </a:t>
            </a:r>
            <a:r>
              <a:rPr lang="en-US" sz="2700" dirty="0"/>
              <a:t>related to the </a:t>
            </a:r>
            <a:r>
              <a:rPr lang="en-US" sz="2700" dirty="0" err="1"/>
              <a:t>mandibular</a:t>
            </a:r>
            <a:r>
              <a:rPr lang="en-US" sz="2700" dirty="0"/>
              <a:t> </a:t>
            </a:r>
            <a:r>
              <a:rPr lang="en-US" sz="2700" dirty="0" smtClean="0"/>
              <a:t>third molar. 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I</a:t>
            </a:r>
            <a:r>
              <a:rPr lang="en-US" sz="2700" dirty="0" smtClean="0"/>
              <a:t>nfection </a:t>
            </a:r>
            <a:r>
              <a:rPr lang="en-US" sz="2700" dirty="0"/>
              <a:t>can also be produced by </a:t>
            </a:r>
            <a:r>
              <a:rPr lang="en-US" sz="2700" dirty="0" smtClean="0"/>
              <a:t>a contaminated </a:t>
            </a:r>
            <a:r>
              <a:rPr lang="en-US" sz="2700" dirty="0"/>
              <a:t>needle used for an inferior alveolar nerve </a:t>
            </a:r>
            <a:r>
              <a:rPr lang="en-US" sz="2700" dirty="0" smtClean="0"/>
              <a:t>block.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I</a:t>
            </a:r>
            <a:r>
              <a:rPr lang="en-US" sz="2700" dirty="0" smtClean="0"/>
              <a:t>nfection</a:t>
            </a:r>
            <a:r>
              <a:rPr lang="en-US" sz="2700" dirty="0"/>
              <a:t>, at times can originate from </a:t>
            </a:r>
            <a:r>
              <a:rPr lang="en-US" sz="2700" dirty="0" smtClean="0"/>
              <a:t>a maxillary </a:t>
            </a:r>
            <a:r>
              <a:rPr lang="en-US" sz="2700" dirty="0"/>
              <a:t>third molar, following a posterior superior alveolar nerve block </a:t>
            </a:r>
            <a:r>
              <a:rPr lang="en-US" sz="2700" dirty="0" smtClean="0"/>
              <a:t>injection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</a:t>
            </a:r>
            <a:r>
              <a:rPr lang="en-US" sz="2400" dirty="0"/>
              <a:t>much swelling of </a:t>
            </a:r>
            <a:r>
              <a:rPr lang="en-US" sz="2400" dirty="0" smtClean="0"/>
              <a:t>face </a:t>
            </a:r>
          </a:p>
          <a:p>
            <a:r>
              <a:rPr lang="en-US" sz="2400" dirty="0" err="1" smtClean="0"/>
              <a:t>Trismus</a:t>
            </a:r>
          </a:p>
          <a:p>
            <a:r>
              <a:rPr lang="en-US" sz="2400" dirty="0" smtClean="0"/>
              <a:t>tenderness </a:t>
            </a:r>
            <a:r>
              <a:rPr lang="en-US" sz="2400" dirty="0"/>
              <a:t>over the </a:t>
            </a:r>
            <a:r>
              <a:rPr lang="en-US" sz="2400" dirty="0" smtClean="0"/>
              <a:t>area</a:t>
            </a:r>
          </a:p>
          <a:p>
            <a:r>
              <a:rPr lang="en-US" sz="2400" dirty="0" err="1" smtClean="0"/>
              <a:t>dysphagia</a:t>
            </a:r>
            <a:r>
              <a:rPr lang="en-US" sz="2400" dirty="0" smtClean="0"/>
              <a:t> </a:t>
            </a:r>
            <a:r>
              <a:rPr lang="en-US" sz="2400" dirty="0"/>
              <a:t>may be </a:t>
            </a:r>
            <a:r>
              <a:rPr lang="en-US" sz="2400" dirty="0" smtClean="0"/>
              <a:t>present</a:t>
            </a:r>
          </a:p>
          <a:p>
            <a:r>
              <a:rPr lang="en-US" sz="2400" dirty="0" smtClean="0"/>
              <a:t>medial </a:t>
            </a:r>
            <a:r>
              <a:rPr lang="en-US" sz="2400" dirty="0"/>
              <a:t>displacement of lateral wall of </a:t>
            </a:r>
            <a:r>
              <a:rPr lang="en-US" sz="2400" dirty="0" smtClean="0"/>
              <a:t>pharynx</a:t>
            </a:r>
          </a:p>
          <a:p>
            <a:r>
              <a:rPr lang="en-US" sz="2400" dirty="0" smtClean="0"/>
              <a:t>redness </a:t>
            </a:r>
            <a:r>
              <a:rPr lang="en-US" sz="2400" dirty="0"/>
              <a:t>&amp; edema over </a:t>
            </a:r>
            <a:r>
              <a:rPr lang="en-US" sz="2400" dirty="0" smtClean="0"/>
              <a:t>3 molar area</a:t>
            </a:r>
            <a:endParaRPr lang="en-US" sz="2400" dirty="0"/>
          </a:p>
          <a:p>
            <a:r>
              <a:rPr lang="en-US" sz="2400" dirty="0" smtClean="0"/>
              <a:t>midline </a:t>
            </a:r>
            <a:r>
              <a:rPr lang="en-US" sz="2400" dirty="0"/>
              <a:t>of palate </a:t>
            </a:r>
            <a:r>
              <a:rPr lang="en-US" sz="2400" dirty="0" smtClean="0"/>
              <a:t>might be displaced </a:t>
            </a:r>
            <a:r>
              <a:rPr lang="en-US" sz="2400" dirty="0"/>
              <a:t>to affected side</a:t>
            </a:r>
            <a:r>
              <a:rPr lang="en-US" sz="2400" dirty="0" smtClean="0"/>
              <a:t>, uvula swollen &amp; </a:t>
            </a:r>
            <a:r>
              <a:rPr lang="en-US" sz="2400" dirty="0"/>
              <a:t>difficulty in breathing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Landmarks</a:t>
            </a:r>
            <a:r>
              <a:rPr lang="en-US" sz="3000" dirty="0" err="1" smtClean="0"/>
              <a:t>:We</a:t>
            </a:r>
            <a:r>
              <a:rPr lang="en-US" sz="3000" dirty="0" smtClean="0"/>
              <a:t> locate </a:t>
            </a:r>
            <a:r>
              <a:rPr lang="en-US" sz="3000" dirty="0"/>
              <a:t>the </a:t>
            </a:r>
            <a:r>
              <a:rPr lang="en-US" sz="3000" dirty="0" err="1"/>
              <a:t>mucobuccal</a:t>
            </a:r>
            <a:r>
              <a:rPr lang="en-US" sz="3000" dirty="0"/>
              <a:t> fold where it intersects with the apex of the canine </a:t>
            </a:r>
            <a:r>
              <a:rPr lang="en-US" sz="3000" dirty="0" smtClean="0"/>
              <a:t>tooth </a:t>
            </a:r>
            <a:r>
              <a:rPr lang="en-US" sz="3000" dirty="0"/>
              <a:t>by retracting the membrane with </a:t>
            </a:r>
            <a:r>
              <a:rPr lang="en-US" sz="3000" dirty="0" smtClean="0"/>
              <a:t>gauze or our finger and pulling it </a:t>
            </a:r>
            <a:r>
              <a:rPr lang="en-US" sz="3000" dirty="0"/>
              <a:t>out and down</a:t>
            </a:r>
            <a:r>
              <a:rPr lang="en-US" sz="3000" dirty="0" smtClean="0"/>
              <a:t>.</a:t>
            </a:r>
            <a:r>
              <a:rPr lang="en-US" sz="3000" dirty="0"/>
              <a:t> </a:t>
            </a:r>
            <a:endParaRPr lang="en-US" sz="3000" dirty="0" smtClean="0"/>
          </a:p>
          <a:p>
            <a:r>
              <a:rPr lang="en-US" sz="3000" dirty="0" err="1" smtClean="0">
                <a:solidFill>
                  <a:srgbClr val="FF0000"/>
                </a:solidFill>
              </a:rPr>
              <a:t>Technique</a:t>
            </a:r>
            <a:r>
              <a:rPr lang="en-US" sz="3000" dirty="0" err="1" smtClean="0"/>
              <a:t>:While</a:t>
            </a:r>
            <a:r>
              <a:rPr lang="en-US" sz="3000" dirty="0" smtClean="0"/>
              <a:t> </a:t>
            </a:r>
            <a:r>
              <a:rPr lang="en-US" sz="3000" dirty="0"/>
              <a:t>retracting the lip, insert the needle into the intersection of the </a:t>
            </a:r>
            <a:r>
              <a:rPr lang="en-US" sz="3000" dirty="0" err="1"/>
              <a:t>mucobuccal</a:t>
            </a:r>
            <a:r>
              <a:rPr lang="en-US" sz="3000" dirty="0"/>
              <a:t> fold and the apex/center of the canine at a 45-degree angle, advancing the needle approximately 1-1.5 cm.</a:t>
            </a:r>
          </a:p>
          <a:p>
            <a:pPr algn="just">
              <a:buNone/>
            </a:pPr>
            <a:r>
              <a:rPr lang="en-US" sz="3000" dirty="0" smtClean="0"/>
              <a:t>   Aspirate</a:t>
            </a:r>
            <a:r>
              <a:rPr lang="en-US" sz="3000" dirty="0"/>
              <a:t>.</a:t>
            </a:r>
          </a:p>
          <a:p>
            <a:pPr algn="just">
              <a:buNone/>
            </a:pPr>
            <a:r>
              <a:rPr lang="en-US" sz="3000" dirty="0" smtClean="0"/>
              <a:t>   Slowly </a:t>
            </a:r>
            <a:r>
              <a:rPr lang="en-US" sz="3000" dirty="0"/>
              <a:t>inject 2 </a:t>
            </a:r>
            <a:r>
              <a:rPr lang="en-US" sz="3000" dirty="0" err="1"/>
              <a:t>mL</a:t>
            </a:r>
            <a:r>
              <a:rPr lang="en-US" sz="3000" dirty="0"/>
              <a:t> of local anesthetic and massage for 10-20 seconds.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terior superior alveolar (ASA) nerve block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200400" cy="3276600"/>
          </a:xfrm>
          <a:prstGeom prst="rect">
            <a:avLst/>
          </a:prstGeom>
          <a:noFill/>
        </p:spPr>
      </p:pic>
      <p:pic>
        <p:nvPicPr>
          <p:cNvPr id="14338" name="Picture 2" descr="http://www.proceduresconsult.jp/UploadedImages/pcj_0081_00000624_100000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"/>
            <a:ext cx="3200400" cy="24003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ANd9GcQLInf9XGKk39g3hTNjMsSkcoviLNNy_cAYo0a37SSlNsoR8-e_P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2004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Infraorbital</a:t>
            </a:r>
            <a:r>
              <a:rPr lang="en-US" b="1" dirty="0"/>
              <a:t> nerve block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infraorbital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nerve block, which branches from the maxillary nerve, anesthetizes the lower eyelid, upper cheek, part of the nose, and upper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lip.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Landmarks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Externally,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intraorbital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foramen is just medial to the intersection of a vertical line from the pupil (when midline) to the inferior border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infraorbital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ridge. Internally,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intraorbital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foramen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approached at the intersection of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mucobuccal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fold and the junction of premolars 1 and 2.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9600"/>
            <a:ext cx="8001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rgbClr val="FF0000"/>
                </a:solidFill>
              </a:rPr>
              <a:t>Technique</a:t>
            </a:r>
            <a:r>
              <a:rPr lang="en-US" sz="2400" dirty="0" err="1" smtClean="0"/>
              <a:t>:Place</a:t>
            </a:r>
            <a:r>
              <a:rPr lang="en-US" sz="2400" dirty="0" smtClean="0"/>
              <a:t> </a:t>
            </a:r>
            <a:r>
              <a:rPr lang="en-US" sz="2400" dirty="0"/>
              <a:t>the index finger of the </a:t>
            </a:r>
            <a:r>
              <a:rPr lang="en-US" sz="2400" dirty="0" err="1"/>
              <a:t>nondominant</a:t>
            </a:r>
            <a:r>
              <a:rPr lang="en-US" sz="2400" dirty="0"/>
              <a:t> hand over </a:t>
            </a:r>
            <a:r>
              <a:rPr lang="en-US" sz="2400" dirty="0" smtClean="0"/>
              <a:t>the </a:t>
            </a:r>
            <a:r>
              <a:rPr lang="en-US" sz="2400" dirty="0" err="1"/>
              <a:t>infraorbital</a:t>
            </a:r>
            <a:r>
              <a:rPr lang="en-US" sz="2400" dirty="0"/>
              <a:t> </a:t>
            </a:r>
            <a:r>
              <a:rPr lang="en-US" sz="2400" dirty="0" smtClean="0"/>
              <a:t>foramen and </a:t>
            </a:r>
            <a:r>
              <a:rPr lang="en-US" sz="2400" dirty="0"/>
              <a:t>retract the cheek with the thumb. Insert the needle into the </a:t>
            </a:r>
            <a:r>
              <a:rPr lang="en-US" sz="2400" dirty="0" err="1"/>
              <a:t>mucobuccal</a:t>
            </a:r>
            <a:r>
              <a:rPr lang="en-US" sz="2400" dirty="0"/>
              <a:t> fold at junction of premolars 1 and 2</a:t>
            </a:r>
            <a:r>
              <a:rPr lang="en-US" sz="2400" dirty="0" smtClean="0"/>
              <a:t>.  </a:t>
            </a:r>
            <a:r>
              <a:rPr lang="en-US" sz="2400" dirty="0"/>
              <a:t>Direct the needle parallel to the long axis of premolar 2</a:t>
            </a:r>
            <a:r>
              <a:rPr lang="en-US" sz="2400" dirty="0" smtClean="0"/>
              <a:t>,  </a:t>
            </a:r>
            <a:r>
              <a:rPr lang="en-US" sz="2400" dirty="0"/>
              <a:t>palpating its location as the needle is advanced until it is adjacent to the </a:t>
            </a:r>
            <a:r>
              <a:rPr lang="en-US" sz="2400" dirty="0" err="1"/>
              <a:t>infraorbital</a:t>
            </a:r>
            <a:r>
              <a:rPr lang="en-US" sz="2400" dirty="0"/>
              <a:t> foramen (approximately 1.5-2 cm</a:t>
            </a:r>
            <a:r>
              <a:rPr lang="en-US" sz="2400" dirty="0" smtClean="0"/>
              <a:t>).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Aspirate and then </a:t>
            </a:r>
            <a:r>
              <a:rPr lang="en-US" sz="2400" dirty="0"/>
              <a:t>i</a:t>
            </a:r>
            <a:r>
              <a:rPr lang="en-US" sz="2400" dirty="0" smtClean="0"/>
              <a:t>nject 2-3 </a:t>
            </a:r>
            <a:r>
              <a:rPr lang="en-US" sz="2400" dirty="0" err="1" smtClean="0"/>
              <a:t>mL</a:t>
            </a:r>
            <a:r>
              <a:rPr lang="en-US" sz="2400" dirty="0" smtClean="0"/>
              <a:t> of local anesthetic while holding  firm pressure with the index finger over </a:t>
            </a:r>
            <a:r>
              <a:rPr lang="en-US" sz="2400" dirty="0" err="1" smtClean="0"/>
              <a:t>infraorbital</a:t>
            </a:r>
            <a:r>
              <a:rPr lang="en-US" sz="2400" dirty="0" smtClean="0"/>
              <a:t> ridge to prevent ballooning of lower eyelid. Massage for 10-20 seconds in order to help the anesthetic to spread.</a:t>
            </a:r>
          </a:p>
          <a:p>
            <a:pPr algn="just"/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nfraorbital nerve block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0"/>
            <a:ext cx="3312064" cy="3581400"/>
          </a:xfrm>
          <a:prstGeom prst="rect">
            <a:avLst/>
          </a:prstGeom>
          <a:noFill/>
        </p:spPr>
      </p:pic>
      <p:pic>
        <p:nvPicPr>
          <p:cNvPr id="16390" name="Picture 6" descr="http://t3.gstatic.com/images?q=tbn:ANd9GcR90J8yX0aBjH2Kw8t8bGziA5_-I-WXRGlwI2A-RKiF9x1rLru6q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0"/>
            <a:ext cx="2819400" cy="3962400"/>
          </a:xfrm>
          <a:prstGeom prst="rect">
            <a:avLst/>
          </a:prstGeom>
          <a:noFill/>
        </p:spPr>
      </p:pic>
      <p:pic>
        <p:nvPicPr>
          <p:cNvPr id="16392" name="Picture 8" descr="http://www.nysora.com/files/uploaded/Oral_Maxillofacial_Regional_Anesthesia/13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276600"/>
            <a:ext cx="428625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295399"/>
          </a:xfrm>
        </p:spPr>
        <p:txBody>
          <a:bodyPr/>
          <a:lstStyle/>
          <a:p>
            <a:r>
              <a:rPr lang="en-US" dirty="0" err="1" smtClean="0"/>
              <a:t>Masseteric</a:t>
            </a:r>
            <a:r>
              <a:rPr lang="en-US" dirty="0" smtClean="0"/>
              <a:t>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6400800" cy="1676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 located inferior to the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zygomatic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arch, superior to the caudal margin of mandible anterior and below the ear and posterior to the anterior margin of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masseter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muscle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deepest part of the parotid region is the parotid bed and houses the deep part of the parotid gland which fills the small space between the neck of the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condyle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 the mandible and the mastoid process. Other structures forming the floor of this space are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: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styloid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process,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styloid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muscle,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stylopharyngeus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muscle and posterior belly of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digastric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muscle.</a:t>
            </a: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Contains: parotid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gland</a:t>
            </a:r>
            <a:r>
              <a:rPr lang="en-US" sz="2400" dirty="0" smtClean="0">
                <a:solidFill>
                  <a:schemeClr val="tx1"/>
                </a:solidFill>
              </a:rPr>
              <a:t>, parotid </a:t>
            </a:r>
            <a:r>
              <a:rPr lang="en-US" sz="2400" dirty="0" smtClean="0">
                <a:solidFill>
                  <a:schemeClr val="tx1"/>
                </a:solidFill>
              </a:rPr>
              <a:t>duct, </a:t>
            </a:r>
            <a:r>
              <a:rPr lang="en-US" sz="2400" dirty="0" err="1" smtClean="0">
                <a:solidFill>
                  <a:schemeClr val="tx1"/>
                </a:solidFill>
              </a:rPr>
              <a:t>auriculotemporal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nerve and </a:t>
            </a:r>
            <a:r>
              <a:rPr lang="en-US" sz="2400" dirty="0" err="1" smtClean="0">
                <a:solidFill>
                  <a:schemeClr val="tx1"/>
                </a:solidFill>
              </a:rPr>
              <a:t>otic</a:t>
            </a:r>
            <a:r>
              <a:rPr lang="en-US" sz="2400" dirty="0" smtClean="0">
                <a:solidFill>
                  <a:schemeClr val="tx1"/>
                </a:solidFill>
              </a:rPr>
              <a:t> ganglion</a:t>
            </a:r>
            <a:r>
              <a:rPr lang="en-US" sz="2400" dirty="0"/>
              <a:t> </a:t>
            </a:r>
            <a:r>
              <a:rPr lang="en-US" sz="2400" dirty="0" smtClean="0"/>
              <a:t>and is covered by the </a:t>
            </a:r>
            <a:r>
              <a:rPr lang="en-US" sz="2400" dirty="0" err="1" smtClean="0"/>
              <a:t>parotideomassteric</a:t>
            </a:r>
            <a:r>
              <a:rPr lang="en-US" sz="2400" dirty="0" smtClean="0"/>
              <a:t> </a:t>
            </a:r>
            <a:r>
              <a:rPr lang="en-US" sz="2400" dirty="0" smtClean="0"/>
              <a:t>fascia and </a:t>
            </a:r>
            <a:r>
              <a:rPr lang="en-US" sz="2400" dirty="0" err="1" smtClean="0"/>
              <a:t>masseteric</a:t>
            </a:r>
            <a:r>
              <a:rPr lang="en-US" sz="2400" dirty="0" smtClean="0"/>
              <a:t> muscle.  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/>
              <a:t>Infection of the </a:t>
            </a:r>
            <a:r>
              <a:rPr lang="en-US" sz="2400" dirty="0" err="1" smtClean="0"/>
              <a:t>masseteric</a:t>
            </a:r>
            <a:r>
              <a:rPr lang="en-US" sz="2400" dirty="0" smtClean="0"/>
              <a:t> region or </a:t>
            </a:r>
            <a:r>
              <a:rPr lang="en-US" sz="2400" dirty="0" err="1" smtClean="0"/>
              <a:t>adjascent</a:t>
            </a:r>
            <a:r>
              <a:rPr lang="en-US" sz="2400" dirty="0" smtClean="0"/>
              <a:t> region can cause edema of the </a:t>
            </a:r>
            <a:r>
              <a:rPr lang="en-US" sz="2400" dirty="0" err="1" smtClean="0"/>
              <a:t>masseteric</a:t>
            </a:r>
            <a:r>
              <a:rPr lang="en-US" sz="2400" dirty="0" smtClean="0"/>
              <a:t> muscle.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19458" name="Picture 2" descr="http://img.medscape.com/pi/emed/ckb/otolaryngology/834279-868651-1362t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599" y="3124200"/>
            <a:ext cx="4368164" cy="3565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Pterygomandibular</a:t>
            </a:r>
            <a:r>
              <a:rPr lang="en-US" dirty="0" smtClean="0"/>
              <a:t>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     Is located: </a:t>
            </a:r>
            <a:r>
              <a:rPr lang="en-US" sz="2400" dirty="0" err="1" smtClean="0"/>
              <a:t>lateraly</a:t>
            </a:r>
            <a:r>
              <a:rPr lang="en-US" sz="2400" dirty="0" smtClean="0"/>
              <a:t> to the </a:t>
            </a:r>
            <a:r>
              <a:rPr lang="en-US" sz="2400" dirty="0" err="1" smtClean="0"/>
              <a:t>ramus</a:t>
            </a:r>
            <a:r>
              <a:rPr lang="en-US" sz="2400" dirty="0" smtClean="0"/>
              <a:t> of mandible, </a:t>
            </a:r>
            <a:r>
              <a:rPr lang="en-US" sz="2400" dirty="0" err="1" smtClean="0"/>
              <a:t>medialy</a:t>
            </a:r>
            <a:r>
              <a:rPr lang="en-US" sz="2400" dirty="0" smtClean="0"/>
              <a:t> to the lateral surface of medial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muscle, posterior to the parotid gland, anterior to the </a:t>
            </a:r>
            <a:r>
              <a:rPr lang="en-US" sz="2400" dirty="0" err="1" smtClean="0"/>
              <a:t>pterygomandibular</a:t>
            </a:r>
            <a:r>
              <a:rPr lang="en-US" sz="2400" dirty="0" smtClean="0"/>
              <a:t> </a:t>
            </a:r>
            <a:r>
              <a:rPr lang="en-US" sz="2400" dirty="0" err="1" smtClean="0"/>
              <a:t>raphe</a:t>
            </a:r>
            <a:r>
              <a:rPr lang="en-US" sz="2400" dirty="0" smtClean="0"/>
              <a:t> and anterior to the lateral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muscle.  </a:t>
            </a:r>
          </a:p>
          <a:p>
            <a:pPr algn="just">
              <a:buNone/>
            </a:pPr>
            <a:r>
              <a:rPr lang="en-US" sz="2400" dirty="0" smtClean="0"/>
              <a:t>     Contains: lingual nerve, 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nerve, inferior alveolar artery and </a:t>
            </a:r>
            <a:r>
              <a:rPr lang="en-US" sz="2400" dirty="0" err="1" smtClean="0"/>
              <a:t>mylohyoid</a:t>
            </a:r>
            <a:r>
              <a:rPr lang="en-US" sz="2400" dirty="0" smtClean="0"/>
              <a:t> nerve and vessels.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</TotalTime>
  <Words>567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Anterior superior alveolar nerve block </vt:lpstr>
      <vt:lpstr>Slide 2</vt:lpstr>
      <vt:lpstr>Slide 3</vt:lpstr>
      <vt:lpstr>Infraorbital nerve block </vt:lpstr>
      <vt:lpstr>Slide 5</vt:lpstr>
      <vt:lpstr>Slide 6</vt:lpstr>
      <vt:lpstr>Masseteric space</vt:lpstr>
      <vt:lpstr>Slide 8</vt:lpstr>
      <vt:lpstr>Pterygomandibular region</vt:lpstr>
      <vt:lpstr>Slide 10</vt:lpstr>
      <vt:lpstr>   The situation most frequently responsible for involvement of this space into infection, is the pericoronitis related to the mandibular third molar.   Infection can also be produced by a contaminated needle used for an inferior alveolar nerve block.  Infection, at times can originate from a maxillary third molar, following a posterior superior alveolar nerve block injection.  </vt:lpstr>
      <vt:lpstr>Clinical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Anterior superior alveolar nerve block</dc:title>
  <dc:creator>acer</dc:creator>
  <cp:lastModifiedBy>acer</cp:lastModifiedBy>
  <cp:revision>15</cp:revision>
  <dcterms:created xsi:type="dcterms:W3CDTF">2012-11-01T22:28:03Z</dcterms:created>
  <dcterms:modified xsi:type="dcterms:W3CDTF">2012-11-02T00:44:02Z</dcterms:modified>
</cp:coreProperties>
</file>