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-1062" y="-96"/>
      </p:cViewPr>
      <p:guideLst>
        <p:guide orient="horz" pos="2160"/>
        <p:guide pos="56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r>
              <a:rPr lang="cs-CZ" sz="1600" dirty="0" smtClean="0"/>
              <a:t>I. Pomocí roztahování buněk (viz přednáška </a:t>
            </a:r>
            <a:r>
              <a:rPr lang="cs-CZ" sz="1600" b="1" dirty="0" smtClean="0"/>
              <a:t>Příprava dat</a:t>
            </a:r>
            <a:r>
              <a:rPr lang="cs-CZ" sz="1600" dirty="0" smtClean="0"/>
              <a:t>) vyplnit buňky čísly od 1 do 87</a:t>
            </a:r>
          </a:p>
          <a:p>
            <a:pPr marL="571500" indent="-571500">
              <a:buNone/>
            </a:pPr>
            <a:r>
              <a:rPr lang="cs-CZ" sz="1600" dirty="0" smtClean="0"/>
              <a:t>Příklad používání funkcí: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II. Spoj příjmení a jméno do jednoho sloupce – spojování textu pomocí </a:t>
            </a:r>
            <a:r>
              <a:rPr lang="en-US" sz="1600" dirty="0" smtClean="0">
                <a:solidFill>
                  <a:srgbClr val="00B050"/>
                </a:solidFill>
              </a:rPr>
              <a:t>&amp;</a:t>
            </a:r>
            <a:r>
              <a:rPr lang="cs-CZ" sz="1600" dirty="0" smtClean="0"/>
              <a:t>;</a:t>
            </a:r>
            <a:r>
              <a:rPr lang="en-US" sz="1600" dirty="0" smtClean="0"/>
              <a:t> </a:t>
            </a:r>
            <a:r>
              <a:rPr lang="en-US" sz="1600" dirty="0" err="1" smtClean="0"/>
              <a:t>vk</a:t>
            </a:r>
            <a:r>
              <a:rPr lang="cs-CZ" sz="1600" dirty="0" err="1" smtClean="0"/>
              <a:t>ládání</a:t>
            </a:r>
            <a:r>
              <a:rPr lang="cs-CZ" sz="1600" dirty="0" smtClean="0"/>
              <a:t> textu do uvozovek „</a:t>
            </a:r>
            <a:r>
              <a:rPr lang="cs-CZ" sz="1600" i="1" dirty="0" smtClean="0"/>
              <a:t>text mezi spojovaná slova</a:t>
            </a:r>
            <a:r>
              <a:rPr lang="cs-CZ" sz="1600" dirty="0" smtClean="0"/>
              <a:t>“</a:t>
            </a:r>
            <a:br>
              <a:rPr lang="cs-CZ" sz="1600" dirty="0" smtClean="0"/>
            </a:br>
            <a:r>
              <a:rPr lang="cs-CZ" sz="1600" b="1" dirty="0" smtClean="0"/>
              <a:t>Vzoreček tažením (jako v příkladu I.)</a:t>
            </a:r>
            <a:br>
              <a:rPr lang="cs-CZ" sz="1600" b="1" dirty="0" smtClean="0"/>
            </a:br>
            <a:r>
              <a:rPr lang="cs-CZ" sz="1600" b="1" dirty="0" smtClean="0"/>
              <a:t>roztáhnu na celý sloupec datového souboru.</a:t>
            </a:r>
          </a:p>
          <a:p>
            <a:pPr marL="571500" indent="-571500">
              <a:buNone/>
            </a:pPr>
            <a:r>
              <a:rPr lang="cs-CZ" sz="1600" dirty="0" smtClean="0"/>
              <a:t>V. Spočítej délku hospitalizace z „1. kontrola“ a</a:t>
            </a:r>
            <a:br>
              <a:rPr lang="cs-CZ" sz="1600" dirty="0" smtClean="0"/>
            </a:br>
            <a:r>
              <a:rPr lang="cs-CZ" sz="1600" dirty="0" smtClean="0"/>
              <a:t>„poslední kontrola“</a:t>
            </a:r>
          </a:p>
          <a:p>
            <a:pPr marL="571500" indent="-571500">
              <a:buNone/>
            </a:pPr>
            <a:r>
              <a:rPr lang="cs-CZ" sz="1600" dirty="0" smtClean="0"/>
              <a:t>VI. Z data „poslední kontrola“ vyber rok (vyber funkci z Knihovny funkcí – Datum a čas), viz přednáška </a:t>
            </a:r>
            <a:r>
              <a:rPr lang="cs-CZ" sz="1600" b="1" dirty="0" smtClean="0"/>
              <a:t>Vzorce a Kontingenční tabulky</a:t>
            </a:r>
            <a:r>
              <a:rPr lang="cs-CZ" sz="1600" dirty="0" smtClean="0"/>
              <a:t>.</a:t>
            </a:r>
          </a:p>
          <a:p>
            <a:pPr marL="571500" indent="-571500">
              <a:buNone/>
            </a:pPr>
            <a:r>
              <a:rPr lang="cs-CZ" sz="1600" dirty="0" smtClean="0"/>
              <a:t>VII.  Sloupec „nemocný“ překóduj pomocí funkce „když“:</a:t>
            </a:r>
            <a:br>
              <a:rPr lang="cs-CZ" sz="1600" dirty="0" smtClean="0"/>
            </a:br>
            <a:r>
              <a:rPr lang="cs-CZ" sz="1600" dirty="0" smtClean="0"/>
              <a:t>1	nemocný</a:t>
            </a:r>
            <a:br>
              <a:rPr lang="cs-CZ" sz="1600" dirty="0" smtClean="0"/>
            </a:br>
            <a:r>
              <a:rPr lang="cs-CZ" sz="1600" dirty="0" smtClean="0"/>
              <a:t>0	zdravý	</a:t>
            </a:r>
            <a:r>
              <a:rPr lang="cs-CZ" sz="1600" i="1" dirty="0" smtClean="0"/>
              <a:t> (pro nápovědu jdi na následující slide)</a:t>
            </a:r>
          </a:p>
          <a:p>
            <a:pPr marL="571500" indent="-571500">
              <a:buNone/>
            </a:pPr>
            <a:r>
              <a:rPr lang="cs-CZ" sz="1600" dirty="0" smtClean="0"/>
              <a:t>VIII.  Převeď výšku na metry</a:t>
            </a:r>
          </a:p>
          <a:p>
            <a:pPr marL="571500" indent="-571500">
              <a:buNone/>
            </a:pPr>
            <a:r>
              <a:rPr lang="cs-CZ" sz="1600" dirty="0" smtClean="0"/>
              <a:t>IX. Vypočítej BMI</a:t>
            </a:r>
          </a:p>
          <a:p>
            <a:pPr marL="571500" indent="-571500">
              <a:buNone/>
            </a:pPr>
            <a:r>
              <a:rPr lang="cs-CZ" sz="1600" dirty="0" smtClean="0"/>
              <a:t>X. Spočítej k jaké změnu „tepu před“ a „po“ došlo (např. léčbě nebo podání léku); </a:t>
            </a:r>
            <a:r>
              <a:rPr lang="cs-CZ" sz="1600" i="1" dirty="0" smtClean="0"/>
              <a:t>pozor na správné pořadí při odečítání</a:t>
            </a:r>
          </a:p>
          <a:p>
            <a:pPr marL="571500" indent="-571500">
              <a:buNone/>
            </a:pPr>
            <a:r>
              <a:rPr lang="cs-CZ" sz="1600" dirty="0" smtClean="0"/>
              <a:t>XI. Spočítej počet oblíbených činností (sloupec U-Y)</a:t>
            </a:r>
          </a:p>
          <a:p>
            <a:pPr marL="571500" indent="-571500">
              <a:buNone/>
            </a:pPr>
            <a:r>
              <a:rPr lang="cs-CZ" sz="1600" dirty="0" smtClean="0"/>
              <a:t>XII. Spočítej minimální, maximální a průměrnou hodnotu leukocytů </a:t>
            </a:r>
            <a:r>
              <a:rPr lang="cs-CZ" sz="1600" i="1" dirty="0" smtClean="0"/>
              <a:t>(do vzorečku je nutné zahrnout celý sloupec pro leukocyty)</a:t>
            </a:r>
            <a:r>
              <a:rPr lang="cs-CZ" sz="1600" dirty="0" smtClean="0"/>
              <a:t> – funkce z knihovny </a:t>
            </a:r>
            <a:r>
              <a:rPr lang="cs-CZ" sz="1600" i="1" dirty="0" smtClean="0"/>
              <a:t>statistické</a:t>
            </a:r>
          </a:p>
        </p:txBody>
      </p:sp>
      <p:grpSp>
        <p:nvGrpSpPr>
          <p:cNvPr id="27" name="Skupina 26"/>
          <p:cNvGrpSpPr/>
          <p:nvPr/>
        </p:nvGrpSpPr>
        <p:grpSpPr>
          <a:xfrm>
            <a:off x="1475656" y="476672"/>
            <a:ext cx="2808312" cy="1296144"/>
            <a:chOff x="467544" y="1268760"/>
            <a:chExt cx="2808312" cy="129614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1000" r="79525" b="66400"/>
            <a:stretch>
              <a:fillRect/>
            </a:stretch>
          </p:blipFill>
          <p:spPr bwMode="auto">
            <a:xfrm>
              <a:off x="467544" y="1484784"/>
              <a:ext cx="2808312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Přímá spojovací šipka 9"/>
            <p:cNvCxnSpPr/>
            <p:nvPr/>
          </p:nvCxnSpPr>
          <p:spPr>
            <a:xfrm rot="10800000" flipV="1">
              <a:off x="1691680" y="1268760"/>
              <a:ext cx="1008112" cy="86409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/>
            <p:nvPr/>
          </p:nvCxnSpPr>
          <p:spPr>
            <a:xfrm rot="5400000">
              <a:off x="2267744" y="1700808"/>
              <a:ext cx="864096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 rot="5400000">
              <a:off x="2195736" y="1412776"/>
              <a:ext cx="864096" cy="576064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 rot="5400000">
              <a:off x="2483768" y="1700808"/>
              <a:ext cx="864096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bdélník 21"/>
            <p:cNvSpPr/>
            <p:nvPr/>
          </p:nvSpPr>
          <p:spPr>
            <a:xfrm>
              <a:off x="467544" y="2132856"/>
              <a:ext cx="288032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1331640" y="1556792"/>
              <a:ext cx="612000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t="21840" r="71125" b="64720"/>
          <a:stretch>
            <a:fillRect/>
          </a:stretch>
        </p:blipFill>
        <p:spPr bwMode="auto">
          <a:xfrm>
            <a:off x="5076056" y="2204864"/>
            <a:ext cx="396044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Šipka doprava 24"/>
          <p:cNvSpPr/>
          <p:nvPr/>
        </p:nvSpPr>
        <p:spPr>
          <a:xfrm rot="1795473">
            <a:off x="4297056" y="2282636"/>
            <a:ext cx="61200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880410" y="4005064"/>
            <a:ext cx="115608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/>
              <a:t>* ... násobení</a:t>
            </a:r>
          </a:p>
          <a:p>
            <a:r>
              <a:rPr lang="cs-CZ" sz="1400" dirty="0" smtClean="0"/>
              <a:t>/ ... dělení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721504"/>
          <a:ext cx="6264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69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 + d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 + 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 + c + d = N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4178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39552" y="217448"/>
            <a:ext cx="493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dirty="0" smtClean="0"/>
              <a:t>Kontingenční tabulka vztahu pohlaví a onemocnění</a:t>
            </a:r>
            <a:endParaRPr lang="cs-CZ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9552" y="2737728"/>
            <a:ext cx="8424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1095375"/>
            <a:r>
              <a:rPr lang="cs-CZ" b="1" dirty="0" smtClean="0"/>
              <a:t>XIII.</a:t>
            </a:r>
            <a:r>
              <a:rPr lang="cs-CZ" dirty="0" smtClean="0"/>
              <a:t> Doplň </a:t>
            </a:r>
            <a:r>
              <a:rPr lang="cs-CZ" i="1" dirty="0" smtClean="0"/>
              <a:t>(v </a:t>
            </a:r>
            <a:r>
              <a:rPr lang="cs-CZ" i="1" dirty="0" err="1" smtClean="0"/>
              <a:t>excelovém</a:t>
            </a:r>
            <a:r>
              <a:rPr lang="cs-CZ" i="1" dirty="0" smtClean="0"/>
              <a:t> souboru lze hodnoty zjistit pomocí FILTRŮ nebo pomocí ŘAZENÍ)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9552" y="5517232"/>
            <a:ext cx="84240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b="1" dirty="0" smtClean="0"/>
              <a:t>XIV.</a:t>
            </a:r>
            <a:r>
              <a:rPr lang="cs-CZ" dirty="0" smtClean="0"/>
              <a:t> Tu stejnou tabulku, včetně sloupcových procent vytvořte v Excelu pomocí funkce vkládání kontingenčních tabulek (stačí odevzdat jako součást Excelu)</a:t>
            </a:r>
          </a:p>
          <a:p>
            <a:pPr defTabSz="1095375"/>
            <a:r>
              <a:rPr lang="cs-CZ" i="1" dirty="0" smtClean="0"/>
              <a:t>- postup viz přednáška </a:t>
            </a:r>
            <a:r>
              <a:rPr lang="cs-CZ" b="1" i="1" dirty="0" smtClean="0"/>
              <a:t>Vzorce a Kontingenční tabulky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155</Words>
  <Application>Microsoft Office PowerPoint</Application>
  <PresentationFormat>Předvádění na obrazovce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cvanova</cp:lastModifiedBy>
  <cp:revision>26</cp:revision>
  <dcterms:created xsi:type="dcterms:W3CDTF">2011-04-11T08:59:14Z</dcterms:created>
  <dcterms:modified xsi:type="dcterms:W3CDTF">2011-04-12T14:02:16Z</dcterms:modified>
</cp:coreProperties>
</file>