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9" r:id="rId23"/>
    <p:sldId id="280" r:id="rId24"/>
    <p:sldId id="27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8" autoAdjust="0"/>
    <p:restoredTop sz="94660"/>
  </p:normalViewPr>
  <p:slideViewPr>
    <p:cSldViewPr>
      <p:cViewPr varScale="1">
        <p:scale>
          <a:sx n="69" d="100"/>
          <a:sy n="69" d="100"/>
        </p:scale>
        <p:origin x="-10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3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910-3BE6-4D5E-AB2F-E4F67007E1DC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A65D-FB35-4E2A-BBFC-2BDAF49F27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910-3BE6-4D5E-AB2F-E4F67007E1DC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A65D-FB35-4E2A-BBFC-2BDAF49F27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910-3BE6-4D5E-AB2F-E4F67007E1DC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A65D-FB35-4E2A-BBFC-2BDAF49F27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910-3BE6-4D5E-AB2F-E4F67007E1DC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A65D-FB35-4E2A-BBFC-2BDAF49F27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910-3BE6-4D5E-AB2F-E4F67007E1DC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A65D-FB35-4E2A-BBFC-2BDAF49F27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910-3BE6-4D5E-AB2F-E4F67007E1DC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A65D-FB35-4E2A-BBFC-2BDAF49F27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910-3BE6-4D5E-AB2F-E4F67007E1DC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A65D-FB35-4E2A-BBFC-2BDAF49F27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910-3BE6-4D5E-AB2F-E4F67007E1DC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A65D-FB35-4E2A-BBFC-2BDAF49F27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910-3BE6-4D5E-AB2F-E4F67007E1DC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A65D-FB35-4E2A-BBFC-2BDAF49F27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910-3BE6-4D5E-AB2F-E4F67007E1DC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A65D-FB35-4E2A-BBFC-2BDAF49F27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910-3BE6-4D5E-AB2F-E4F67007E1DC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A65D-FB35-4E2A-BBFC-2BDAF49F27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4910-3BE6-4D5E-AB2F-E4F67007E1DC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CA65D-FB35-4E2A-BBFC-2BDAF49F277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hyperlink" Target="http://en.wikipedia.org/wiki/Student's_t-distribu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statistického testování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Parametrické a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1340768"/>
            <a:ext cx="863123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Jednostranné a oboustranné testy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9826"/>
            <a:ext cx="870743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7776000" y="6444000"/>
            <a:ext cx="1008112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 anchor="ctr"/>
          <a:lstStyle/>
          <a:p>
            <a:pPr algn="ctr">
              <a:buNone/>
            </a:pPr>
            <a:r>
              <a:rPr lang="cs-CZ" u="sng" dirty="0" err="1" smtClean="0"/>
              <a:t>Jednovýběrový</a:t>
            </a:r>
            <a:r>
              <a:rPr lang="cs-CZ" u="sng" dirty="0" smtClean="0"/>
              <a:t> test</a:t>
            </a:r>
            <a:endParaRPr lang="cs-CZ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test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1628800"/>
            <a:ext cx="844073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686300"/>
            <a:ext cx="4076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1484784"/>
            <a:ext cx="8374063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STATISTICA – </a:t>
            </a:r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5105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cs-CZ" sz="1800" dirty="0" smtClean="0"/>
              <a:t>Je délka karet obrovských na </a:t>
            </a:r>
            <a:r>
              <a:rPr lang="cs-CZ" sz="1800" dirty="0" err="1" smtClean="0"/>
              <a:t>Marshallových</a:t>
            </a:r>
            <a:r>
              <a:rPr lang="cs-CZ" sz="1800" dirty="0" smtClean="0"/>
              <a:t> ostrovech srovnatelná s celosvětovou populací?</a:t>
            </a:r>
            <a:endParaRPr lang="cs-CZ" sz="1800" dirty="0"/>
          </a:p>
        </p:txBody>
      </p:sp>
      <p:pic>
        <p:nvPicPr>
          <p:cNvPr id="11269" name="Picture 5" descr="C:\Users\User\Dropbox\_PHD\Výuka\Analýza dat na PC\4 hodina\Hawaii_turtl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816424" cy="286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er\Dropbox\_PHD\Výuka\Analýza dat na PC\4 hodina\Hawaii_turtle_2.JPG"/>
          <p:cNvPicPr>
            <a:picLocks noChangeAspect="1" noChangeArrowheads="1"/>
          </p:cNvPicPr>
          <p:nvPr/>
        </p:nvPicPr>
        <p:blipFill>
          <a:blip r:embed="rId3" cstate="print">
            <a:lum bright="73000" contrast="-65000"/>
          </a:blip>
          <a:srcRect/>
          <a:stretch>
            <a:fillRect/>
          </a:stretch>
        </p:blipFill>
        <p:spPr bwMode="auto">
          <a:xfrm>
            <a:off x="323528" y="188640"/>
            <a:ext cx="8544946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755576" y="1484784"/>
          <a:ext cx="1211792" cy="1368152"/>
        </p:xfrm>
        <a:graphic>
          <a:graphicData uri="http://schemas.openxmlformats.org/presentationml/2006/ole">
            <p:oleObj spid="_x0000_s11266" name="Rovnice" r:id="rId4" imgW="787320" imgH="888840" progId="Equation.3">
              <p:embed/>
            </p:oleObj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267744" y="3284984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3 možnosti testování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pomocí intervalu spolehlivosti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pomocí kritické hodnoty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pomocí p-hodnoty</a:t>
            </a:r>
            <a:endParaRPr lang="cs-CZ" sz="28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394200" y="3314700"/>
          <a:ext cx="355600" cy="228600"/>
        </p:xfrm>
        <a:graphic>
          <a:graphicData uri="http://schemas.openxmlformats.org/presentationml/2006/ole">
            <p:oleObj spid="_x0000_s11267" name="Rovnice" r:id="rId5" imgW="355320" imgH="228600" progId="Equation.3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5661248"/>
            <a:ext cx="8683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H0 = není rozdíl mezi délkou želv na </a:t>
            </a:r>
            <a:r>
              <a:rPr lang="cs-CZ" dirty="0" err="1" smtClean="0"/>
              <a:t>Marshallových</a:t>
            </a:r>
            <a:r>
              <a:rPr lang="cs-CZ" dirty="0" smtClean="0"/>
              <a:t> ostrovech a délkou celé populace karet </a:t>
            </a:r>
            <a:br>
              <a:rPr lang="cs-CZ" dirty="0" smtClean="0"/>
            </a:br>
            <a:r>
              <a:rPr lang="cs-CZ" dirty="0" smtClean="0"/>
              <a:t>obrovských</a:t>
            </a:r>
            <a:br>
              <a:rPr lang="cs-CZ" dirty="0" smtClean="0"/>
            </a:br>
            <a:r>
              <a:rPr lang="cs-CZ" dirty="0" smtClean="0"/>
              <a:t>H1 = je rozdíl mezi délkou karet obrovských na MO a celé populace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6060926" cy="364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/>
              <a:t>Želvy interval spolehlivosti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Pokud hladina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= 0,05</a:t>
            </a:r>
          </a:p>
          <a:p>
            <a:pPr lvl="1"/>
            <a:r>
              <a:rPr lang="cs-CZ" sz="1800" dirty="0" smtClean="0"/>
              <a:t>95% IS pro výběrový průměr</a:t>
            </a:r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Želvy interval spolehlivosti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IS pro </a:t>
            </a:r>
            <a:r>
              <a:rPr lang="cs-CZ" dirty="0" err="1" smtClean="0"/>
              <a:t>jedovýběrový</a:t>
            </a:r>
            <a:r>
              <a:rPr lang="cs-CZ" dirty="0" smtClean="0"/>
              <a:t> t-test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sz="1800" dirty="0" smtClean="0"/>
              <a:t> </a:t>
            </a:r>
            <a:r>
              <a:rPr lang="cs-CZ" sz="1800" u="sng" dirty="0" smtClean="0"/>
              <a:t>120 je v IS – nezamítáme nulovou hypotézu o rovnosti délek</a:t>
            </a:r>
            <a:endParaRPr lang="cs-CZ" sz="1800" u="sng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76872"/>
            <a:ext cx="4981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1259632" y="3140968"/>
            <a:ext cx="279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kvantil studentova rozložení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3059832" y="2780928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 flipV="1">
            <a:off x="3923928" y="2708920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355976" y="3140968"/>
            <a:ext cx="22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počet stupňů volnosti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9552" y="3429000"/>
            <a:ext cx="4153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hlinkClick r:id="rId4"/>
              </a:rPr>
              <a:t>http://en.wikipedia.org/wiki/Student's_t-distribution</a:t>
            </a:r>
            <a:endParaRPr lang="cs-CZ" sz="1400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668344" y="3429000"/>
          <a:ext cx="1211263" cy="1368425"/>
        </p:xfrm>
        <a:graphic>
          <a:graphicData uri="http://schemas.openxmlformats.org/presentationml/2006/ole">
            <p:oleObj spid="_x0000_s13314" name="Rovnice" r:id="rId5" imgW="787320" imgH="888840" progId="Equation.3">
              <p:embed/>
            </p:oleObj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899592" y="4005064"/>
          <a:ext cx="3816350" cy="939800"/>
        </p:xfrm>
        <a:graphic>
          <a:graphicData uri="http://schemas.openxmlformats.org/presentationml/2006/ole">
            <p:oleObj spid="_x0000_s13315" name="Rovnice" r:id="rId6" imgW="2577960" imgH="63468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Želvy – kritický obor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41529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683568" y="1628800"/>
          <a:ext cx="1211263" cy="1368425"/>
        </p:xfrm>
        <a:graphic>
          <a:graphicData uri="http://schemas.openxmlformats.org/presentationml/2006/ole">
            <p:oleObj spid="_x0000_s14339" name="Rovnice" r:id="rId4" imgW="787320" imgH="888840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331640" y="3789040"/>
          <a:ext cx="2160240" cy="864096"/>
        </p:xfrm>
        <a:graphic>
          <a:graphicData uri="http://schemas.openxmlformats.org/presentationml/2006/ole">
            <p:oleObj spid="_x0000_s14341" name="Rovnice" r:id="rId5" imgW="1015920" imgH="406080" progId="Equation.3">
              <p:embed/>
            </p:oleObj>
          </a:graphicData>
        </a:graphic>
      </p:graphicFrame>
      <p:sp>
        <p:nvSpPr>
          <p:cNvPr id="9" name="Obdélník 8"/>
          <p:cNvSpPr/>
          <p:nvPr/>
        </p:nvSpPr>
        <p:spPr>
          <a:xfrm>
            <a:off x="6012160" y="4653136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-2,02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308304" y="4653136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2,02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58052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t-hodnota není v kritickém oboru hodnot – NEZAMÍTÁME NULOVOU HYPOTÉZU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dá testovat/srovnávat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1. Chceme srovnávat.</a:t>
            </a:r>
          </a:p>
          <a:p>
            <a:pPr lvl="1">
              <a:buNone/>
            </a:pPr>
            <a:r>
              <a:rPr lang="cs-CZ" dirty="0" smtClean="0"/>
              <a:t>- 1 náhodný výběr s předpokládanou hodnotou</a:t>
            </a:r>
          </a:p>
          <a:p>
            <a:pPr lvl="1">
              <a:buNone/>
            </a:pPr>
            <a:r>
              <a:rPr lang="cs-CZ" dirty="0" smtClean="0"/>
              <a:t>- 2 náhodné výběry mezi sebou</a:t>
            </a:r>
          </a:p>
          <a:p>
            <a:pPr lvl="1">
              <a:buFontTx/>
              <a:buChar char="-"/>
            </a:pPr>
            <a:r>
              <a:rPr lang="cs-CZ" dirty="0" smtClean="0"/>
              <a:t>Více náhodných výběrů mezi sebou</a:t>
            </a:r>
          </a:p>
          <a:p>
            <a:pPr lvl="1">
              <a:buFontTx/>
              <a:buChar char="-"/>
            </a:pPr>
            <a:endParaRPr lang="cs-CZ" dirty="0" smtClean="0"/>
          </a:p>
          <a:p>
            <a:r>
              <a:rPr lang="cs-CZ" dirty="0" smtClean="0"/>
              <a:t>2. Chceme hodnotit změnu náhodné veličiny vzhledem k vnějšímu zásahu.</a:t>
            </a:r>
          </a:p>
          <a:p>
            <a:endParaRPr lang="cs-CZ" dirty="0" smtClean="0"/>
          </a:p>
          <a:p>
            <a:r>
              <a:rPr lang="cs-CZ" dirty="0" smtClean="0"/>
              <a:t>3. Chceme rozhodovat o nezávislosti dvou náhodných veličin.</a:t>
            </a:r>
          </a:p>
          <a:p>
            <a:endParaRPr lang="cs-CZ" dirty="0" smtClean="0"/>
          </a:p>
          <a:p>
            <a:r>
              <a:rPr lang="cs-CZ" dirty="0" smtClean="0"/>
              <a:t>4. Chceme rozhodovat o charakteru rozdělení náhodné veličiny.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p-hodnota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6312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Želvy – p-hodnota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724128" y="4581128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308304" y="4581128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220072" y="3861048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956376" y="3861048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39552" y="3212976"/>
          <a:ext cx="2160587" cy="863600"/>
        </p:xfrm>
        <a:graphic>
          <a:graphicData uri="http://schemas.openxmlformats.org/presentationml/2006/ole">
            <p:oleObj spid="_x0000_s15364" name="Rovnice" r:id="rId3" imgW="1015920" imgH="406080" progId="Equation.3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84213" y="1628775"/>
          <a:ext cx="1211262" cy="1368425"/>
        </p:xfrm>
        <a:graphic>
          <a:graphicData uri="http://schemas.openxmlformats.org/presentationml/2006/ole">
            <p:oleObj spid="_x0000_s15365" name="Rovnice" r:id="rId4" imgW="787320" imgH="888840" progId="Equation.3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611560" y="4437112"/>
          <a:ext cx="5049188" cy="461640"/>
        </p:xfrm>
        <a:graphic>
          <a:graphicData uri="http://schemas.openxmlformats.org/presentationml/2006/ole">
            <p:oleObj spid="_x0000_s15366" name="Rovnice" r:id="rId5" imgW="2222280" imgH="203040" progId="Equation.3">
              <p:embed/>
            </p:oleObj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827584" y="58052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p-hodnota menší než 0,05 – NEZAMÍTÁME NULOVOU HYPOTÉZU</a:t>
            </a:r>
            <a:endParaRPr lang="cs-CZ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o rovnosti průměru - váhy</a:t>
            </a:r>
            <a:endParaRPr lang="cs-CZ" dirty="0"/>
          </a:p>
        </p:txBody>
      </p:sp>
      <p:pic>
        <p:nvPicPr>
          <p:cNvPr id="73730" name="Picture 2" descr="C:\Users\User\Dropbox\_PHD\Výuka\Analýza dat na PC\5 hodina\obrázek_vá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2381250" cy="25717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75856" y="1340768"/>
            <a:ext cx="55801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Systematická chyba měřicího přístroje se eliminuje nastavením přístroje a měřením etalonu, </a:t>
            </a:r>
          </a:p>
          <a:p>
            <a:r>
              <a:rPr lang="cs-CZ" dirty="0" smtClean="0"/>
              <a:t>jehož správná hodnota je µ = 10,00. </a:t>
            </a:r>
            <a:br>
              <a:rPr lang="cs-CZ" dirty="0" smtClean="0"/>
            </a:br>
            <a:r>
              <a:rPr lang="cs-CZ" dirty="0" smtClean="0"/>
              <a:t>Nezávislými měřeními za stejných podmínek byly </a:t>
            </a:r>
          </a:p>
          <a:p>
            <a:r>
              <a:rPr lang="cs-CZ" dirty="0" smtClean="0"/>
              <a:t>získány hodnoty: 10,24  10,12  9,91  10,19  9,78  10,14  9,86  10,17  10,05, které považujeme </a:t>
            </a:r>
          </a:p>
          <a:p>
            <a:r>
              <a:rPr lang="cs-CZ" dirty="0" smtClean="0"/>
              <a:t>za realizace náhodného výběru rozsahu 9 z rozložení N(µ,</a:t>
            </a:r>
            <a:r>
              <a:rPr lang="el-GR" dirty="0" smtClean="0"/>
              <a:t>σ</a:t>
            </a:r>
            <a:r>
              <a:rPr lang="el-GR" baseline="30000" dirty="0" smtClean="0"/>
              <a:t>2</a:t>
            </a:r>
            <a:r>
              <a:rPr lang="el-GR" dirty="0" smtClean="0"/>
              <a:t>).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Je možné při riziku 0,05 </a:t>
            </a:r>
          </a:p>
          <a:p>
            <a:r>
              <a:rPr lang="cs-CZ" b="1" dirty="0" smtClean="0"/>
              <a:t>vysvětlit odchylky od hodnoty 10,00 působením náhodných vlivů?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5445224"/>
            <a:ext cx="21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</a:t>
            </a:r>
            <a:r>
              <a:rPr lang="cs-CZ" dirty="0" err="1" smtClean="0"/>
              <a:t>mereni</a:t>
            </a:r>
            <a:r>
              <a:rPr lang="cs-CZ" dirty="0" smtClean="0"/>
              <a:t>_etalonu.sta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Testy o rovnosti průměru – automat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707904" y="2931909"/>
            <a:ext cx="5292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Při kontrole balicího automatu, který má plnit cukrem balíčky </a:t>
            </a:r>
          </a:p>
          <a:p>
            <a:r>
              <a:rPr lang="cs-CZ" dirty="0" smtClean="0"/>
              <a:t>o hmotnosti 1000 g, byly při přesném převážení </a:t>
            </a:r>
            <a:br>
              <a:rPr lang="cs-CZ" dirty="0" smtClean="0"/>
            </a:br>
            <a:r>
              <a:rPr lang="cs-CZ" dirty="0" smtClean="0"/>
              <a:t>5 balíčků zjištěny tyto odchylky (v gramech) </a:t>
            </a:r>
          </a:p>
          <a:p>
            <a:r>
              <a:rPr lang="cs-CZ" dirty="0" smtClean="0"/>
              <a:t>od požadované hodnoty: 3, -2, </a:t>
            </a:r>
            <a:r>
              <a:rPr lang="cs-CZ" dirty="0" err="1" smtClean="0"/>
              <a:t>2</a:t>
            </a:r>
            <a:r>
              <a:rPr lang="cs-CZ" dirty="0" smtClean="0"/>
              <a:t>, 0, 1. </a:t>
            </a:r>
          </a:p>
          <a:p>
            <a:endParaRPr lang="cs-CZ" dirty="0" smtClean="0"/>
          </a:p>
          <a:p>
            <a:r>
              <a:rPr lang="cs-CZ" b="1" dirty="0" smtClean="0"/>
              <a:t>Na hladině významnosti 0,05 testujte hypotézu, že </a:t>
            </a:r>
          </a:p>
          <a:p>
            <a:r>
              <a:rPr lang="cs-CZ" b="1" dirty="0" smtClean="0"/>
              <a:t>automat nemá systematickou odchylku od požadované hodnoty.</a:t>
            </a:r>
            <a:endParaRPr lang="cs-CZ" b="1" dirty="0"/>
          </a:p>
        </p:txBody>
      </p:sp>
      <p:pic>
        <p:nvPicPr>
          <p:cNvPr id="74755" name="Picture 3" descr="C:\Users\User\Dropbox\_PHD\Výuka\Analýza dat na PC\5 hodina\su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5523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Dvouvýběrový</a:t>
            </a:r>
            <a:r>
              <a:rPr lang="cs-CZ" dirty="0" smtClean="0"/>
              <a:t> t-test - </a:t>
            </a:r>
            <a:r>
              <a:rPr lang="cs-CZ" u="sng" dirty="0" smtClean="0"/>
              <a:t>párový</a:t>
            </a:r>
            <a:endParaRPr lang="cs-CZ" u="sng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1412776"/>
            <a:ext cx="865028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Hypotéza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1263352"/>
            <a:ext cx="84883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nulová hypotéza vyjadřuje nepřítomnost  sledovaného efektu ….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0004"/>
            <a:ext cx="856456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dirty="0" smtClean="0"/>
              <a:t>Co se při rozhodování o platnosti hypotéz může stát</a:t>
            </a:r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" y="1124744"/>
            <a:ext cx="845026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7956376" y="6408712"/>
            <a:ext cx="1008112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Analogie se soudním procesem…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1178768"/>
            <a:ext cx="83359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7956376" y="6408712"/>
            <a:ext cx="1008112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Pravděpodobnost výsledků rozhodovacího procesu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346026"/>
            <a:ext cx="8221663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7956376" y="6408712"/>
            <a:ext cx="1008112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Testovací statistika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funkce, odvozena na základě předpokládaných vlastností výběrů, které chceme porovnávat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funkce </a:t>
            </a:r>
            <a:r>
              <a:rPr lang="cs-CZ" i="1" dirty="0" smtClean="0"/>
              <a:t>pravděpodobnostní</a:t>
            </a:r>
            <a:endParaRPr lang="cs-CZ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6263" y="3286125"/>
            <a:ext cx="7011988" cy="863600"/>
            <a:chOff x="1185" y="1389"/>
            <a:chExt cx="4417" cy="544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6978401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" name="Freeform 34"/>
          <p:cNvSpPr>
            <a:spLocks/>
          </p:cNvSpPr>
          <p:nvPr/>
        </p:nvSpPr>
        <p:spPr bwMode="auto">
          <a:xfrm>
            <a:off x="7149851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Statistické testy – příklady předpokladů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1484784"/>
            <a:ext cx="85931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317</Words>
  <Application>Microsoft Office PowerPoint</Application>
  <PresentationFormat>Předvádění na obrazovce (4:3)</PresentationFormat>
  <Paragraphs>99</Paragraphs>
  <Slides>24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Motiv sady Office</vt:lpstr>
      <vt:lpstr>Editor rovnic 3.0</vt:lpstr>
      <vt:lpstr>Úvod do statistického testování</vt:lpstr>
      <vt:lpstr>Co se dá testovat/srovnávat …</vt:lpstr>
      <vt:lpstr>Hypotéza</vt:lpstr>
      <vt:lpstr>Proč nulová hypotéza vyjadřuje nepřítomnost  sledovaného efektu ….</vt:lpstr>
      <vt:lpstr>Co se při rozhodování o platnosti hypotéz může stát</vt:lpstr>
      <vt:lpstr>Analogie se soudním procesem…</vt:lpstr>
      <vt:lpstr>Pravděpodobnost výsledků rozhodovacího procesu</vt:lpstr>
      <vt:lpstr>Testovací statistika</vt:lpstr>
      <vt:lpstr>Statistické testy – příklady předpokladů</vt:lpstr>
      <vt:lpstr>Parametrické a neparametrické testy</vt:lpstr>
      <vt:lpstr>Jednostranné a oboustranné testy</vt:lpstr>
      <vt:lpstr>Parametrické testy</vt:lpstr>
      <vt:lpstr>Jednovýběrový test</vt:lpstr>
      <vt:lpstr>Jednovýběrový t-test</vt:lpstr>
      <vt:lpstr>STATISTICA – jednovýběrový t-test</vt:lpstr>
      <vt:lpstr>Želvy</vt:lpstr>
      <vt:lpstr>Želvy interval spolehlivosti</vt:lpstr>
      <vt:lpstr>Želvy interval spolehlivosti</vt:lpstr>
      <vt:lpstr>Želvy – kritický obor</vt:lpstr>
      <vt:lpstr>p-hodnota</vt:lpstr>
      <vt:lpstr>Želvy – p-hodnota</vt:lpstr>
      <vt:lpstr>Testy o rovnosti průměru - váhy</vt:lpstr>
      <vt:lpstr>Testy o rovnosti průměru – automat </vt:lpstr>
      <vt:lpstr>Dvouvýběrový t-test - párový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statistického testování</dc:title>
  <dc:creator>kuhn</dc:creator>
  <cp:lastModifiedBy>kuhn</cp:lastModifiedBy>
  <cp:revision>26</cp:revision>
  <dcterms:created xsi:type="dcterms:W3CDTF">2013-03-26T07:49:02Z</dcterms:created>
  <dcterms:modified xsi:type="dcterms:W3CDTF">2013-03-26T11:57:20Z</dcterms:modified>
</cp:coreProperties>
</file>