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9" r:id="rId163"/>
    <p:sldId id="420" r:id="rId164"/>
    <p:sldId id="421" r:id="rId165"/>
    <p:sldId id="422" r:id="rId166"/>
    <p:sldId id="423" r:id="rId167"/>
    <p:sldId id="424" r:id="rId168"/>
    <p:sldId id="425" r:id="rId169"/>
    <p:sldId id="426" r:id="rId170"/>
    <p:sldId id="427" r:id="rId171"/>
    <p:sldId id="428" r:id="rId172"/>
    <p:sldId id="429" r:id="rId173"/>
    <p:sldId id="430" r:id="rId174"/>
    <p:sldId id="431" r:id="rId175"/>
    <p:sldId id="432" r:id="rId176"/>
    <p:sldId id="433" r:id="rId177"/>
    <p:sldId id="434" r:id="rId178"/>
    <p:sldId id="435" r:id="rId179"/>
    <p:sldId id="436" r:id="rId180"/>
    <p:sldId id="437" r:id="rId181"/>
    <p:sldId id="438" r:id="rId182"/>
    <p:sldId id="439" r:id="rId183"/>
    <p:sldId id="440" r:id="rId184"/>
    <p:sldId id="441" r:id="rId185"/>
    <p:sldId id="442" r:id="rId186"/>
    <p:sldId id="443" r:id="rId187"/>
    <p:sldId id="444" r:id="rId188"/>
    <p:sldId id="445" r:id="rId189"/>
    <p:sldId id="446" r:id="rId190"/>
    <p:sldId id="447" r:id="rId191"/>
    <p:sldId id="448" r:id="rId192"/>
    <p:sldId id="449" r:id="rId193"/>
    <p:sldId id="450" r:id="rId194"/>
    <p:sldId id="451" r:id="rId195"/>
    <p:sldId id="452" r:id="rId196"/>
    <p:sldId id="453" r:id="rId19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78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slide" Target="slides/slide195.xml"/><Relationship Id="rId200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1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presProps" Target="presProps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CD9B-BBFC-454A-8151-EBC84507053E}" type="datetimeFigureOut">
              <a:rPr lang="cs-CZ" smtClean="0"/>
              <a:t>21.9.2013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B2649-20FC-4782-823C-A4392D476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9851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CD9B-BBFC-454A-8151-EBC84507053E}" type="datetimeFigureOut">
              <a:rPr lang="cs-CZ" smtClean="0"/>
              <a:t>21.9.2013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B2649-20FC-4782-823C-A4392D476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4335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CD9B-BBFC-454A-8151-EBC84507053E}" type="datetimeFigureOut">
              <a:rPr lang="cs-CZ" smtClean="0"/>
              <a:t>21.9.2013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B2649-20FC-4782-823C-A4392D476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60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CD9B-BBFC-454A-8151-EBC84507053E}" type="datetimeFigureOut">
              <a:rPr lang="cs-CZ" smtClean="0"/>
              <a:t>21.9.2013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B2649-20FC-4782-823C-A4392D476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9167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CD9B-BBFC-454A-8151-EBC84507053E}" type="datetimeFigureOut">
              <a:rPr lang="cs-CZ" smtClean="0"/>
              <a:t>21.9.2013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B2649-20FC-4782-823C-A4392D476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1762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CD9B-BBFC-454A-8151-EBC84507053E}" type="datetimeFigureOut">
              <a:rPr lang="cs-CZ" smtClean="0"/>
              <a:t>21.9.2013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B2649-20FC-4782-823C-A4392D476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9925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CD9B-BBFC-454A-8151-EBC84507053E}" type="datetimeFigureOut">
              <a:rPr lang="cs-CZ" smtClean="0"/>
              <a:t>21.9.2013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B2649-20FC-4782-823C-A4392D476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985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CD9B-BBFC-454A-8151-EBC84507053E}" type="datetimeFigureOut">
              <a:rPr lang="cs-CZ" smtClean="0"/>
              <a:t>21.9.2013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B2649-20FC-4782-823C-A4392D476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37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CD9B-BBFC-454A-8151-EBC84507053E}" type="datetimeFigureOut">
              <a:rPr lang="cs-CZ" smtClean="0"/>
              <a:t>21.9.2013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B2649-20FC-4782-823C-A4392D476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178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CD9B-BBFC-454A-8151-EBC84507053E}" type="datetimeFigureOut">
              <a:rPr lang="cs-CZ" smtClean="0"/>
              <a:t>21.9.2013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B2649-20FC-4782-823C-A4392D476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71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CD9B-BBFC-454A-8151-EBC84507053E}" type="datetimeFigureOut">
              <a:rPr lang="cs-CZ" smtClean="0"/>
              <a:t>21.9.2013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B2649-20FC-4782-823C-A4392D476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7857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CCD9B-BBFC-454A-8151-EBC84507053E}" type="datetimeFigureOut">
              <a:rPr lang="cs-CZ" smtClean="0"/>
              <a:t>21.9.2013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B2649-20FC-4782-823C-A4392D4761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060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4800" b="1">
                <a:solidFill>
                  <a:schemeClr val="accent2"/>
                </a:solidFill>
              </a:rPr>
              <a:t>Radiologick</a:t>
            </a:r>
            <a:r>
              <a:rPr lang="cs-CZ" sz="4800" b="1">
                <a:solidFill>
                  <a:schemeClr val="accent2"/>
                </a:solidFill>
              </a:rPr>
              <a:t>á fyzika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Michal Lenc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cs-CZ" dirty="0" err="1">
                <a:solidFill>
                  <a:schemeClr val="tx1"/>
                </a:solidFill>
              </a:rPr>
              <a:t>odzim</a:t>
            </a:r>
            <a:r>
              <a:rPr lang="cs-CZ" dirty="0">
                <a:solidFill>
                  <a:schemeClr val="tx1"/>
                </a:solidFill>
              </a:rPr>
              <a:t> 20</a:t>
            </a:r>
            <a:r>
              <a:rPr lang="en-US" dirty="0" smtClean="0">
                <a:solidFill>
                  <a:schemeClr val="tx1"/>
                </a:solidFill>
              </a:rPr>
              <a:t>1</a:t>
            </a:r>
            <a:r>
              <a:rPr lang="cs-CZ" dirty="0" smtClean="0">
                <a:solidFill>
                  <a:schemeClr val="tx1"/>
                </a:solidFill>
              </a:rPr>
              <a:t>3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35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49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6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69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06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98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83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8775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38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2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59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98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59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70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7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9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34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50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58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36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68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2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82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55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57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31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57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93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95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45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75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5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41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72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25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09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17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62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52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47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7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42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5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95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34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27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44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91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56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89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05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01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70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21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14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26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22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06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0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5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50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23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57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9250" cy="696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53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46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04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72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96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45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70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45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63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14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95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03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66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01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11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23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5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2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67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65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68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29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14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13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23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46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78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66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69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54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88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44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84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91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77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68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84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5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69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2495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31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64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90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1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57150"/>
            <a:ext cx="9172576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27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87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12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14400"/>
          </a:xfrm>
        </p:spPr>
        <p:txBody>
          <a:bodyPr/>
          <a:lstStyle/>
          <a:p>
            <a:r>
              <a:rPr lang="en-US" sz="3200" b="1">
                <a:cs typeface="Times New Roman" pitchFamily="18" charset="0"/>
              </a:rPr>
              <a:t>F</a:t>
            </a:r>
            <a:r>
              <a:rPr lang="cs-CZ" sz="3200" b="1">
                <a:cs typeface="Times New Roman" pitchFamily="18" charset="0"/>
              </a:rPr>
              <a:t>yzikální základy radiologie</a:t>
            </a:r>
            <a:r>
              <a:rPr lang="cs-CZ" sz="4000" b="1">
                <a:cs typeface="Times New Roman" pitchFamily="18" charset="0"/>
              </a:rPr>
              <a:t> 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533400" y="1981200"/>
            <a:ext cx="74676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2000" b="1" dirty="0">
                <a:cs typeface="Times New Roman" pitchFamily="18" charset="0"/>
              </a:rPr>
              <a:t> </a:t>
            </a:r>
            <a:r>
              <a:rPr lang="cs-CZ" sz="2000" dirty="0"/>
              <a:t>	</a:t>
            </a:r>
            <a:endParaRPr lang="cs-CZ" sz="2000" dirty="0" smtClean="0"/>
          </a:p>
          <a:p>
            <a:r>
              <a:rPr lang="cs-CZ" sz="2000" dirty="0" smtClean="0"/>
              <a:t>	</a:t>
            </a:r>
            <a:r>
              <a:rPr lang="cs-CZ" sz="2000" dirty="0" smtClean="0">
                <a:solidFill>
                  <a:srgbClr val="FF0000"/>
                </a:solidFill>
              </a:rPr>
              <a:t>Jak to dělají jinde?</a:t>
            </a:r>
            <a:endParaRPr lang="cs-CZ" sz="2000" dirty="0">
              <a:solidFill>
                <a:srgbClr val="FF0000"/>
              </a:solidFill>
            </a:endParaRPr>
          </a:p>
          <a:p>
            <a:r>
              <a:rPr lang="cs-CZ" sz="2000" dirty="0" smtClean="0"/>
              <a:t>	Terminologie</a:t>
            </a:r>
            <a:r>
              <a:rPr lang="cs-CZ" sz="2000" dirty="0"/>
              <a:t>. Zá</a:t>
            </a:r>
            <a:r>
              <a:rPr lang="cs-CZ" sz="2000" dirty="0">
                <a:cs typeface="Times New Roman" pitchFamily="18" charset="0"/>
              </a:rPr>
              <a:t>ření: částice a vlny.</a:t>
            </a:r>
            <a:endParaRPr lang="cs-CZ" sz="2000" dirty="0"/>
          </a:p>
          <a:p>
            <a:r>
              <a:rPr lang="cs-CZ" sz="2000" dirty="0">
                <a:cs typeface="Times New Roman" pitchFamily="18" charset="0"/>
              </a:rPr>
              <a:t> .</a:t>
            </a:r>
            <a:r>
              <a:rPr lang="cs-CZ" sz="2000" dirty="0"/>
              <a:t> 	</a:t>
            </a:r>
            <a:r>
              <a:rPr lang="en-US" sz="2000" dirty="0"/>
              <a:t>H</a:t>
            </a:r>
            <a:r>
              <a:rPr lang="cs-CZ" sz="2000" dirty="0"/>
              <a:t>mota se skládá z atomů</a:t>
            </a:r>
            <a:r>
              <a:rPr lang="cs-CZ" sz="2000" dirty="0">
                <a:cs typeface="Times New Roman" pitchFamily="18" charset="0"/>
              </a:rPr>
              <a:t> Atomy</a:t>
            </a:r>
            <a:r>
              <a:rPr lang="en-US" sz="2000" dirty="0">
                <a:cs typeface="Times New Roman" pitchFamily="18" charset="0"/>
              </a:rPr>
              <a:t>. </a:t>
            </a:r>
            <a:r>
              <a:rPr lang="cs-CZ" sz="2000" dirty="0">
                <a:cs typeface="Times New Roman" pitchFamily="18" charset="0"/>
              </a:rPr>
              <a:t>Zm</a:t>
            </a:r>
            <a:r>
              <a:rPr lang="cs-CZ" sz="2000" dirty="0"/>
              <a:t>ínka o kvantové teorii</a:t>
            </a:r>
            <a:r>
              <a:rPr lang="en-US" sz="2000" dirty="0"/>
              <a:t>.</a:t>
            </a:r>
            <a:endParaRPr lang="cs-CZ" sz="2000" dirty="0"/>
          </a:p>
          <a:p>
            <a:r>
              <a:rPr lang="cs-CZ" sz="2000" dirty="0"/>
              <a:t>	Zákony zachování. Soustava SI. Jednotky v radiologii.</a:t>
            </a:r>
          </a:p>
          <a:p>
            <a:r>
              <a:rPr lang="cs-CZ" sz="2000" dirty="0"/>
              <a:t>	</a:t>
            </a:r>
            <a:r>
              <a:rPr lang="cs-CZ" sz="2000" dirty="0">
                <a:cs typeface="Times New Roman" pitchFamily="18" charset="0"/>
              </a:rPr>
              <a:t>Radioaktivita.</a:t>
            </a:r>
            <a:endParaRPr lang="cs-CZ" sz="2000" dirty="0"/>
          </a:p>
          <a:p>
            <a:r>
              <a:rPr lang="cs-CZ" sz="2000" dirty="0"/>
              <a:t>	</a:t>
            </a:r>
            <a:r>
              <a:rPr lang="cs-CZ" sz="2000" dirty="0">
                <a:cs typeface="Times New Roman" pitchFamily="18" charset="0"/>
              </a:rPr>
              <a:t>Rentgenové záření</a:t>
            </a:r>
            <a:r>
              <a:rPr lang="cs-CZ" sz="2000" dirty="0"/>
              <a:t> a </a:t>
            </a:r>
            <a:r>
              <a:rPr lang="cs-CZ" sz="2000" dirty="0">
                <a:cs typeface="Times New Roman" pitchFamily="18" charset="0"/>
              </a:rPr>
              <a:t>γ</a:t>
            </a:r>
            <a:r>
              <a:rPr lang="cs-CZ" sz="2000" dirty="0"/>
              <a:t> záření</a:t>
            </a:r>
            <a:r>
              <a:rPr lang="cs-CZ" sz="2000" dirty="0">
                <a:cs typeface="Times New Roman" pitchFamily="18" charset="0"/>
              </a:rPr>
              <a:t>.</a:t>
            </a:r>
            <a:endParaRPr lang="cs-CZ" sz="2000" dirty="0"/>
          </a:p>
          <a:p>
            <a:r>
              <a:rPr lang="cs-CZ" sz="2000" dirty="0"/>
              <a:t>	Jaderná magnetická rezonance.</a:t>
            </a:r>
          </a:p>
          <a:p>
            <a:r>
              <a:rPr lang="cs-CZ" sz="2000" dirty="0"/>
              <a:t>	Vytváření obrazu při MRI a CT.</a:t>
            </a:r>
          </a:p>
          <a:p>
            <a:r>
              <a:rPr lang="cs-CZ" sz="2000" dirty="0"/>
              <a:t>	Ultrazvuková diagnostika.</a:t>
            </a:r>
          </a:p>
          <a:p>
            <a:r>
              <a:rPr lang="cs-CZ" sz="2000" dirty="0"/>
              <a:t>	Ultrazvuk – vlnové vlastnosti.</a:t>
            </a:r>
            <a:r>
              <a:rPr lang="cs-CZ" sz="2000" b="1" dirty="0"/>
              <a:t> </a:t>
            </a:r>
            <a:endParaRPr lang="cs-CZ" sz="2000" dirty="0"/>
          </a:p>
          <a:p>
            <a:r>
              <a:rPr lang="cs-CZ" sz="2000" dirty="0">
                <a:solidFill>
                  <a:schemeClr val="accent2"/>
                </a:solidFill>
              </a:rPr>
              <a:t>	</a:t>
            </a:r>
            <a:r>
              <a:rPr lang="cs-CZ" sz="2000" dirty="0">
                <a:solidFill>
                  <a:srgbClr val="FF0000"/>
                </a:solidFill>
                <a:cs typeface="Times New Roman" pitchFamily="18" charset="0"/>
              </a:rPr>
              <a:t>Repetitorium.</a:t>
            </a:r>
          </a:p>
        </p:txBody>
      </p:sp>
    </p:spTree>
    <p:extLst>
      <p:ext uri="{BB962C8B-B14F-4D97-AF65-F5344CB8AC3E}">
        <p14:creationId xmlns:p14="http://schemas.microsoft.com/office/powerpoint/2010/main" val="195567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7257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72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61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66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69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95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78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35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7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0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0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04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18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5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31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73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57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44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75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28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53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49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25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97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79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51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28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22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06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706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56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67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1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1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59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64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06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28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54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61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15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59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36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39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5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77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40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95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92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05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83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31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40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50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61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80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9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2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8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77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05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65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18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1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89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57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21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27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24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30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877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05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25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16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1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17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172575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05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33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3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51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97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46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48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14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46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7257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90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34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33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45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91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14</Words>
  <Application>Microsoft Office PowerPoint</Application>
  <PresentationFormat>Předvádění na obrazovce (4:3)</PresentationFormat>
  <Paragraphs>16</Paragraphs>
  <Slides>196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196</vt:i4>
      </vt:variant>
    </vt:vector>
  </HeadingPairs>
  <TitlesOfParts>
    <vt:vector size="197" baseType="lpstr">
      <vt:lpstr>Motiv systému Office</vt:lpstr>
      <vt:lpstr>Radiologická fyzika</vt:lpstr>
      <vt:lpstr>Fyzikální základy radiologie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Radiologická fyzika</dc:title>
  <dc:creator>Michal</dc:creator>
  <cp:lastModifiedBy>Michal</cp:lastModifiedBy>
  <cp:revision>21</cp:revision>
  <dcterms:created xsi:type="dcterms:W3CDTF">2013-09-21T10:42:21Z</dcterms:created>
  <dcterms:modified xsi:type="dcterms:W3CDTF">2013-09-21T13:39:29Z</dcterms:modified>
</cp:coreProperties>
</file>