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9" r:id="rId4"/>
    <p:sldId id="257" r:id="rId5"/>
    <p:sldId id="258" r:id="rId6"/>
    <p:sldId id="277" r:id="rId7"/>
    <p:sldId id="276" r:id="rId8"/>
    <p:sldId id="278" r:id="rId9"/>
    <p:sldId id="264" r:id="rId10"/>
    <p:sldId id="267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CA37-A328-4222-BA11-34EA6F5E8389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ADC5-F9D8-4BFF-9990-A10965175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4636-A3EF-47BD-B378-0F908FA1586B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70E0-C217-4233-ABEE-8C66EEC5B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Osobnost učitele a sebereflexe jeho působení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	psaná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(popis, 	analýza, interpretace)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učitelův deník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videozáznam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kolegy (hospitace)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žáků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Nástroje sebereflexe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vnímat, popisovat a hodnotit své myšlení, postoje, emoce, způsoby jednání</a:t>
            </a:r>
          </a:p>
          <a:p>
            <a:r>
              <a:rPr lang="cs-CZ" dirty="0" smtClean="0"/>
              <a:t>stanovit si jasný cíl a vytvořit soubor kritérií hodnocení</a:t>
            </a:r>
          </a:p>
          <a:p>
            <a:r>
              <a:rPr lang="cs-CZ" dirty="0" smtClean="0"/>
              <a:t>používat řadu </a:t>
            </a:r>
            <a:r>
              <a:rPr lang="cs-CZ" dirty="0" err="1" smtClean="0"/>
              <a:t>sebereflektivních</a:t>
            </a:r>
            <a:r>
              <a:rPr lang="cs-CZ" dirty="0" smtClean="0"/>
              <a:t> technik</a:t>
            </a:r>
          </a:p>
          <a:p>
            <a:r>
              <a:rPr lang="cs-CZ" dirty="0" smtClean="0"/>
              <a:t>klást si </a:t>
            </a:r>
            <a:r>
              <a:rPr lang="cs-CZ" dirty="0" err="1" smtClean="0"/>
              <a:t>sebereflektivní</a:t>
            </a:r>
            <a:r>
              <a:rPr lang="cs-CZ" dirty="0" smtClean="0"/>
              <a:t> otázky</a:t>
            </a:r>
          </a:p>
          <a:p>
            <a:r>
              <a:rPr lang="cs-CZ" dirty="0" smtClean="0"/>
              <a:t>nalézat odpovědi</a:t>
            </a:r>
          </a:p>
          <a:p>
            <a:r>
              <a:rPr lang="cs-CZ" dirty="0" smtClean="0"/>
              <a:t>srovnávat stav aktuálního „já“ s ideálním a požadovaným „já“</a:t>
            </a:r>
          </a:p>
          <a:p>
            <a:r>
              <a:rPr lang="cs-CZ" dirty="0" smtClean="0"/>
              <a:t>odhalovat pravé příčiny sledovaných jevů</a:t>
            </a:r>
          </a:p>
          <a:p>
            <a:r>
              <a:rPr lang="cs-CZ" dirty="0" smtClean="0"/>
              <a:t>vyvozovat závěry pro své zdokonalování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Co potřebujeme umět k sebereflexi: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Stačím pozorně sledovat práci žáků v hodině a poskytuji pomoc těm, kteří to potřebují?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rozeznat, co žáky nejvíce baví a proč, zda dosahují úspěchů, nebo zda prožívají neúspěch?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Co mi pomáhá při navazování kontaktu se žáky? 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vytvořit strukturu vyučovací hodiny? Mají moje hodiny spád a dynamiku?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sledovat projevy nepozornosti a nekázně žáků a nacházet jejich příčiny?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Popisné otázky </a:t>
            </a:r>
            <a:r>
              <a:rPr lang="cs-CZ" dirty="0" smtClean="0"/>
              <a:t>si učitel klade o učivu, žácích, metodách, způsobech jednání v pedagogických situacích, svých emocionálních prožitcích.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Hodnotící otázky </a:t>
            </a:r>
            <a:r>
              <a:rPr lang="cs-CZ" dirty="0" smtClean="0"/>
              <a:t>se týkají názorů, postojů, způsobech jednání ve vyučovací hodině.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Kauzální otázky </a:t>
            </a:r>
            <a:r>
              <a:rPr lang="cs-CZ" dirty="0" smtClean="0"/>
              <a:t>směřují k odhalení příčin a zdrojů postojů a způsobů jednání (proč).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Rozhodovací otázky </a:t>
            </a:r>
            <a:r>
              <a:rPr lang="cs-CZ" dirty="0" smtClean="0"/>
              <a:t>vedou ke změně postupů, způsobů jednání (jak).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Vysvětlete kolegovi v pěti minutách, jak se hraje </a:t>
            </a:r>
            <a:r>
              <a:rPr lang="cs-CZ" i="1" dirty="0" smtClean="0"/>
              <a:t>Člověče nezlob 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Položte si v každé kategorii alespoň jednu otázku ke svému „pedagogickému působení“ a pokuste se ji zodpovědět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1: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„V parku“ 1 – 4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2: Úrovně reflexe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od popisu po reflektivní záznam; </a:t>
            </a:r>
          </a:p>
          <a:p>
            <a:r>
              <a:rPr lang="cs-CZ" dirty="0" smtClean="0"/>
              <a:t>od žádných otázek přes otázky po odpovědi na otázky; </a:t>
            </a:r>
          </a:p>
          <a:p>
            <a:r>
              <a:rPr lang="cs-CZ" dirty="0" smtClean="0"/>
              <a:t>identifikace a postupně efektivnější zacházení s vlivem emocí; </a:t>
            </a:r>
          </a:p>
          <a:p>
            <a:r>
              <a:rPr lang="cs-CZ" dirty="0" smtClean="0"/>
              <a:t>v „odstupu od události”;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sebetázání</a:t>
            </a:r>
            <a:r>
              <a:rPr lang="cs-CZ" dirty="0" smtClean="0"/>
              <a:t>, zpochybňování vlastních myšlenek; </a:t>
            </a:r>
          </a:p>
          <a:p>
            <a:r>
              <a:rPr lang="cs-CZ" dirty="0" smtClean="0"/>
              <a:t>v rozpoznání důležitosti předchozí zkušenosti; </a:t>
            </a:r>
          </a:p>
          <a:p>
            <a:r>
              <a:rPr lang="cs-CZ" dirty="0" smtClean="0"/>
              <a:t>v braní v úvahu názorů ostatních lidí </a:t>
            </a:r>
          </a:p>
          <a:p>
            <a:r>
              <a:rPr lang="cs-CZ" dirty="0" smtClean="0"/>
              <a:t>směrem k </a:t>
            </a:r>
            <a:r>
              <a:rPr lang="cs-CZ" dirty="0" err="1" smtClean="0"/>
              <a:t>metakognici</a:t>
            </a:r>
            <a:r>
              <a:rPr lang="cs-CZ" dirty="0" smtClean="0"/>
              <a:t> – přezkoumávání vlastních reflektivních procesů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hloubce reflexe existují tyto posuny: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Učitel by měl mít vlastnosti:</a:t>
            </a:r>
            <a:endParaRPr lang="cs-CZ" dirty="0"/>
          </a:p>
          <a:p>
            <a:pPr lvl="0"/>
            <a:r>
              <a:rPr lang="cs-CZ" dirty="0"/>
              <a:t>Pracovní – svědomitost, důslednost, vztah a láska k dětem</a:t>
            </a:r>
          </a:p>
          <a:p>
            <a:pPr lvl="0"/>
            <a:r>
              <a:rPr lang="cs-CZ" dirty="0"/>
              <a:t>Intelektuální – tvořivé myšlení, logičnost, konkrétnost </a:t>
            </a:r>
          </a:p>
          <a:p>
            <a:pPr lvl="0"/>
            <a:r>
              <a:rPr lang="cs-CZ" dirty="0"/>
              <a:t>Citově temperamentní – sebeovládání, trpělivost, optimismus </a:t>
            </a:r>
          </a:p>
          <a:p>
            <a:pPr lvl="0"/>
            <a:r>
              <a:rPr lang="cs-CZ" dirty="0"/>
              <a:t>Společensko-charakterové – laskavost, srdečnost, porozumění, slušnost, ohleduplnost, uctivost </a:t>
            </a:r>
          </a:p>
          <a:p>
            <a:pPr lvl="0"/>
            <a:r>
              <a:rPr lang="cs-CZ" dirty="0"/>
              <a:t>Charakteru a vůle – spravedlivost, cílevědomost, samostatnost, čestnost, upřímnost, zásadovost, vytrvalost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Komunikativní</a:t>
            </a:r>
          </a:p>
          <a:p>
            <a:pPr lvl="0"/>
            <a:r>
              <a:rPr lang="cs-CZ" dirty="0" smtClean="0"/>
              <a:t>neustále </a:t>
            </a:r>
            <a:r>
              <a:rPr lang="cs-CZ" dirty="0"/>
              <a:t>rozšiřovat obzor svých </a:t>
            </a:r>
            <a:r>
              <a:rPr lang="cs-CZ" dirty="0" smtClean="0"/>
              <a:t>vědomostí</a:t>
            </a:r>
          </a:p>
          <a:p>
            <a:pPr lvl="0"/>
            <a:r>
              <a:rPr lang="cs-CZ" dirty="0" smtClean="0"/>
              <a:t>tlumočit </a:t>
            </a:r>
            <a:r>
              <a:rPr lang="cs-CZ" dirty="0"/>
              <a:t>žákům vlastní myšlenky (expresívnost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Diagnostické</a:t>
            </a:r>
          </a:p>
          <a:p>
            <a:pPr lvl="0"/>
            <a:r>
              <a:rPr lang="cs-CZ" dirty="0" err="1" smtClean="0"/>
              <a:t>Sebediagnostické</a:t>
            </a:r>
            <a:r>
              <a:rPr lang="cs-CZ" dirty="0" smtClean="0"/>
              <a:t> = sebereflexe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sz="5100" b="1" dirty="0"/>
              <a:t>Učitel by měl </a:t>
            </a:r>
            <a:r>
              <a:rPr lang="cs-CZ" sz="5100" b="1" dirty="0" smtClean="0"/>
              <a:t>mít znalosti </a:t>
            </a:r>
            <a:r>
              <a:rPr lang="cs-CZ" sz="5100" b="1" dirty="0"/>
              <a:t>v oblasti</a:t>
            </a:r>
            <a:r>
              <a:rPr lang="cs-CZ" sz="5100" b="1" dirty="0" smtClean="0"/>
              <a:t>: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borové</a:t>
            </a:r>
          </a:p>
          <a:p>
            <a:pPr lvl="0"/>
            <a:r>
              <a:rPr lang="cs-CZ" dirty="0" smtClean="0"/>
              <a:t>pedagogické</a:t>
            </a:r>
            <a:r>
              <a:rPr lang="cs-CZ" dirty="0"/>
              <a:t>, </a:t>
            </a:r>
          </a:p>
          <a:p>
            <a:r>
              <a:rPr lang="cs-CZ" dirty="0"/>
              <a:t>psychologické, </a:t>
            </a:r>
          </a:p>
          <a:p>
            <a:r>
              <a:rPr lang="cs-CZ" dirty="0"/>
              <a:t>didaktické, </a:t>
            </a:r>
          </a:p>
          <a:p>
            <a:r>
              <a:rPr lang="cs-CZ" dirty="0"/>
              <a:t>komunikativní, </a:t>
            </a:r>
          </a:p>
          <a:p>
            <a:r>
              <a:rPr lang="cs-CZ" dirty="0"/>
              <a:t>sociální, </a:t>
            </a:r>
          </a:p>
          <a:p>
            <a:r>
              <a:rPr lang="cs-CZ" dirty="0"/>
              <a:t>manažerské, 	</a:t>
            </a:r>
          </a:p>
          <a:p>
            <a:r>
              <a:rPr lang="cs-CZ" dirty="0" smtClean="0"/>
              <a:t>kulturní</a:t>
            </a: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Učitel by měl mít dovednosti: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zaměření na obor nebo na žáky: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 err="1" smtClean="0"/>
              <a:t>Logotrop</a:t>
            </a:r>
            <a:endParaRPr lang="cs-CZ" dirty="0" smtClean="0"/>
          </a:p>
          <a:p>
            <a:pPr lvl="1"/>
            <a:r>
              <a:rPr lang="cs-CZ" dirty="0" err="1" smtClean="0"/>
              <a:t>Paidotrop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Typologie podle stylů výchovy </a:t>
            </a:r>
            <a:r>
              <a:rPr lang="cs-CZ" dirty="0"/>
              <a:t>(K. </a:t>
            </a:r>
            <a:r>
              <a:rPr lang="cs-CZ" dirty="0" err="1" smtClean="0"/>
              <a:t>Lewin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Autoritativní</a:t>
            </a:r>
          </a:p>
          <a:p>
            <a:pPr lvl="1"/>
            <a:r>
              <a:rPr lang="cs-CZ" dirty="0" smtClean="0"/>
              <a:t>Demokratický </a:t>
            </a:r>
          </a:p>
          <a:p>
            <a:pPr lvl="1"/>
            <a:r>
              <a:rPr lang="cs-CZ" dirty="0" smtClean="0"/>
              <a:t>Liberální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Termín  interakce </a:t>
            </a:r>
            <a:r>
              <a:rPr lang="cs-CZ" dirty="0" smtClean="0"/>
              <a:t>znamená vzájemné působení. Interakce je vždy dvojstranná, zúčastňuje se jí učitel i žák a chování jedné strany ovlivňuje chování druhé </a:t>
            </a:r>
          </a:p>
          <a:p>
            <a:r>
              <a:rPr lang="cs-CZ" dirty="0" smtClean="0"/>
              <a:t>Každý učitel inklinuje k určitému způsobu interakce, který u něho převládá v rozlišných interakčních epizodách, takže můžeme hovořit o jeho  </a:t>
            </a:r>
            <a:r>
              <a:rPr lang="cs-CZ" b="1" dirty="0" smtClean="0"/>
              <a:t>interakčním stylu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Interakční styl je relativně stabilní charakteristika učitele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Typologie interakčního stylu </a:t>
            </a:r>
            <a:r>
              <a:rPr lang="cs-CZ" sz="4000" dirty="0"/>
              <a:t>u</a:t>
            </a:r>
            <a:r>
              <a:rPr lang="cs-CZ" sz="4000" dirty="0" smtClean="0"/>
              <a:t>čitele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Interakční styl učitele</a:t>
            </a:r>
            <a:endParaRPr lang="cs-CZ" dirty="0"/>
          </a:p>
        </p:txBody>
      </p:sp>
      <p:pic>
        <p:nvPicPr>
          <p:cNvPr id="4" name="Obrázek 3" descr="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6266536" cy="44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ejmout0010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312228" cy="501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cs-CZ" sz="3200" i="1" dirty="0"/>
              <a:t>Osm sektorů modelu učitelova interpersonálního chování v interakci se žáky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Sebereflexe: </a:t>
            </a:r>
            <a:r>
              <a:rPr lang="cs-CZ" dirty="0" smtClean="0"/>
              <a:t>uvažování o sobě, které by mělo vést k hlubšímu sebepoznání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Sebereflexe je:</a:t>
            </a:r>
          </a:p>
          <a:p>
            <a:r>
              <a:rPr lang="cs-CZ" dirty="0" smtClean="0"/>
              <a:t>předpoklad řešení problémových pedagogických situací </a:t>
            </a:r>
          </a:p>
          <a:p>
            <a:r>
              <a:rPr lang="pl-PL" dirty="0" smtClean="0"/>
              <a:t>jedna z klíčových pedagogických kompetencí </a:t>
            </a:r>
          </a:p>
          <a:p>
            <a:r>
              <a:rPr lang="cs-CZ" dirty="0" smtClean="0"/>
              <a:t>součást profesního rozvoje učitele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Sebereflexe učitelova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454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 Osobnost učitele a sebereflexe jeho působení</vt:lpstr>
      <vt:lpstr>Osobnost učitele</vt:lpstr>
      <vt:lpstr>Učitel by měl mít dovednosti: </vt:lpstr>
      <vt:lpstr>Typologie učitele</vt:lpstr>
      <vt:lpstr>Typologie učitele</vt:lpstr>
      <vt:lpstr>Typologie interakčního stylu učitele</vt:lpstr>
      <vt:lpstr>Interakční styl učitele</vt:lpstr>
      <vt:lpstr>Osm sektorů modelu učitelova interpersonálního chování v interakci se žáky</vt:lpstr>
      <vt:lpstr>Sebereflexe učitelova působení</vt:lpstr>
      <vt:lpstr>Nástroje sebereflexe </vt:lpstr>
      <vt:lpstr>Co potřebujeme umět k sebereflexi: </vt:lpstr>
      <vt:lpstr>Příklady sebereflektivních otázek</vt:lpstr>
      <vt:lpstr>Kategorizace sebereflektivních otázek</vt:lpstr>
      <vt:lpstr>Cvičení 1:  </vt:lpstr>
      <vt:lpstr>Cvičení 2: Úrovně reflexe</vt:lpstr>
      <vt:lpstr>V hloubce reflexe existují tyto posuny: 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</dc:title>
  <dc:creator>X</dc:creator>
  <cp:lastModifiedBy>lektor</cp:lastModifiedBy>
  <cp:revision>27</cp:revision>
  <dcterms:created xsi:type="dcterms:W3CDTF">2012-11-26T14:40:06Z</dcterms:created>
  <dcterms:modified xsi:type="dcterms:W3CDTF">2013-12-02T09:04:16Z</dcterms:modified>
</cp:coreProperties>
</file>