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69" r:id="rId2"/>
    <p:sldId id="442" r:id="rId3"/>
    <p:sldId id="432" r:id="rId4"/>
    <p:sldId id="375" r:id="rId5"/>
    <p:sldId id="344" r:id="rId6"/>
    <p:sldId id="381" r:id="rId7"/>
    <p:sldId id="380" r:id="rId8"/>
    <p:sldId id="382" r:id="rId9"/>
    <p:sldId id="383" r:id="rId10"/>
    <p:sldId id="384" r:id="rId11"/>
    <p:sldId id="402" r:id="rId12"/>
    <p:sldId id="348" r:id="rId13"/>
    <p:sldId id="366" r:id="rId14"/>
    <p:sldId id="437" r:id="rId15"/>
    <p:sldId id="438" r:id="rId16"/>
    <p:sldId id="309" r:id="rId17"/>
    <p:sldId id="385" r:id="rId18"/>
    <p:sldId id="420" r:id="rId19"/>
    <p:sldId id="421" r:id="rId20"/>
    <p:sldId id="441" r:id="rId21"/>
    <p:sldId id="423" r:id="rId22"/>
    <p:sldId id="370" r:id="rId23"/>
    <p:sldId id="369" r:id="rId24"/>
    <p:sldId id="425" r:id="rId25"/>
    <p:sldId id="374" r:id="rId26"/>
    <p:sldId id="277" r:id="rId27"/>
    <p:sldId id="340" r:id="rId28"/>
    <p:sldId id="276" r:id="rId29"/>
    <p:sldId id="311" r:id="rId30"/>
    <p:sldId id="305" r:id="rId31"/>
    <p:sldId id="306" r:id="rId32"/>
    <p:sldId id="308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1111"/>
    <a:srgbClr val="000000"/>
    <a:srgbClr val="FF00FF"/>
    <a:srgbClr val="00CC00"/>
    <a:srgbClr val="FFA3A3"/>
    <a:srgbClr val="FF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E2C38-3D1D-4A34-9B6F-D9A56968F8EC}" type="datetimeFigureOut">
              <a:rPr lang="cs-CZ" smtClean="0"/>
              <a:pPr/>
              <a:t>12.9.2013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F4155-9658-4FEB-83BF-AD3A8D0247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31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Perpetua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erpetua" pitchFamily="18" charset="0"/>
              </a:defRPr>
            </a:lvl1pPr>
          </a:lstStyle>
          <a:p>
            <a:pPr>
              <a:defRPr/>
            </a:pPr>
            <a:fld id="{901691F5-2F43-43CA-B783-E5C501FA1090}" type="datetimeFigureOut">
              <a:rPr lang="cs-CZ"/>
              <a:pPr>
                <a:defRPr/>
              </a:pPr>
              <a:t>12.9.2013</a:t>
            </a:fld>
            <a:endParaRPr lang="cs-CZ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Perpetua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erpetua" pitchFamily="18" charset="0"/>
              </a:defRPr>
            </a:lvl1pPr>
          </a:lstStyle>
          <a:p>
            <a:pPr>
              <a:defRPr/>
            </a:pPr>
            <a:fld id="{62BAFB19-CB3D-4A7F-BC66-D1476F5946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258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76575" y="1373188"/>
            <a:ext cx="3486150" cy="7008812"/>
          </a:xfrm>
          <a:noFill/>
          <a:ln/>
        </p:spPr>
        <p:txBody>
          <a:bodyPr lIns="90488" tIns="44450" rIns="90488" bIns="44450"/>
          <a:lstStyle/>
          <a:p>
            <a:endParaRPr lang="cs-CZ" smtClean="0"/>
          </a:p>
        </p:txBody>
      </p:sp>
      <p:sp>
        <p:nvSpPr>
          <p:cNvPr id="180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825750" cy="1227138"/>
          </a:xfrm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89A84BF-41DA-4B5D-AC11-D87DD0359774}" type="slidenum">
              <a:rPr lang="cs-CZ" sz="1200"/>
              <a:pPr algn="r"/>
              <a:t>14</a:t>
            </a:fld>
            <a:endParaRPr lang="cs-CZ" sz="1200"/>
          </a:p>
        </p:txBody>
      </p:sp>
      <p:sp>
        <p:nvSpPr>
          <p:cNvPr id="2037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E4F1BCF-EC8A-41DE-A7BE-C6DEDF781187}" type="slidenum">
              <a:rPr lang="cs-CZ" sz="1200"/>
              <a:pPr algn="r"/>
              <a:t>14</a:t>
            </a:fld>
            <a:endParaRPr lang="cs-CZ" sz="1200"/>
          </a:p>
        </p:txBody>
      </p:sp>
      <p:sp>
        <p:nvSpPr>
          <p:cNvPr id="203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89A84BF-41DA-4B5D-AC11-D87DD0359774}" type="slidenum">
              <a:rPr lang="cs-CZ" sz="1200"/>
              <a:pPr algn="r"/>
              <a:t>15</a:t>
            </a:fld>
            <a:endParaRPr lang="cs-CZ" sz="1200"/>
          </a:p>
        </p:txBody>
      </p:sp>
      <p:sp>
        <p:nvSpPr>
          <p:cNvPr id="2037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E4F1BCF-EC8A-41DE-A7BE-C6DEDF781187}" type="slidenum">
              <a:rPr lang="cs-CZ" sz="1200"/>
              <a:pPr algn="r"/>
              <a:t>15</a:t>
            </a:fld>
            <a:endParaRPr lang="cs-CZ" sz="1200"/>
          </a:p>
        </p:txBody>
      </p:sp>
      <p:sp>
        <p:nvSpPr>
          <p:cNvPr id="203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65D3B2-2D59-468A-AC04-B764622A18F4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1740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5E1E233-AD24-4D30-B8DC-E00A13441C96}" type="slidenum">
              <a:rPr lang="cs-CZ" sz="1200"/>
              <a:pPr algn="r"/>
              <a:t>16</a:t>
            </a:fld>
            <a:endParaRPr lang="cs-CZ" sz="1200"/>
          </a:p>
        </p:txBody>
      </p:sp>
      <p:sp>
        <p:nvSpPr>
          <p:cNvPr id="174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5659D3-E3A1-42FA-9AC6-02FB12B00BEE}" type="slidenum">
              <a:rPr lang="cs-CZ" sz="1200">
                <a:latin typeface="Perpetua" pitchFamily="18" charset="0"/>
              </a:rPr>
              <a:pPr algn="r"/>
              <a:t>17</a:t>
            </a:fld>
            <a:endParaRPr lang="cs-CZ" sz="1200">
              <a:latin typeface="Perpetua" pitchFamily="18" charset="0"/>
            </a:endParaRPr>
          </a:p>
        </p:txBody>
      </p:sp>
      <p:sp>
        <p:nvSpPr>
          <p:cNvPr id="179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126FAFF-6B19-426C-A271-D0777DFE1E7C}" type="slidenum">
              <a:rPr lang="cs-CZ" sz="1200"/>
              <a:pPr algn="r"/>
              <a:t>17</a:t>
            </a:fld>
            <a:endParaRPr lang="cs-CZ" sz="1200"/>
          </a:p>
        </p:txBody>
      </p:sp>
      <p:sp>
        <p:nvSpPr>
          <p:cNvPr id="179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34A3DF-3690-4751-AFDE-FF78BFCE98F4}" type="slidenum">
              <a:rPr lang="cs-CZ" sz="1200">
                <a:latin typeface="Perpetua" pitchFamily="18" charset="0"/>
              </a:rPr>
              <a:pPr algn="r"/>
              <a:t>18</a:t>
            </a:fld>
            <a:endParaRPr lang="cs-CZ" sz="1200">
              <a:latin typeface="Perpetua" pitchFamily="18" charset="0"/>
            </a:endParaRPr>
          </a:p>
        </p:txBody>
      </p:sp>
      <p:sp>
        <p:nvSpPr>
          <p:cNvPr id="1361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0A43CC-3D35-422A-A836-4D1D7EB09A24}" type="slidenum">
              <a:rPr lang="cs-CZ" sz="1200"/>
              <a:pPr algn="r"/>
              <a:t>18</a:t>
            </a:fld>
            <a:endParaRPr lang="cs-CZ" sz="1200"/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227B2DA-512A-44D5-896B-7019A22B0AEE}" type="slidenum">
              <a:rPr lang="cs-CZ" sz="1200">
                <a:latin typeface="Perpetua" pitchFamily="18" charset="0"/>
              </a:rPr>
              <a:pPr algn="r"/>
              <a:t>19</a:t>
            </a:fld>
            <a:endParaRPr lang="cs-CZ" sz="1200">
              <a:latin typeface="Perpetua" pitchFamily="18" charset="0"/>
            </a:endParaRPr>
          </a:p>
        </p:txBody>
      </p:sp>
      <p:sp>
        <p:nvSpPr>
          <p:cNvPr id="1372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9ECF47F-5139-438A-9676-F3E53AC0C032}" type="slidenum">
              <a:rPr lang="cs-CZ" sz="1200"/>
              <a:pPr algn="r"/>
              <a:t>19</a:t>
            </a:fld>
            <a:endParaRPr lang="cs-CZ" sz="1200"/>
          </a:p>
        </p:txBody>
      </p:sp>
      <p:sp>
        <p:nvSpPr>
          <p:cNvPr id="137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3E1D40-9C67-4F6B-A6E2-7646413F7CF4}" type="slidenum">
              <a:rPr lang="cs-CZ" sz="1200"/>
              <a:pPr algn="r"/>
              <a:t>2</a:t>
            </a:fld>
            <a:endParaRPr lang="cs-CZ" sz="1200"/>
          </a:p>
        </p:txBody>
      </p:sp>
      <p:sp>
        <p:nvSpPr>
          <p:cNvPr id="2242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11FA16-1D69-4269-B09B-ED06FEB07B26}" type="slidenum">
              <a:rPr lang="cs-CZ" sz="1200"/>
              <a:pPr algn="r"/>
              <a:t>2</a:t>
            </a:fld>
            <a:endParaRPr lang="cs-CZ" sz="1200"/>
          </a:p>
        </p:txBody>
      </p:sp>
      <p:sp>
        <p:nvSpPr>
          <p:cNvPr id="224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529FA6-95A1-4B82-8E22-5490AFEF33D7}" type="slidenum">
              <a:rPr lang="cs-CZ" sz="1200">
                <a:latin typeface="Times New Roman" pitchFamily="18" charset="0"/>
                <a:cs typeface="Arial" pitchFamily="34" charset="0"/>
              </a:rPr>
              <a:pPr algn="r"/>
              <a:t>20</a:t>
            </a:fld>
            <a:endParaRPr lang="cs-CZ" sz="12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735470-F19A-4689-B0E1-30CF2721F801}" type="slidenum">
              <a:rPr lang="cs-CZ" sz="1200"/>
              <a:pPr algn="r"/>
              <a:t>21</a:t>
            </a:fld>
            <a:endParaRPr lang="cs-CZ" sz="1200"/>
          </a:p>
        </p:txBody>
      </p:sp>
      <p:sp>
        <p:nvSpPr>
          <p:cNvPr id="2017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B20B45-3496-4E82-82BB-B057FD8C7037}" type="slidenum">
              <a:rPr lang="cs-CZ" sz="1200"/>
              <a:pPr algn="r"/>
              <a:t>21</a:t>
            </a:fld>
            <a:endParaRPr lang="cs-CZ" sz="1200"/>
          </a:p>
        </p:txBody>
      </p:sp>
      <p:sp>
        <p:nvSpPr>
          <p:cNvPr id="201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AD3258-A7E7-4C99-92F0-EDBF4CF684E6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2099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6138B66-273F-4EBD-8E03-E5A9F7E97335}" type="slidenum">
              <a:rPr lang="cs-CZ" sz="1200"/>
              <a:pPr algn="r"/>
              <a:t>22</a:t>
            </a:fld>
            <a:endParaRPr lang="cs-CZ" sz="1200"/>
          </a:p>
        </p:txBody>
      </p:sp>
      <p:sp>
        <p:nvSpPr>
          <p:cNvPr id="209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2C8EA-3B58-4364-B682-E18723CB265C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2129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1F8EB6B-C02A-4189-B5FA-C1D71C1FB17C}" type="slidenum">
              <a:rPr lang="cs-CZ" sz="1200"/>
              <a:pPr algn="r"/>
              <a:t>23</a:t>
            </a:fld>
            <a:endParaRPr lang="cs-CZ" sz="1200"/>
          </a:p>
        </p:txBody>
      </p:sp>
      <p:sp>
        <p:nvSpPr>
          <p:cNvPr id="212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2F9B922-2448-4035-9976-B2E1ADB49B03}" type="slidenum">
              <a:rPr lang="cs-CZ" sz="1200">
                <a:latin typeface="Times New Roman" pitchFamily="18" charset="0"/>
                <a:cs typeface="Arial" pitchFamily="34" charset="0"/>
              </a:rPr>
              <a:pPr algn="r"/>
              <a:t>24</a:t>
            </a:fld>
            <a:endParaRPr lang="cs-CZ" sz="12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3E1D40-9C67-4F6B-A6E2-7646413F7CF4}" type="slidenum">
              <a:rPr lang="cs-CZ" sz="1200"/>
              <a:pPr algn="r"/>
              <a:t>26</a:t>
            </a:fld>
            <a:endParaRPr lang="cs-CZ" sz="1200"/>
          </a:p>
        </p:txBody>
      </p:sp>
      <p:sp>
        <p:nvSpPr>
          <p:cNvPr id="2242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11FA16-1D69-4269-B09B-ED06FEB07B26}" type="slidenum">
              <a:rPr lang="cs-CZ" sz="1200"/>
              <a:pPr algn="r"/>
              <a:t>26</a:t>
            </a:fld>
            <a:endParaRPr lang="cs-CZ" sz="1200"/>
          </a:p>
        </p:txBody>
      </p:sp>
      <p:sp>
        <p:nvSpPr>
          <p:cNvPr id="224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44CFD8-EE08-4AD6-A486-9F922D393019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2283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996F0E-6F6E-4380-97C5-039FCCE0F996}" type="slidenum">
              <a:rPr lang="cs-CZ" sz="1200"/>
              <a:pPr algn="r"/>
              <a:t>27</a:t>
            </a:fld>
            <a:endParaRPr lang="cs-CZ" sz="1200"/>
          </a:p>
        </p:txBody>
      </p:sp>
      <p:sp>
        <p:nvSpPr>
          <p:cNvPr id="228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BF0956-E26C-4251-A1C8-1E9076A2BEFE}" type="slidenum">
              <a:rPr lang="cs-CZ" sz="1200"/>
              <a:pPr algn="r"/>
              <a:t>28</a:t>
            </a:fld>
            <a:endParaRPr lang="cs-CZ" sz="1200"/>
          </a:p>
        </p:txBody>
      </p:sp>
      <p:sp>
        <p:nvSpPr>
          <p:cNvPr id="2304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FC9D27-3110-425C-BB05-5BCA44208EB7}" type="slidenum">
              <a:rPr lang="cs-CZ" sz="1200"/>
              <a:pPr algn="r"/>
              <a:t>28</a:t>
            </a:fld>
            <a:endParaRPr lang="cs-CZ" sz="1200"/>
          </a:p>
        </p:txBody>
      </p:sp>
      <p:sp>
        <p:nvSpPr>
          <p:cNvPr id="230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1EACF-BF3A-4DC8-8477-E8D985E8E617}" type="slidenum">
              <a:rPr lang="cs-CZ" smtClean="0"/>
              <a:pPr/>
              <a:t>29</a:t>
            </a:fld>
            <a:endParaRPr lang="cs-CZ" smtClean="0"/>
          </a:p>
        </p:txBody>
      </p:sp>
      <p:sp>
        <p:nvSpPr>
          <p:cNvPr id="2263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3FF0148-F9AE-4730-9AFC-A997F27C8DD3}" type="slidenum">
              <a:rPr lang="cs-CZ" sz="1200"/>
              <a:pPr algn="r"/>
              <a:t>29</a:t>
            </a:fld>
            <a:endParaRPr lang="cs-CZ" sz="1200"/>
          </a:p>
        </p:txBody>
      </p:sp>
      <p:sp>
        <p:nvSpPr>
          <p:cNvPr id="2263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07ACDE-72EC-4767-85D0-5535ABDD0D53}" type="slidenum">
              <a:rPr lang="cs-CZ" smtClean="0"/>
              <a:pPr/>
              <a:t>30</a:t>
            </a:fld>
            <a:endParaRPr lang="cs-CZ" smtClean="0"/>
          </a:p>
        </p:txBody>
      </p:sp>
      <p:sp>
        <p:nvSpPr>
          <p:cNvPr id="2273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B998876-F0FE-4ECE-82A0-E0D52EFCBC44}" type="slidenum">
              <a:rPr lang="cs-CZ" sz="1200"/>
              <a:pPr algn="r"/>
              <a:t>30</a:t>
            </a:fld>
            <a:endParaRPr lang="cs-CZ" sz="1200"/>
          </a:p>
        </p:txBody>
      </p:sp>
      <p:sp>
        <p:nvSpPr>
          <p:cNvPr id="227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91D2C-A5DC-4406-AAFA-72849B42884A}" type="slidenum">
              <a:rPr lang="cs-CZ" smtClean="0"/>
              <a:pPr/>
              <a:t>31</a:t>
            </a:fld>
            <a:endParaRPr lang="cs-CZ" smtClean="0"/>
          </a:p>
        </p:txBody>
      </p:sp>
      <p:sp>
        <p:nvSpPr>
          <p:cNvPr id="2293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1EFBD7-B479-47AD-B6BC-986185C50B6E}" type="slidenum">
              <a:rPr lang="cs-CZ" sz="1200"/>
              <a:pPr algn="r"/>
              <a:t>31</a:t>
            </a:fld>
            <a:endParaRPr lang="cs-CZ" sz="1200"/>
          </a:p>
        </p:txBody>
      </p:sp>
      <p:sp>
        <p:nvSpPr>
          <p:cNvPr id="229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1E359F-8D88-45D0-BDB5-D7E5F0BC297D}" type="slidenum">
              <a:rPr lang="cs-CZ" smtClean="0"/>
              <a:pPr/>
              <a:t>32</a:t>
            </a:fld>
            <a:endParaRPr lang="cs-CZ" smtClean="0"/>
          </a:p>
        </p:txBody>
      </p:sp>
      <p:sp>
        <p:nvSpPr>
          <p:cNvPr id="2314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B8FFC2-72DE-466B-B746-A58ED49C4DCB}" type="slidenum">
              <a:rPr lang="cs-CZ" sz="1200"/>
              <a:pPr algn="r"/>
              <a:t>32</a:t>
            </a:fld>
            <a:endParaRPr lang="cs-CZ" sz="1200"/>
          </a:p>
        </p:txBody>
      </p:sp>
      <p:sp>
        <p:nvSpPr>
          <p:cNvPr id="231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2825750" cy="1227138"/>
          </a:xfrm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3E79D-2029-4539-89D8-8F85E80B75AD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138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DFB8E68-F2E7-46E6-A312-B98886D25BFD}" type="slidenum">
              <a:rPr lang="cs-CZ" sz="1200"/>
              <a:pPr algn="r"/>
              <a:t>5</a:t>
            </a:fld>
            <a:endParaRPr lang="cs-CZ" sz="1200"/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Zaoblený obdélník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3EF13-1441-42AD-951F-B582780D9238}" type="datetimeFigureOut">
              <a:rPr lang="cs-CZ" smtClean="0"/>
              <a:pPr>
                <a:defRPr/>
              </a:pPr>
              <a:t>12.9.2013</a:t>
            </a:fld>
            <a:endParaRPr lang="cs-CZ"/>
          </a:p>
        </p:txBody>
      </p:sp>
      <p:sp>
        <p:nvSpPr>
          <p:cNvPr id="12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FABC7F-75F8-40A0-BE0B-F90F9211F0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6ADC-4776-4552-9550-0F3E2A369724}" type="datetimeFigureOut">
              <a:rPr lang="cs-CZ" smtClean="0"/>
              <a:pPr>
                <a:defRPr/>
              </a:pPr>
              <a:t>12.9.2013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FD15-277E-4004-AA51-9F6FD9A692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E7B23-49F1-4E4F-A43E-20D3630379A3}" type="datetimeFigureOut">
              <a:rPr lang="cs-CZ" smtClean="0"/>
              <a:pPr>
                <a:defRPr/>
              </a:pPr>
              <a:t>12.9.2013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09737-A691-4701-98F1-8EC90DC2AB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Nadpis, graf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sz="half" idx="1"/>
          </p:nvPr>
        </p:nvSpPr>
        <p:spPr>
          <a:xfrm>
            <a:off x="914400" y="1447800"/>
            <a:ext cx="3810000" cy="45720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876800" y="1447800"/>
            <a:ext cx="38100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99DA0-CAB5-4A77-A82C-78C0787C4471}" type="datetimeFigureOut">
              <a:rPr lang="cs-CZ" smtClean="0"/>
              <a:pPr>
                <a:defRPr/>
              </a:pPr>
              <a:t>12.9.2013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FC6EC-89E6-4886-B61E-DB14DB6807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0D8F9-8981-4FF6-968F-AA0F2239F2FD}" type="datetimeFigureOut">
              <a:rPr lang="cs-CZ" smtClean="0"/>
              <a:pPr>
                <a:defRPr/>
              </a:pPr>
              <a:t>12.9.2013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E24AE-5E5E-4987-A2AF-54ADD6A600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Zaoblený obdélník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D544A-5C6C-492D-ADF3-CFFBE289F716}" type="datetimeFigureOut">
              <a:rPr lang="cs-CZ" smtClean="0"/>
              <a:pPr>
                <a:defRPr/>
              </a:pPr>
              <a:t>12.9.2013</a:t>
            </a:fld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8E258-15FA-4EA2-9CE0-D11E46ACCD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73D01-DB89-42B1-AC60-DF25D73797D7}" type="datetimeFigureOut">
              <a:rPr lang="cs-CZ" smtClean="0"/>
              <a:pPr>
                <a:defRPr/>
              </a:pPr>
              <a:t>12.9.2013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1AC2D-39B5-49A1-8D9C-1A18619D0B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1E5CD-5A07-4C21-BBBB-F82270EC0784}" type="datetimeFigureOut">
              <a:rPr lang="cs-CZ" smtClean="0"/>
              <a:pPr>
                <a:defRPr/>
              </a:pPr>
              <a:t>12.9.2013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8EBA1-4EB0-4F14-9A7B-9B6DAB3092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4B160-EA09-44CD-93C4-B5A2242B9F9F}" type="datetimeFigureOut">
              <a:rPr lang="cs-CZ" smtClean="0"/>
              <a:pPr>
                <a:defRPr/>
              </a:pPr>
              <a:t>12.9.2013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674BB-3A8B-4CE2-A104-5A6255F3B0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EA76D-0377-4383-9AF4-66A6019CEA89}" type="datetimeFigureOut">
              <a:rPr lang="cs-CZ" smtClean="0"/>
              <a:pPr>
                <a:defRPr/>
              </a:pPr>
              <a:t>12.9.2013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B107-1FA1-4882-9CC0-6E2272D6FC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Zaoblený obdélník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9ED6-A7F2-41B2-BF35-ACBE44339D04}" type="datetimeFigureOut">
              <a:rPr lang="cs-CZ" smtClean="0"/>
              <a:pPr>
                <a:defRPr/>
              </a:pPr>
              <a:t>12.9.2013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A3392-56E5-4DF0-A23D-2D5B68BDC6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F0E4-2844-4D3A-A024-42D5C70161B8}" type="datetimeFigureOut">
              <a:rPr lang="cs-CZ" smtClean="0"/>
              <a:pPr>
                <a:defRPr/>
              </a:pPr>
              <a:t>12.9.2013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601BC-E3D3-4474-B1FB-EFF40FF0F5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4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0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4341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0538B67-8336-411C-B542-A1356CD538EC}" type="datetimeFigureOut">
              <a:rPr lang="cs-CZ" smtClean="0"/>
              <a:pPr>
                <a:defRPr/>
              </a:pPr>
              <a:t>12.9.2013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08C37F5-D296-4D12-8E3E-5D5198D87A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25" r:id="rId2"/>
    <p:sldLayoutId id="2147484034" r:id="rId3"/>
    <p:sldLayoutId id="2147484026" r:id="rId4"/>
    <p:sldLayoutId id="2147484027" r:id="rId5"/>
    <p:sldLayoutId id="2147484028" r:id="rId6"/>
    <p:sldLayoutId id="2147484029" r:id="rId7"/>
    <p:sldLayoutId id="2147484035" r:id="rId8"/>
    <p:sldLayoutId id="2147484036" r:id="rId9"/>
    <p:sldLayoutId id="2147484030" r:id="rId10"/>
    <p:sldLayoutId id="2147484031" r:id="rId11"/>
    <p:sldLayoutId id="21474840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hyperlink" Target="http://www.abbottpointofcare.com/istat/www/misc/popup/system-specs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908050"/>
            <a:ext cx="7704782" cy="1512888"/>
          </a:xfrm>
          <a:solidFill>
            <a:schemeClr val="bg1"/>
          </a:solidFill>
        </p:spPr>
        <p:txBody>
          <a:bodyPr bIns="45720" anchorCtr="1"/>
          <a:lstStyle/>
          <a:p>
            <a:pPr eaLnBrk="1" hangingPunct="1"/>
            <a:r>
              <a:rPr lang="cs-CZ" sz="4400" b="1" dirty="0" smtClean="0">
                <a:solidFill>
                  <a:srgbClr val="FF0066"/>
                </a:solidFill>
                <a:latin typeface="Times New Roman" pitchFamily="18" charset="0"/>
              </a:rPr>
              <a:t>Analyzátory ABR </a:t>
            </a:r>
            <a:br>
              <a:rPr lang="cs-CZ" sz="4400" b="1" dirty="0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cs-CZ" sz="4400" b="1" dirty="0" smtClean="0">
                <a:solidFill>
                  <a:srgbClr val="FF0066"/>
                </a:solidFill>
                <a:latin typeface="Times New Roman" pitchFamily="18" charset="0"/>
              </a:rPr>
              <a:t>a krevních plynů</a:t>
            </a:r>
            <a:endParaRPr lang="cs-CZ" sz="44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0483" name="Podnadpis 4"/>
          <p:cNvSpPr>
            <a:spLocks noGrp="1"/>
          </p:cNvSpPr>
          <p:nvPr>
            <p:ph type="subTitle" sz="quarter" idx="4294967295"/>
          </p:nvPr>
        </p:nvSpPr>
        <p:spPr>
          <a:xfrm>
            <a:off x="1907704" y="3284984"/>
            <a:ext cx="6045200" cy="928687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cs-CZ" sz="3600" b="1" dirty="0" smtClean="0">
                <a:solidFill>
                  <a:srgbClr val="FF0066"/>
                </a:solidFill>
                <a:latin typeface="Times New Roman" pitchFamily="18" charset="0"/>
              </a:rPr>
              <a:t>Petr </a:t>
            </a:r>
            <a:r>
              <a:rPr lang="cs-CZ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Breinek</a:t>
            </a:r>
            <a:endParaRPr lang="cs-CZ" sz="3600" b="1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endParaRPr lang="cs-CZ" sz="28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20484" name="Obrázek 5" descr="Logo M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6160" y="4652967"/>
            <a:ext cx="15636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ovéPole 5"/>
          <p:cNvSpPr txBox="1">
            <a:spLocks noChangeArrowheads="1"/>
          </p:cNvSpPr>
          <p:nvPr/>
        </p:nvSpPr>
        <p:spPr bwMode="auto">
          <a:xfrm>
            <a:off x="323850" y="260350"/>
            <a:ext cx="882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Krevní plyny - historie</a:t>
            </a:r>
            <a:endParaRPr lang="cs-CZ" sz="4000"/>
          </a:p>
        </p:txBody>
      </p:sp>
      <p:graphicFrame>
        <p:nvGraphicFramePr>
          <p:cNvPr id="220218" name="Group 58"/>
          <p:cNvGraphicFramePr>
            <a:graphicFrameLocks noGrp="1"/>
          </p:cNvGraphicFramePr>
          <p:nvPr/>
        </p:nvGraphicFramePr>
        <p:xfrm>
          <a:off x="179388" y="1125538"/>
          <a:ext cx="8785225" cy="5507036"/>
        </p:xfrm>
        <a:graphic>
          <a:graphicData uri="http://schemas.openxmlformats.org/drawingml/2006/table">
            <a:tbl>
              <a:tblPr/>
              <a:tblGrid>
                <a:gridCol w="2376487"/>
                <a:gridCol w="6408738"/>
              </a:tblGrid>
              <a:tr h="1727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1971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O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Sigggaard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-Andersen  – fyziologie ABR, termín BE, interpretační graf (1971)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1976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Firma Radiometer vyvinula přístroj s automatickou kalibrací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1980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Firma Radiometer – model ABL4 umožňuje stanovit koncentraci K</a:t>
                      </a:r>
                      <a:r>
                        <a:rPr kumimoji="0" lang="cs-CZ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+ 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(ISE)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1999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Firma AVL vyvinula přístroj s automatickou kontrolou kvality</a:t>
                      </a:r>
                      <a:endParaRPr kumimoji="0" lang="cs-CZ" sz="2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2001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Firma Bayer  vyvinula přístroj s planárními senzory </a:t>
                      </a:r>
                      <a:endParaRPr kumimoji="0" lang="cs-CZ" sz="2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98" name="Object 1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Rovnice" r:id="rId4" imgW="114151" imgH="215619" progId="Equation.3">
                  <p:embed/>
                </p:oleObj>
              </mc:Choice>
              <mc:Fallback>
                <p:oleObj name="Rovnice" r:id="rId4" imgW="114151" imgH="215619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0" descr="Summer2003"/>
          <p:cNvPicPr>
            <a:picLocks noChangeAspect="1" noChangeArrowheads="1"/>
          </p:cNvPicPr>
          <p:nvPr/>
        </p:nvPicPr>
        <p:blipFill>
          <a:blip r:embed="rId6" cstate="print"/>
          <a:srcRect l="18808" t="9206" r="45308"/>
          <a:stretch>
            <a:fillRect/>
          </a:stretch>
        </p:blipFill>
        <p:spPr bwMode="auto">
          <a:xfrm>
            <a:off x="1403648" y="1124744"/>
            <a:ext cx="977259" cy="16561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ovéPole 5"/>
          <p:cNvSpPr txBox="1">
            <a:spLocks noChangeArrowheads="1"/>
          </p:cNvSpPr>
          <p:nvPr/>
        </p:nvSpPr>
        <p:spPr bwMode="auto">
          <a:xfrm>
            <a:off x="323850" y="260350"/>
            <a:ext cx="8820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Krevní plyny – historie – </a:t>
            </a:r>
            <a:r>
              <a:rPr lang="cs-CZ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Česká republika</a:t>
            </a:r>
            <a:endParaRPr lang="cs-CZ" sz="3200"/>
          </a:p>
        </p:txBody>
      </p:sp>
      <p:graphicFrame>
        <p:nvGraphicFramePr>
          <p:cNvPr id="218153" name="Group 41"/>
          <p:cNvGraphicFramePr>
            <a:graphicFrameLocks noGrp="1"/>
          </p:cNvGraphicFramePr>
          <p:nvPr/>
        </p:nvGraphicFramePr>
        <p:xfrm>
          <a:off x="179388" y="1125538"/>
          <a:ext cx="8785225" cy="5040313"/>
        </p:xfrm>
        <a:graphic>
          <a:graphicData uri="http://schemas.openxmlformats.org/drawingml/2006/table">
            <a:tbl>
              <a:tblPr/>
              <a:tblGrid>
                <a:gridCol w="2376487"/>
                <a:gridCol w="6408738"/>
              </a:tblGrid>
              <a:tr h="172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MUDr. B. Nejedlý (1918) – vývoj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2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Prof. MUDr. A. Kazda </a:t>
                      </a: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Dr.Sc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. (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cs typeface="Arial"/>
                        </a:rPr>
                        <a:t>*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1934) </a:t>
                      </a:r>
                      <a:r>
                        <a:rPr kumimoji="0" 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122" name="Object 1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Rovnice" r:id="rId4" imgW="114151" imgH="215619" progId="Equation.3">
                  <p:embed/>
                </p:oleObj>
              </mc:Choice>
              <mc:Fallback>
                <p:oleObj name="Rovnice" r:id="rId4" imgW="114151" imgH="215619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1" name="Obrázek 7" descr="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1196975"/>
            <a:ext cx="1085850" cy="161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32" name="Obrázek 8" descr="antonin-kazda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2924175"/>
            <a:ext cx="1189037" cy="1471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33" name="Obrázek 9" descr="miroslav-engli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8888" y="4581525"/>
            <a:ext cx="1189037" cy="1422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34" name="Obrázek 10" descr="jabor-antonin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00338" y="4581525"/>
            <a:ext cx="1187450" cy="1516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35" name="TextovéPole 11"/>
          <p:cNvSpPr txBox="1">
            <a:spLocks noChangeArrowheads="1"/>
          </p:cNvSpPr>
          <p:nvPr/>
        </p:nvSpPr>
        <p:spPr bwMode="auto">
          <a:xfrm>
            <a:off x="179388" y="6165850"/>
            <a:ext cx="77771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solidFill>
                  <a:srgbClr val="000099"/>
                </a:solidFill>
              </a:rPr>
              <a:t>Prof. MUDr. M. Engliš Dr.Sc. (</a:t>
            </a:r>
            <a:r>
              <a:rPr lang="cs-CZ" sz="2800">
                <a:solidFill>
                  <a:srgbClr val="000099"/>
                </a:solidFill>
                <a:cs typeface="Arial" pitchFamily="34" charset="0"/>
              </a:rPr>
              <a:t>*</a:t>
            </a:r>
            <a:r>
              <a:rPr lang="cs-CZ" sz="2800">
                <a:solidFill>
                  <a:srgbClr val="000099"/>
                </a:solidFill>
              </a:rPr>
              <a:t>1932)</a:t>
            </a:r>
            <a:endParaRPr lang="cs-CZ" sz="2800"/>
          </a:p>
        </p:txBody>
      </p:sp>
      <p:sp>
        <p:nvSpPr>
          <p:cNvPr id="5136" name="TextovéPole 12"/>
          <p:cNvSpPr txBox="1">
            <a:spLocks noChangeArrowheads="1"/>
          </p:cNvSpPr>
          <p:nvPr/>
        </p:nvSpPr>
        <p:spPr bwMode="auto">
          <a:xfrm>
            <a:off x="3995738" y="4724400"/>
            <a:ext cx="4968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solidFill>
                  <a:srgbClr val="000099"/>
                </a:solidFill>
              </a:rPr>
              <a:t>Prof. MUDr. A. Jabor, C.Sc. (1953</a:t>
            </a:r>
            <a:r>
              <a:rPr lang="cs-CZ" sz="2800">
                <a:solidFill>
                  <a:srgbClr val="000099"/>
                </a:solidFill>
                <a:cs typeface="Arial" pitchFamily="34" charset="0"/>
              </a:rPr>
              <a:t>*</a:t>
            </a:r>
            <a:r>
              <a:rPr lang="cs-CZ" sz="2800">
                <a:solidFill>
                  <a:srgbClr val="000099"/>
                </a:solidFill>
              </a:rPr>
              <a:t>)</a:t>
            </a:r>
            <a:endParaRPr 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258888" y="2852738"/>
            <a:ext cx="7058025" cy="1296987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7938" y="6840538"/>
            <a:ext cx="9525" cy="9525"/>
            <a:chOff x="6" y="4309"/>
            <a:chExt cx="6" cy="6"/>
          </a:xfrm>
        </p:grpSpPr>
        <p:sp>
          <p:nvSpPr>
            <p:cNvPr id="60437" name="AutoShape 4"/>
            <p:cNvSpPr>
              <a:spLocks noChangeArrowheads="1"/>
            </p:cNvSpPr>
            <p:nvPr/>
          </p:nvSpPr>
          <p:spPr bwMode="auto">
            <a:xfrm>
              <a:off x="6" y="4309"/>
              <a:ext cx="6" cy="6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0438" name="AutoShape 5"/>
            <p:cNvSpPr>
              <a:spLocks noChangeArrowheads="1"/>
            </p:cNvSpPr>
            <p:nvPr/>
          </p:nvSpPr>
          <p:spPr bwMode="auto">
            <a:xfrm>
              <a:off x="6" y="4309"/>
              <a:ext cx="6" cy="6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60420" name="AutoShape 6"/>
          <p:cNvSpPr>
            <a:spLocks noChangeArrowheads="1"/>
          </p:cNvSpPr>
          <p:nvPr/>
        </p:nvSpPr>
        <p:spPr bwMode="auto">
          <a:xfrm>
            <a:off x="7938" y="6840538"/>
            <a:ext cx="9525" cy="9525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0421" name="AutoShape 7"/>
          <p:cNvSpPr>
            <a:spLocks noChangeArrowheads="1"/>
          </p:cNvSpPr>
          <p:nvPr/>
        </p:nvSpPr>
        <p:spPr bwMode="auto">
          <a:xfrm>
            <a:off x="7938" y="6840538"/>
            <a:ext cx="9525" cy="9525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0422" name="Rectangle 8"/>
          <p:cNvSpPr>
            <a:spLocks noGrp="1"/>
          </p:cNvSpPr>
          <p:nvPr>
            <p:ph type="body" idx="1"/>
          </p:nvPr>
        </p:nvSpPr>
        <p:spPr>
          <a:xfrm>
            <a:off x="323850" y="1214438"/>
            <a:ext cx="8091488" cy="4572000"/>
          </a:xfrm>
          <a:noFill/>
        </p:spPr>
        <p:txBody>
          <a:bodyPr lIns="90488" tIns="44450" rIns="90488" bIns="44450"/>
          <a:lstStyle/>
          <a:p>
            <a:r>
              <a:rPr lang="cs-CZ" sz="2800" b="1" smtClean="0">
                <a:solidFill>
                  <a:srgbClr val="FF1111"/>
                </a:solidFill>
                <a:latin typeface="Times New Roman" pitchFamily="18" charset="0"/>
              </a:rPr>
              <a:t>Udržováno v úzkém rozmezí</a:t>
            </a:r>
          </a:p>
        </p:txBody>
      </p:sp>
      <p:sp>
        <p:nvSpPr>
          <p:cNvPr id="60423" name="Rectangle 9"/>
          <p:cNvSpPr>
            <a:spLocks noChangeArrowheads="1"/>
          </p:cNvSpPr>
          <p:nvPr/>
        </p:nvSpPr>
        <p:spPr bwMode="auto">
          <a:xfrm>
            <a:off x="5143500" y="1214438"/>
            <a:ext cx="3676650" cy="65563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457200" eaLnBrk="0" hangingPunct="0"/>
            <a:r>
              <a:rPr lang="cs-CZ" sz="3600" b="1">
                <a:solidFill>
                  <a:srgbClr val="FF1111"/>
                </a:solidFill>
                <a:latin typeface="Times New Roman" pitchFamily="18" charset="0"/>
              </a:rPr>
              <a:t> pH  7.36 až 7.44</a:t>
            </a:r>
          </a:p>
        </p:txBody>
      </p:sp>
      <p:sp>
        <p:nvSpPr>
          <p:cNvPr id="60424" name="AutoShape 10"/>
          <p:cNvSpPr>
            <a:spLocks noChangeArrowheads="1"/>
          </p:cNvSpPr>
          <p:nvPr/>
        </p:nvSpPr>
        <p:spPr bwMode="auto">
          <a:xfrm>
            <a:off x="7938" y="6840538"/>
            <a:ext cx="9525" cy="9525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0425" name="AutoShape 11"/>
          <p:cNvSpPr>
            <a:spLocks noChangeArrowheads="1"/>
          </p:cNvSpPr>
          <p:nvPr/>
        </p:nvSpPr>
        <p:spPr bwMode="auto">
          <a:xfrm>
            <a:off x="7938" y="6840538"/>
            <a:ext cx="9525" cy="9525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0426" name="Rectangle 12"/>
          <p:cNvSpPr>
            <a:spLocks noChangeArrowheads="1"/>
          </p:cNvSpPr>
          <p:nvPr/>
        </p:nvSpPr>
        <p:spPr bwMode="auto">
          <a:xfrm>
            <a:off x="1979613" y="2924175"/>
            <a:ext cx="5045075" cy="655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 eaLnBrk="0" hangingPunct="0"/>
            <a:r>
              <a:rPr lang="cs-CZ" sz="3200">
                <a:solidFill>
                  <a:srgbClr val="000000"/>
                </a:solidFill>
                <a:latin typeface="Times New Roman" pitchFamily="18" charset="0"/>
              </a:rPr>
              <a:t>pH  =  Alkalémie </a:t>
            </a:r>
          </a:p>
        </p:txBody>
      </p:sp>
      <p:sp>
        <p:nvSpPr>
          <p:cNvPr id="60427" name="Rectangle 13"/>
          <p:cNvSpPr>
            <a:spLocks noChangeArrowheads="1"/>
          </p:cNvSpPr>
          <p:nvPr/>
        </p:nvSpPr>
        <p:spPr bwMode="auto">
          <a:xfrm>
            <a:off x="1979613" y="3573463"/>
            <a:ext cx="5186362" cy="655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 eaLnBrk="0" hangingPunct="0"/>
            <a:r>
              <a:rPr lang="cs-CZ" sz="3200">
                <a:solidFill>
                  <a:srgbClr val="000000"/>
                </a:solidFill>
                <a:latin typeface="Times New Roman" pitchFamily="18" charset="0"/>
              </a:rPr>
              <a:t>pH  =  Acidémie </a:t>
            </a:r>
          </a:p>
        </p:txBody>
      </p:sp>
      <p:sp>
        <p:nvSpPr>
          <p:cNvPr id="60428" name="Rectangle 14"/>
          <p:cNvSpPr>
            <a:spLocks noGrp="1"/>
          </p:cNvSpPr>
          <p:nvPr>
            <p:ph type="title"/>
          </p:nvPr>
        </p:nvSpPr>
        <p:spPr>
          <a:xfrm>
            <a:off x="628650" y="260350"/>
            <a:ext cx="7745413" cy="706438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 lIns="90488" tIns="44450" rIns="90488" bIns="44450" anchor="ctr"/>
          <a:lstStyle/>
          <a:p>
            <a:pPr algn="ctr"/>
            <a:r>
              <a:rPr lang="cs-CZ" sz="4400" b="1" dirty="0" smtClean="0">
                <a:solidFill>
                  <a:srgbClr val="FF0000"/>
                </a:solidFill>
                <a:latin typeface="Times New Roman" pitchFamily="18" charset="0"/>
              </a:rPr>
              <a:t>pH v krvi</a:t>
            </a:r>
            <a:endParaRPr lang="cs-CZ" sz="44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0429" name="Group 15"/>
          <p:cNvGrpSpPr>
            <a:grpSpLocks/>
          </p:cNvGrpSpPr>
          <p:nvPr/>
        </p:nvGrpSpPr>
        <p:grpSpPr bwMode="auto">
          <a:xfrm>
            <a:off x="1476375" y="2997200"/>
            <a:ext cx="195263" cy="995363"/>
            <a:chOff x="1625" y="2503"/>
            <a:chExt cx="138" cy="627"/>
          </a:xfrm>
        </p:grpSpPr>
        <p:sp>
          <p:nvSpPr>
            <p:cNvPr id="60435" name="AutoShape 16"/>
            <p:cNvSpPr>
              <a:spLocks noChangeArrowheads="1"/>
            </p:cNvSpPr>
            <p:nvPr/>
          </p:nvSpPr>
          <p:spPr bwMode="auto">
            <a:xfrm rot="-5400000">
              <a:off x="1600" y="2528"/>
              <a:ext cx="188" cy="138"/>
            </a:xfrm>
            <a:prstGeom prst="rightArrow">
              <a:avLst>
                <a:gd name="adj1" fmla="val 50000"/>
                <a:gd name="adj2" fmla="val 68122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0436" name="AutoShape 17"/>
            <p:cNvSpPr>
              <a:spLocks noChangeArrowheads="1"/>
            </p:cNvSpPr>
            <p:nvPr/>
          </p:nvSpPr>
          <p:spPr bwMode="auto">
            <a:xfrm rot="16200000" flipH="1">
              <a:off x="1600" y="2967"/>
              <a:ext cx="188" cy="138"/>
            </a:xfrm>
            <a:prstGeom prst="rightArrow">
              <a:avLst>
                <a:gd name="adj1" fmla="val 50000"/>
                <a:gd name="adj2" fmla="val 68122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60430" name="Rectangle 18"/>
          <p:cNvSpPr>
            <a:spLocks noChangeArrowheads="1"/>
          </p:cNvSpPr>
          <p:nvPr/>
        </p:nvSpPr>
        <p:spPr bwMode="auto">
          <a:xfrm>
            <a:off x="1187450" y="4437063"/>
            <a:ext cx="7129463" cy="1296987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0431" name="Rectangle 22"/>
          <p:cNvSpPr>
            <a:spLocks noChangeArrowheads="1"/>
          </p:cNvSpPr>
          <p:nvPr/>
        </p:nvSpPr>
        <p:spPr bwMode="auto">
          <a:xfrm>
            <a:off x="1258888" y="4508500"/>
            <a:ext cx="6264275" cy="655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 eaLnBrk="0" hangingPunct="0"/>
            <a:r>
              <a:rPr lang="cs-CZ" sz="2400">
                <a:solidFill>
                  <a:srgbClr val="000000"/>
                </a:solidFill>
                <a:latin typeface="Times New Roman" pitchFamily="18" charset="0"/>
              </a:rPr>
              <a:t>Nedostatek kyselin /přebytek bazí</a:t>
            </a:r>
            <a:r>
              <a:rPr lang="cs-CZ" sz="3200">
                <a:solidFill>
                  <a:srgbClr val="000000"/>
                </a:solidFill>
                <a:latin typeface="Times New Roman" pitchFamily="18" charset="0"/>
              </a:rPr>
              <a:t>  =  Alkalóza</a:t>
            </a:r>
          </a:p>
        </p:txBody>
      </p:sp>
      <p:sp>
        <p:nvSpPr>
          <p:cNvPr id="60432" name="Rectangle 23"/>
          <p:cNvSpPr>
            <a:spLocks noChangeArrowheads="1"/>
          </p:cNvSpPr>
          <p:nvPr/>
        </p:nvSpPr>
        <p:spPr bwMode="auto">
          <a:xfrm>
            <a:off x="1258888" y="5084763"/>
            <a:ext cx="6842125" cy="655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 eaLnBrk="0" hangingPunct="0"/>
            <a:r>
              <a:rPr lang="cs-CZ" sz="2400">
                <a:solidFill>
                  <a:srgbClr val="000000"/>
                </a:solidFill>
                <a:latin typeface="Times New Roman" pitchFamily="18" charset="0"/>
              </a:rPr>
              <a:t>Přebytek kyselin /nedostatek bazí</a:t>
            </a:r>
            <a:r>
              <a:rPr lang="cs-CZ" sz="3200">
                <a:solidFill>
                  <a:srgbClr val="000000"/>
                </a:solidFill>
                <a:latin typeface="Times New Roman" pitchFamily="18" charset="0"/>
              </a:rPr>
              <a:t>  =  Acidóza</a:t>
            </a:r>
          </a:p>
        </p:txBody>
      </p:sp>
      <p:sp>
        <p:nvSpPr>
          <p:cNvPr id="60433" name="TextovéPole 20"/>
          <p:cNvSpPr txBox="1">
            <a:spLocks noChangeArrowheads="1"/>
          </p:cNvSpPr>
          <p:nvPr/>
        </p:nvSpPr>
        <p:spPr bwMode="auto">
          <a:xfrm>
            <a:off x="539750" y="1785938"/>
            <a:ext cx="817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Hodnoty neslučitelné se životem</a:t>
            </a:r>
            <a:r>
              <a:rPr lang="cs-CZ" sz="2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cs-CZ" sz="2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cs-CZ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6,80 a </a:t>
            </a:r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cs-CZ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7,70</a:t>
            </a:r>
          </a:p>
        </p:txBody>
      </p:sp>
      <p:sp>
        <p:nvSpPr>
          <p:cNvPr id="60434" name="TextovéPole 1"/>
          <p:cNvSpPr txBox="1">
            <a:spLocks noChangeArrowheads="1"/>
          </p:cNvSpPr>
          <p:nvPr/>
        </p:nvSpPr>
        <p:spPr bwMode="auto">
          <a:xfrm>
            <a:off x="881063" y="6021388"/>
            <a:ext cx="749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>
                <a:solidFill>
                  <a:srgbClr val="0070C0"/>
                </a:solidFill>
                <a:latin typeface="Times New Roman" pitchFamily="18" charset="0"/>
              </a:rPr>
              <a:t>pH (krev</a:t>
            </a:r>
            <a:r>
              <a:rPr lang="cs-CZ" sz="280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cs-CZ" sz="2800" b="1">
                <a:solidFill>
                  <a:srgbClr val="0070C0"/>
                </a:solidFill>
                <a:latin typeface="Times New Roman" pitchFamily="18" charset="0"/>
              </a:rPr>
              <a:t>ve skutečnosti stanovení v plazmě)</a:t>
            </a:r>
            <a:endParaRPr lang="cs-CZ" sz="28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92233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Význam stálého pH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546032" cy="49339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Na pH závisí</a:t>
            </a:r>
          </a:p>
          <a:p>
            <a:pPr lvl="1">
              <a:buFont typeface="Wingdings" pitchFamily="2" charset="2"/>
              <a:buChar char="Ø"/>
            </a:pPr>
            <a:r>
              <a:rPr lang="cs-CZ" sz="3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vlastnosti bílkovin</a:t>
            </a:r>
          </a:p>
          <a:p>
            <a:pPr marL="1143000" lvl="2"/>
            <a:r>
              <a:rPr lang="cs-CZ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aktivita enzymů</a:t>
            </a:r>
          </a:p>
          <a:p>
            <a:pPr marL="1143000" lvl="2"/>
            <a:r>
              <a:rPr lang="cs-CZ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struktura součástí buňky</a:t>
            </a:r>
          </a:p>
          <a:p>
            <a:pPr lvl="1">
              <a:buFont typeface="Wingdings 2" pitchFamily="18" charset="2"/>
              <a:buNone/>
            </a:pPr>
            <a:endParaRPr lang="cs-CZ" sz="3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cs-CZ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propustnost membrán</a:t>
            </a:r>
          </a:p>
          <a:p>
            <a:pPr marL="1143000" lvl="2"/>
            <a:r>
              <a:rPr lang="cs-CZ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distribuce elektrolytů</a:t>
            </a:r>
          </a:p>
          <a:p>
            <a:pPr>
              <a:buFont typeface="Wingdings 2" pitchFamily="18" charset="2"/>
              <a:buNone/>
            </a:pPr>
            <a:endParaRPr lang="cs-CZ" sz="3200" b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3"/>
          <p:cNvSpPr txBox="1">
            <a:spLocks noChangeArrowheads="1"/>
          </p:cNvSpPr>
          <p:nvPr/>
        </p:nvSpPr>
        <p:spPr bwMode="auto">
          <a:xfrm>
            <a:off x="467544" y="404813"/>
            <a:ext cx="8136903" cy="769441"/>
          </a:xfrm>
          <a:prstGeom prst="rect">
            <a:avLst/>
          </a:prstGeom>
          <a:solidFill>
            <a:schemeClr val="bg1"/>
          </a:solidFill>
          <a:ln w="12700">
            <a:solidFill>
              <a:srgbClr val="FF111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400" b="1" dirty="0" smtClean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pCO</a:t>
            </a:r>
            <a:r>
              <a:rPr lang="cs-CZ" sz="4400" b="1" baseline="-25000" dirty="0" smtClean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cs-CZ" sz="4400" b="1" dirty="0" smtClean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dirty="0" smtClean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(parciální tlak CO</a:t>
            </a:r>
            <a:r>
              <a:rPr lang="cs-CZ" sz="3600" baseline="-25000" dirty="0" smtClean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3600" dirty="0" smtClean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4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9" name="Rectangle 4"/>
          <p:cNvSpPr>
            <a:spLocks noChangeArrowheads="1"/>
          </p:cNvSpPr>
          <p:nvPr/>
        </p:nvSpPr>
        <p:spPr bwMode="auto">
          <a:xfrm>
            <a:off x="695325" y="1346200"/>
            <a:ext cx="6173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900" name="TextovéPole 1"/>
          <p:cNvSpPr txBox="1">
            <a:spLocks noChangeArrowheads="1"/>
          </p:cNvSpPr>
          <p:nvPr/>
        </p:nvSpPr>
        <p:spPr bwMode="auto">
          <a:xfrm>
            <a:off x="250825" y="1528763"/>
            <a:ext cx="8569325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 smtClean="0">
                <a:solidFill>
                  <a:srgbClr val="000099"/>
                </a:solidFill>
              </a:rPr>
              <a:t>Mezi pCO</a:t>
            </a:r>
            <a:r>
              <a:rPr lang="cs-CZ" sz="2400" baseline="-25000" dirty="0" smtClean="0">
                <a:solidFill>
                  <a:srgbClr val="000099"/>
                </a:solidFill>
              </a:rPr>
              <a:t>2</a:t>
            </a:r>
            <a:r>
              <a:rPr lang="cs-CZ" sz="2400" dirty="0" smtClean="0">
                <a:solidFill>
                  <a:srgbClr val="000099"/>
                </a:solidFill>
              </a:rPr>
              <a:t> v alveolárním vzduchu a koncentrací rozpuštěného CO</a:t>
            </a:r>
            <a:r>
              <a:rPr lang="cs-CZ" sz="2400" baseline="-25000" dirty="0" smtClean="0">
                <a:solidFill>
                  <a:srgbClr val="000099"/>
                </a:solidFill>
              </a:rPr>
              <a:t>2</a:t>
            </a:r>
            <a:r>
              <a:rPr lang="cs-CZ" sz="2400" dirty="0" smtClean="0">
                <a:solidFill>
                  <a:srgbClr val="000099"/>
                </a:solidFill>
              </a:rPr>
              <a:t> při 37</a:t>
            </a:r>
            <a:r>
              <a:rPr lang="cs-CZ" sz="2400" baseline="30000" dirty="0" smtClean="0">
                <a:solidFill>
                  <a:srgbClr val="000099"/>
                </a:solidFill>
              </a:rPr>
              <a:t>o</a:t>
            </a:r>
            <a:r>
              <a:rPr lang="cs-CZ" sz="2400" dirty="0" smtClean="0">
                <a:solidFill>
                  <a:srgbClr val="000099"/>
                </a:solidFill>
              </a:rPr>
              <a:t>C je lineární závislost, kterou lze vyjádřit </a:t>
            </a:r>
            <a:r>
              <a:rPr lang="cs-CZ" dirty="0" smtClean="0">
                <a:solidFill>
                  <a:srgbClr val="000099"/>
                </a:solidFill>
              </a:rPr>
              <a:t>koeficientem rozpustnosti </a:t>
            </a:r>
            <a:r>
              <a:rPr lang="cs-CZ" sz="2400" dirty="0" smtClean="0">
                <a:solidFill>
                  <a:srgbClr val="000099"/>
                </a:solidFill>
              </a:rPr>
              <a:t>S=0,23</a:t>
            </a:r>
          </a:p>
          <a:p>
            <a:endParaRPr lang="cs-CZ" sz="2400" dirty="0" smtClean="0">
              <a:solidFill>
                <a:srgbClr val="000099"/>
              </a:solidFill>
            </a:endParaRPr>
          </a:p>
          <a:p>
            <a:r>
              <a:rPr lang="cs-CZ" sz="2000" dirty="0" smtClean="0"/>
              <a:t>Referenční </a:t>
            </a:r>
            <a:r>
              <a:rPr lang="cs-CZ" sz="2000" dirty="0"/>
              <a:t>meze v arteriální </a:t>
            </a:r>
            <a:r>
              <a:rPr lang="cs-CZ" sz="2000" dirty="0" smtClean="0"/>
              <a:t>krvi (a v alveolárním vzduchu): </a:t>
            </a:r>
          </a:p>
          <a:p>
            <a:pPr algn="ctr"/>
            <a:r>
              <a:rPr lang="cs-CZ" sz="3200" dirty="0" smtClean="0"/>
              <a:t>4,8 </a:t>
            </a:r>
            <a:r>
              <a:rPr lang="cs-CZ" sz="3200" dirty="0"/>
              <a:t>– 5,9 </a:t>
            </a:r>
            <a:r>
              <a:rPr lang="cs-CZ" sz="3200" dirty="0" err="1"/>
              <a:t>kPa</a:t>
            </a:r>
            <a:endParaRPr lang="cs-CZ" sz="3200" dirty="0"/>
          </a:p>
          <a:p>
            <a:r>
              <a:rPr lang="cs-CZ" sz="2000" dirty="0"/>
              <a:t>Kritické </a:t>
            </a:r>
            <a:r>
              <a:rPr lang="cs-CZ" sz="2000" dirty="0" smtClean="0"/>
              <a:t>hodnoty: &gt;</a:t>
            </a:r>
            <a:r>
              <a:rPr lang="cs-CZ" sz="2000" dirty="0"/>
              <a:t>7,0 </a:t>
            </a:r>
            <a:r>
              <a:rPr lang="cs-CZ" sz="2000" dirty="0" err="1"/>
              <a:t>kPa</a:t>
            </a:r>
            <a:endParaRPr lang="cs-CZ" sz="2000" dirty="0"/>
          </a:p>
          <a:p>
            <a:r>
              <a:rPr lang="cs-CZ" sz="2000" dirty="0"/>
              <a:t>Extrémní </a:t>
            </a:r>
            <a:r>
              <a:rPr lang="cs-CZ" sz="2000" dirty="0" smtClean="0"/>
              <a:t>hodnoty:1,3 </a:t>
            </a:r>
            <a:r>
              <a:rPr lang="cs-CZ" sz="2000" dirty="0"/>
              <a:t>– 13,0 </a:t>
            </a:r>
            <a:r>
              <a:rPr lang="cs-CZ" sz="2000" dirty="0" err="1"/>
              <a:t>kPa</a:t>
            </a:r>
            <a:r>
              <a:rPr lang="cs-CZ" sz="2000" dirty="0"/>
              <a:t>.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3"/>
          <p:cNvSpPr txBox="1">
            <a:spLocks noChangeArrowheads="1"/>
          </p:cNvSpPr>
          <p:nvPr/>
        </p:nvSpPr>
        <p:spPr bwMode="auto">
          <a:xfrm>
            <a:off x="467544" y="404813"/>
            <a:ext cx="8136903" cy="769441"/>
          </a:xfrm>
          <a:prstGeom prst="rect">
            <a:avLst/>
          </a:prstGeom>
          <a:solidFill>
            <a:schemeClr val="bg1"/>
          </a:solidFill>
          <a:ln w="12700">
            <a:solidFill>
              <a:srgbClr val="FF111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400" b="1" dirty="0" smtClean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cs-CZ" sz="4400" b="1" baseline="-25000" dirty="0" smtClean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cs-CZ" sz="4400" b="1" dirty="0" smtClean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dirty="0" smtClean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(parciální tlak O</a:t>
            </a:r>
            <a:r>
              <a:rPr lang="cs-CZ" sz="3600" baseline="-25000" dirty="0" smtClean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3600" dirty="0" smtClean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4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9" name="Rectangle 4"/>
          <p:cNvSpPr>
            <a:spLocks noChangeArrowheads="1"/>
          </p:cNvSpPr>
          <p:nvPr/>
        </p:nvSpPr>
        <p:spPr bwMode="auto">
          <a:xfrm>
            <a:off x="695325" y="1346200"/>
            <a:ext cx="6173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900" name="TextovéPole 1"/>
          <p:cNvSpPr txBox="1">
            <a:spLocks noChangeArrowheads="1"/>
          </p:cNvSpPr>
          <p:nvPr/>
        </p:nvSpPr>
        <p:spPr bwMode="auto">
          <a:xfrm>
            <a:off x="250825" y="1528763"/>
            <a:ext cx="8569325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dirty="0" smtClean="0">
                <a:solidFill>
                  <a:srgbClr val="000099"/>
                </a:solidFill>
              </a:rPr>
              <a:t>pO</a:t>
            </a:r>
            <a:r>
              <a:rPr lang="cs-CZ" sz="2400" baseline="-25000" dirty="0" smtClean="0">
                <a:solidFill>
                  <a:srgbClr val="000099"/>
                </a:solidFill>
              </a:rPr>
              <a:t>2</a:t>
            </a:r>
            <a:r>
              <a:rPr lang="cs-CZ" sz="2400" dirty="0" smtClean="0">
                <a:solidFill>
                  <a:srgbClr val="000099"/>
                </a:solidFill>
              </a:rPr>
              <a:t> v alveolárním vzduchu je v rovnováze s pO</a:t>
            </a:r>
            <a:r>
              <a:rPr lang="cs-CZ" sz="2400" baseline="-25000" dirty="0" smtClean="0">
                <a:solidFill>
                  <a:srgbClr val="000099"/>
                </a:solidFill>
              </a:rPr>
              <a:t>2 </a:t>
            </a:r>
            <a:r>
              <a:rPr lang="cs-CZ" sz="2400" dirty="0" smtClean="0">
                <a:solidFill>
                  <a:srgbClr val="000099"/>
                </a:solidFill>
              </a:rPr>
              <a:t>v arteriální krvi</a:t>
            </a:r>
          </a:p>
          <a:p>
            <a:endParaRPr lang="cs-CZ" sz="2400" dirty="0" smtClean="0">
              <a:solidFill>
                <a:srgbClr val="000099"/>
              </a:solidFill>
            </a:endParaRPr>
          </a:p>
          <a:p>
            <a:r>
              <a:rPr lang="cs-CZ" sz="2000" dirty="0" smtClean="0"/>
              <a:t>Referenční </a:t>
            </a:r>
            <a:r>
              <a:rPr lang="cs-CZ" sz="2000" dirty="0"/>
              <a:t>meze v arteriální </a:t>
            </a:r>
            <a:r>
              <a:rPr lang="cs-CZ" sz="2000" dirty="0" smtClean="0"/>
              <a:t>krvi (a v alveolárním vzduchu): </a:t>
            </a:r>
          </a:p>
          <a:p>
            <a:pPr algn="ctr"/>
            <a:r>
              <a:rPr lang="cs-CZ" sz="3200" dirty="0" smtClean="0"/>
              <a:t>10 </a:t>
            </a:r>
            <a:r>
              <a:rPr lang="cs-CZ" sz="3200" dirty="0"/>
              <a:t>– </a:t>
            </a:r>
            <a:r>
              <a:rPr lang="cs-CZ" sz="3200" dirty="0" smtClean="0"/>
              <a:t>13 </a:t>
            </a:r>
            <a:r>
              <a:rPr lang="cs-CZ" sz="3200" dirty="0" err="1"/>
              <a:t>kPa</a:t>
            </a:r>
            <a:endParaRPr lang="cs-CZ" sz="3200" dirty="0"/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41" name="Oval 5" descr="Arterial Stab"/>
          <p:cNvSpPr>
            <a:spLocks noChangeArrowheads="1"/>
          </p:cNvSpPr>
          <p:nvPr/>
        </p:nvSpPr>
        <p:spPr bwMode="auto">
          <a:xfrm>
            <a:off x="3132138" y="1557338"/>
            <a:ext cx="2879725" cy="2879725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7142" name="Oval 6" descr="Arterial Line Draw"/>
          <p:cNvSpPr>
            <a:spLocks noChangeArrowheads="1"/>
          </p:cNvSpPr>
          <p:nvPr/>
        </p:nvSpPr>
        <p:spPr bwMode="auto">
          <a:xfrm>
            <a:off x="6011863" y="1557338"/>
            <a:ext cx="2879725" cy="2879725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Oval 4" descr="Arterial Capillary"/>
          <p:cNvSpPr>
            <a:spLocks noChangeArrowheads="1"/>
          </p:cNvSpPr>
          <p:nvPr/>
        </p:nvSpPr>
        <p:spPr bwMode="auto">
          <a:xfrm>
            <a:off x="250825" y="1628775"/>
            <a:ext cx="2881313" cy="2879725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4277" name="TextovéPole 5"/>
          <p:cNvSpPr txBox="1">
            <a:spLocks noChangeArrowheads="1"/>
          </p:cNvSpPr>
          <p:nvPr/>
        </p:nvSpPr>
        <p:spPr bwMode="auto">
          <a:xfrm>
            <a:off x="539750" y="214313"/>
            <a:ext cx="7920038" cy="769441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Odběr nesrážlivé krve</a:t>
            </a:r>
          </a:p>
        </p:txBody>
      </p:sp>
      <p:sp>
        <p:nvSpPr>
          <p:cNvPr id="54278" name="TextovéPole 7"/>
          <p:cNvSpPr txBox="1">
            <a:spLocks noChangeArrowheads="1"/>
          </p:cNvSpPr>
          <p:nvPr/>
        </p:nvSpPr>
        <p:spPr bwMode="auto">
          <a:xfrm>
            <a:off x="214313" y="4429125"/>
            <a:ext cx="2928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>
                <a:latin typeface="Times New Roman" pitchFamily="18" charset="0"/>
                <a:cs typeface="Times New Roman" pitchFamily="18" charset="0"/>
              </a:rPr>
              <a:t>Kapilární krev</a:t>
            </a:r>
            <a:endParaRPr lang="cs-CZ" sz="2800" b="1"/>
          </a:p>
        </p:txBody>
      </p:sp>
      <p:sp>
        <p:nvSpPr>
          <p:cNvPr id="54279" name="TextovéPole 8"/>
          <p:cNvSpPr txBox="1">
            <a:spLocks noChangeArrowheads="1"/>
          </p:cNvSpPr>
          <p:nvPr/>
        </p:nvSpPr>
        <p:spPr bwMode="auto">
          <a:xfrm>
            <a:off x="3286125" y="4429125"/>
            <a:ext cx="2928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>
                <a:latin typeface="Times New Roman" pitchFamily="18" charset="0"/>
                <a:cs typeface="Times New Roman" pitchFamily="18" charset="0"/>
              </a:rPr>
              <a:t>Arteriální krev</a:t>
            </a:r>
            <a:endParaRPr lang="cs-CZ" sz="2800" b="1"/>
          </a:p>
        </p:txBody>
      </p:sp>
      <p:sp>
        <p:nvSpPr>
          <p:cNvPr id="54280" name="TextovéPole 9"/>
          <p:cNvSpPr txBox="1">
            <a:spLocks noChangeArrowheads="1"/>
          </p:cNvSpPr>
          <p:nvPr/>
        </p:nvSpPr>
        <p:spPr bwMode="auto">
          <a:xfrm>
            <a:off x="6000750" y="4429125"/>
            <a:ext cx="314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>
                <a:latin typeface="Times New Roman" pitchFamily="18" charset="0"/>
                <a:cs typeface="Times New Roman" pitchFamily="18" charset="0"/>
              </a:rPr>
              <a:t>Smíšená žilní krev</a:t>
            </a:r>
            <a:endParaRPr lang="cs-CZ" sz="2800" b="1"/>
          </a:p>
        </p:txBody>
      </p:sp>
      <p:sp>
        <p:nvSpPr>
          <p:cNvPr id="54281" name="TextovéPole 8"/>
          <p:cNvSpPr txBox="1">
            <a:spLocks noChangeArrowheads="1"/>
          </p:cNvSpPr>
          <p:nvPr/>
        </p:nvSpPr>
        <p:spPr bwMode="auto">
          <a:xfrm>
            <a:off x="142875" y="4929188"/>
            <a:ext cx="8858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Odběr musí být: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anaerobní</a:t>
            </a:r>
          </a:p>
          <a:p>
            <a:pPr lvl="1">
              <a:buFont typeface="Wingdings" pitchFamily="2" charset="2"/>
              <a:buChar char="§"/>
            </a:pPr>
            <a:r>
              <a:rPr lang="cs-CZ" sz="280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bez bublin</a:t>
            </a:r>
          </a:p>
          <a:p>
            <a:pPr lvl="1">
              <a:buFont typeface="Wingdings" pitchFamily="2" charset="2"/>
              <a:buChar char="§"/>
            </a:pPr>
            <a:r>
              <a:rPr lang="cs-CZ" sz="280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600" b="1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s dokonalým promícháním krve </a:t>
            </a:r>
            <a:r>
              <a:rPr lang="cs-CZ" sz="2400" b="1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s protisrážlivým činidlem</a:t>
            </a:r>
          </a:p>
        </p:txBody>
      </p:sp>
      <p:sp>
        <p:nvSpPr>
          <p:cNvPr id="54282" name="Text Box 12"/>
          <p:cNvSpPr txBox="1">
            <a:spLocks noChangeArrowheads="1"/>
          </p:cNvSpPr>
          <p:nvPr/>
        </p:nvSpPr>
        <p:spPr bwMode="auto">
          <a:xfrm>
            <a:off x="3348038" y="4941888"/>
            <a:ext cx="2520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>
                <a:solidFill>
                  <a:srgbClr val="00CC00"/>
                </a:solidFill>
                <a:latin typeface="Times New Roman" pitchFamily="18" charset="0"/>
              </a:rPr>
              <a:t>Odebírá lékař</a:t>
            </a:r>
          </a:p>
        </p:txBody>
      </p:sp>
      <p:sp>
        <p:nvSpPr>
          <p:cNvPr id="54283" name="Text Box 13"/>
          <p:cNvSpPr txBox="1">
            <a:spLocks noChangeArrowheads="1"/>
          </p:cNvSpPr>
          <p:nvPr/>
        </p:nvSpPr>
        <p:spPr bwMode="auto">
          <a:xfrm>
            <a:off x="6156325" y="4941888"/>
            <a:ext cx="2808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>
                <a:solidFill>
                  <a:srgbClr val="000099"/>
                </a:solidFill>
                <a:latin typeface="Times New Roman" pitchFamily="18" charset="0"/>
              </a:rPr>
              <a:t>Odběr z katetru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1" grpId="0" animBg="1"/>
      <p:bldP spid="347142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ovéPole 5"/>
          <p:cNvSpPr txBox="1">
            <a:spLocks noChangeArrowheads="1"/>
          </p:cNvSpPr>
          <p:nvPr/>
        </p:nvSpPr>
        <p:spPr bwMode="auto">
          <a:xfrm>
            <a:off x="611560" y="332656"/>
            <a:ext cx="7704137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Transport vzorku</a:t>
            </a:r>
          </a:p>
        </p:txBody>
      </p:sp>
      <p:sp>
        <p:nvSpPr>
          <p:cNvPr id="59395" name="Text Box 12"/>
          <p:cNvSpPr txBox="1">
            <a:spLocks noChangeArrowheads="1"/>
          </p:cNvSpPr>
          <p:nvPr/>
        </p:nvSpPr>
        <p:spPr bwMode="auto">
          <a:xfrm>
            <a:off x="250825" y="1628775"/>
            <a:ext cx="8642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3200">
              <a:latin typeface="Times New Roman" pitchFamily="18" charset="0"/>
            </a:endParaRPr>
          </a:p>
        </p:txBody>
      </p:sp>
      <p:sp>
        <p:nvSpPr>
          <p:cNvPr id="59396" name="Text Box 13"/>
          <p:cNvSpPr txBox="1">
            <a:spLocks noChangeArrowheads="1"/>
          </p:cNvSpPr>
          <p:nvPr/>
        </p:nvSpPr>
        <p:spPr bwMode="auto">
          <a:xfrm>
            <a:off x="323850" y="1341438"/>
            <a:ext cx="8820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cs-CZ" sz="3200" dirty="0">
                <a:solidFill>
                  <a:srgbClr val="FF0000"/>
                </a:solidFill>
                <a:latin typeface="Times New Roman" pitchFamily="18" charset="0"/>
              </a:rPr>
              <a:t> Ihned</a:t>
            </a:r>
            <a:r>
              <a:rPr lang="cs-CZ" sz="3200" dirty="0">
                <a:solidFill>
                  <a:srgbClr val="000099"/>
                </a:solidFill>
                <a:latin typeface="Times New Roman" pitchFamily="18" charset="0"/>
              </a:rPr>
              <a:t>, nejlépe 15 min od odběru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cs-CZ" sz="32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cs-CZ" sz="3200" dirty="0">
                <a:solidFill>
                  <a:srgbClr val="FF0000"/>
                </a:solidFill>
                <a:latin typeface="Times New Roman" pitchFamily="18" charset="0"/>
              </a:rPr>
              <a:t>eventuelně transport „v ledu“ , analýza d</a:t>
            </a:r>
            <a:r>
              <a:rPr lang="cs-CZ" sz="3200" dirty="0">
                <a:solidFill>
                  <a:srgbClr val="FF00FF"/>
                </a:solidFill>
                <a:latin typeface="Times New Roman" pitchFamily="18" charset="0"/>
              </a:rPr>
              <a:t>o 1h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8569325" cy="7747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400" b="1" dirty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Analyzátory ABR</a:t>
            </a:r>
            <a:r>
              <a:rPr lang="cs-CZ" sz="3200" dirty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4400" dirty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(ABS)</a:t>
            </a:r>
            <a:endParaRPr lang="cs-CZ" sz="4400" b="1" dirty="0">
              <a:solidFill>
                <a:srgbClr val="FF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ovéPole 4"/>
          <p:cNvSpPr txBox="1">
            <a:spLocks noChangeArrowheads="1"/>
          </p:cNvSpPr>
          <p:nvPr/>
        </p:nvSpPr>
        <p:spPr bwMode="auto">
          <a:xfrm>
            <a:off x="539750" y="1412875"/>
            <a:ext cx="835818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cs-CZ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Jsou určeny ke stanovení/měření:</a:t>
            </a:r>
          </a:p>
          <a:p>
            <a:pPr>
              <a:buFont typeface="Wingdings" pitchFamily="2" charset="2"/>
              <a:buChar char="v"/>
            </a:pPr>
            <a:r>
              <a:rPr lang="cs-CZ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pH, pCO</a:t>
            </a:r>
            <a:r>
              <a:rPr lang="cs-CZ" sz="36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pO</a:t>
            </a:r>
            <a:r>
              <a:rPr lang="cs-CZ" b="1">
                <a:solidFill>
                  <a:srgbClr val="FF0000"/>
                </a:solidFill>
              </a:rPr>
              <a:t>2</a:t>
            </a:r>
            <a:r>
              <a:rPr lang="cs-CZ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cs-CZ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iontů</a:t>
            </a:r>
            <a:r>
              <a:rPr lang="cs-CZ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3600">
                <a:solidFill>
                  <a:srgbClr val="FF1111"/>
                </a:solidFill>
              </a:rPr>
              <a:t>Na</a:t>
            </a:r>
            <a:r>
              <a:rPr lang="cs-CZ" sz="3600" baseline="30000">
                <a:solidFill>
                  <a:srgbClr val="FF1111"/>
                </a:solidFill>
              </a:rPr>
              <a:t>+</a:t>
            </a:r>
            <a:r>
              <a:rPr lang="cs-CZ" sz="3600">
                <a:solidFill>
                  <a:srgbClr val="FF1111"/>
                </a:solidFill>
              </a:rPr>
              <a:t>, K</a:t>
            </a:r>
            <a:r>
              <a:rPr lang="cs-CZ" sz="3600" baseline="30000">
                <a:solidFill>
                  <a:srgbClr val="FF1111"/>
                </a:solidFill>
              </a:rPr>
              <a:t>+</a:t>
            </a:r>
            <a:r>
              <a:rPr lang="cs-CZ" sz="3600">
                <a:solidFill>
                  <a:srgbClr val="FF1111"/>
                </a:solidFill>
              </a:rPr>
              <a:t>, Cl</a:t>
            </a:r>
            <a:r>
              <a:rPr lang="cs-CZ" sz="3600" baseline="30000">
                <a:solidFill>
                  <a:srgbClr val="FF1111"/>
                </a:solidFill>
              </a:rPr>
              <a:t>-</a:t>
            </a:r>
            <a:r>
              <a:rPr lang="cs-CZ" sz="3600">
                <a:solidFill>
                  <a:srgbClr val="FF1111"/>
                </a:solidFill>
              </a:rPr>
              <a:t>, Ca</a:t>
            </a:r>
            <a:r>
              <a:rPr lang="cs-CZ" sz="3600" baseline="30000">
                <a:solidFill>
                  <a:srgbClr val="FF1111"/>
                </a:solidFill>
              </a:rPr>
              <a:t>2+</a:t>
            </a:r>
            <a:r>
              <a:rPr lang="cs-CZ" sz="3600">
                <a:solidFill>
                  <a:srgbClr val="FF1111"/>
                </a:solidFill>
              </a:rPr>
              <a:t>, Mg</a:t>
            </a:r>
            <a:r>
              <a:rPr lang="cs-CZ" sz="3600" baseline="30000">
                <a:solidFill>
                  <a:srgbClr val="FF1111"/>
                </a:solidFill>
              </a:rPr>
              <a:t>2+</a:t>
            </a:r>
            <a:r>
              <a:rPr lang="cs-CZ" sz="3600">
                <a:solidFill>
                  <a:srgbClr val="FF1111"/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cs-CZ" sz="3600">
                <a:solidFill>
                  <a:srgbClr val="FF1111"/>
                </a:solidFill>
              </a:rPr>
              <a:t> </a:t>
            </a:r>
            <a:r>
              <a:rPr lang="cs-CZ" sz="3600" b="1">
                <a:solidFill>
                  <a:srgbClr val="FF1111"/>
                </a:solidFill>
                <a:latin typeface="Times New Roman" pitchFamily="18" charset="0"/>
              </a:rPr>
              <a:t>metabolitů </a:t>
            </a:r>
            <a:r>
              <a:rPr lang="cs-CZ" sz="3600">
                <a:solidFill>
                  <a:srgbClr val="FF1111"/>
                </a:solidFill>
                <a:latin typeface="Times New Roman" pitchFamily="18" charset="0"/>
              </a:rPr>
              <a:t>(glukóza, laktát, močovina, kreatinin)</a:t>
            </a:r>
          </a:p>
          <a:p>
            <a:pPr>
              <a:buFont typeface="Wingdings" pitchFamily="2" charset="2"/>
              <a:buChar char="v"/>
            </a:pPr>
            <a:r>
              <a:rPr lang="cs-CZ" sz="3600">
                <a:solidFill>
                  <a:srgbClr val="FF1111"/>
                </a:solidFill>
                <a:latin typeface="Times New Roman" pitchFamily="18" charset="0"/>
              </a:rPr>
              <a:t> </a:t>
            </a:r>
            <a:r>
              <a:rPr lang="cs-CZ" sz="3600" b="1">
                <a:solidFill>
                  <a:srgbClr val="FF1111"/>
                </a:solidFill>
                <a:latin typeface="Times New Roman" pitchFamily="18" charset="0"/>
              </a:rPr>
              <a:t>hemoglobinu </a:t>
            </a:r>
            <a:r>
              <a:rPr lang="cs-CZ" sz="3600">
                <a:solidFill>
                  <a:srgbClr val="FF1111"/>
                </a:solidFill>
                <a:latin typeface="Times New Roman" pitchFamily="18" charset="0"/>
              </a:rPr>
              <a:t>a jeho frakcí (oxy-, karboxy-, met- a sulfhemoglobin)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8569325" cy="7747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Analyzátory ABR (ABS</a:t>
            </a:r>
            <a:r>
              <a:rPr lang="cs-CZ" sz="4400" dirty="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2531" name="TextovéPole 4"/>
          <p:cNvSpPr txBox="1">
            <a:spLocks noChangeArrowheads="1"/>
          </p:cNvSpPr>
          <p:nvPr/>
        </p:nvSpPr>
        <p:spPr bwMode="auto">
          <a:xfrm>
            <a:off x="571500" y="1571625"/>
            <a:ext cx="8358188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Měřící principy:</a:t>
            </a:r>
          </a:p>
          <a:p>
            <a:endParaRPr lang="cs-CZ" sz="36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Potenciometrie</a:t>
            </a:r>
            <a:r>
              <a:rPr lang="cs-CZ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(pH, pCO</a:t>
            </a:r>
            <a:r>
              <a:rPr lang="cs-CZ" sz="3600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ISE – Na</a:t>
            </a:r>
            <a:r>
              <a:rPr lang="cs-CZ" sz="3600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cs-CZ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,K</a:t>
            </a:r>
            <a:r>
              <a:rPr lang="cs-CZ" sz="3600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cs-CZ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,Ca</a:t>
            </a:r>
            <a:r>
              <a:rPr lang="cs-CZ" sz="3600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cs-CZ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Cl</a:t>
            </a:r>
            <a:r>
              <a:rPr lang="cs-CZ" sz="3600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 enzymové elektrody – glukóza, močovina, kreatinin, laktát,…)</a:t>
            </a:r>
            <a:endParaRPr lang="cs-CZ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Ampérometrie</a:t>
            </a:r>
            <a:r>
              <a:rPr lang="cs-CZ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(pO</a:t>
            </a:r>
            <a:r>
              <a:rPr lang="cs-CZ" sz="3600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Konduktometrie</a:t>
            </a:r>
            <a:r>
              <a:rPr lang="cs-CZ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(hematokrit)</a:t>
            </a:r>
            <a:endParaRPr lang="cs-CZ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Fotometrie</a:t>
            </a:r>
            <a:r>
              <a:rPr lang="cs-CZ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(hemoglobin + deriváty)</a:t>
            </a:r>
            <a:endParaRPr lang="cs-CZ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3"/>
          <p:cNvSpPr txBox="1">
            <a:spLocks noChangeArrowheads="1"/>
          </p:cNvSpPr>
          <p:nvPr/>
        </p:nvSpPr>
        <p:spPr bwMode="auto">
          <a:xfrm>
            <a:off x="250825" y="404813"/>
            <a:ext cx="8497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/>
              <a:t>ABL 800</a:t>
            </a:r>
            <a:r>
              <a:rPr lang="cs-CZ" sz="4000" i="1"/>
              <a:t>Flex</a:t>
            </a:r>
            <a:r>
              <a:rPr lang="cs-CZ" sz="4000" b="1"/>
              <a:t> a 80</a:t>
            </a:r>
            <a:r>
              <a:rPr lang="cs-CZ" sz="4000" i="1"/>
              <a:t>Flex</a:t>
            </a:r>
            <a:r>
              <a:rPr lang="cs-CZ" sz="4000" b="1"/>
              <a:t> </a:t>
            </a: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684213" y="1341438"/>
            <a:ext cx="6173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8308" name="Picture 5" descr="ABL800-1st-Automa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941888"/>
            <a:ext cx="313213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6" descr="ABL800Fle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981075"/>
            <a:ext cx="49022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4" descr="Logo Radiometer - bianco su fondo bl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163513"/>
            <a:ext cx="3384550" cy="923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8311" name="Picture 5"/>
          <p:cNvPicPr>
            <a:picLocks noChangeAspect="1" noChangeArrowheads="1"/>
          </p:cNvPicPr>
          <p:nvPr/>
        </p:nvPicPr>
        <p:blipFill>
          <a:blip r:embed="rId6" cstate="print"/>
          <a:srcRect t="4054"/>
          <a:stretch>
            <a:fillRect/>
          </a:stretch>
        </p:blipFill>
        <p:spPr bwMode="auto">
          <a:xfrm>
            <a:off x="5724525" y="1125538"/>
            <a:ext cx="2659063" cy="3671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8312" name="Picture 5" descr="Astru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4797425"/>
            <a:ext cx="179546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3" name="TextovéPole 8"/>
          <p:cNvSpPr txBox="1">
            <a:spLocks noChangeArrowheads="1"/>
          </p:cNvSpPr>
          <p:nvPr/>
        </p:nvSpPr>
        <p:spPr bwMode="auto">
          <a:xfrm>
            <a:off x="7521575" y="6370638"/>
            <a:ext cx="14065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/>
              <a:t>P.Astrup</a:t>
            </a:r>
          </a:p>
        </p:txBody>
      </p:sp>
      <p:sp>
        <p:nvSpPr>
          <p:cNvPr id="98314" name="TextovéPole 1"/>
          <p:cNvSpPr txBox="1">
            <a:spLocks noChangeArrowheads="1"/>
          </p:cNvSpPr>
          <p:nvPr/>
        </p:nvSpPr>
        <p:spPr bwMode="auto">
          <a:xfrm>
            <a:off x="7431088" y="4221163"/>
            <a:ext cx="165735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000099"/>
                </a:solidFill>
              </a:rPr>
              <a:t>Použití kazet</a:t>
            </a:r>
          </a:p>
        </p:txBody>
      </p:sp>
      <p:sp>
        <p:nvSpPr>
          <p:cNvPr id="98315" name="TextovéPole 10"/>
          <p:cNvSpPr txBox="1">
            <a:spLocks noChangeArrowheads="1"/>
          </p:cNvSpPr>
          <p:nvPr/>
        </p:nvSpPr>
        <p:spPr bwMode="auto">
          <a:xfrm>
            <a:off x="3514725" y="5360988"/>
            <a:ext cx="2947988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000099"/>
                </a:solidFill>
              </a:rPr>
              <a:t>Detekce hladiny reagencií</a:t>
            </a:r>
          </a:p>
          <a:p>
            <a:r>
              <a:rPr lang="cs-CZ">
                <a:solidFill>
                  <a:srgbClr val="000099"/>
                </a:solidFill>
              </a:rPr>
              <a:t>Automatická kalibrace</a:t>
            </a:r>
          </a:p>
          <a:p>
            <a:r>
              <a:rPr lang="cs-CZ">
                <a:solidFill>
                  <a:srgbClr val="000099"/>
                </a:solidFill>
              </a:rPr>
              <a:t>Podavač vzorků</a:t>
            </a:r>
          </a:p>
        </p:txBody>
      </p:sp>
    </p:spTree>
    <p:extLst>
      <p:ext uri="{BB962C8B-B14F-4D97-AF65-F5344CB8AC3E}">
        <p14:creationId xmlns:p14="http://schemas.microsoft.com/office/powerpoint/2010/main" val="1613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239A97E-6E61-40F8-B278-486F504A5FE0}" type="slidenum">
              <a:rPr lang="cs-CZ" sz="1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algn="r">
                <a:defRPr/>
              </a:pPr>
              <a:t>20</a:t>
            </a:fld>
            <a:endParaRPr lang="cs-CZ" sz="140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25603" name="Text Box 9"/>
          <p:cNvSpPr txBox="1">
            <a:spLocks noChangeArrowheads="1"/>
          </p:cNvSpPr>
          <p:nvPr/>
        </p:nvSpPr>
        <p:spPr bwMode="auto">
          <a:xfrm>
            <a:off x="428625" y="260350"/>
            <a:ext cx="8072438" cy="701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000" b="1">
                <a:solidFill>
                  <a:srgbClr val="FF0000"/>
                </a:solidFill>
              </a:rPr>
              <a:t>Měření pH, </a:t>
            </a:r>
            <a:r>
              <a:rPr lang="cs-CZ" sz="4000">
                <a:solidFill>
                  <a:srgbClr val="FF0000"/>
                </a:solidFill>
              </a:rPr>
              <a:t>skleněná elektroda</a:t>
            </a:r>
            <a:endParaRPr lang="cs-CZ">
              <a:solidFill>
                <a:srgbClr val="FF0000"/>
              </a:solidFill>
            </a:endParaRPr>
          </a:p>
        </p:txBody>
      </p:sp>
      <p:pic>
        <p:nvPicPr>
          <p:cNvPr id="25604" name="Obrázek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90625"/>
            <a:ext cx="4198938" cy="5292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605" name="Picture 2" descr="Inst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971550"/>
            <a:ext cx="1449387" cy="10890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5606" name="Picture 2" descr="Inst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988" y="2205038"/>
            <a:ext cx="1474787" cy="12271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5607" name="Obrázek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5725" y="5229225"/>
            <a:ext cx="5040313" cy="12049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608" name="Obrázek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95725" y="2185988"/>
            <a:ext cx="5040313" cy="27717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5609" name="TextovéPole 5"/>
          <p:cNvSpPr txBox="1">
            <a:spLocks noChangeArrowheads="1"/>
          </p:cNvSpPr>
          <p:nvPr/>
        </p:nvSpPr>
        <p:spPr bwMode="auto">
          <a:xfrm>
            <a:off x="4465638" y="1052513"/>
            <a:ext cx="45704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FF0000"/>
                </a:solidFill>
              </a:rPr>
              <a:t>Vznik potenciálu na skleněné elektrodě je výsledkem výměnných dějů mezi ionty v krystalické mřížce skla a ionty v roztoku.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3"/>
          <p:cNvSpPr txBox="1">
            <a:spLocks noChangeArrowheads="1"/>
          </p:cNvSpPr>
          <p:nvPr/>
        </p:nvSpPr>
        <p:spPr bwMode="auto">
          <a:xfrm>
            <a:off x="684213" y="404813"/>
            <a:ext cx="7775575" cy="1201737"/>
          </a:xfrm>
          <a:prstGeom prst="rect">
            <a:avLst/>
          </a:prstGeom>
          <a:solidFill>
            <a:schemeClr val="bg1"/>
          </a:solidFill>
          <a:ln w="12700">
            <a:solidFill>
              <a:srgbClr val="FF11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	Měření pCO</a:t>
            </a:r>
            <a:r>
              <a:rPr lang="cs-CZ" sz="4000" b="1" baseline="-2500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32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>
                <a:solidFill>
                  <a:srgbClr val="FF1111"/>
                </a:solidFill>
                <a:latin typeface="Times New Roman" pitchFamily="18" charset="0"/>
                <a:cs typeface="Times New Roman" pitchFamily="18" charset="0"/>
              </a:rPr>
              <a:t>, 			</a:t>
            </a:r>
            <a:r>
              <a:rPr lang="cs-CZ" sz="2800">
                <a:solidFill>
                  <a:srgbClr val="FF1111"/>
                </a:solidFill>
              </a:rPr>
              <a:t>Severinghausova elektroda)</a:t>
            </a:r>
          </a:p>
        </p:txBody>
      </p:sp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695325" y="1346200"/>
            <a:ext cx="6173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8852" name="Picture 4" descr="IS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00213"/>
            <a:ext cx="36322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132138" y="1844675"/>
            <a:ext cx="6011862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000099"/>
                </a:solidFill>
              </a:rPr>
              <a:t>Princip:</a:t>
            </a:r>
          </a:p>
          <a:p>
            <a:pPr>
              <a:buFontTx/>
              <a:buChar char="•"/>
            </a:pPr>
            <a:r>
              <a:rPr lang="cs-CZ" sz="2400">
                <a:solidFill>
                  <a:srgbClr val="000099"/>
                </a:solidFill>
              </a:rPr>
              <a:t> </a:t>
            </a:r>
            <a:r>
              <a:rPr lang="cs-CZ" sz="2400">
                <a:solidFill>
                  <a:srgbClr val="FF0000"/>
                </a:solidFill>
              </a:rPr>
              <a:t>modifikovaná pH elektroda</a:t>
            </a:r>
          </a:p>
          <a:p>
            <a:pPr>
              <a:buFontTx/>
              <a:buChar char="•"/>
            </a:pPr>
            <a:r>
              <a:rPr lang="cs-CZ" sz="2400">
                <a:solidFill>
                  <a:srgbClr val="000099"/>
                </a:solidFill>
              </a:rPr>
              <a:t> vnitřní elektrolyt (NaHCO</a:t>
            </a:r>
            <a:r>
              <a:rPr lang="cs-CZ" sz="2400" baseline="-25000">
                <a:solidFill>
                  <a:srgbClr val="000099"/>
                </a:solidFill>
              </a:rPr>
              <a:t>3</a:t>
            </a:r>
            <a:r>
              <a:rPr lang="cs-CZ" sz="2400">
                <a:solidFill>
                  <a:srgbClr val="000099"/>
                </a:solidFill>
              </a:rPr>
              <a:t>/ NaCl) </a:t>
            </a:r>
          </a:p>
          <a:p>
            <a:pPr>
              <a:buFontTx/>
              <a:buChar char="•"/>
            </a:pPr>
            <a:r>
              <a:rPr lang="cs-CZ" sz="2400">
                <a:solidFill>
                  <a:srgbClr val="000099"/>
                </a:solidFill>
              </a:rPr>
              <a:t> </a:t>
            </a:r>
            <a:r>
              <a:rPr lang="cs-CZ" sz="2400" i="1">
                <a:solidFill>
                  <a:srgbClr val="7030A0"/>
                </a:solidFill>
              </a:rPr>
              <a:t>silikonová membrána propouští pouze nenabité molekuly CO</a:t>
            </a:r>
            <a:r>
              <a:rPr lang="cs-CZ" sz="2400" i="1" baseline="-25000">
                <a:solidFill>
                  <a:srgbClr val="7030A0"/>
                </a:solidFill>
              </a:rPr>
              <a:t>2</a:t>
            </a:r>
            <a:r>
              <a:rPr lang="cs-CZ" sz="2400" i="1">
                <a:solidFill>
                  <a:srgbClr val="7030A0"/>
                </a:solidFill>
              </a:rPr>
              <a:t>, O</a:t>
            </a:r>
            <a:r>
              <a:rPr lang="cs-CZ" sz="2400" i="1" baseline="-25000">
                <a:solidFill>
                  <a:srgbClr val="7030A0"/>
                </a:solidFill>
              </a:rPr>
              <a:t>2</a:t>
            </a:r>
            <a:r>
              <a:rPr lang="cs-CZ" sz="2400" i="1">
                <a:solidFill>
                  <a:srgbClr val="7030A0"/>
                </a:solidFill>
              </a:rPr>
              <a:t>, N</a:t>
            </a:r>
            <a:r>
              <a:rPr lang="cs-CZ" sz="2400" i="1" baseline="-25000">
                <a:solidFill>
                  <a:srgbClr val="7030A0"/>
                </a:solidFill>
              </a:rPr>
              <a:t>2</a:t>
            </a:r>
            <a:endParaRPr lang="cs-CZ" sz="2400" i="1">
              <a:solidFill>
                <a:srgbClr val="7030A0"/>
              </a:solidFill>
            </a:endParaRPr>
          </a:p>
          <a:p>
            <a:pPr>
              <a:buFontTx/>
              <a:buChar char="•"/>
            </a:pPr>
            <a:r>
              <a:rPr lang="cs-CZ" sz="2400">
                <a:solidFill>
                  <a:srgbClr val="000099"/>
                </a:solidFill>
              </a:rPr>
              <a:t> CO</a:t>
            </a:r>
            <a:r>
              <a:rPr lang="cs-CZ" sz="2400" baseline="-25000">
                <a:solidFill>
                  <a:srgbClr val="000099"/>
                </a:solidFill>
              </a:rPr>
              <a:t>2</a:t>
            </a:r>
            <a:r>
              <a:rPr lang="cs-CZ" sz="2400">
                <a:solidFill>
                  <a:srgbClr val="000099"/>
                </a:solidFill>
              </a:rPr>
              <a:t> difunduje do vnitřního elektrolytu</a:t>
            </a:r>
          </a:p>
          <a:p>
            <a:endParaRPr lang="cs-CZ" sz="240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cs-CZ" sz="2400" b="1">
                <a:solidFill>
                  <a:srgbClr val="0000FF"/>
                </a:solidFill>
              </a:rPr>
              <a:t>   CO</a:t>
            </a:r>
            <a:r>
              <a:rPr lang="cs-CZ" sz="2400" b="1" baseline="-25000">
                <a:solidFill>
                  <a:srgbClr val="0000FF"/>
                </a:solidFill>
              </a:rPr>
              <a:t>2</a:t>
            </a:r>
            <a:r>
              <a:rPr lang="cs-CZ" sz="2400" b="1">
                <a:solidFill>
                  <a:srgbClr val="0000FF"/>
                </a:solidFill>
              </a:rPr>
              <a:t> + H</a:t>
            </a:r>
            <a:r>
              <a:rPr lang="cs-CZ" sz="2400" b="1" baseline="-25000">
                <a:solidFill>
                  <a:srgbClr val="0000FF"/>
                </a:solidFill>
              </a:rPr>
              <a:t>2</a:t>
            </a:r>
            <a:r>
              <a:rPr lang="cs-CZ" sz="2400" b="1">
                <a:solidFill>
                  <a:srgbClr val="0000FF"/>
                </a:solidFill>
              </a:rPr>
              <a:t>O → H</a:t>
            </a:r>
            <a:r>
              <a:rPr lang="cs-CZ" sz="2400" b="1" baseline="-25000">
                <a:solidFill>
                  <a:srgbClr val="0000FF"/>
                </a:solidFill>
              </a:rPr>
              <a:t>2</a:t>
            </a:r>
            <a:r>
              <a:rPr lang="cs-CZ" sz="2400" b="1">
                <a:solidFill>
                  <a:srgbClr val="0000FF"/>
                </a:solidFill>
              </a:rPr>
              <a:t>CO</a:t>
            </a:r>
            <a:r>
              <a:rPr lang="cs-CZ" sz="2400" b="1" baseline="-25000">
                <a:solidFill>
                  <a:srgbClr val="0000FF"/>
                </a:solidFill>
              </a:rPr>
              <a:t>3</a:t>
            </a:r>
            <a:r>
              <a:rPr lang="cs-CZ" sz="2400" b="1">
                <a:solidFill>
                  <a:srgbClr val="0000FF"/>
                </a:solidFill>
              </a:rPr>
              <a:t> → </a:t>
            </a:r>
            <a:r>
              <a:rPr lang="cs-CZ" sz="2400" b="1">
                <a:solidFill>
                  <a:srgbClr val="FF0000"/>
                </a:solidFill>
              </a:rPr>
              <a:t>H</a:t>
            </a:r>
            <a:r>
              <a:rPr lang="cs-CZ" sz="2400" b="1" baseline="30000">
                <a:solidFill>
                  <a:srgbClr val="FF0000"/>
                </a:solidFill>
              </a:rPr>
              <a:t>+</a:t>
            </a:r>
            <a:r>
              <a:rPr lang="cs-CZ" sz="2400" b="1">
                <a:solidFill>
                  <a:srgbClr val="FFFF00"/>
                </a:solidFill>
              </a:rPr>
              <a:t> </a:t>
            </a:r>
            <a:r>
              <a:rPr lang="cs-CZ" sz="2400" b="1">
                <a:solidFill>
                  <a:srgbClr val="0000FF"/>
                </a:solidFill>
              </a:rPr>
              <a:t>+ HCO</a:t>
            </a:r>
            <a:r>
              <a:rPr lang="cs-CZ" sz="2400" b="1" baseline="-25000">
                <a:solidFill>
                  <a:srgbClr val="0000FF"/>
                </a:solidFill>
              </a:rPr>
              <a:t>3</a:t>
            </a:r>
            <a:r>
              <a:rPr lang="cs-CZ" sz="2400" b="1" baseline="30000">
                <a:solidFill>
                  <a:srgbClr val="0000FF"/>
                </a:solidFill>
              </a:rPr>
              <a:t>-</a:t>
            </a:r>
            <a:r>
              <a:rPr lang="cs-CZ" sz="2400" b="1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endParaRPr lang="cs-CZ" sz="2400" b="1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cs-CZ" sz="2400">
                <a:solidFill>
                  <a:srgbClr val="FF1111"/>
                </a:solidFill>
              </a:rPr>
              <a:t>	množství CO</a:t>
            </a:r>
            <a:r>
              <a:rPr lang="cs-CZ" sz="2400" b="1" baseline="-25000">
                <a:solidFill>
                  <a:srgbClr val="FF1111"/>
                </a:solidFill>
              </a:rPr>
              <a:t>2</a:t>
            </a:r>
            <a:r>
              <a:rPr lang="cs-CZ" sz="2400">
                <a:solidFill>
                  <a:srgbClr val="FF1111"/>
                </a:solidFill>
              </a:rPr>
              <a:t>  je přímo úměrné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cs-CZ" sz="2400">
                <a:solidFill>
                  <a:srgbClr val="FF1111"/>
                </a:solidFill>
              </a:rPr>
              <a:t>	změně pH elektrolytu</a:t>
            </a:r>
            <a:endParaRPr lang="cs-CZ" sz="2400"/>
          </a:p>
        </p:txBody>
      </p:sp>
      <p:pic>
        <p:nvPicPr>
          <p:cNvPr id="6" name="Picture 7" descr="john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4664"/>
            <a:ext cx="900000" cy="115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827088" y="404813"/>
            <a:ext cx="7489825" cy="1138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>
                <a:solidFill>
                  <a:srgbClr val="FF1111"/>
                </a:solidFill>
              </a:rPr>
              <a:t>	Měření pO</a:t>
            </a:r>
            <a:r>
              <a:rPr lang="cs-CZ" sz="4000" b="1" baseline="-25000">
                <a:solidFill>
                  <a:srgbClr val="FF1111"/>
                </a:solidFill>
              </a:rPr>
              <a:t>2</a:t>
            </a:r>
            <a:r>
              <a:rPr lang="cs-CZ" sz="4000">
                <a:solidFill>
                  <a:srgbClr val="FF00FF"/>
                </a:solidFill>
              </a:rPr>
              <a:t> </a:t>
            </a:r>
            <a:r>
              <a:rPr lang="cs-CZ" sz="4000">
                <a:solidFill>
                  <a:srgbClr val="FF1111"/>
                </a:solidFill>
              </a:rPr>
              <a:t>, 	</a:t>
            </a:r>
            <a:r>
              <a:rPr lang="cs-CZ">
                <a:solidFill>
                  <a:srgbClr val="FF1111"/>
                </a:solidFill>
              </a:rPr>
              <a:t>			</a:t>
            </a:r>
            <a:r>
              <a:rPr lang="cs-CZ" sz="2800">
                <a:solidFill>
                  <a:srgbClr val="FF1111"/>
                </a:solidFill>
              </a:rPr>
              <a:t>Clarkova ampérometrická elektroda)</a:t>
            </a:r>
          </a:p>
        </p:txBody>
      </p:sp>
      <p:pic>
        <p:nvPicPr>
          <p:cNvPr id="87043" name="Obrázek 4" descr="pO2 polaqrografick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628775"/>
            <a:ext cx="8785225" cy="381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7044" name="Line 6"/>
          <p:cNvSpPr>
            <a:spLocks noChangeShapeType="1"/>
          </p:cNvSpPr>
          <p:nvPr/>
        </p:nvSpPr>
        <p:spPr bwMode="auto">
          <a:xfrm>
            <a:off x="6443663" y="4149725"/>
            <a:ext cx="1584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7045" name="Line 7"/>
          <p:cNvSpPr>
            <a:spLocks noChangeShapeType="1"/>
          </p:cNvSpPr>
          <p:nvPr/>
        </p:nvSpPr>
        <p:spPr bwMode="auto">
          <a:xfrm>
            <a:off x="1547813" y="3357563"/>
            <a:ext cx="1584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7046" name="Line 13"/>
          <p:cNvSpPr>
            <a:spLocks noChangeShapeType="1"/>
          </p:cNvSpPr>
          <p:nvPr/>
        </p:nvSpPr>
        <p:spPr bwMode="auto">
          <a:xfrm>
            <a:off x="6588125" y="5013325"/>
            <a:ext cx="2159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7047" name="Text Box 20"/>
          <p:cNvSpPr txBox="1">
            <a:spLocks noChangeArrowheads="1"/>
          </p:cNvSpPr>
          <p:nvPr/>
        </p:nvSpPr>
        <p:spPr bwMode="auto">
          <a:xfrm>
            <a:off x="5940425" y="4221163"/>
            <a:ext cx="2881313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O</a:t>
            </a:r>
            <a:r>
              <a:rPr lang="cs-CZ" b="1" baseline="-2500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cs-CZ" b="1">
                <a:solidFill>
                  <a:srgbClr val="FF0000"/>
                </a:solidFill>
              </a:rPr>
              <a:t> + 2H</a:t>
            </a:r>
            <a:r>
              <a:rPr lang="cs-CZ" b="1" baseline="-2500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cs-CZ" b="1">
                <a:solidFill>
                  <a:srgbClr val="FF0000"/>
                </a:solidFill>
              </a:rPr>
              <a:t>O + 4e</a:t>
            </a:r>
            <a:r>
              <a:rPr lang="cs-CZ" b="1" baseline="3000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b="1">
                <a:solidFill>
                  <a:srgbClr val="FF0000"/>
                </a:solidFill>
              </a:rPr>
              <a:t> = 4OH</a:t>
            </a:r>
            <a:r>
              <a:rPr lang="cs-CZ" b="1" baseline="3000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-</a:t>
            </a:r>
          </a:p>
        </p:txBody>
      </p:sp>
      <p:sp>
        <p:nvSpPr>
          <p:cNvPr id="87048" name="Text Box 22"/>
          <p:cNvSpPr txBox="1">
            <a:spLocks noChangeArrowheads="1"/>
          </p:cNvSpPr>
          <p:nvPr/>
        </p:nvSpPr>
        <p:spPr bwMode="auto">
          <a:xfrm>
            <a:off x="539750" y="3429000"/>
            <a:ext cx="2881313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Ag</a:t>
            </a:r>
            <a:r>
              <a:rPr lang="cs-CZ" b="1" baseline="30000">
                <a:solidFill>
                  <a:srgbClr val="FF0000"/>
                </a:solidFill>
              </a:rPr>
              <a:t>+</a:t>
            </a:r>
            <a:r>
              <a:rPr lang="cs-CZ" b="1">
                <a:solidFill>
                  <a:srgbClr val="FF0000"/>
                </a:solidFill>
              </a:rPr>
              <a:t> + Cl</a:t>
            </a:r>
            <a:r>
              <a:rPr lang="cs-CZ" b="1" baseline="3000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cs-CZ" b="1"/>
              <a:t> </a:t>
            </a:r>
            <a:r>
              <a:rPr lang="cs-CZ" b="1">
                <a:solidFill>
                  <a:srgbClr val="FF0000"/>
                </a:solidFill>
              </a:rPr>
              <a:t> = AgCl + e</a:t>
            </a:r>
            <a:r>
              <a:rPr lang="cs-CZ" b="1" baseline="3000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-</a:t>
            </a:r>
          </a:p>
        </p:txBody>
      </p:sp>
      <p:sp>
        <p:nvSpPr>
          <p:cNvPr id="87049" name="Text Box 21"/>
          <p:cNvSpPr txBox="1">
            <a:spLocks noChangeArrowheads="1"/>
          </p:cNvSpPr>
          <p:nvPr/>
        </p:nvSpPr>
        <p:spPr bwMode="auto">
          <a:xfrm>
            <a:off x="6516688" y="2924175"/>
            <a:ext cx="2232025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solidFill>
                  <a:srgbClr val="FF0000"/>
                </a:solidFill>
              </a:rPr>
              <a:t>KCl + OH</a:t>
            </a:r>
            <a:r>
              <a:rPr lang="cs-CZ" sz="1400" b="1" baseline="30000">
                <a:solidFill>
                  <a:srgbClr val="FF0000"/>
                </a:solidFill>
              </a:rPr>
              <a:t>-</a:t>
            </a:r>
            <a:r>
              <a:rPr lang="cs-CZ" sz="1400" b="1">
                <a:solidFill>
                  <a:srgbClr val="FF0000"/>
                </a:solidFill>
              </a:rPr>
              <a:t> = KOH + Cl</a:t>
            </a:r>
            <a:r>
              <a:rPr lang="cs-CZ" sz="1400" b="1" baseline="3000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-</a:t>
            </a:r>
          </a:p>
        </p:txBody>
      </p:sp>
      <p:sp>
        <p:nvSpPr>
          <p:cNvPr id="87050" name="Text Box 21"/>
          <p:cNvSpPr txBox="1">
            <a:spLocks noChangeArrowheads="1"/>
          </p:cNvSpPr>
          <p:nvPr/>
        </p:nvSpPr>
        <p:spPr bwMode="auto">
          <a:xfrm>
            <a:off x="7740650" y="3573463"/>
            <a:ext cx="1152525" cy="376237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00CC00"/>
                </a:solidFill>
                <a:ea typeface="Arial Unicode MS" pitchFamily="34" charset="-128"/>
                <a:cs typeface="Arial Unicode MS" pitchFamily="34" charset="-128"/>
              </a:rPr>
              <a:t>-630 mV</a:t>
            </a:r>
          </a:p>
        </p:txBody>
      </p:sp>
      <p:sp>
        <p:nvSpPr>
          <p:cNvPr id="87051" name="Text Box 18"/>
          <p:cNvSpPr txBox="1">
            <a:spLocks noChangeArrowheads="1"/>
          </p:cNvSpPr>
          <p:nvPr/>
        </p:nvSpPr>
        <p:spPr bwMode="auto">
          <a:xfrm>
            <a:off x="430213" y="5661025"/>
            <a:ext cx="87137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solidFill>
                  <a:srgbClr val="CC0099"/>
                </a:solidFill>
              </a:rPr>
              <a:t>Kyslík</a:t>
            </a:r>
            <a:r>
              <a:rPr lang="cs-CZ" sz="2000">
                <a:solidFill>
                  <a:srgbClr val="0070C0"/>
                </a:solidFill>
              </a:rPr>
              <a:t> se vzorku prošlý přes membránu  </a:t>
            </a:r>
            <a:r>
              <a:rPr lang="cs-CZ" sz="2000">
                <a:solidFill>
                  <a:srgbClr val="CC0099"/>
                </a:solidFill>
              </a:rPr>
              <a:t>je na katodě redukován</a:t>
            </a:r>
            <a:r>
              <a:rPr lang="cs-CZ" sz="2000">
                <a:solidFill>
                  <a:srgbClr val="0070C0"/>
                </a:solidFill>
              </a:rPr>
              <a:t>.</a:t>
            </a:r>
          </a:p>
          <a:p>
            <a:r>
              <a:rPr lang="cs-CZ" sz="2000">
                <a:solidFill>
                  <a:srgbClr val="CC0099"/>
                </a:solidFill>
              </a:rPr>
              <a:t>Vzniká</a:t>
            </a:r>
            <a:r>
              <a:rPr lang="cs-CZ" sz="2000">
                <a:solidFill>
                  <a:srgbClr val="0070C0"/>
                </a:solidFill>
              </a:rPr>
              <a:t> tak </a:t>
            </a:r>
            <a:r>
              <a:rPr lang="cs-CZ">
                <a:solidFill>
                  <a:srgbClr val="0070C0"/>
                </a:solidFill>
              </a:rPr>
              <a:t>mezi anodou a katodou</a:t>
            </a:r>
            <a:r>
              <a:rPr lang="cs-CZ"/>
              <a:t> </a:t>
            </a:r>
            <a:r>
              <a:rPr lang="cs-CZ" sz="2000">
                <a:solidFill>
                  <a:srgbClr val="CC0099"/>
                </a:solidFill>
              </a:rPr>
              <a:t>proud, který je úměrný parciálnímu tlaku kyslíku ve vzorku.</a:t>
            </a:r>
          </a:p>
        </p:txBody>
      </p:sp>
      <p:sp>
        <p:nvSpPr>
          <p:cNvPr id="15" name="Šipka doprava 14"/>
          <p:cNvSpPr>
            <a:spLocks noChangeArrowheads="1"/>
          </p:cNvSpPr>
          <p:nvPr/>
        </p:nvSpPr>
        <p:spPr bwMode="auto">
          <a:xfrm flipV="1">
            <a:off x="2195513" y="5229225"/>
            <a:ext cx="865187" cy="144463"/>
          </a:xfrm>
          <a:prstGeom prst="rightArrow">
            <a:avLst>
              <a:gd name="adj1" fmla="val 50000"/>
              <a:gd name="adj2" fmla="val 49991"/>
            </a:avLst>
          </a:prstGeom>
          <a:solidFill>
            <a:srgbClr val="FF00FF"/>
          </a:solidFill>
          <a:ln w="12700" algn="ctr">
            <a:solidFill>
              <a:srgbClr val="00B0F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cs-CZ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3" name="Picture 7" descr="clark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332656"/>
            <a:ext cx="900000" cy="112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3"/>
          <p:cNvSpPr txBox="1">
            <a:spLocks noChangeArrowheads="1"/>
          </p:cNvSpPr>
          <p:nvPr/>
        </p:nvSpPr>
        <p:spPr bwMode="auto">
          <a:xfrm>
            <a:off x="684213" y="404813"/>
            <a:ext cx="806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>
                <a:solidFill>
                  <a:srgbClr val="C00000"/>
                </a:solidFill>
              </a:rPr>
              <a:t>pO</a:t>
            </a:r>
            <a:r>
              <a:rPr lang="cs-CZ" sz="4000" b="1" baseline="-25000">
                <a:solidFill>
                  <a:srgbClr val="C00000"/>
                </a:solidFill>
              </a:rPr>
              <a:t>2</a:t>
            </a:r>
            <a:r>
              <a:rPr lang="cs-CZ" sz="4000" b="1">
                <a:solidFill>
                  <a:srgbClr val="C00000"/>
                </a:solidFill>
              </a:rPr>
              <a:t> – čipová elektroda</a:t>
            </a:r>
            <a:endParaRPr lang="cs-CZ" b="1">
              <a:solidFill>
                <a:srgbClr val="CC0099"/>
              </a:solidFill>
            </a:endParaRPr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684213" y="1341438"/>
            <a:ext cx="6173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0116" name="Obrázek 6" descr="pO2 čipová elektrod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1643063"/>
            <a:ext cx="8569325" cy="26273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90117" name="TextovéPole 4"/>
          <p:cNvSpPr txBox="1">
            <a:spLocks noChangeArrowheads="1"/>
          </p:cNvSpPr>
          <p:nvPr/>
        </p:nvSpPr>
        <p:spPr bwMode="auto">
          <a:xfrm>
            <a:off x="323850" y="4508500"/>
            <a:ext cx="86439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000099"/>
                </a:solidFill>
                <a:cs typeface="Times New Roman" pitchFamily="18" charset="0"/>
              </a:rPr>
              <a:t>Moderní čipové elektrody jsou konstruovány na keramické podložce vícevrstevně (o tloušťce 10-70 µm), počet vrstev může být až 28. </a:t>
            </a:r>
            <a:r>
              <a:rPr lang="cs-CZ" sz="2400">
                <a:solidFill>
                  <a:srgbClr val="FF00FF"/>
                </a:solidFill>
                <a:cs typeface="Times New Roman" pitchFamily="18" charset="0"/>
              </a:rPr>
              <a:t>Na jedné destičce může být až 16</a:t>
            </a:r>
            <a:r>
              <a:rPr lang="cs-CZ" sz="240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cs-CZ" sz="2400">
                <a:solidFill>
                  <a:srgbClr val="FF00FF"/>
                </a:solidFill>
                <a:cs typeface="Times New Roman" pitchFamily="18" charset="0"/>
              </a:rPr>
              <a:t>elektrodových senzorů pro různé analyty</a:t>
            </a:r>
            <a:r>
              <a:rPr lang="cs-CZ" sz="2400">
                <a:solidFill>
                  <a:srgbClr val="000099"/>
                </a:solidFill>
                <a:cs typeface="Times New Roman" pitchFamily="18" charset="0"/>
              </a:rPr>
              <a:t>. Čipová pO2 elektroda má zlatou elektrodu.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E642D59-8CA9-4ED7-B904-725D976CF43A}" type="slidenum">
              <a:rPr lang="cs-CZ" sz="1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pPr algn="r">
                <a:defRPr/>
              </a:pPr>
              <a:t>24</a:t>
            </a:fld>
            <a:endParaRPr lang="cs-CZ" sz="140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18787" name="Text Box 9"/>
          <p:cNvSpPr txBox="1">
            <a:spLocks noChangeArrowheads="1"/>
          </p:cNvSpPr>
          <p:nvPr/>
        </p:nvSpPr>
        <p:spPr bwMode="auto">
          <a:xfrm>
            <a:off x="428625" y="260350"/>
            <a:ext cx="8072438" cy="1323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000" b="1">
                <a:solidFill>
                  <a:srgbClr val="FF0000"/>
                </a:solidFill>
              </a:rPr>
              <a:t>Stanovení hemoglobinu, jeho derivátů a sO2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118788" name="Text Box 9"/>
          <p:cNvSpPr txBox="1">
            <a:spLocks noChangeArrowheads="1"/>
          </p:cNvSpPr>
          <p:nvPr/>
        </p:nvSpPr>
        <p:spPr bwMode="auto">
          <a:xfrm>
            <a:off x="684213" y="1801813"/>
            <a:ext cx="82804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solidFill>
                  <a:srgbClr val="000099"/>
                </a:solidFill>
              </a:rPr>
              <a:t>Princip: spektrofotometrie</a:t>
            </a:r>
          </a:p>
          <a:p>
            <a:pPr>
              <a:spcBef>
                <a:spcPct val="50000"/>
              </a:spcBef>
            </a:pPr>
            <a:r>
              <a:rPr lang="cs-CZ" sz="2400">
                <a:solidFill>
                  <a:srgbClr val="000099"/>
                </a:solidFill>
              </a:rPr>
              <a:t>Měří se koncentrace oxyhemoglobinu, deoxyhemoglobinu, celkového hemoglobinu, methemoglobinu, karboxyhemoglobinu, sulfhemoglobinu a % saturace hemoglobinu kyslíkem.</a:t>
            </a:r>
          </a:p>
          <a:p>
            <a:pPr>
              <a:spcBef>
                <a:spcPct val="50000"/>
              </a:spcBef>
            </a:pPr>
            <a:r>
              <a:rPr lang="cs-CZ" sz="2400"/>
              <a:t>Základní optický systém sestává ze světelného zdroje, kyvety, hemolyzátoru, optického vlákna a detektoru (detektorem diodového pole). </a:t>
            </a:r>
          </a:p>
          <a:p>
            <a:pPr>
              <a:spcBef>
                <a:spcPct val="50000"/>
              </a:spcBef>
            </a:pPr>
            <a:endParaRPr lang="cs-CZ" sz="14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15312" cy="714375"/>
          </a:xfrm>
          <a:solidFill>
            <a:schemeClr val="bg1"/>
          </a:solidFill>
        </p:spPr>
        <p:txBody>
          <a:bodyPr anchor="t"/>
          <a:lstStyle/>
          <a:p>
            <a:pPr eaLnBrk="1" hangingPunct="1"/>
            <a:r>
              <a:rPr lang="cs-CZ" b="1" smtClean="0">
                <a:solidFill>
                  <a:schemeClr val="accent2"/>
                </a:solidFill>
                <a:latin typeface="Times New Roman" pitchFamily="18" charset="0"/>
              </a:rPr>
              <a:t>ABR – vypočítané parametry</a:t>
            </a:r>
            <a:r>
              <a:rPr lang="cs-CZ" sz="280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cs-CZ" sz="2800" smtClean="0">
                <a:solidFill>
                  <a:srgbClr val="0000FF"/>
                </a:solidFill>
                <a:latin typeface="Times New Roman" pitchFamily="18" charset="0"/>
              </a:rPr>
            </a:br>
            <a:endParaRPr lang="cs-CZ" sz="280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68313" y="1244600"/>
            <a:ext cx="8424862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Hydrogenuhličitany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</a:rPr>
              <a:t> (bikarbonáty, HCO</a:t>
            </a:r>
            <a:r>
              <a:rPr lang="cs-CZ" sz="2800" b="1" baseline="-25000" dirty="0" smtClean="0">
                <a:solidFill>
                  <a:srgbClr val="0070C0"/>
                </a:solidFill>
                <a:latin typeface="Times New Roman" pitchFamily="18" charset="0"/>
              </a:rPr>
              <a:t>3</a:t>
            </a:r>
            <a:r>
              <a:rPr lang="cs-CZ" sz="2800" b="1" baseline="30000" dirty="0" smtClean="0">
                <a:solidFill>
                  <a:srgbClr val="0070C0"/>
                </a:solidFill>
                <a:latin typeface="Times New Roman" pitchFamily="18" charset="0"/>
              </a:rPr>
              <a:t>-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cs-CZ" sz="2800" dirty="0" smtClean="0">
                <a:solidFill>
                  <a:srgbClr val="0070C0"/>
                </a:solidFill>
                <a:latin typeface="Times New Roman" pitchFamily="18" charset="0"/>
              </a:rPr>
              <a:t>	22 – 26 </a:t>
            </a:r>
            <a:r>
              <a:rPr lang="cs-CZ" sz="2800" dirty="0" err="1" smtClean="0">
                <a:solidFill>
                  <a:srgbClr val="0070C0"/>
                </a:solidFill>
                <a:latin typeface="Times New Roman" pitchFamily="18" charset="0"/>
              </a:rPr>
              <a:t>mmol</a:t>
            </a:r>
            <a:r>
              <a:rPr lang="cs-CZ" sz="2800" dirty="0" smtClean="0">
                <a:solidFill>
                  <a:srgbClr val="0070C0"/>
                </a:solidFill>
                <a:latin typeface="Times New Roman" pitchFamily="18" charset="0"/>
              </a:rPr>
              <a:t>/l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2400" dirty="0" smtClean="0">
                <a:solidFill>
                  <a:srgbClr val="0070C0"/>
                </a:solidFill>
                <a:latin typeface="Times New Roman" pitchFamily="18" charset="0"/>
              </a:rPr>
              <a:t>HCO</a:t>
            </a:r>
            <a:r>
              <a:rPr lang="cs-CZ" sz="2400" baseline="-25000" dirty="0" smtClean="0">
                <a:solidFill>
                  <a:srgbClr val="0070C0"/>
                </a:solidFill>
                <a:latin typeface="Times New Roman" pitchFamily="18" charset="0"/>
              </a:rPr>
              <a:t>3</a:t>
            </a:r>
            <a:r>
              <a:rPr lang="cs-CZ" sz="2400" baseline="30000" dirty="0" smtClean="0">
                <a:solidFill>
                  <a:srgbClr val="0070C0"/>
                </a:solidFill>
                <a:latin typeface="Times New Roman" pitchFamily="18" charset="0"/>
              </a:rPr>
              <a:t>-</a:t>
            </a:r>
            <a:r>
              <a:rPr lang="cs-CZ" sz="2400" dirty="0" smtClean="0">
                <a:solidFill>
                  <a:srgbClr val="0070C0"/>
                </a:solidFill>
                <a:latin typeface="Times New Roman" pitchFamily="18" charset="0"/>
              </a:rPr>
              <a:t> aktuální jsou funkcí pH a pCO</a:t>
            </a:r>
            <a:r>
              <a:rPr lang="cs-CZ" sz="2400" baseline="-25000" dirty="0" smtClean="0">
                <a:solidFill>
                  <a:srgbClr val="0070C0"/>
                </a:solidFill>
                <a:latin typeface="Times New Roman" pitchFamily="18" charset="0"/>
              </a:rPr>
              <a:t>2</a:t>
            </a:r>
            <a:r>
              <a:rPr lang="cs-CZ" sz="2400" dirty="0" smtClean="0">
                <a:solidFill>
                  <a:srgbClr val="0070C0"/>
                </a:solidFill>
                <a:latin typeface="Times New Roman" pitchFamily="18" charset="0"/>
              </a:rPr>
              <a:t> a počítají se z </a:t>
            </a:r>
            <a:r>
              <a:rPr lang="cs-CZ" sz="2400" dirty="0" err="1" smtClean="0">
                <a:solidFill>
                  <a:srgbClr val="0070C0"/>
                </a:solidFill>
                <a:latin typeface="Times New Roman" pitchFamily="18" charset="0"/>
              </a:rPr>
              <a:t>Hendersonovy</a:t>
            </a:r>
            <a:r>
              <a:rPr lang="cs-CZ" sz="2400" dirty="0" smtClean="0">
                <a:solidFill>
                  <a:srgbClr val="0070C0"/>
                </a:solidFill>
                <a:latin typeface="Times New Roman" pitchFamily="18" charset="0"/>
              </a:rPr>
              <a:t>-</a:t>
            </a:r>
            <a:r>
              <a:rPr lang="cs-CZ" sz="2400" dirty="0" err="1" smtClean="0">
                <a:solidFill>
                  <a:srgbClr val="0070C0"/>
                </a:solidFill>
                <a:latin typeface="Times New Roman" pitchFamily="18" charset="0"/>
              </a:rPr>
              <a:t>Hasselbachovy</a:t>
            </a:r>
            <a:r>
              <a:rPr lang="cs-CZ" sz="2400" dirty="0" smtClean="0">
                <a:solidFill>
                  <a:srgbClr val="0070C0"/>
                </a:solidFill>
                <a:latin typeface="Times New Roman" pitchFamily="18" charset="0"/>
              </a:rPr>
              <a:t> rovnice; jsou nutné pro výpočet efektivního SID = </a:t>
            </a:r>
            <a:r>
              <a:rPr lang="cs-CZ" sz="2400" dirty="0" smtClean="0">
                <a:solidFill>
                  <a:srgbClr val="0070C0"/>
                </a:solidFill>
                <a:latin typeface="Arial"/>
                <a:cs typeface="Arial"/>
              </a:rPr>
              <a:t>[</a:t>
            </a:r>
            <a:r>
              <a:rPr lang="cs-CZ" sz="2400" dirty="0" smtClean="0">
                <a:solidFill>
                  <a:srgbClr val="0070C0"/>
                </a:solidFill>
                <a:latin typeface="Times New Roman" pitchFamily="18" charset="0"/>
              </a:rPr>
              <a:t>HCO</a:t>
            </a:r>
            <a:r>
              <a:rPr lang="cs-CZ" sz="2400" baseline="-25000" dirty="0" smtClean="0">
                <a:solidFill>
                  <a:srgbClr val="0070C0"/>
                </a:solidFill>
                <a:latin typeface="Times New Roman" pitchFamily="18" charset="0"/>
              </a:rPr>
              <a:t>3</a:t>
            </a:r>
            <a:r>
              <a:rPr lang="cs-CZ" sz="2400" baseline="30000" dirty="0" smtClean="0">
                <a:solidFill>
                  <a:srgbClr val="0070C0"/>
                </a:solidFill>
                <a:latin typeface="Times New Roman" pitchFamily="18" charset="0"/>
              </a:rPr>
              <a:t>-</a:t>
            </a:r>
            <a:r>
              <a:rPr lang="cs-CZ" sz="2400" dirty="0" smtClean="0">
                <a:solidFill>
                  <a:srgbClr val="0070C0"/>
                </a:solidFill>
                <a:latin typeface="Arial"/>
                <a:cs typeface="Arial"/>
              </a:rPr>
              <a:t>]</a:t>
            </a:r>
            <a:r>
              <a:rPr lang="cs-CZ" sz="2400" dirty="0" smtClean="0">
                <a:solidFill>
                  <a:srgbClr val="0070C0"/>
                </a:solidFill>
                <a:latin typeface="Times New Roman" pitchFamily="18" charset="0"/>
              </a:rPr>
              <a:t>  + </a:t>
            </a:r>
            <a:r>
              <a:rPr lang="cs-CZ" sz="2400" dirty="0" smtClean="0">
                <a:solidFill>
                  <a:srgbClr val="0070C0"/>
                </a:solidFill>
                <a:latin typeface="Arial"/>
                <a:cs typeface="Arial"/>
              </a:rPr>
              <a:t>[</a:t>
            </a:r>
            <a:r>
              <a:rPr lang="cs-CZ" sz="2400" dirty="0" err="1" smtClean="0">
                <a:solidFill>
                  <a:srgbClr val="0070C0"/>
                </a:solidFill>
                <a:latin typeface="Times New Roman" pitchFamily="18" charset="0"/>
              </a:rPr>
              <a:t>Alb</a:t>
            </a:r>
            <a:r>
              <a:rPr lang="cs-CZ" sz="2400" baseline="30000" dirty="0" err="1" smtClean="0">
                <a:solidFill>
                  <a:srgbClr val="0070C0"/>
                </a:solidFill>
                <a:latin typeface="Times New Roman" pitchFamily="18" charset="0"/>
              </a:rPr>
              <a:t>x</a:t>
            </a:r>
            <a:r>
              <a:rPr lang="cs-CZ" sz="2400" baseline="30000" dirty="0" smtClean="0">
                <a:solidFill>
                  <a:srgbClr val="0070C0"/>
                </a:solidFill>
                <a:latin typeface="Times New Roman" pitchFamily="18" charset="0"/>
              </a:rPr>
              <a:t>-</a:t>
            </a:r>
            <a:r>
              <a:rPr lang="cs-CZ" sz="2400" dirty="0" smtClean="0">
                <a:solidFill>
                  <a:srgbClr val="0070C0"/>
                </a:solidFill>
                <a:latin typeface="Arial"/>
                <a:cs typeface="Arial"/>
              </a:rPr>
              <a:t>]</a:t>
            </a:r>
            <a:r>
              <a:rPr lang="cs-CZ" sz="2400" dirty="0" smtClean="0">
                <a:solidFill>
                  <a:srgbClr val="0070C0"/>
                </a:solidFill>
                <a:latin typeface="Times New Roman" pitchFamily="18" charset="0"/>
              </a:rPr>
              <a:t> + </a:t>
            </a:r>
            <a:r>
              <a:rPr lang="cs-CZ" sz="2400" dirty="0" smtClean="0">
                <a:solidFill>
                  <a:srgbClr val="0070C0"/>
                </a:solidFill>
                <a:latin typeface="Arial"/>
                <a:cs typeface="Arial"/>
              </a:rPr>
              <a:t>[</a:t>
            </a:r>
            <a:r>
              <a:rPr lang="cs-CZ" sz="2400" dirty="0" err="1" smtClean="0">
                <a:solidFill>
                  <a:srgbClr val="0070C0"/>
                </a:solidFill>
                <a:latin typeface="Times New Roman" pitchFamily="18" charset="0"/>
              </a:rPr>
              <a:t>P</a:t>
            </a:r>
            <a:r>
              <a:rPr lang="cs-CZ" sz="2400" baseline="30000" dirty="0" err="1" smtClean="0">
                <a:solidFill>
                  <a:srgbClr val="0070C0"/>
                </a:solidFill>
                <a:latin typeface="Times New Roman" pitchFamily="18" charset="0"/>
              </a:rPr>
              <a:t>y</a:t>
            </a:r>
            <a:r>
              <a:rPr lang="cs-CZ" sz="2400" baseline="30000" dirty="0" smtClean="0">
                <a:solidFill>
                  <a:srgbClr val="0070C0"/>
                </a:solidFill>
                <a:latin typeface="Times New Roman" pitchFamily="18" charset="0"/>
              </a:rPr>
              <a:t>-</a:t>
            </a:r>
            <a:r>
              <a:rPr lang="cs-CZ" sz="2400" dirty="0" smtClean="0">
                <a:solidFill>
                  <a:srgbClr val="0070C0"/>
                </a:solidFill>
                <a:latin typeface="Arial"/>
                <a:cs typeface="Arial"/>
              </a:rPr>
              <a:t>]</a:t>
            </a:r>
            <a:r>
              <a:rPr lang="cs-CZ" sz="24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2400" dirty="0" smtClean="0">
                <a:solidFill>
                  <a:srgbClr val="0070C0"/>
                </a:solidFill>
                <a:latin typeface="Times New Roman" pitchFamily="18" charset="0"/>
              </a:rPr>
              <a:t>HCO</a:t>
            </a:r>
            <a:r>
              <a:rPr lang="cs-CZ" sz="2400" baseline="-25000" dirty="0" smtClean="0">
                <a:solidFill>
                  <a:srgbClr val="0070C0"/>
                </a:solidFill>
                <a:latin typeface="Times New Roman" pitchFamily="18" charset="0"/>
              </a:rPr>
              <a:t>3</a:t>
            </a:r>
            <a:r>
              <a:rPr lang="cs-CZ" sz="2400" baseline="30000" dirty="0" smtClean="0">
                <a:solidFill>
                  <a:srgbClr val="0070C0"/>
                </a:solidFill>
                <a:latin typeface="Times New Roman" pitchFamily="18" charset="0"/>
              </a:rPr>
              <a:t>-</a:t>
            </a:r>
            <a:r>
              <a:rPr lang="cs-CZ" sz="2400" dirty="0" smtClean="0">
                <a:solidFill>
                  <a:srgbClr val="0070C0"/>
                </a:solidFill>
                <a:latin typeface="Times New Roman" pitchFamily="18" charset="0"/>
              </a:rPr>
              <a:t> standardní představují teoretickou koncentraci </a:t>
            </a:r>
            <a:r>
              <a:rPr lang="cs-CZ" sz="2400" dirty="0" err="1" smtClean="0">
                <a:solidFill>
                  <a:srgbClr val="0070C0"/>
                </a:solidFill>
                <a:latin typeface="Times New Roman" pitchFamily="18" charset="0"/>
              </a:rPr>
              <a:t>hydrogenuhličitanů</a:t>
            </a:r>
            <a:r>
              <a:rPr lang="cs-CZ" sz="2400" dirty="0" smtClean="0">
                <a:solidFill>
                  <a:srgbClr val="0070C0"/>
                </a:solidFill>
                <a:latin typeface="Times New Roman" pitchFamily="18" charset="0"/>
              </a:rPr>
              <a:t> při normálním pCO</a:t>
            </a:r>
            <a:r>
              <a:rPr lang="cs-CZ" sz="2400" baseline="-25000" dirty="0" smtClean="0">
                <a:solidFill>
                  <a:srgbClr val="0070C0"/>
                </a:solidFill>
                <a:latin typeface="Times New Roman" pitchFamily="18" charset="0"/>
              </a:rPr>
              <a:t>2</a:t>
            </a:r>
            <a:r>
              <a:rPr lang="cs-CZ" sz="2400" dirty="0" smtClean="0">
                <a:solidFill>
                  <a:srgbClr val="0070C0"/>
                </a:solidFill>
                <a:latin typeface="Times New Roman" pitchFamily="18" charset="0"/>
              </a:rPr>
              <a:t>, pH=7,4 a t=+37</a:t>
            </a:r>
            <a:r>
              <a:rPr lang="cs-CZ" sz="2400" baseline="30000" dirty="0" smtClean="0">
                <a:solidFill>
                  <a:srgbClr val="0070C0"/>
                </a:solidFill>
                <a:latin typeface="Times New Roman" pitchFamily="18" charset="0"/>
              </a:rPr>
              <a:t>o</a:t>
            </a:r>
            <a:r>
              <a:rPr lang="cs-CZ" sz="2400" dirty="0" smtClean="0">
                <a:solidFill>
                  <a:srgbClr val="0070C0"/>
                </a:solidFill>
                <a:latin typeface="Times New Roman" pitchFamily="18" charset="0"/>
              </a:rPr>
              <a:t>C</a:t>
            </a:r>
            <a:endParaRPr lang="cs-CZ" sz="24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</a:rPr>
              <a:t>Base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excess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</a:rPr>
              <a:t> (BE) </a:t>
            </a:r>
            <a:r>
              <a:rPr lang="cs-CZ" sz="2800" dirty="0" smtClean="0">
                <a:solidFill>
                  <a:srgbClr val="0070C0"/>
                </a:solidFill>
                <a:latin typeface="Times New Roman" pitchFamily="18" charset="0"/>
              </a:rPr>
              <a:t>– přebytek nebo nedostatek </a:t>
            </a:r>
            <a:r>
              <a:rPr lang="cs-CZ" sz="2800" dirty="0" err="1" smtClean="0">
                <a:solidFill>
                  <a:srgbClr val="0070C0"/>
                </a:solidFill>
                <a:latin typeface="Times New Roman" pitchFamily="18" charset="0"/>
              </a:rPr>
              <a:t>bazí</a:t>
            </a:r>
            <a:endParaRPr lang="cs-CZ" sz="2800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cs-CZ" sz="2800" dirty="0" smtClean="0">
                <a:solidFill>
                  <a:srgbClr val="0070C0"/>
                </a:solidFill>
                <a:latin typeface="Times New Roman" pitchFamily="18" charset="0"/>
              </a:rPr>
              <a:t>	-2,5 až + 2,5 </a:t>
            </a:r>
            <a:r>
              <a:rPr lang="cs-CZ" sz="2800" dirty="0" err="1" smtClean="0">
                <a:solidFill>
                  <a:srgbClr val="0070C0"/>
                </a:solidFill>
                <a:latin typeface="Times New Roman" pitchFamily="18" charset="0"/>
              </a:rPr>
              <a:t>mmol</a:t>
            </a:r>
            <a:r>
              <a:rPr lang="cs-CZ" sz="2800" dirty="0" smtClean="0">
                <a:solidFill>
                  <a:srgbClr val="0070C0"/>
                </a:solidFill>
                <a:latin typeface="Times New Roman" pitchFamily="18" charset="0"/>
              </a:rPr>
              <a:t>/l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Buffer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</a:rPr>
              <a:t> base (BB) </a:t>
            </a:r>
            <a:r>
              <a:rPr lang="cs-CZ" sz="2800" dirty="0" smtClean="0">
                <a:solidFill>
                  <a:srgbClr val="0070C0"/>
                </a:solidFill>
                <a:latin typeface="Times New Roman" pitchFamily="18" charset="0"/>
              </a:rPr>
              <a:t>- </a:t>
            </a:r>
            <a:r>
              <a:rPr lang="cs-CZ" sz="2800" dirty="0" err="1" smtClean="0">
                <a:solidFill>
                  <a:srgbClr val="0070C0"/>
                </a:solidFill>
                <a:latin typeface="Times New Roman" pitchFamily="18" charset="0"/>
              </a:rPr>
              <a:t>pufrové</a:t>
            </a:r>
            <a:r>
              <a:rPr lang="cs-CZ" sz="2800" dirty="0" smtClean="0">
                <a:solidFill>
                  <a:srgbClr val="0070C0"/>
                </a:solidFill>
                <a:latin typeface="Times New Roman" pitchFamily="18" charset="0"/>
              </a:rPr>
              <a:t> báze v krvi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cs-CZ" sz="2800" dirty="0" smtClean="0">
                <a:solidFill>
                  <a:srgbClr val="0070C0"/>
                </a:solidFill>
                <a:latin typeface="Times New Roman" pitchFamily="18" charset="0"/>
              </a:rPr>
              <a:t>	46 – 52 </a:t>
            </a:r>
            <a:r>
              <a:rPr lang="cs-CZ" sz="2800" dirty="0" err="1" smtClean="0">
                <a:solidFill>
                  <a:srgbClr val="0070C0"/>
                </a:solidFill>
                <a:latin typeface="Times New Roman" pitchFamily="18" charset="0"/>
              </a:rPr>
              <a:t>mmol</a:t>
            </a:r>
            <a:r>
              <a:rPr lang="cs-CZ" sz="2800" dirty="0" smtClean="0">
                <a:solidFill>
                  <a:srgbClr val="0070C0"/>
                </a:solidFill>
                <a:latin typeface="Times New Roman" pitchFamily="18" charset="0"/>
              </a:rPr>
              <a:t>/l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</a:rPr>
              <a:t>Anion gap (anionové okno)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cs-CZ" sz="2800" b="1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3"/>
          <p:cNvSpPr txBox="1">
            <a:spLocks noChangeArrowheads="1"/>
          </p:cNvSpPr>
          <p:nvPr/>
        </p:nvSpPr>
        <p:spPr bwMode="auto">
          <a:xfrm>
            <a:off x="250825" y="404813"/>
            <a:ext cx="8497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/>
              <a:t>ABL 800</a:t>
            </a:r>
            <a:r>
              <a:rPr lang="cs-CZ" sz="4000" i="1"/>
              <a:t>Flex</a:t>
            </a:r>
            <a:r>
              <a:rPr lang="cs-CZ" sz="4000" b="1"/>
              <a:t> a 80</a:t>
            </a:r>
            <a:r>
              <a:rPr lang="cs-CZ" sz="4000" i="1"/>
              <a:t>Flex</a:t>
            </a:r>
            <a:r>
              <a:rPr lang="cs-CZ" sz="4000" b="1"/>
              <a:t> </a:t>
            </a: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684213" y="1341438"/>
            <a:ext cx="6173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8308" name="Picture 5" descr="ABL800-1st-Automa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941888"/>
            <a:ext cx="313213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6" descr="ABL800Fle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981075"/>
            <a:ext cx="49022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4" descr="Logo Radiometer - bianco su fondo bl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163513"/>
            <a:ext cx="3384550" cy="923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8311" name="Picture 5"/>
          <p:cNvPicPr>
            <a:picLocks noChangeAspect="1" noChangeArrowheads="1"/>
          </p:cNvPicPr>
          <p:nvPr/>
        </p:nvPicPr>
        <p:blipFill>
          <a:blip r:embed="rId6" cstate="print"/>
          <a:srcRect t="4054"/>
          <a:stretch>
            <a:fillRect/>
          </a:stretch>
        </p:blipFill>
        <p:spPr bwMode="auto">
          <a:xfrm>
            <a:off x="5724525" y="1125538"/>
            <a:ext cx="2659063" cy="3671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8312" name="Picture 5" descr="Astru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4797425"/>
            <a:ext cx="179546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3" name="TextovéPole 8"/>
          <p:cNvSpPr txBox="1">
            <a:spLocks noChangeArrowheads="1"/>
          </p:cNvSpPr>
          <p:nvPr/>
        </p:nvSpPr>
        <p:spPr bwMode="auto">
          <a:xfrm>
            <a:off x="7521575" y="6370638"/>
            <a:ext cx="14065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/>
              <a:t>P.Astrup</a:t>
            </a:r>
          </a:p>
        </p:txBody>
      </p:sp>
      <p:sp>
        <p:nvSpPr>
          <p:cNvPr id="98314" name="TextovéPole 1"/>
          <p:cNvSpPr txBox="1">
            <a:spLocks noChangeArrowheads="1"/>
          </p:cNvSpPr>
          <p:nvPr/>
        </p:nvSpPr>
        <p:spPr bwMode="auto">
          <a:xfrm>
            <a:off x="7431088" y="4221163"/>
            <a:ext cx="165735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000099"/>
                </a:solidFill>
              </a:rPr>
              <a:t>Použití kazet</a:t>
            </a:r>
          </a:p>
        </p:txBody>
      </p:sp>
      <p:sp>
        <p:nvSpPr>
          <p:cNvPr id="98315" name="TextovéPole 10"/>
          <p:cNvSpPr txBox="1">
            <a:spLocks noChangeArrowheads="1"/>
          </p:cNvSpPr>
          <p:nvPr/>
        </p:nvSpPr>
        <p:spPr bwMode="auto">
          <a:xfrm>
            <a:off x="3514725" y="5360988"/>
            <a:ext cx="2947988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000099"/>
                </a:solidFill>
              </a:rPr>
              <a:t>Detekce hladiny reagencií</a:t>
            </a:r>
          </a:p>
          <a:p>
            <a:r>
              <a:rPr lang="cs-CZ">
                <a:solidFill>
                  <a:srgbClr val="000099"/>
                </a:solidFill>
              </a:rPr>
              <a:t>Automatická kalibrace</a:t>
            </a:r>
          </a:p>
          <a:p>
            <a:r>
              <a:rPr lang="cs-CZ">
                <a:solidFill>
                  <a:srgbClr val="000099"/>
                </a:solidFill>
              </a:rPr>
              <a:t>Podavač vzorků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3"/>
          <p:cNvSpPr txBox="1">
            <a:spLocks noChangeArrowheads="1"/>
          </p:cNvSpPr>
          <p:nvPr/>
        </p:nvSpPr>
        <p:spPr bwMode="auto">
          <a:xfrm>
            <a:off x="142875" y="3571875"/>
            <a:ext cx="3929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>
                <a:solidFill>
                  <a:srgbClr val="000099"/>
                </a:solidFill>
              </a:rPr>
              <a:t>cobas</a:t>
            </a:r>
            <a:r>
              <a:rPr lang="cs-CZ" sz="2800" baseline="30000">
                <a:solidFill>
                  <a:srgbClr val="000099"/>
                </a:solidFill>
              </a:rPr>
              <a:t>®</a:t>
            </a:r>
            <a:r>
              <a:rPr lang="cs-CZ" sz="2800">
                <a:solidFill>
                  <a:srgbClr val="000099"/>
                </a:solidFill>
              </a:rPr>
              <a:t> b221 (OMNI S)</a:t>
            </a:r>
            <a:r>
              <a:rPr lang="cs-CZ" sz="2800" b="1">
                <a:solidFill>
                  <a:srgbClr val="000099"/>
                </a:solidFill>
              </a:rPr>
              <a:t> </a:t>
            </a:r>
            <a:endParaRPr lang="cs-CZ" sz="2800">
              <a:solidFill>
                <a:srgbClr val="000099"/>
              </a:solidFill>
            </a:endParaRPr>
          </a:p>
        </p:txBody>
      </p:sp>
      <p:sp>
        <p:nvSpPr>
          <p:cNvPr id="101379" name="Rectangle 4"/>
          <p:cNvSpPr>
            <a:spLocks noChangeArrowheads="1"/>
          </p:cNvSpPr>
          <p:nvPr/>
        </p:nvSpPr>
        <p:spPr bwMode="auto">
          <a:xfrm>
            <a:off x="684213" y="1341438"/>
            <a:ext cx="6173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1380" name="Picture 5" descr="cobas_b2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428625"/>
            <a:ext cx="360045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Obrázek 6" descr="roche-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142875"/>
            <a:ext cx="1747837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Obrázek 7" descr="compact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285750"/>
            <a:ext cx="30607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3" name="Text Box 3"/>
          <p:cNvSpPr txBox="1">
            <a:spLocks noChangeArrowheads="1"/>
          </p:cNvSpPr>
          <p:nvPr/>
        </p:nvSpPr>
        <p:spPr bwMode="auto">
          <a:xfrm>
            <a:off x="5786438" y="3500438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>
                <a:solidFill>
                  <a:srgbClr val="000099"/>
                </a:solidFill>
              </a:rPr>
              <a:t>Compact 3</a:t>
            </a:r>
            <a:r>
              <a:rPr lang="cs-CZ" sz="2800" b="1">
                <a:solidFill>
                  <a:srgbClr val="000099"/>
                </a:solidFill>
              </a:rPr>
              <a:t> </a:t>
            </a:r>
            <a:endParaRPr lang="cs-CZ" sz="2800">
              <a:solidFill>
                <a:srgbClr val="000099"/>
              </a:solidFill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214313" y="4572000"/>
          <a:ext cx="4638675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852"/>
                <a:gridCol w="1160919"/>
                <a:gridCol w="1152052"/>
                <a:gridCol w="1162852"/>
              </a:tblGrid>
              <a:tr h="370681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  <a:endParaRPr lang="cs-CZ" sz="1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pCO</a:t>
                      </a:r>
                      <a:r>
                        <a:rPr lang="cs-CZ" sz="1800" b="1" baseline="-25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800" b="1" baseline="-25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pO</a:t>
                      </a:r>
                      <a:r>
                        <a:rPr lang="cs-CZ" sz="1800" b="1" baseline="-25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800" b="1" baseline="-25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r>
                        <a:rPr lang="cs-CZ" sz="1800" b="1" baseline="30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cs-CZ" sz="1800" b="1" baseline="30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r>
                        <a:rPr lang="cs-CZ" sz="1800" b="1" baseline="30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Ca</a:t>
                      </a:r>
                      <a:r>
                        <a:rPr lang="cs-CZ" sz="1800" b="1" baseline="30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2+</a:t>
                      </a: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  <a:r>
                        <a:rPr lang="cs-CZ" sz="1800" b="1" baseline="30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Glukóza</a:t>
                      </a: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Laktát</a:t>
                      </a:r>
                      <a:endParaRPr lang="cs-CZ" sz="16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Močovina</a:t>
                      </a:r>
                      <a:endParaRPr lang="cs-CZ" sz="16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tHb</a:t>
                      </a:r>
                      <a:endParaRPr lang="cs-CZ" sz="1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cs-CZ" sz="1800" b="1" baseline="-25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800" b="1" baseline="-25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cs-CZ" sz="1800" b="1" dirty="0" err="1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HCt</a:t>
                      </a:r>
                      <a:endParaRPr lang="cs-CZ" sz="1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Bilirubin</a:t>
                      </a:r>
                      <a:endParaRPr lang="cs-CZ" sz="16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6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411" name="TextovéPole 11"/>
          <p:cNvSpPr txBox="1">
            <a:spLocks noChangeArrowheads="1"/>
          </p:cNvSpPr>
          <p:nvPr/>
        </p:nvSpPr>
        <p:spPr bwMode="auto">
          <a:xfrm>
            <a:off x="142875" y="4143375"/>
            <a:ext cx="2357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00B050"/>
                </a:solidFill>
              </a:rPr>
              <a:t>Měřené parametry</a:t>
            </a:r>
          </a:p>
        </p:txBody>
      </p:sp>
      <p:sp>
        <p:nvSpPr>
          <p:cNvPr id="101412" name="TextovéPole 13"/>
          <p:cNvSpPr txBox="1">
            <a:spLocks noChangeArrowheads="1"/>
          </p:cNvSpPr>
          <p:nvPr/>
        </p:nvSpPr>
        <p:spPr bwMode="auto">
          <a:xfrm>
            <a:off x="142875" y="6143625"/>
            <a:ext cx="4929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00B050"/>
                </a:solidFill>
              </a:rPr>
              <a:t>Vypočítané parametry: </a:t>
            </a:r>
            <a:r>
              <a:rPr lang="cs-CZ">
                <a:solidFill>
                  <a:srgbClr val="C00000"/>
                </a:solidFill>
                <a:cs typeface="Arial" pitchFamily="34" charset="0"/>
              </a:rPr>
              <a:t>HCO</a:t>
            </a:r>
            <a:r>
              <a:rPr lang="cs-CZ" baseline="-25000">
                <a:solidFill>
                  <a:srgbClr val="C00000"/>
                </a:solidFill>
                <a:cs typeface="Arial" pitchFamily="34" charset="0"/>
              </a:rPr>
              <a:t>3</a:t>
            </a:r>
            <a:r>
              <a:rPr lang="cs-CZ" baseline="30000">
                <a:solidFill>
                  <a:srgbClr val="C00000"/>
                </a:solidFill>
                <a:cs typeface="Arial" pitchFamily="34" charset="0"/>
              </a:rPr>
              <a:t>-</a:t>
            </a:r>
            <a:r>
              <a:rPr lang="cs-CZ">
                <a:solidFill>
                  <a:srgbClr val="C00000"/>
                </a:solidFill>
                <a:cs typeface="Arial" pitchFamily="34" charset="0"/>
              </a:rPr>
              <a:t>, BE, p50,…</a:t>
            </a:r>
            <a:endParaRPr lang="cs-CZ" baseline="3000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01413" name="TextovéPole 15"/>
          <p:cNvSpPr txBox="1">
            <a:spLocks noChangeArrowheads="1"/>
          </p:cNvSpPr>
          <p:nvPr/>
        </p:nvSpPr>
        <p:spPr bwMode="auto">
          <a:xfrm>
            <a:off x="5286375" y="4071938"/>
            <a:ext cx="235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00B050"/>
                </a:solidFill>
              </a:rPr>
              <a:t>Měřené parametry</a:t>
            </a:r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5364163" y="4422775"/>
          <a:ext cx="3475037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589"/>
                <a:gridCol w="1160657"/>
                <a:gridCol w="1151791"/>
              </a:tblGrid>
              <a:tr h="371475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pH</a:t>
                      </a:r>
                      <a:endParaRPr lang="cs-CZ" sz="18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3" marR="91423"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pCO</a:t>
                      </a:r>
                      <a:r>
                        <a:rPr lang="cs-CZ" sz="1800" b="1" baseline="-25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800" b="1" baseline="-25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3" marR="91423"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pO</a:t>
                      </a:r>
                      <a:r>
                        <a:rPr lang="cs-CZ" sz="1800" b="1" baseline="-25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cs-CZ" sz="1800" b="1" baseline="-25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3" marR="91423"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424" name="TextovéPole 1"/>
          <p:cNvSpPr txBox="1">
            <a:spLocks noChangeArrowheads="1"/>
          </p:cNvSpPr>
          <p:nvPr/>
        </p:nvSpPr>
        <p:spPr bwMode="auto">
          <a:xfrm>
            <a:off x="4984750" y="4868863"/>
            <a:ext cx="4032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>
                <a:solidFill>
                  <a:srgbClr val="000099"/>
                </a:solidFill>
              </a:rPr>
              <a:t>3 způsoby aplikace vzorku (kapiláry, ampule, stříkačka)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>
                <a:solidFill>
                  <a:srgbClr val="000099"/>
                </a:solidFill>
              </a:rPr>
              <a:t>Detekce hladiny reagencií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>
                <a:solidFill>
                  <a:srgbClr val="000099"/>
                </a:solidFill>
              </a:rPr>
              <a:t>Automatická kalibrace (jedno a dvoubodová),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>
                <a:solidFill>
                  <a:srgbClr val="000099"/>
                </a:solidFill>
              </a:rPr>
              <a:t>Kontrola kvality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>
                <a:solidFill>
                  <a:srgbClr val="000099"/>
                </a:solidFill>
              </a:rPr>
              <a:t>Automatické čištění a údržba přístroje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>
                <a:solidFill>
                  <a:srgbClr val="000099"/>
                </a:solidFill>
              </a:rPr>
              <a:t>Možnost dálkové údržby a monitorování přístroje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3"/>
          <p:cNvSpPr txBox="1">
            <a:spLocks noChangeArrowheads="1"/>
          </p:cNvSpPr>
          <p:nvPr/>
        </p:nvSpPr>
        <p:spPr bwMode="auto">
          <a:xfrm>
            <a:off x="1476375" y="5300663"/>
            <a:ext cx="5832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400">
                <a:solidFill>
                  <a:schemeClr val="bg1"/>
                </a:solidFill>
              </a:rPr>
              <a:t>Děkuji za pozornost</a:t>
            </a:r>
          </a:p>
        </p:txBody>
      </p:sp>
      <p:sp>
        <p:nvSpPr>
          <p:cNvPr id="102403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497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/>
              <a:t>GEM/Premier </a:t>
            </a:r>
            <a:r>
              <a:rPr lang="cs-CZ" sz="3200" b="1"/>
              <a:t>3000,4000</a:t>
            </a:r>
          </a:p>
        </p:txBody>
      </p:sp>
      <p:sp>
        <p:nvSpPr>
          <p:cNvPr id="102404" name="Rectangle 22"/>
          <p:cNvSpPr>
            <a:spLocks noChangeArrowheads="1"/>
          </p:cNvSpPr>
          <p:nvPr/>
        </p:nvSpPr>
        <p:spPr bwMode="auto">
          <a:xfrm>
            <a:off x="684213" y="1341438"/>
            <a:ext cx="6173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405" name="Picture 193" descr="gem ob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052513"/>
            <a:ext cx="45735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6" name="Rectangle 194"/>
          <p:cNvSpPr>
            <a:spLocks noChangeArrowheads="1"/>
          </p:cNvSpPr>
          <p:nvPr/>
        </p:nvSpPr>
        <p:spPr bwMode="auto">
          <a:xfrm>
            <a:off x="3492500" y="1484313"/>
            <a:ext cx="5395913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b="1"/>
              <a:t> </a:t>
            </a:r>
            <a:r>
              <a:rPr lang="cs-CZ" sz="2000">
                <a:solidFill>
                  <a:srgbClr val="FF00FF"/>
                </a:solidFill>
              </a:rPr>
              <a:t>automatická QC – iQMTM </a:t>
            </a:r>
          </a:p>
          <a:p>
            <a:pPr>
              <a:buFont typeface="Arial" pitchFamily="34" charset="0"/>
              <a:buChar char="•"/>
            </a:pPr>
            <a:r>
              <a:rPr lang="cs-CZ" sz="2000" b="1">
                <a:solidFill>
                  <a:srgbClr val="FF00FF"/>
                </a:solidFill>
              </a:rPr>
              <a:t> </a:t>
            </a:r>
            <a:r>
              <a:rPr lang="cs-CZ" sz="2000">
                <a:solidFill>
                  <a:srgbClr val="FF00FF"/>
                </a:solidFill>
              </a:rPr>
              <a:t>GEMwebTM – systém vzdálené kontroly – </a:t>
            </a:r>
            <a:r>
              <a:rPr lang="cs-CZ" i="1"/>
              <a:t>analyzátor se chová jako jeden z počítačů Intranetu</a:t>
            </a:r>
          </a:p>
          <a:p>
            <a:pPr>
              <a:buFont typeface="Arial" pitchFamily="34" charset="0"/>
              <a:buChar char="•"/>
            </a:pPr>
            <a:r>
              <a:rPr lang="cs-CZ" sz="2000">
                <a:solidFill>
                  <a:srgbClr val="FF00FF"/>
                </a:solidFill>
              </a:rPr>
              <a:t> provoz bez údržby</a:t>
            </a:r>
          </a:p>
        </p:txBody>
      </p:sp>
      <p:pic>
        <p:nvPicPr>
          <p:cNvPr id="102407" name="Picture 195" descr="Gem zakl ob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3556000"/>
            <a:ext cx="4532313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8" name="Obrázek 7" descr="Instrumentation%20Laboratory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188913"/>
            <a:ext cx="3043237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395288" y="4005263"/>
          <a:ext cx="30988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Clip" r:id="rId4" imgW="12190476" imgH="9142857" progId="">
                  <p:embed/>
                </p:oleObj>
              </mc:Choice>
              <mc:Fallback>
                <p:oleObj name="Clip" r:id="rId4" imgW="12190476" imgH="9142857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005263"/>
                        <a:ext cx="3098800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06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/>
              <a:t>Rapidpoint 400 </a:t>
            </a:r>
            <a:r>
              <a:rPr lang="cs-CZ" sz="3600"/>
              <a:t>– </a:t>
            </a:r>
            <a:r>
              <a:rPr lang="cs-CZ" sz="2800"/>
              <a:t>kazetový systém</a:t>
            </a:r>
          </a:p>
        </p:txBody>
      </p:sp>
      <p:pic>
        <p:nvPicPr>
          <p:cNvPr id="12292" name="Picture 4" descr="RP405 cartridge open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4076700"/>
            <a:ext cx="32893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3700463" y="962025"/>
            <a:ext cx="53276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0099"/>
                </a:solidFill>
              </a:rPr>
              <a:t>Stanovované analyty:</a:t>
            </a:r>
          </a:p>
          <a:p>
            <a:r>
              <a:rPr lang="cs-CZ" sz="2000" b="1">
                <a:solidFill>
                  <a:srgbClr val="FF0066"/>
                </a:solidFill>
              </a:rPr>
              <a:t>Krevní plyny, elektrolyty, glukóza, hematokrit, CO-oximetrie a novorozenský bilirubin</a:t>
            </a:r>
          </a:p>
          <a:p>
            <a:endParaRPr lang="cs-CZ" sz="2000" b="1">
              <a:solidFill>
                <a:srgbClr val="000099"/>
              </a:solidFill>
            </a:endParaRPr>
          </a:p>
          <a:p>
            <a:pPr>
              <a:buFontTx/>
              <a:buChar char="•"/>
            </a:pPr>
            <a:r>
              <a:rPr lang="cs-CZ" sz="2000">
                <a:solidFill>
                  <a:srgbClr val="000099"/>
                </a:solidFill>
              </a:rPr>
              <a:t> bezúdržbový kazetový systém</a:t>
            </a:r>
          </a:p>
          <a:p>
            <a:pPr>
              <a:buFontTx/>
              <a:buChar char="•"/>
            </a:pPr>
            <a:r>
              <a:rPr lang="cs-CZ" sz="2000">
                <a:solidFill>
                  <a:srgbClr val="000099"/>
                </a:solidFill>
              </a:rPr>
              <a:t> detekce sraženin</a:t>
            </a:r>
          </a:p>
          <a:p>
            <a:pPr>
              <a:buFontTx/>
              <a:buChar char="•"/>
            </a:pPr>
            <a:r>
              <a:rPr lang="cs-CZ" sz="2000">
                <a:solidFill>
                  <a:srgbClr val="000099"/>
                </a:solidFill>
              </a:rPr>
              <a:t> automatické čištění </a:t>
            </a:r>
          </a:p>
          <a:p>
            <a:pPr>
              <a:buFontTx/>
              <a:buChar char="•"/>
            </a:pPr>
            <a:r>
              <a:rPr lang="cs-CZ" sz="2000">
                <a:solidFill>
                  <a:srgbClr val="000099"/>
                </a:solidFill>
              </a:rPr>
              <a:t> automatická kalibrace</a:t>
            </a:r>
          </a:p>
          <a:p>
            <a:pPr>
              <a:buFontTx/>
              <a:buChar char="•"/>
            </a:pPr>
            <a:r>
              <a:rPr lang="cs-CZ" sz="2000">
                <a:solidFill>
                  <a:srgbClr val="000099"/>
                </a:solidFill>
              </a:rPr>
              <a:t> možnost automatické správy dat </a:t>
            </a:r>
            <a:r>
              <a:rPr lang="cs-CZ" sz="1600">
                <a:solidFill>
                  <a:srgbClr val="000099"/>
                </a:solidFill>
              </a:rPr>
              <a:t>(RapidComm)</a:t>
            </a:r>
            <a:endParaRPr lang="cs-CZ" sz="2000">
              <a:solidFill>
                <a:srgbClr val="000099"/>
              </a:solidFill>
            </a:endParaRPr>
          </a:p>
        </p:txBody>
      </p:sp>
      <p:pic>
        <p:nvPicPr>
          <p:cNvPr id="12294" name="Picture 9" descr="imag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1125538"/>
            <a:ext cx="3097212" cy="273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5" name="Obrázek 5" descr="siemens-log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1725" y="152400"/>
            <a:ext cx="14144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36904" cy="1512168"/>
          </a:xfrm>
          <a:solidFill>
            <a:schemeClr val="bg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eaLnBrk="1" hangingPunct="1"/>
            <a:r>
              <a:rPr lang="cs-CZ" sz="4400" b="1" dirty="0" smtClean="0">
                <a:solidFill>
                  <a:srgbClr val="FF0000"/>
                </a:solidFill>
                <a:latin typeface="Times New Roman" pitchFamily="18" charset="0"/>
              </a:rPr>
              <a:t>ABR </a:t>
            </a:r>
            <a:r>
              <a:rPr lang="cs-CZ" dirty="0" smtClean="0">
                <a:solidFill>
                  <a:schemeClr val="accent2"/>
                </a:solidFill>
                <a:latin typeface="Times New Roman" pitchFamily="18" charset="0"/>
              </a:rPr>
              <a:t>(acidobazická rovnováha)</a:t>
            </a:r>
            <a:br>
              <a:rPr lang="cs-CZ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cs-CZ" sz="4400" b="1" dirty="0" smtClean="0">
                <a:solidFill>
                  <a:srgbClr val="FF0000"/>
                </a:solidFill>
                <a:latin typeface="Times New Roman" pitchFamily="18" charset="0"/>
              </a:rPr>
              <a:t>ABS</a:t>
            </a:r>
            <a:r>
              <a:rPr lang="cs-CZ" sz="44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cs-CZ" dirty="0" smtClean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cs-CZ" dirty="0" err="1" smtClean="0">
                <a:solidFill>
                  <a:schemeClr val="accent2"/>
                </a:solidFill>
                <a:latin typeface="Times New Roman" pitchFamily="18" charset="0"/>
              </a:rPr>
              <a:t>acidobazický</a:t>
            </a:r>
            <a:r>
              <a:rPr lang="cs-CZ" dirty="0" smtClean="0">
                <a:solidFill>
                  <a:schemeClr val="accent2"/>
                </a:solidFill>
                <a:latin typeface="Times New Roman" pitchFamily="18" charset="0"/>
              </a:rPr>
              <a:t> stav)</a:t>
            </a:r>
            <a:r>
              <a:rPr lang="cs-CZ" sz="2800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cs-CZ" sz="2800" dirty="0" smtClean="0">
                <a:solidFill>
                  <a:schemeClr val="accent2"/>
                </a:solidFill>
                <a:latin typeface="Times New Roman" pitchFamily="18" charset="0"/>
              </a:rPr>
            </a:br>
            <a:endParaRPr lang="cs-CZ" sz="28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251521" y="1916112"/>
            <a:ext cx="8640960" cy="4681239"/>
          </a:xfrm>
        </p:spPr>
        <p:txBody>
          <a:bodyPr/>
          <a:lstStyle/>
          <a:p>
            <a:pPr marL="36000" eaLnBrk="1" hangingPunct="1">
              <a:buNone/>
            </a:pPr>
            <a:r>
              <a:rPr lang="cs-CZ" sz="2800" dirty="0" smtClean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cs-CZ" sz="3600" dirty="0" smtClean="0">
                <a:solidFill>
                  <a:srgbClr val="0000FF"/>
                </a:solidFill>
                <a:latin typeface="Times New Roman" pitchFamily="18" charset="0"/>
              </a:rPr>
              <a:t>Rovnováha (stav) mezi kyselými a zásaditými látkami v organismu, rovnováha mezi jejich tvorbou a vylučováním</a:t>
            </a:r>
          </a:p>
          <a:p>
            <a:pPr marL="36000" algn="ctr" eaLnBrk="1" hangingPunct="1">
              <a:buNone/>
            </a:pP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</a:rPr>
              <a:t>K určení stavu ABR (ABS) je potřeba:</a:t>
            </a:r>
          </a:p>
          <a:p>
            <a:pPr marL="36000" eaLnBrk="1" hangingPunct="1"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</a:rPr>
              <a:t>Zhodnotit klinický stav pacienta</a:t>
            </a:r>
          </a:p>
          <a:p>
            <a:pPr marL="36000" eaLnBrk="1" hangingPunct="1"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</a:rPr>
              <a:t>V laboratoři stanovit: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</a:rPr>
              <a:t>	</a:t>
            </a:r>
            <a:r>
              <a:rPr lang="cs-CZ" sz="2400" b="1" dirty="0" smtClean="0">
                <a:solidFill>
                  <a:srgbClr val="002060"/>
                </a:solidFill>
                <a:latin typeface="Times New Roman" pitchFamily="18" charset="0"/>
              </a:rPr>
              <a:t>Základní parametry ABR v krvi</a:t>
            </a:r>
            <a:r>
              <a:rPr lang="cs-CZ" sz="2400" dirty="0" smtClean="0">
                <a:solidFill>
                  <a:srgbClr val="002060"/>
                </a:solidFill>
                <a:latin typeface="Times New Roman" pitchFamily="18" charset="0"/>
              </a:rPr>
              <a:t> (</a:t>
            </a:r>
            <a:r>
              <a:rPr lang="cs-CZ" sz="2400" b="1" dirty="0" smtClean="0">
                <a:solidFill>
                  <a:srgbClr val="002060"/>
                </a:solidFill>
                <a:latin typeface="Times New Roman" pitchFamily="18" charset="0"/>
              </a:rPr>
              <a:t>pH, pCO</a:t>
            </a:r>
            <a:r>
              <a:rPr lang="cs-CZ" sz="2400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cs-CZ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Times New Roman" pitchFamily="18" charset="0"/>
              </a:rPr>
              <a:t>a </a:t>
            </a:r>
            <a:r>
              <a:rPr lang="cs-CZ" sz="2400" b="1" dirty="0" smtClean="0">
                <a:solidFill>
                  <a:srgbClr val="002060"/>
                </a:solidFill>
                <a:latin typeface="Times New Roman" pitchFamily="18" charset="0"/>
              </a:rPr>
              <a:t>pO</a:t>
            </a:r>
            <a:r>
              <a:rPr lang="cs-CZ" sz="2400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cs-CZ" sz="2400" dirty="0" smtClean="0">
                <a:solidFill>
                  <a:srgbClr val="002060"/>
                </a:solidFill>
                <a:latin typeface="Times New Roman" pitchFamily="18" charset="0"/>
              </a:rPr>
              <a:t>) </a:t>
            </a:r>
            <a:r>
              <a:rPr lang="cs-CZ" sz="2400" b="1" dirty="0" smtClean="0">
                <a:solidFill>
                  <a:srgbClr val="002060"/>
                </a:solidFill>
                <a:latin typeface="Times New Roman" pitchFamily="18" charset="0"/>
              </a:rPr>
              <a:t>včetně vypočítaných parametrů, Elektrolyty (Na</a:t>
            </a:r>
            <a:r>
              <a:rPr lang="cs-CZ" sz="2400" b="1" baseline="30000" dirty="0" smtClean="0">
                <a:solidFill>
                  <a:srgbClr val="002060"/>
                </a:solidFill>
                <a:latin typeface="Times New Roman" pitchFamily="18" charset="0"/>
              </a:rPr>
              <a:t>+</a:t>
            </a:r>
            <a:r>
              <a:rPr lang="cs-CZ" sz="2400" b="1" dirty="0" smtClean="0">
                <a:solidFill>
                  <a:srgbClr val="002060"/>
                </a:solidFill>
                <a:latin typeface="Times New Roman" pitchFamily="18" charset="0"/>
              </a:rPr>
              <a:t>, K</a:t>
            </a:r>
            <a:r>
              <a:rPr lang="cs-CZ" sz="2400" b="1" baseline="30000" dirty="0" smtClean="0">
                <a:solidFill>
                  <a:srgbClr val="002060"/>
                </a:solidFill>
                <a:latin typeface="Times New Roman" pitchFamily="18" charset="0"/>
              </a:rPr>
              <a:t>+</a:t>
            </a:r>
            <a:r>
              <a:rPr lang="cs-CZ" sz="2400" b="1" dirty="0" smtClean="0">
                <a:solidFill>
                  <a:srgbClr val="002060"/>
                </a:solidFill>
                <a:latin typeface="Times New Roman" pitchFamily="18" charset="0"/>
              </a:rPr>
              <a:t>, Cl</a:t>
            </a:r>
            <a:r>
              <a:rPr lang="cs-CZ" sz="2400" b="1" baseline="30000" dirty="0" smtClean="0">
                <a:solidFill>
                  <a:srgbClr val="002060"/>
                </a:solidFill>
                <a:latin typeface="Times New Roman" pitchFamily="18" charset="0"/>
              </a:rPr>
              <a:t>-</a:t>
            </a:r>
            <a:r>
              <a:rPr lang="cs-CZ" sz="2400" b="1" dirty="0" smtClean="0">
                <a:solidFill>
                  <a:srgbClr val="002060"/>
                </a:solidFill>
                <a:latin typeface="Times New Roman" pitchFamily="18" charset="0"/>
              </a:rPr>
              <a:t>), </a:t>
            </a:r>
            <a:r>
              <a:rPr lang="cs-CZ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  <a:latin typeface="Times New Roman" pitchFamily="18" charset="0"/>
              </a:rPr>
              <a:t>hemoglobin a jeho saturaci kyslíkem, </a:t>
            </a:r>
            <a:r>
              <a:rPr lang="cs-CZ" sz="2400" dirty="0" smtClean="0">
                <a:solidFill>
                  <a:srgbClr val="002060"/>
                </a:solidFill>
                <a:latin typeface="Times New Roman" pitchFamily="18" charset="0"/>
              </a:rPr>
              <a:t>případně albumin,  </a:t>
            </a:r>
            <a:r>
              <a:rPr lang="cs-CZ" sz="2400" dirty="0" err="1" smtClean="0">
                <a:solidFill>
                  <a:srgbClr val="002060"/>
                </a:solidFill>
                <a:latin typeface="Times New Roman" pitchFamily="18" charset="0"/>
              </a:rPr>
              <a:t>osmolalitu</a:t>
            </a:r>
            <a:r>
              <a:rPr lang="cs-CZ" sz="2400" dirty="0" smtClean="0">
                <a:solidFill>
                  <a:srgbClr val="002060"/>
                </a:solidFill>
                <a:latin typeface="Times New Roman" pitchFamily="18" charset="0"/>
              </a:rPr>
              <a:t>, laktát, aj.</a:t>
            </a:r>
            <a:r>
              <a:rPr lang="cs-CZ" sz="2800" dirty="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cs-CZ" sz="2800" dirty="0" smtClean="0">
                <a:solidFill>
                  <a:srgbClr val="0000FF"/>
                </a:solidFill>
                <a:latin typeface="Times New Roman" pitchFamily="18" charset="0"/>
              </a:rPr>
            </a:br>
            <a:endParaRPr lang="cs-CZ" sz="2800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4" name="Obrázek 3" descr="acidbase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88640"/>
            <a:ext cx="1666875" cy="2476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3"/>
          <p:cNvSpPr txBox="1">
            <a:spLocks noChangeArrowheads="1"/>
          </p:cNvSpPr>
          <p:nvPr/>
        </p:nvSpPr>
        <p:spPr bwMode="auto">
          <a:xfrm>
            <a:off x="539750" y="333375"/>
            <a:ext cx="806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/>
              <a:t>Rapidlab 1200</a:t>
            </a:r>
          </a:p>
        </p:txBody>
      </p:sp>
      <p:pic>
        <p:nvPicPr>
          <p:cNvPr id="1003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050" y="1341438"/>
            <a:ext cx="4071938" cy="42640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035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333500"/>
            <a:ext cx="4186238" cy="4256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0357" name="Obrázek 5" descr="siemens-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188913"/>
            <a:ext cx="14144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Obrázek 5" descr="siemens-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188913"/>
            <a:ext cx="14144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9" name="TextovéPole 6"/>
          <p:cNvSpPr txBox="1">
            <a:spLocks noChangeArrowheads="1"/>
          </p:cNvSpPr>
          <p:nvPr/>
        </p:nvSpPr>
        <p:spPr bwMode="auto">
          <a:xfrm>
            <a:off x="4859338" y="5589588"/>
            <a:ext cx="4284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000099"/>
                </a:solidFill>
              </a:rPr>
              <a:t>Vložení reagenční kazety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806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/>
              <a:t>STAT PROFILE </a:t>
            </a:r>
            <a:r>
              <a:rPr lang="cs-CZ" sz="4000" b="1" i="1"/>
              <a:t>pHOx</a:t>
            </a:r>
          </a:p>
        </p:txBody>
      </p:sp>
      <p:pic>
        <p:nvPicPr>
          <p:cNvPr id="13316" name="Picture 4" descr="2009-02-01_11-33-00-3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404813"/>
            <a:ext cx="198755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2009-02-01_11-19-26-5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538" y="1484313"/>
            <a:ext cx="39592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4" name="Object 6"/>
          <p:cNvGraphicFramePr>
            <a:graphicFrameLocks noChangeAspect="1"/>
          </p:cNvGraphicFramePr>
          <p:nvPr/>
        </p:nvGraphicFramePr>
        <p:xfrm>
          <a:off x="4211638" y="1557338"/>
          <a:ext cx="4932362" cy="427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Photo Editor Photo" r:id="rId6" imgW="1828959" imgH="1585097" progId="">
                  <p:embed/>
                </p:oleObj>
              </mc:Choice>
              <mc:Fallback>
                <p:oleObj name="Photo Editor Photo" r:id="rId6" imgW="1828959" imgH="1585097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557338"/>
                        <a:ext cx="4932362" cy="427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806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/>
              <a:t>i-STAT</a:t>
            </a:r>
          </a:p>
        </p:txBody>
      </p:sp>
      <p:pic>
        <p:nvPicPr>
          <p:cNvPr id="103427" name="Picture 4" descr="2009-02-01_11-31-20-9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333375"/>
            <a:ext cx="21764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5" descr="istat1-lar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268413"/>
            <a:ext cx="2370137" cy="538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6" descr="cartridges-large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1341438"/>
            <a:ext cx="4968875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0" name="TextovéPole 1"/>
          <p:cNvSpPr txBox="1">
            <a:spLocks noChangeArrowheads="1"/>
          </p:cNvSpPr>
          <p:nvPr/>
        </p:nvSpPr>
        <p:spPr bwMode="auto">
          <a:xfrm>
            <a:off x="2195513" y="5440363"/>
            <a:ext cx="68103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cs-CZ"/>
              <a:t>Použití reagenčních a promývacích kazet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/>
              <a:t>Automatická kalibrace (jedno a dvoubodová) a kontrola kvality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/>
              <a:t>Možnost automatické správy dat (RAPIDComm™)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250825" y="260350"/>
            <a:ext cx="8570913" cy="1211263"/>
          </a:xfrm>
        </p:spPr>
        <p:txBody>
          <a:bodyPr/>
          <a:lstStyle/>
          <a:p>
            <a:r>
              <a:rPr lang="cs-CZ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Základní charakteristiky vnitřního prostředí</a:t>
            </a:r>
          </a:p>
        </p:txBody>
      </p:sp>
      <p:sp>
        <p:nvSpPr>
          <p:cNvPr id="4" name="Elipsa 3"/>
          <p:cNvSpPr/>
          <p:nvPr/>
        </p:nvSpPr>
        <p:spPr>
          <a:xfrm>
            <a:off x="2268538" y="836613"/>
            <a:ext cx="5759450" cy="5759450"/>
          </a:xfrm>
          <a:prstGeom prst="ellips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700" name="TextovéPole 4"/>
          <p:cNvSpPr txBox="1">
            <a:spLocks noChangeArrowheads="1"/>
          </p:cNvSpPr>
          <p:nvPr/>
        </p:nvSpPr>
        <p:spPr bwMode="auto">
          <a:xfrm>
            <a:off x="3419475" y="1773238"/>
            <a:ext cx="3673475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>
                <a:solidFill>
                  <a:srgbClr val="FF1111"/>
                </a:solidFill>
              </a:rPr>
              <a:t>pH, pCO2, pO2</a:t>
            </a:r>
          </a:p>
        </p:txBody>
      </p:sp>
      <p:sp>
        <p:nvSpPr>
          <p:cNvPr id="29701" name="TextovéPole 5"/>
          <p:cNvSpPr txBox="1">
            <a:spLocks noChangeArrowheads="1"/>
          </p:cNvSpPr>
          <p:nvPr/>
        </p:nvSpPr>
        <p:spPr bwMode="auto">
          <a:xfrm>
            <a:off x="2484438" y="2852738"/>
            <a:ext cx="5327650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 dirty="0">
                <a:solidFill>
                  <a:srgbClr val="FF1111"/>
                </a:solidFill>
              </a:rPr>
              <a:t>ionty </a:t>
            </a:r>
            <a:r>
              <a:rPr lang="cs-CZ" sz="3600" dirty="0">
                <a:solidFill>
                  <a:srgbClr val="FF1111"/>
                </a:solidFill>
              </a:rPr>
              <a:t>Na</a:t>
            </a:r>
            <a:r>
              <a:rPr lang="cs-CZ" sz="3600" baseline="30000" dirty="0">
                <a:solidFill>
                  <a:srgbClr val="FF1111"/>
                </a:solidFill>
              </a:rPr>
              <a:t>+</a:t>
            </a:r>
            <a:r>
              <a:rPr lang="cs-CZ" sz="3600" dirty="0">
                <a:solidFill>
                  <a:srgbClr val="FF1111"/>
                </a:solidFill>
              </a:rPr>
              <a:t>, K</a:t>
            </a:r>
            <a:r>
              <a:rPr lang="cs-CZ" sz="3600" baseline="30000" dirty="0">
                <a:solidFill>
                  <a:srgbClr val="FF1111"/>
                </a:solidFill>
              </a:rPr>
              <a:t>+</a:t>
            </a:r>
            <a:r>
              <a:rPr lang="cs-CZ" sz="3600" dirty="0">
                <a:solidFill>
                  <a:srgbClr val="FF1111"/>
                </a:solidFill>
              </a:rPr>
              <a:t>, Cl</a:t>
            </a:r>
            <a:r>
              <a:rPr lang="cs-CZ" sz="3600" baseline="30000" dirty="0">
                <a:solidFill>
                  <a:srgbClr val="FF1111"/>
                </a:solidFill>
              </a:rPr>
              <a:t>-</a:t>
            </a:r>
            <a:endParaRPr lang="cs-CZ" sz="3600" b="1" dirty="0">
              <a:solidFill>
                <a:srgbClr val="FF1111"/>
              </a:solidFill>
            </a:endParaRPr>
          </a:p>
          <a:p>
            <a:r>
              <a:rPr lang="cs-CZ" sz="3600" dirty="0">
                <a:solidFill>
                  <a:srgbClr val="FF1111"/>
                </a:solidFill>
              </a:rPr>
              <a:t>Osmolalita, </a:t>
            </a:r>
            <a:r>
              <a:rPr lang="cs-CZ" sz="3600" dirty="0" smtClean="0">
                <a:solidFill>
                  <a:srgbClr val="FF1111"/>
                </a:solidFill>
              </a:rPr>
              <a:t>Hemoglobin</a:t>
            </a:r>
            <a:endParaRPr lang="cs-CZ" sz="3600" dirty="0">
              <a:solidFill>
                <a:srgbClr val="FF1111"/>
              </a:solidFill>
            </a:endParaRPr>
          </a:p>
        </p:txBody>
      </p:sp>
      <p:sp>
        <p:nvSpPr>
          <p:cNvPr id="29702" name="TextovéPole 6"/>
          <p:cNvSpPr txBox="1">
            <a:spLocks noChangeArrowheads="1"/>
          </p:cNvSpPr>
          <p:nvPr/>
        </p:nvSpPr>
        <p:spPr bwMode="auto">
          <a:xfrm>
            <a:off x="2771775" y="4149725"/>
            <a:ext cx="48958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dirty="0">
                <a:solidFill>
                  <a:srgbClr val="FF1111"/>
                </a:solidFill>
              </a:rPr>
              <a:t>Bílkoviny, </a:t>
            </a:r>
            <a:r>
              <a:rPr lang="cs-CZ" sz="3600" dirty="0" smtClean="0">
                <a:solidFill>
                  <a:srgbClr val="FF1111"/>
                </a:solidFill>
              </a:rPr>
              <a:t>Albumin</a:t>
            </a:r>
            <a:endParaRPr lang="cs-CZ" sz="3600" b="1" dirty="0">
              <a:solidFill>
                <a:srgbClr val="FF111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214313" y="404813"/>
            <a:ext cx="8715375" cy="615950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400" b="1" dirty="0">
                <a:solidFill>
                  <a:srgbClr val="FF0000"/>
                </a:solidFill>
                <a:latin typeface="Times New Roman" pitchFamily="18" charset="0"/>
              </a:rPr>
              <a:t>U kterých pacientů se monitoruje stav ABR?</a:t>
            </a:r>
            <a:endParaRPr lang="cs-CZ" sz="3400" b="1" dirty="0">
              <a:solidFill>
                <a:srgbClr val="FF0000"/>
              </a:solidFill>
            </a:endParaRPr>
          </a:p>
        </p:txBody>
      </p:sp>
      <p:pic>
        <p:nvPicPr>
          <p:cNvPr id="23555" name="Obrázek 4" descr="hosptal_scenes5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428875"/>
            <a:ext cx="8110537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ovéPole 4"/>
          <p:cNvSpPr txBox="1">
            <a:spLocks noChangeArrowheads="1"/>
          </p:cNvSpPr>
          <p:nvPr/>
        </p:nvSpPr>
        <p:spPr bwMode="auto">
          <a:xfrm>
            <a:off x="285750" y="1285875"/>
            <a:ext cx="8643938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Kriticky nemocní na jednotkách intenzivní péče</a:t>
            </a:r>
          </a:p>
          <a:p>
            <a:pPr>
              <a:buFont typeface="Arial" pitchFamily="34" charset="0"/>
              <a:buChar char="•"/>
            </a:pPr>
            <a:r>
              <a:rPr lang="cs-CZ" sz="3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Při anestezii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ovéPole 5"/>
          <p:cNvSpPr txBox="1">
            <a:spLocks noChangeArrowheads="1"/>
          </p:cNvSpPr>
          <p:nvPr/>
        </p:nvSpPr>
        <p:spPr bwMode="auto">
          <a:xfrm>
            <a:off x="323850" y="260350"/>
            <a:ext cx="8424614" cy="7694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ABR - historie</a:t>
            </a:r>
            <a:endParaRPr lang="cs-CZ" sz="4400" dirty="0">
              <a:solidFill>
                <a:srgbClr val="FF0000"/>
              </a:solidFill>
            </a:endParaRPr>
          </a:p>
        </p:txBody>
      </p:sp>
      <p:graphicFrame>
        <p:nvGraphicFramePr>
          <p:cNvPr id="214103" name="Group 87"/>
          <p:cNvGraphicFramePr>
            <a:graphicFrameLocks noGrp="1"/>
          </p:cNvGraphicFramePr>
          <p:nvPr/>
        </p:nvGraphicFramePr>
        <p:xfrm>
          <a:off x="179388" y="1125538"/>
          <a:ext cx="8785225" cy="5472111"/>
        </p:xfrm>
        <a:graphic>
          <a:graphicData uri="http://schemas.openxmlformats.org/drawingml/2006/table">
            <a:tbl>
              <a:tblPr/>
              <a:tblGrid>
                <a:gridCol w="2376487"/>
                <a:gridCol w="6408738"/>
              </a:tblGrid>
              <a:tr h="18240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1908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L.J. Henderson popsal vztah mezi kyselinami a zásadami v krvi rovnicí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[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  <a:r>
                        <a:rPr kumimoji="0" lang="cs-CZ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]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 = K .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[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  <a:r>
                        <a:rPr kumimoji="0" lang="cs-CZ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CO</a:t>
                      </a:r>
                      <a:r>
                        <a:rPr kumimoji="0" lang="cs-CZ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]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[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HCO</a:t>
                      </a:r>
                      <a:r>
                        <a:rPr kumimoji="0" lang="cs-CZ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cs-CZ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]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8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1909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S. Sorensen navrhl vyjadřovat kyselost pomocí pH - 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záporný dekadický logaritmus koncentrace vodíkových iontů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90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1916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K.A. </a:t>
                      </a: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Hasselbach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 upravil </a:t>
                      </a: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Hendersonovu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 rovnici pomocí pH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pH = </a:t>
                      </a: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pKa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 + log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[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HCO</a:t>
                      </a:r>
                      <a:r>
                        <a:rPr kumimoji="0" lang="cs-C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cs-CZ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]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 [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  <a:r>
                        <a:rPr kumimoji="0" lang="cs-C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CO</a:t>
                      </a:r>
                      <a:r>
                        <a:rPr kumimoji="0" lang="cs-C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]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5" name="Picture 27" descr="sorense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3141663"/>
            <a:ext cx="1189037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Rovnice" r:id="rId5" imgW="114151" imgH="215619" progId="Equation.3">
                  <p:embed/>
                </p:oleObj>
              </mc:Choice>
              <mc:Fallback>
                <p:oleObj name="Rovnice" r:id="rId5" imgW="114151" imgH="215619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6" name="Picture 51" descr="henders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6013" y="1268413"/>
            <a:ext cx="118745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y0123576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836613"/>
            <a:ext cx="3276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5" descr="Van Sly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836613"/>
            <a:ext cx="3059113" cy="418941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32772" name="TextovéPole 3"/>
          <p:cNvSpPr txBox="1">
            <a:spLocks noChangeArrowheads="1"/>
          </p:cNvSpPr>
          <p:nvPr/>
        </p:nvSpPr>
        <p:spPr bwMode="auto">
          <a:xfrm>
            <a:off x="468313" y="5084763"/>
            <a:ext cx="84248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0070C0"/>
                </a:solidFill>
              </a:rPr>
              <a:t>Manometrický přístroj podle Van Slyka, poprvé použit pro </a:t>
            </a:r>
            <a:r>
              <a:rPr lang="cs-CZ" sz="2400">
                <a:solidFill>
                  <a:schemeClr val="accent1"/>
                </a:solidFill>
              </a:rPr>
              <a:t>stanovení aktuálních bikarbonátů </a:t>
            </a:r>
            <a:r>
              <a:rPr lang="cs-CZ" sz="2400">
                <a:solidFill>
                  <a:srgbClr val="0070C0"/>
                </a:solidFill>
              </a:rPr>
              <a:t>v anaerobně odebrané krvi, jejichž hodnota umožňovala rozlišovat acidózu a alkalózu, později popsán postup i pro stanovení CO</a:t>
            </a:r>
            <a:r>
              <a:rPr lang="cs-CZ" sz="2400" baseline="-25000">
                <a:solidFill>
                  <a:srgbClr val="0070C0"/>
                </a:solidFill>
              </a:rPr>
              <a:t>2</a:t>
            </a:r>
            <a:r>
              <a:rPr lang="cs-CZ" sz="2400">
                <a:solidFill>
                  <a:srgbClr val="0070C0"/>
                </a:solidFill>
              </a:rPr>
              <a:t>, O</a:t>
            </a:r>
            <a:r>
              <a:rPr lang="cs-CZ" sz="2400" baseline="-25000">
                <a:solidFill>
                  <a:srgbClr val="0070C0"/>
                </a:solidFill>
              </a:rPr>
              <a:t>2</a:t>
            </a:r>
            <a:r>
              <a:rPr lang="cs-CZ" sz="2400">
                <a:solidFill>
                  <a:srgbClr val="0070C0"/>
                </a:solidFill>
              </a:rPr>
              <a:t>).</a:t>
            </a:r>
          </a:p>
        </p:txBody>
      </p:sp>
      <p:pic>
        <p:nvPicPr>
          <p:cNvPr id="32773" name="Obrázek 4" descr="Van Slyke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908050"/>
            <a:ext cx="1763713" cy="2713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2774" name="TextovéPole 5"/>
          <p:cNvSpPr txBox="1">
            <a:spLocks noChangeArrowheads="1"/>
          </p:cNvSpPr>
          <p:nvPr/>
        </p:nvSpPr>
        <p:spPr bwMode="auto">
          <a:xfrm>
            <a:off x="323850" y="188913"/>
            <a:ext cx="8820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solidFill>
                  <a:srgbClr val="000099"/>
                </a:solidFill>
              </a:rPr>
              <a:t>1917</a:t>
            </a:r>
            <a:r>
              <a:rPr lang="cs-CZ"/>
              <a:t> </a:t>
            </a:r>
            <a:endParaRPr lang="cs-CZ" sz="4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5" name="TextovéPole 6"/>
          <p:cNvSpPr txBox="1">
            <a:spLocks noChangeArrowheads="1"/>
          </p:cNvSpPr>
          <p:nvPr/>
        </p:nvSpPr>
        <p:spPr bwMode="auto">
          <a:xfrm>
            <a:off x="7019925" y="3716338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accent1"/>
                </a:solidFill>
              </a:rPr>
              <a:t>D.D.Van Slyke 1883-1971</a:t>
            </a: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4225925" y="324643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0099"/>
                </a:solidFill>
              </a:rPr>
              <a:t>1916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ovéPole 5"/>
          <p:cNvSpPr txBox="1">
            <a:spLocks noChangeArrowheads="1"/>
          </p:cNvSpPr>
          <p:nvPr/>
        </p:nvSpPr>
        <p:spPr bwMode="auto">
          <a:xfrm>
            <a:off x="323850" y="260350"/>
            <a:ext cx="882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Krevní plyny - historie</a:t>
            </a:r>
            <a:endParaRPr lang="cs-CZ" sz="4000"/>
          </a:p>
        </p:txBody>
      </p:sp>
      <p:graphicFrame>
        <p:nvGraphicFramePr>
          <p:cNvPr id="216101" name="Group 37"/>
          <p:cNvGraphicFramePr>
            <a:graphicFrameLocks noGrp="1"/>
          </p:cNvGraphicFramePr>
          <p:nvPr/>
        </p:nvGraphicFramePr>
        <p:xfrm>
          <a:off x="179388" y="1125538"/>
          <a:ext cx="8785225" cy="4535487"/>
        </p:xfrm>
        <a:graphic>
          <a:graphicData uri="http://schemas.openxmlformats.org/drawingml/2006/table">
            <a:tbl>
              <a:tblPr/>
              <a:tblGrid>
                <a:gridCol w="2376487"/>
                <a:gridCol w="6408738"/>
              </a:tblGrid>
              <a:tr h="10366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1936</a:t>
                      </a:r>
                    </a:p>
                  </a:txBody>
                  <a:tcPr marT="45718" marB="4571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První komerční pH-metry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(firmy: </a:t>
                      </a: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Radiometer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Beckman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1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1952</a:t>
                      </a:r>
                    </a:p>
                  </a:txBody>
                  <a:tcPr marT="45718" marB="4571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R.S. </a:t>
                      </a: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Stow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 popsal elektrodu pro přímé měření pCO</a:t>
                      </a:r>
                      <a:r>
                        <a:rPr kumimoji="0" lang="cs-C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76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1952</a:t>
                      </a:r>
                    </a:p>
                  </a:txBody>
                  <a:tcPr marT="45718" marB="4571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P.B.Astrup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 klinická aplikace stanovení pH v krvi</a:t>
                      </a:r>
                      <a:r>
                        <a:rPr kumimoji="0" lang="cs-CZ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Arial" pitchFamily="34" charset="0"/>
                        </a:rPr>
                        <a:t>; 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poznání respiračních </a:t>
                      </a: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acidobazických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 poruch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0" name="Object 1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Rovnice" r:id="rId4" imgW="114151" imgH="215619" progId="Equation.3">
                  <p:embed/>
                </p:oleObj>
              </mc:Choice>
              <mc:Fallback>
                <p:oleObj name="Rovnice" r:id="rId4" imgW="114151" imgH="215619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9" name="Obrázek 9" descr="stow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2205038"/>
            <a:ext cx="11874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unipa.it/~lanza/esiait/astru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4077072"/>
            <a:ext cx="1440000" cy="10798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5"/>
          <p:cNvSpPr txBox="1">
            <a:spLocks noChangeArrowheads="1"/>
          </p:cNvSpPr>
          <p:nvPr/>
        </p:nvSpPr>
        <p:spPr bwMode="auto">
          <a:xfrm>
            <a:off x="323850" y="333375"/>
            <a:ext cx="882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Krevní plyny - historie</a:t>
            </a:r>
            <a:endParaRPr lang="cs-CZ" sz="4000"/>
          </a:p>
        </p:txBody>
      </p:sp>
      <p:graphicFrame>
        <p:nvGraphicFramePr>
          <p:cNvPr id="218153" name="Group 41"/>
          <p:cNvGraphicFramePr>
            <a:graphicFrameLocks noGrp="1"/>
          </p:cNvGraphicFramePr>
          <p:nvPr/>
        </p:nvGraphicFramePr>
        <p:xfrm>
          <a:off x="179388" y="1125538"/>
          <a:ext cx="8785225" cy="5615002"/>
        </p:xfrm>
        <a:graphic>
          <a:graphicData uri="http://schemas.openxmlformats.org/drawingml/2006/table">
            <a:tbl>
              <a:tblPr/>
              <a:tblGrid>
                <a:gridCol w="2376487"/>
                <a:gridCol w="6408738"/>
              </a:tblGrid>
              <a:tr h="1727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1954</a:t>
                      </a: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111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111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1111"/>
                          </a:solidFill>
                          <a:effectLst/>
                          <a:latin typeface="Arial" pitchFamily="34" charset="0"/>
                        </a:rPr>
                        <a:t>C.Clark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1111"/>
                          </a:solidFill>
                          <a:effectLst/>
                          <a:latin typeface="Arial" pitchFamily="34" charset="0"/>
                        </a:rPr>
                        <a:t>(1918) 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– vývoj elektrody pro měření pO</a:t>
                      </a:r>
                      <a:r>
                        <a:rPr kumimoji="0" lang="cs-C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 (1954)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78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1956</a:t>
                      </a: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1111"/>
                          </a:solidFill>
                          <a:effectLst/>
                          <a:latin typeface="Arial" pitchFamily="34" charset="0"/>
                        </a:rPr>
                        <a:t>P.Astrup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111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– popis metody na nepřímé stanovení pCO</a:t>
                      </a:r>
                      <a:r>
                        <a:rPr kumimoji="0" lang="cs-C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ekvilibrační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 technika)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Kritériem posuzování respiračních poruch byl pCO</a:t>
                      </a:r>
                      <a:r>
                        <a:rPr kumimoji="0" lang="cs-CZ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Kritériem posuzování metabolických poruch byl BE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0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1959</a:t>
                      </a:r>
                    </a:p>
                  </a:txBody>
                  <a:tcPr marT="45716" marB="4571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1111"/>
                          </a:solidFill>
                          <a:effectLst/>
                          <a:latin typeface="Arial" pitchFamily="34" charset="0"/>
                        </a:rPr>
                        <a:t>W.Severinghaus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 – modifikace pCO</a:t>
                      </a:r>
                      <a:r>
                        <a:rPr kumimoji="0" lang="cs-CZ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2 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</a:rPr>
                        <a:t>elektrody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4" name="Object 1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Rovnice" r:id="rId4" imgW="114151" imgH="215619" progId="Equation.3">
                  <p:embed/>
                </p:oleObj>
              </mc:Choice>
              <mc:Fallback>
                <p:oleObj name="Rovnice" r:id="rId4" imgW="114151" imgH="215619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3" name="Picture 7" descr="clark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1268413"/>
            <a:ext cx="11874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7" descr="john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5084763"/>
            <a:ext cx="11874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Obrázek 5" descr="astrup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8888" y="2924175"/>
            <a:ext cx="11985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3760</TotalTime>
  <Words>1106</Words>
  <Application>Microsoft Office PowerPoint</Application>
  <PresentationFormat>Předvádění na obrazovce (4:3)</PresentationFormat>
  <Paragraphs>256</Paragraphs>
  <Slides>32</Slides>
  <Notes>32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Jmění</vt:lpstr>
      <vt:lpstr>Rovnice</vt:lpstr>
      <vt:lpstr>Clip</vt:lpstr>
      <vt:lpstr>Photo Editor Photo</vt:lpstr>
      <vt:lpstr>Analyzátory ABR  a krevních plynů</vt:lpstr>
      <vt:lpstr>Prezentace aplikace PowerPoint</vt:lpstr>
      <vt:lpstr>ABR (acidobazická rovnováha) ABS (acidobazický stav) </vt:lpstr>
      <vt:lpstr>Základní charakteristiky vnitřního prostředí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pH v krvi</vt:lpstr>
      <vt:lpstr>Význam stálého pH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ABR – vypočítané parametry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MEDSERVICE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MEDSERVICE s.r.o.</dc:creator>
  <cp:lastModifiedBy>Selma Brno Evropská (Modrice@100)</cp:lastModifiedBy>
  <cp:revision>332</cp:revision>
  <dcterms:created xsi:type="dcterms:W3CDTF">2011-09-29T13:27:47Z</dcterms:created>
  <dcterms:modified xsi:type="dcterms:W3CDTF">2013-09-12T11:02:40Z</dcterms:modified>
</cp:coreProperties>
</file>