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58"/>
  </p:notesMasterIdLst>
  <p:sldIdLst>
    <p:sldId id="276" r:id="rId2"/>
    <p:sldId id="278" r:id="rId3"/>
    <p:sldId id="256" r:id="rId4"/>
    <p:sldId id="286" r:id="rId5"/>
    <p:sldId id="257" r:id="rId6"/>
    <p:sldId id="279" r:id="rId7"/>
    <p:sldId id="284" r:id="rId8"/>
    <p:sldId id="258" r:id="rId9"/>
    <p:sldId id="285" r:id="rId10"/>
    <p:sldId id="259" r:id="rId11"/>
    <p:sldId id="263" r:id="rId12"/>
    <p:sldId id="289" r:id="rId13"/>
    <p:sldId id="265" r:id="rId14"/>
    <p:sldId id="264" r:id="rId15"/>
    <p:sldId id="266" r:id="rId16"/>
    <p:sldId id="290" r:id="rId17"/>
    <p:sldId id="281" r:id="rId18"/>
    <p:sldId id="269" r:id="rId19"/>
    <p:sldId id="268" r:id="rId20"/>
    <p:sldId id="299" r:id="rId21"/>
    <p:sldId id="300" r:id="rId22"/>
    <p:sldId id="377" r:id="rId23"/>
    <p:sldId id="301" r:id="rId24"/>
    <p:sldId id="302" r:id="rId25"/>
    <p:sldId id="291" r:id="rId26"/>
    <p:sldId id="356" r:id="rId27"/>
    <p:sldId id="293" r:id="rId28"/>
    <p:sldId id="355" r:id="rId29"/>
    <p:sldId id="296" r:id="rId30"/>
    <p:sldId id="357" r:id="rId31"/>
    <p:sldId id="306" r:id="rId32"/>
    <p:sldId id="358" r:id="rId33"/>
    <p:sldId id="379" r:id="rId34"/>
    <p:sldId id="310" r:id="rId35"/>
    <p:sldId id="361" r:id="rId36"/>
    <p:sldId id="312" r:id="rId37"/>
    <p:sldId id="380" r:id="rId38"/>
    <p:sldId id="378" r:id="rId39"/>
    <p:sldId id="381" r:id="rId40"/>
    <p:sldId id="367" r:id="rId41"/>
    <p:sldId id="382" r:id="rId42"/>
    <p:sldId id="369" r:id="rId43"/>
    <p:sldId id="341" r:id="rId44"/>
    <p:sldId id="383" r:id="rId45"/>
    <p:sldId id="370" r:id="rId46"/>
    <p:sldId id="371" r:id="rId47"/>
    <p:sldId id="372" r:id="rId48"/>
    <p:sldId id="373" r:id="rId49"/>
    <p:sldId id="353" r:id="rId50"/>
    <p:sldId id="384" r:id="rId51"/>
    <p:sldId id="346" r:id="rId52"/>
    <p:sldId id="385" r:id="rId53"/>
    <p:sldId id="345" r:id="rId54"/>
    <p:sldId id="348" r:id="rId55"/>
    <p:sldId id="317" r:id="rId56"/>
    <p:sldId id="374" r:id="rId57"/>
  </p:sldIdLst>
  <p:sldSz cx="9144000" cy="6858000" type="overhead"/>
  <p:notesSz cx="6858000" cy="9144000"/>
  <p:defaultTextStyle>
    <a:defPPr>
      <a:defRPr lang="cs-CZ"/>
    </a:defPPr>
    <a:lvl1pPr algn="ctr" rtl="0" fontAlgn="base">
      <a:spcBef>
        <a:spcPct val="0"/>
      </a:spcBef>
      <a:spcAft>
        <a:spcPct val="0"/>
      </a:spcAft>
      <a:defRPr kern="1200">
        <a:solidFill>
          <a:schemeClr val="tx1"/>
        </a:solidFill>
        <a:latin typeface="Garamond" pitchFamily="18" charset="0"/>
        <a:ea typeface="+mn-ea"/>
        <a:cs typeface="+mn-cs"/>
      </a:defRPr>
    </a:lvl1pPr>
    <a:lvl2pPr marL="457200" algn="ctr" rtl="0" fontAlgn="base">
      <a:spcBef>
        <a:spcPct val="0"/>
      </a:spcBef>
      <a:spcAft>
        <a:spcPct val="0"/>
      </a:spcAft>
      <a:defRPr kern="1200">
        <a:solidFill>
          <a:schemeClr val="tx1"/>
        </a:solidFill>
        <a:latin typeface="Garamond" pitchFamily="18" charset="0"/>
        <a:ea typeface="+mn-ea"/>
        <a:cs typeface="+mn-cs"/>
      </a:defRPr>
    </a:lvl2pPr>
    <a:lvl3pPr marL="914400" algn="ctr" rtl="0" fontAlgn="base">
      <a:spcBef>
        <a:spcPct val="0"/>
      </a:spcBef>
      <a:spcAft>
        <a:spcPct val="0"/>
      </a:spcAft>
      <a:defRPr kern="1200">
        <a:solidFill>
          <a:schemeClr val="tx1"/>
        </a:solidFill>
        <a:latin typeface="Garamond" pitchFamily="18" charset="0"/>
        <a:ea typeface="+mn-ea"/>
        <a:cs typeface="+mn-cs"/>
      </a:defRPr>
    </a:lvl3pPr>
    <a:lvl4pPr marL="1371600" algn="ctr" rtl="0" fontAlgn="base">
      <a:spcBef>
        <a:spcPct val="0"/>
      </a:spcBef>
      <a:spcAft>
        <a:spcPct val="0"/>
      </a:spcAft>
      <a:defRPr kern="1200">
        <a:solidFill>
          <a:schemeClr val="tx1"/>
        </a:solidFill>
        <a:latin typeface="Garamond" pitchFamily="18" charset="0"/>
        <a:ea typeface="+mn-ea"/>
        <a:cs typeface="+mn-cs"/>
      </a:defRPr>
    </a:lvl4pPr>
    <a:lvl5pPr marL="1828800" algn="ctr"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p:scale>
          <a:sx n="50" d="100"/>
          <a:sy n="50" d="100"/>
        </p:scale>
        <p:origin x="-1956" y="-51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Lst>
  </p:outlineViewPr>
  <p:notesTextViewPr>
    <p:cViewPr>
      <p:scale>
        <a:sx n="100" d="100"/>
        <a:sy n="100" d="100"/>
      </p:scale>
      <p:origin x="0" y="0"/>
    </p:cViewPr>
  </p:notesTextViewPr>
  <p:sorterViewPr>
    <p:cViewPr>
      <p:scale>
        <a:sx n="66" d="100"/>
        <a:sy n="66" d="100"/>
      </p:scale>
      <p:origin x="0" y="4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5.xml"/><Relationship Id="rId18" Type="http://schemas.openxmlformats.org/officeDocument/2006/relationships/slide" Target="slides/slide23.xml"/><Relationship Id="rId26" Type="http://schemas.openxmlformats.org/officeDocument/2006/relationships/slide" Target="slides/slide32.xml"/><Relationship Id="rId39" Type="http://schemas.openxmlformats.org/officeDocument/2006/relationships/slide" Target="slides/slide54.xml"/><Relationship Id="rId3" Type="http://schemas.openxmlformats.org/officeDocument/2006/relationships/slide" Target="slides/slide4.xml"/><Relationship Id="rId21" Type="http://schemas.openxmlformats.org/officeDocument/2006/relationships/slide" Target="slides/slide27.xml"/><Relationship Id="rId34" Type="http://schemas.openxmlformats.org/officeDocument/2006/relationships/slide" Target="slides/slide46.xml"/><Relationship Id="rId7" Type="http://schemas.openxmlformats.org/officeDocument/2006/relationships/slide" Target="slides/slide8.xml"/><Relationship Id="rId12" Type="http://schemas.openxmlformats.org/officeDocument/2006/relationships/slide" Target="slides/slide14.xml"/><Relationship Id="rId17" Type="http://schemas.openxmlformats.org/officeDocument/2006/relationships/slide" Target="slides/slide22.xml"/><Relationship Id="rId25" Type="http://schemas.openxmlformats.org/officeDocument/2006/relationships/slide" Target="slides/slide31.xml"/><Relationship Id="rId33" Type="http://schemas.openxmlformats.org/officeDocument/2006/relationships/slide" Target="slides/slide45.xml"/><Relationship Id="rId38" Type="http://schemas.openxmlformats.org/officeDocument/2006/relationships/slide" Target="slides/slide50.xml"/><Relationship Id="rId2" Type="http://schemas.openxmlformats.org/officeDocument/2006/relationships/slide" Target="slides/slide3.xml"/><Relationship Id="rId16" Type="http://schemas.openxmlformats.org/officeDocument/2006/relationships/slide" Target="slides/slide18.xml"/><Relationship Id="rId20" Type="http://schemas.openxmlformats.org/officeDocument/2006/relationships/slide" Target="slides/slide26.xml"/><Relationship Id="rId29" Type="http://schemas.openxmlformats.org/officeDocument/2006/relationships/slide" Target="slides/slide37.xml"/><Relationship Id="rId41" Type="http://schemas.openxmlformats.org/officeDocument/2006/relationships/slide" Target="slides/slide56.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30.xml"/><Relationship Id="rId32" Type="http://schemas.openxmlformats.org/officeDocument/2006/relationships/slide" Target="slides/slide44.xml"/><Relationship Id="rId37" Type="http://schemas.openxmlformats.org/officeDocument/2006/relationships/slide" Target="slides/slide49.xml"/><Relationship Id="rId40" Type="http://schemas.openxmlformats.org/officeDocument/2006/relationships/slide" Target="slides/slide55.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9.xml"/><Relationship Id="rId28" Type="http://schemas.openxmlformats.org/officeDocument/2006/relationships/slide" Target="slides/slide36.xml"/><Relationship Id="rId36" Type="http://schemas.openxmlformats.org/officeDocument/2006/relationships/slide" Target="slides/slide48.xml"/><Relationship Id="rId10" Type="http://schemas.openxmlformats.org/officeDocument/2006/relationships/slide" Target="slides/slide11.xml"/><Relationship Id="rId19" Type="http://schemas.openxmlformats.org/officeDocument/2006/relationships/slide" Target="slides/slide24.xml"/><Relationship Id="rId31" Type="http://schemas.openxmlformats.org/officeDocument/2006/relationships/slide" Target="slides/slide39.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8.xml"/><Relationship Id="rId35"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7B479-3BA7-4BFA-829C-4A47F8F46C62}" type="datetimeFigureOut">
              <a:rPr lang="cs-CZ" smtClean="0"/>
              <a:pPr/>
              <a:t>16. 10. 2013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E3BF31-BE6D-4DAD-A28D-53C44C1B6065}" type="slidenum">
              <a:rPr lang="cs-CZ" smtClean="0"/>
              <a:pPr/>
              <a:t>‹#›</a:t>
            </a:fld>
            <a:endParaRPr lang="cs-CZ"/>
          </a:p>
        </p:txBody>
      </p:sp>
    </p:spTree>
    <p:extLst>
      <p:ext uri="{BB962C8B-B14F-4D97-AF65-F5344CB8AC3E}">
        <p14:creationId xmlns:p14="http://schemas.microsoft.com/office/powerpoint/2010/main" val="195490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cs-CZ"/>
          </a:p>
        </p:txBody>
      </p:sp>
      <p:sp>
        <p:nvSpPr>
          <p:cNvPr id="1024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cs-CZ" sz="1200" b="0"/>
              <a:t>4</a:t>
            </a:r>
          </a:p>
        </p:txBody>
      </p:sp>
      <p:sp>
        <p:nvSpPr>
          <p:cNvPr id="1024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cs-CZ"/>
          </a:p>
        </p:txBody>
      </p:sp>
      <p:sp>
        <p:nvSpPr>
          <p:cNvPr id="1024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cs-CZ"/>
          </a:p>
        </p:txBody>
      </p:sp>
      <p:sp>
        <p:nvSpPr>
          <p:cNvPr id="102406" name="Rectangle 6"/>
          <p:cNvSpPr>
            <a:spLocks noGrp="1" noRot="1" noChangeAspect="1" noChangeArrowheads="1"/>
          </p:cNvSpPr>
          <p:nvPr>
            <p:ph type="sldImg"/>
          </p:nvPr>
        </p:nvSpPr>
        <p:spPr bwMode="auto">
          <a:xfrm>
            <a:off x="1150938" y="692150"/>
            <a:ext cx="4556125" cy="3416300"/>
          </a:xfrm>
          <a:prstGeom prst="rect">
            <a:avLst/>
          </a:prstGeom>
          <a:solidFill>
            <a:srgbClr val="FFFFFF"/>
          </a:solidFill>
          <a:ln w="12700" cap="flat">
            <a:solidFill>
              <a:srgbClr val="000000"/>
            </a:solidFill>
            <a:miter lim="800000"/>
            <a:headEnd/>
            <a:tailEnd/>
          </a:ln>
        </p:spPr>
      </p:sp>
      <p:sp>
        <p:nvSpPr>
          <p:cNvPr id="102407" name="Rectangle 7"/>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pPr>
              <a:spcBef>
                <a:spcPct val="30000"/>
              </a:spcBef>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9140825" cy="6850063"/>
            <a:chOff x="0" y="0"/>
            <a:chExt cx="5758" cy="4315"/>
          </a:xfrm>
        </p:grpSpPr>
        <p:grpSp>
          <p:nvGrpSpPr>
            <p:cNvPr id="98307" name="Group 3"/>
            <p:cNvGrpSpPr>
              <a:grpSpLocks/>
            </p:cNvGrpSpPr>
            <p:nvPr userDrawn="1"/>
          </p:nvGrpSpPr>
          <p:grpSpPr bwMode="auto">
            <a:xfrm>
              <a:off x="1728" y="2230"/>
              <a:ext cx="4027" cy="2085"/>
              <a:chOff x="1728" y="2230"/>
              <a:chExt cx="4027" cy="2085"/>
            </a:xfrm>
          </p:grpSpPr>
          <p:sp>
            <p:nvSpPr>
              <p:cNvPr id="9830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cs-CZ"/>
              </a:p>
            </p:txBody>
          </p:sp>
          <p:sp>
            <p:nvSpPr>
              <p:cNvPr id="9830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cs-CZ"/>
              </a:p>
            </p:txBody>
          </p:sp>
          <p:sp>
            <p:nvSpPr>
              <p:cNvPr id="983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cs-CZ"/>
              </a:p>
            </p:txBody>
          </p:sp>
          <p:sp>
            <p:nvSpPr>
              <p:cNvPr id="983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cs-CZ"/>
              </a:p>
            </p:txBody>
          </p:sp>
          <p:sp>
            <p:nvSpPr>
              <p:cNvPr id="983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cs-CZ"/>
              </a:p>
            </p:txBody>
          </p:sp>
        </p:grpSp>
        <p:sp>
          <p:nvSpPr>
            <p:cNvPr id="9831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cs-CZ"/>
            </a:p>
          </p:txBody>
        </p:sp>
        <p:sp>
          <p:nvSpPr>
            <p:cNvPr id="9831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cs-CZ"/>
            </a:p>
          </p:txBody>
        </p:sp>
      </p:grpSp>
      <p:sp>
        <p:nvSpPr>
          <p:cNvPr id="98315" name="Rectangle 11"/>
          <p:cNvSpPr>
            <a:spLocks noGrp="1" noChangeArrowheads="1"/>
          </p:cNvSpPr>
          <p:nvPr>
            <p:ph type="ctrTitle" sz="quarter"/>
          </p:nvPr>
        </p:nvSpPr>
        <p:spPr>
          <a:xfrm>
            <a:off x="685800" y="1736725"/>
            <a:ext cx="7772400" cy="1920875"/>
          </a:xfrm>
        </p:spPr>
        <p:txBody>
          <a:bodyPr/>
          <a:lstStyle>
            <a:lvl1pPr>
              <a:defRPr sz="6000"/>
            </a:lvl1pPr>
          </a:lstStyle>
          <a:p>
            <a:r>
              <a:rPr lang="cs-CZ"/>
              <a:t>Klepnutím lze upravit styl předlohy nadpisů.</a:t>
            </a:r>
          </a:p>
        </p:txBody>
      </p:sp>
      <p:sp>
        <p:nvSpPr>
          <p:cNvPr id="9831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98317" name="Rectangle 13"/>
          <p:cNvSpPr>
            <a:spLocks noGrp="1" noChangeArrowheads="1"/>
          </p:cNvSpPr>
          <p:nvPr>
            <p:ph type="dt" sz="quarter" idx="2"/>
          </p:nvPr>
        </p:nvSpPr>
        <p:spPr>
          <a:xfrm>
            <a:off x="457200" y="6248400"/>
            <a:ext cx="2133600" cy="476250"/>
          </a:xfrm>
        </p:spPr>
        <p:txBody>
          <a:bodyPr/>
          <a:lstStyle>
            <a:lvl1pPr>
              <a:defRPr/>
            </a:lvl1pPr>
          </a:lstStyle>
          <a:p>
            <a:endParaRPr lang="cs-CZ"/>
          </a:p>
        </p:txBody>
      </p:sp>
      <p:sp>
        <p:nvSpPr>
          <p:cNvPr id="98318" name="Rectangle 14"/>
          <p:cNvSpPr>
            <a:spLocks noGrp="1" noChangeArrowheads="1"/>
          </p:cNvSpPr>
          <p:nvPr>
            <p:ph type="ftr" sz="quarter" idx="3"/>
          </p:nvPr>
        </p:nvSpPr>
        <p:spPr>
          <a:xfrm>
            <a:off x="3124200" y="6251575"/>
            <a:ext cx="2895600" cy="476250"/>
          </a:xfrm>
        </p:spPr>
        <p:txBody>
          <a:bodyPr/>
          <a:lstStyle>
            <a:lvl1pPr>
              <a:defRPr/>
            </a:lvl1pPr>
          </a:lstStyle>
          <a:p>
            <a:endParaRPr lang="cs-CZ"/>
          </a:p>
        </p:txBody>
      </p:sp>
      <p:sp>
        <p:nvSpPr>
          <p:cNvPr id="98319" name="Rectangle 15"/>
          <p:cNvSpPr>
            <a:spLocks noGrp="1" noChangeArrowheads="1"/>
          </p:cNvSpPr>
          <p:nvPr>
            <p:ph type="sldNum" sz="quarter" idx="4"/>
          </p:nvPr>
        </p:nvSpPr>
        <p:spPr>
          <a:xfrm>
            <a:off x="6553200" y="6254750"/>
            <a:ext cx="2133600" cy="476250"/>
          </a:xfrm>
        </p:spPr>
        <p:txBody>
          <a:bodyPr/>
          <a:lstStyle>
            <a:lvl1pPr>
              <a:defRPr/>
            </a:lvl1pPr>
          </a:lstStyle>
          <a:p>
            <a:fld id="{1FCEFC76-534B-4ECA-8F66-935B76B06343}" type="slidenum">
              <a:rPr lang="cs-CZ"/>
              <a:pPr/>
              <a:t>‹#›</a:t>
            </a:fld>
            <a:endParaRPr lang="cs-CZ"/>
          </a:p>
        </p:txBody>
      </p:sp>
      <p:pic>
        <p:nvPicPr>
          <p:cNvPr id="98320" name="Picture 16" descr="angina-srdíčko"/>
          <p:cNvPicPr>
            <a:picLocks noChangeAspect="1" noChangeArrowheads="1"/>
          </p:cNvPicPr>
          <p:nvPr userDrawn="1"/>
        </p:nvPicPr>
        <p:blipFill>
          <a:blip r:embed="rId2"/>
          <a:srcRect/>
          <a:stretch>
            <a:fillRect/>
          </a:stretch>
        </p:blipFill>
        <p:spPr bwMode="auto">
          <a:xfrm>
            <a:off x="8101013" y="6073775"/>
            <a:ext cx="1042987" cy="78422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8B6753F6-D729-42E3-A617-5589EFFFD915}" type="slidenum">
              <a:rPr lang="cs-CZ"/>
              <a:pPr/>
              <a:t>‹#›</a:t>
            </a:fld>
            <a:endParaRPr lang="cs-CZ"/>
          </a:p>
        </p:txBody>
      </p:sp>
      <p:sp>
        <p:nvSpPr>
          <p:cNvPr id="6" name="Zástupný symbol pro zápatí 5"/>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8632674E-AD50-4EF0-87A2-F23047ADD86C}" type="slidenum">
              <a:rPr lang="cs-CZ"/>
              <a:pPr/>
              <a:t>‹#›</a:t>
            </a:fld>
            <a:endParaRPr lang="cs-CZ"/>
          </a:p>
        </p:txBody>
      </p:sp>
      <p:sp>
        <p:nvSpPr>
          <p:cNvPr id="6" name="Zástupný symbol pro zápatí 5"/>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41763"/>
            <a:ext cx="4038600" cy="21891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457200" y="6243638"/>
            <a:ext cx="2133600" cy="45720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8400"/>
            <a:ext cx="2895600" cy="45720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3638"/>
            <a:ext cx="2133600" cy="457200"/>
          </a:xfrm>
        </p:spPr>
        <p:txBody>
          <a:bodyPr/>
          <a:lstStyle>
            <a:lvl1pPr>
              <a:defRPr/>
            </a:lvl1pPr>
          </a:lstStyle>
          <a:p>
            <a:fld id="{2308041C-1B82-4AAE-A475-015A0D53F58E}" type="slidenum">
              <a:rPr lang="cs-CZ"/>
              <a:pPr/>
              <a:t>‹#›</a:t>
            </a:fld>
            <a:endParaRPr lang="cs-CZ"/>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E030AF07-D779-453E-BFD1-F7839A9077B8}" type="slidenum">
              <a:rPr lang="cs-CZ"/>
              <a:pPr/>
              <a:t>‹#›</a:t>
            </a:fld>
            <a:endParaRPr lang="cs-CZ"/>
          </a:p>
        </p:txBody>
      </p:sp>
      <p:sp>
        <p:nvSpPr>
          <p:cNvPr id="6" name="Zástupný symbol pro zápatí 5"/>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číslo snímku 4"/>
          <p:cNvSpPr>
            <a:spLocks noGrp="1"/>
          </p:cNvSpPr>
          <p:nvPr>
            <p:ph type="sldNum" sz="quarter" idx="11"/>
          </p:nvPr>
        </p:nvSpPr>
        <p:spPr/>
        <p:txBody>
          <a:bodyPr/>
          <a:lstStyle>
            <a:lvl1pPr>
              <a:defRPr/>
            </a:lvl1pPr>
          </a:lstStyle>
          <a:p>
            <a:fld id="{573F12C7-EDDF-4641-A3BB-D288FC2713E3}" type="slidenum">
              <a:rPr lang="cs-CZ"/>
              <a:pPr/>
              <a:t>‹#›</a:t>
            </a:fld>
            <a:endParaRPr lang="cs-CZ"/>
          </a:p>
        </p:txBody>
      </p:sp>
      <p:sp>
        <p:nvSpPr>
          <p:cNvPr id="6" name="Zástupný symbol pro zápatí 5"/>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číslo snímku 5"/>
          <p:cNvSpPr>
            <a:spLocks noGrp="1"/>
          </p:cNvSpPr>
          <p:nvPr>
            <p:ph type="sldNum" sz="quarter" idx="11"/>
          </p:nvPr>
        </p:nvSpPr>
        <p:spPr/>
        <p:txBody>
          <a:bodyPr/>
          <a:lstStyle>
            <a:lvl1pPr>
              <a:defRPr/>
            </a:lvl1pPr>
          </a:lstStyle>
          <a:p>
            <a:fld id="{CA3FDC18-0AAD-427B-AC61-396B5886F589}" type="slidenum">
              <a:rPr lang="cs-CZ"/>
              <a:pPr/>
              <a:t>‹#›</a:t>
            </a:fld>
            <a:endParaRPr lang="cs-CZ"/>
          </a:p>
        </p:txBody>
      </p:sp>
      <p:sp>
        <p:nvSpPr>
          <p:cNvPr id="7" name="Zástupný symbol pro zápatí 6"/>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číslo snímku 7"/>
          <p:cNvSpPr>
            <a:spLocks noGrp="1"/>
          </p:cNvSpPr>
          <p:nvPr>
            <p:ph type="sldNum" sz="quarter" idx="11"/>
          </p:nvPr>
        </p:nvSpPr>
        <p:spPr/>
        <p:txBody>
          <a:bodyPr/>
          <a:lstStyle>
            <a:lvl1pPr>
              <a:defRPr/>
            </a:lvl1pPr>
          </a:lstStyle>
          <a:p>
            <a:fld id="{B94D8CCE-13E2-4B37-9109-70D003B46E9E}" type="slidenum">
              <a:rPr lang="cs-CZ"/>
              <a:pPr/>
              <a:t>‹#›</a:t>
            </a:fld>
            <a:endParaRPr lang="cs-CZ"/>
          </a:p>
        </p:txBody>
      </p:sp>
      <p:sp>
        <p:nvSpPr>
          <p:cNvPr id="9" name="Zástupný symbol pro zápatí 8"/>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číslo snímku 3"/>
          <p:cNvSpPr>
            <a:spLocks noGrp="1"/>
          </p:cNvSpPr>
          <p:nvPr>
            <p:ph type="sldNum" sz="quarter" idx="11"/>
          </p:nvPr>
        </p:nvSpPr>
        <p:spPr/>
        <p:txBody>
          <a:bodyPr/>
          <a:lstStyle>
            <a:lvl1pPr>
              <a:defRPr/>
            </a:lvl1pPr>
          </a:lstStyle>
          <a:p>
            <a:fld id="{6B5165FE-7890-4C75-8FBC-4850328C6DEC}" type="slidenum">
              <a:rPr lang="cs-CZ"/>
              <a:pPr/>
              <a:t>‹#›</a:t>
            </a:fld>
            <a:endParaRPr lang="cs-CZ"/>
          </a:p>
        </p:txBody>
      </p:sp>
      <p:sp>
        <p:nvSpPr>
          <p:cNvPr id="5" name="Zástupný symbol pro zápatí 4"/>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číslo snímku 2"/>
          <p:cNvSpPr>
            <a:spLocks noGrp="1"/>
          </p:cNvSpPr>
          <p:nvPr>
            <p:ph type="sldNum" sz="quarter" idx="11"/>
          </p:nvPr>
        </p:nvSpPr>
        <p:spPr/>
        <p:txBody>
          <a:bodyPr/>
          <a:lstStyle>
            <a:lvl1pPr>
              <a:defRPr/>
            </a:lvl1pPr>
          </a:lstStyle>
          <a:p>
            <a:fld id="{3B732F0A-25E8-46AD-930C-9B991CF8BCB8}" type="slidenum">
              <a:rPr lang="cs-CZ"/>
              <a:pPr/>
              <a:t>‹#›</a:t>
            </a:fld>
            <a:endParaRPr lang="cs-CZ"/>
          </a:p>
        </p:txBody>
      </p:sp>
      <p:sp>
        <p:nvSpPr>
          <p:cNvPr id="4" name="Zástupný symbol pro zápatí 3"/>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číslo snímku 5"/>
          <p:cNvSpPr>
            <a:spLocks noGrp="1"/>
          </p:cNvSpPr>
          <p:nvPr>
            <p:ph type="sldNum" sz="quarter" idx="11"/>
          </p:nvPr>
        </p:nvSpPr>
        <p:spPr/>
        <p:txBody>
          <a:bodyPr/>
          <a:lstStyle>
            <a:lvl1pPr>
              <a:defRPr/>
            </a:lvl1pPr>
          </a:lstStyle>
          <a:p>
            <a:fld id="{E18624E2-F937-49CC-A5D3-06D7B67F948F}" type="slidenum">
              <a:rPr lang="cs-CZ"/>
              <a:pPr/>
              <a:t>‹#›</a:t>
            </a:fld>
            <a:endParaRPr lang="cs-CZ"/>
          </a:p>
        </p:txBody>
      </p:sp>
      <p:sp>
        <p:nvSpPr>
          <p:cNvPr id="7" name="Zástupný symbol pro zápatí 6"/>
          <p:cNvSpPr>
            <a:spLocks noGrp="1"/>
          </p:cNvSpPr>
          <p:nvPr>
            <p:ph type="ftr" sz="quarter" idx="12"/>
          </p:nvPr>
        </p:nvSpPr>
        <p:spPr/>
        <p:txBody>
          <a:bodyPr/>
          <a:lstStyle>
            <a:lvl1pPr>
              <a:defRPr/>
            </a:lvl1p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číslo snímku 5"/>
          <p:cNvSpPr>
            <a:spLocks noGrp="1"/>
          </p:cNvSpPr>
          <p:nvPr>
            <p:ph type="sldNum" sz="quarter" idx="11"/>
          </p:nvPr>
        </p:nvSpPr>
        <p:spPr/>
        <p:txBody>
          <a:bodyPr/>
          <a:lstStyle>
            <a:lvl1pPr>
              <a:defRPr/>
            </a:lvl1pPr>
          </a:lstStyle>
          <a:p>
            <a:fld id="{14EA30DA-F272-4F7D-88A8-8CAF34CC0A89}" type="slidenum">
              <a:rPr lang="cs-CZ"/>
              <a:pPr/>
              <a:t>‹#›</a:t>
            </a:fld>
            <a:endParaRPr lang="cs-CZ"/>
          </a:p>
        </p:txBody>
      </p:sp>
      <p:sp>
        <p:nvSpPr>
          <p:cNvPr id="7" name="Zástupný symbol pro zápatí 6"/>
          <p:cNvSpPr>
            <a:spLocks noGrp="1"/>
          </p:cNvSpPr>
          <p:nvPr>
            <p:ph type="ftr" sz="quarter" idx="12"/>
          </p:nvPr>
        </p:nvSpPr>
        <p:spPr/>
        <p:txBody>
          <a:bodyPr/>
          <a:lstStyle>
            <a:lvl1pPr>
              <a:defRPr/>
            </a:lvl1p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cs-CZ"/>
          </a:p>
        </p:txBody>
      </p:sp>
      <p:sp>
        <p:nvSpPr>
          <p:cNvPr id="9728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82A7E824-C047-4067-B4B6-4AF555355B4B}" type="slidenum">
              <a:rPr lang="cs-CZ"/>
              <a:pPr/>
              <a:t>‹#›</a:t>
            </a:fld>
            <a:endParaRPr lang="cs-CZ"/>
          </a:p>
        </p:txBody>
      </p:sp>
      <p:grpSp>
        <p:nvGrpSpPr>
          <p:cNvPr id="97284" name="Group 4"/>
          <p:cNvGrpSpPr>
            <a:grpSpLocks/>
          </p:cNvGrpSpPr>
          <p:nvPr/>
        </p:nvGrpSpPr>
        <p:grpSpPr bwMode="auto">
          <a:xfrm>
            <a:off x="0" y="0"/>
            <a:ext cx="9140825" cy="6850063"/>
            <a:chOff x="0" y="0"/>
            <a:chExt cx="5758" cy="4315"/>
          </a:xfrm>
        </p:grpSpPr>
        <p:grpSp>
          <p:nvGrpSpPr>
            <p:cNvPr id="97285" name="Group 5"/>
            <p:cNvGrpSpPr>
              <a:grpSpLocks/>
            </p:cNvGrpSpPr>
            <p:nvPr userDrawn="1"/>
          </p:nvGrpSpPr>
          <p:grpSpPr bwMode="auto">
            <a:xfrm>
              <a:off x="1728" y="2230"/>
              <a:ext cx="4027" cy="2085"/>
              <a:chOff x="1728" y="2230"/>
              <a:chExt cx="4027" cy="2085"/>
            </a:xfrm>
          </p:grpSpPr>
          <p:sp>
            <p:nvSpPr>
              <p:cNvPr id="9728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cs-CZ"/>
              </a:p>
            </p:txBody>
          </p:sp>
          <p:sp>
            <p:nvSpPr>
              <p:cNvPr id="9728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cs-CZ"/>
              </a:p>
            </p:txBody>
          </p:sp>
          <p:sp>
            <p:nvSpPr>
              <p:cNvPr id="9728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cs-CZ"/>
              </a:p>
            </p:txBody>
          </p:sp>
          <p:sp>
            <p:nvSpPr>
              <p:cNvPr id="9728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cs-CZ"/>
              </a:p>
            </p:txBody>
          </p:sp>
          <p:sp>
            <p:nvSpPr>
              <p:cNvPr id="9729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cs-CZ"/>
              </a:p>
            </p:txBody>
          </p:sp>
        </p:grpSp>
        <p:sp>
          <p:nvSpPr>
            <p:cNvPr id="9729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cs-CZ"/>
            </a:p>
          </p:txBody>
        </p:sp>
        <p:sp>
          <p:nvSpPr>
            <p:cNvPr id="9729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cs-CZ"/>
            </a:p>
          </p:txBody>
        </p:sp>
      </p:grpSp>
      <p:sp>
        <p:nvSpPr>
          <p:cNvPr id="9729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9729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p>
        </p:txBody>
      </p:sp>
      <p:sp>
        <p:nvSpPr>
          <p:cNvPr id="9729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images.google.com/imgres?imgurl=www.loza.nm.ru/img/tonometr-30.jpg&amp;imgrefurl=http://www.loza.nm.ru/prib/tonometr.htm&amp;h=236&amp;w=150&amp;prev=/images?q=tonometr&amp;svnum=10&amp;hl=cs&amp;lr=&amp;ie=UTF-8&amp;oe=UTF-8"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images.google.com/imgres?imgurl=www.tiscali.cz/wome/images/3/1/9/7/319788.jpg&amp;imgrefurl=http://www.tiscali.cz/wome/wome_center_011204.400592.html&amp;h=200&amp;w=150&amp;prev=/images?q=pohybov%C3%A1+aktivita&amp;svnum=10&amp;hl=cs&amp;lr=&amp;ie=UTF-8&amp;oe=UTF-8&amp;sa=G" TargetMode="External"/><Relationship Id="rId1" Type="http://schemas.openxmlformats.org/officeDocument/2006/relationships/slideLayout" Target="../slideLayouts/slideLayout1.xml"/><Relationship Id="rId6" Type="http://schemas.openxmlformats.org/officeDocument/2006/relationships/hyperlink" Target="http://images.google.com/imgres?imgurl=www.limbermen.com/CHP/joga.jpg&amp;imgrefurl=http://www.limbermen.com/CHP/index-t_menu4.html&amp;h=488&amp;w=338&amp;prev=/images?q=j%C3%B3ga&amp;svnum=10&amp;hl=cs&amp;lr=&amp;ie=UTF-8&amp;oe=UTF-8" TargetMode="External"/><Relationship Id="rId11" Type="http://schemas.openxmlformats.org/officeDocument/2006/relationships/image" Target="../media/image24.jpeg"/><Relationship Id="rId5" Type="http://schemas.openxmlformats.org/officeDocument/2006/relationships/image" Target="../media/image21.jpeg"/><Relationship Id="rId10" Type="http://schemas.openxmlformats.org/officeDocument/2006/relationships/hyperlink" Target="http://images.google.com/imgres?imgurl=www.medicard.pl/pliki/premium.jpg&amp;imgrefurl=http://www.medicard.pl/sklepglu.html&amp;h=154&amp;w=200&amp;prev=/images?q=glukometr&amp;svnum=10&amp;hl=cs&amp;lr=&amp;ie=UTF-8&amp;oe=UTF-8" TargetMode="External"/><Relationship Id="rId4" Type="http://schemas.openxmlformats.org/officeDocument/2006/relationships/hyperlink" Target="http://images.google.com/imgres?imgurl=www.jornada.unam.mx/2001/feb01/010205/Images/cien-dieta.jpg&amp;imgrefurl=http://www.jornada.unam.mx/2001/feb01/010205/cien-conferencia.html&amp;h=242&amp;w=192&amp;prev=/images?q=dieta&amp;svnum=10&amp;hl=cs&amp;lr=&amp;ie=UTF-8&amp;oe=UTF-8" TargetMode="Externa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Coronary_artery" TargetMode="External"/><Relationship Id="rId7" Type="http://schemas.openxmlformats.org/officeDocument/2006/relationships/hyperlink" Target="http://en.wikipedia.org/wiki/Angioplasty" TargetMode="External"/><Relationship Id="rId2" Type="http://schemas.openxmlformats.org/officeDocument/2006/relationships/hyperlink" Target="http://en.wikipedia.org/wiki/Coronary_stent" TargetMode="External"/><Relationship Id="rId1" Type="http://schemas.openxmlformats.org/officeDocument/2006/relationships/slideLayout" Target="../slideLayouts/slideLayout2.xml"/><Relationship Id="rId6" Type="http://schemas.openxmlformats.org/officeDocument/2006/relationships/hyperlink" Target="http://en.wikipedia.org/wiki/Interventional_cardiologist" TargetMode="External"/><Relationship Id="rId5" Type="http://schemas.openxmlformats.org/officeDocument/2006/relationships/hyperlink" Target="http://en.wikipedia.org/wiki/Hyperplasia" TargetMode="External"/><Relationship Id="rId4" Type="http://schemas.openxmlformats.org/officeDocument/2006/relationships/hyperlink" Target="http://en.wikipedia.org/wiki/Dru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Ascanio_Sobrero" TargetMode="External"/><Relationship Id="rId2" Type="http://schemas.openxmlformats.org/officeDocument/2006/relationships/hyperlink" Target="http://en.wikipedia.org/wiki/Chemist" TargetMode="External"/><Relationship Id="rId1" Type="http://schemas.openxmlformats.org/officeDocument/2006/relationships/slideLayout" Target="../slideLayouts/slideLayout12.xml"/><Relationship Id="rId6" Type="http://schemas.openxmlformats.org/officeDocument/2006/relationships/hyperlink" Target="http://en.wikipedia.org/wiki/Endothelium-derived_relaxing_factor" TargetMode="External"/><Relationship Id="rId5" Type="http://schemas.openxmlformats.org/officeDocument/2006/relationships/hyperlink" Target="http://en.wikipedia.org/wiki/Aldehyde_dehydrogenase" TargetMode="External"/><Relationship Id="rId4" Type="http://schemas.openxmlformats.org/officeDocument/2006/relationships/hyperlink" Target="http://en.wikipedia.org/wiki/Nitric_oxid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ki/Funny_current"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en.wikipedia.org/wiki/Sinoatrial_node"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Heart_rate" TargetMode="External"/><Relationship Id="rId2" Type="http://schemas.openxmlformats.org/officeDocument/2006/relationships/hyperlink" Target="http://en.wikipedia.org/wiki/Cardiac_pacemaker"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en.wikipedia.org/wiki/Total_peripheral_resistance" TargetMode="External"/><Relationship Id="rId3" Type="http://schemas.openxmlformats.org/officeDocument/2006/relationships/hyperlink" Target="http://en.wikipedia.org/wiki/Cardiac_muscle" TargetMode="External"/><Relationship Id="rId7" Type="http://schemas.openxmlformats.org/officeDocument/2006/relationships/hyperlink" Target="http://en.wikipedia.org/wiki/Vasodilation" TargetMode="External"/><Relationship Id="rId2" Type="http://schemas.openxmlformats.org/officeDocument/2006/relationships/hyperlink" Target="http://en.wikipedia.org/wiki/Voltage-gated_calcium_channel" TargetMode="External"/><Relationship Id="rId1" Type="http://schemas.openxmlformats.org/officeDocument/2006/relationships/slideLayout" Target="../slideLayouts/slideLayout1.xml"/><Relationship Id="rId6" Type="http://schemas.openxmlformats.org/officeDocument/2006/relationships/hyperlink" Target="http://en.wikipedia.org/wiki/Vascular_smooth_muscle" TargetMode="External"/><Relationship Id="rId5" Type="http://schemas.openxmlformats.org/officeDocument/2006/relationships/hyperlink" Target="http://en.wikipedia.org/wiki/Cardiac_contractility" TargetMode="External"/><Relationship Id="rId4" Type="http://schemas.openxmlformats.org/officeDocument/2006/relationships/hyperlink" Target="http://en.wikipedia.org/wiki/Blood_vess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857224" y="3286124"/>
            <a:ext cx="7772400" cy="2052638"/>
          </a:xfrm>
        </p:spPr>
        <p:txBody>
          <a:bodyPr/>
          <a:lstStyle/>
          <a:p>
            <a:r>
              <a:rPr lang="cs-CZ" sz="4400" dirty="0" err="1" smtClean="0">
                <a:solidFill>
                  <a:srgbClr val="FFFF00"/>
                </a:solidFill>
              </a:rPr>
              <a:t>Treatment</a:t>
            </a:r>
            <a:r>
              <a:rPr lang="cs-CZ" sz="4400" dirty="0" smtClean="0">
                <a:solidFill>
                  <a:srgbClr val="FFFF00"/>
                </a:solidFill>
              </a:rPr>
              <a:t> </a:t>
            </a:r>
            <a:r>
              <a:rPr lang="cs-CZ" sz="4400" dirty="0" err="1" smtClean="0">
                <a:solidFill>
                  <a:srgbClr val="FFFF00"/>
                </a:solidFill>
              </a:rPr>
              <a:t>of</a:t>
            </a:r>
            <a:r>
              <a:rPr lang="cs-CZ" sz="4400" dirty="0" smtClean="0">
                <a:solidFill>
                  <a:srgbClr val="FFFF00"/>
                </a:solidFill>
              </a:rPr>
              <a:t> </a:t>
            </a:r>
            <a:r>
              <a:rPr lang="cs-CZ" sz="4400" dirty="0" err="1" smtClean="0">
                <a:solidFill>
                  <a:srgbClr val="FFFF00"/>
                </a:solidFill>
              </a:rPr>
              <a:t>ischemic</a:t>
            </a:r>
            <a:r>
              <a:rPr lang="cs-CZ" sz="4400" dirty="0" smtClean="0">
                <a:solidFill>
                  <a:srgbClr val="FFFF00"/>
                </a:solidFill>
              </a:rPr>
              <a:t> </a:t>
            </a:r>
            <a:r>
              <a:rPr lang="cs-CZ" sz="4400" dirty="0" err="1" smtClean="0">
                <a:solidFill>
                  <a:srgbClr val="FFFF00"/>
                </a:solidFill>
              </a:rPr>
              <a:t>heart</a:t>
            </a:r>
            <a:r>
              <a:rPr lang="cs-CZ" sz="4400" dirty="0" smtClean="0">
                <a:solidFill>
                  <a:srgbClr val="FFFF00"/>
                </a:solidFill>
              </a:rPr>
              <a:t> </a:t>
            </a:r>
            <a:r>
              <a:rPr lang="cs-CZ" sz="4400" dirty="0" err="1" smtClean="0">
                <a:solidFill>
                  <a:srgbClr val="FFFF00"/>
                </a:solidFill>
              </a:rPr>
              <a:t>disease</a:t>
            </a:r>
            <a:r>
              <a:rPr lang="cs-CZ" sz="4400" dirty="0" smtClean="0">
                <a:solidFill>
                  <a:srgbClr val="FFFF00"/>
                </a:solidFill>
              </a:rPr>
              <a:t> – </a:t>
            </a:r>
            <a:r>
              <a:rPr lang="cs-CZ" sz="4400" dirty="0" err="1" smtClean="0">
                <a:solidFill>
                  <a:srgbClr val="FFFF00"/>
                </a:solidFill>
              </a:rPr>
              <a:t>coronary</a:t>
            </a:r>
            <a:r>
              <a:rPr lang="cs-CZ" sz="4400" dirty="0" smtClean="0">
                <a:solidFill>
                  <a:srgbClr val="FFFF00"/>
                </a:solidFill>
              </a:rPr>
              <a:t> </a:t>
            </a:r>
            <a:r>
              <a:rPr lang="cs-CZ" sz="4400" dirty="0" err="1" smtClean="0">
                <a:solidFill>
                  <a:srgbClr val="FFFF00"/>
                </a:solidFill>
              </a:rPr>
              <a:t>artery</a:t>
            </a:r>
            <a:r>
              <a:rPr lang="cs-CZ" sz="4400" dirty="0" smtClean="0">
                <a:solidFill>
                  <a:srgbClr val="FFFF00"/>
                </a:solidFill>
              </a:rPr>
              <a:t> </a:t>
            </a:r>
            <a:r>
              <a:rPr lang="cs-CZ" sz="4400" dirty="0" err="1" smtClean="0">
                <a:solidFill>
                  <a:srgbClr val="FFFF00"/>
                </a:solidFill>
              </a:rPr>
              <a:t>disease</a:t>
            </a:r>
            <a:r>
              <a:rPr lang="cs-CZ" sz="4400" dirty="0" smtClean="0">
                <a:solidFill>
                  <a:srgbClr val="FFFF00"/>
                </a:solidFill>
              </a:rPr>
              <a:t> (CAD)  </a:t>
            </a:r>
            <a:r>
              <a:rPr lang="cs-CZ" sz="6600" dirty="0" smtClean="0">
                <a:solidFill>
                  <a:srgbClr val="FFFF00"/>
                </a:solidFill>
              </a:rPr>
              <a:t/>
            </a:r>
            <a:br>
              <a:rPr lang="cs-CZ" sz="6600" dirty="0" smtClean="0">
                <a:solidFill>
                  <a:srgbClr val="FFFF00"/>
                </a:solidFill>
              </a:rPr>
            </a:br>
            <a:r>
              <a:rPr lang="cs-CZ" sz="5400" dirty="0" smtClean="0">
                <a:solidFill>
                  <a:srgbClr val="FFFF00"/>
                </a:solidFill>
              </a:rPr>
              <a:t/>
            </a:r>
            <a:br>
              <a:rPr lang="cs-CZ" sz="5400" dirty="0" smtClean="0">
                <a:solidFill>
                  <a:srgbClr val="FFFF00"/>
                </a:solidFill>
              </a:rPr>
            </a:br>
            <a:r>
              <a:rPr lang="cs-CZ" sz="3600" dirty="0" smtClean="0">
                <a:solidFill>
                  <a:srgbClr val="FFFF00"/>
                </a:solidFill>
              </a:rPr>
              <a:t>Regina Demlova</a:t>
            </a:r>
            <a:r>
              <a:rPr lang="cs-CZ" sz="3600" dirty="0">
                <a:solidFill>
                  <a:srgbClr val="FFFF00"/>
                </a:solidFill>
              </a:rPr>
              <a:t/>
            </a:r>
            <a:br>
              <a:rPr lang="cs-CZ" sz="3600" dirty="0">
                <a:solidFill>
                  <a:srgbClr val="FFFF00"/>
                </a:solidFill>
              </a:rPr>
            </a:br>
            <a:r>
              <a:rPr lang="cs-CZ" sz="3600" dirty="0">
                <a:solidFill>
                  <a:srgbClr val="FFFF00"/>
                </a:solidFill>
              </a:rPr>
              <a:t/>
            </a:r>
            <a:br>
              <a:rPr lang="cs-CZ" sz="3600" dirty="0">
                <a:solidFill>
                  <a:srgbClr val="FFFF00"/>
                </a:solidFill>
              </a:rPr>
            </a:br>
            <a:endParaRPr lang="cs-CZ" sz="3600" dirty="0">
              <a:solidFill>
                <a:schemeClr val="tx1"/>
              </a:solidFill>
            </a:endParaRPr>
          </a:p>
        </p:txBody>
      </p:sp>
      <p:pic>
        <p:nvPicPr>
          <p:cNvPr id="23557" name="Picture 5" descr="angina-srdíčko"/>
          <p:cNvPicPr>
            <a:picLocks noChangeAspect="1" noChangeArrowheads="1"/>
          </p:cNvPicPr>
          <p:nvPr/>
        </p:nvPicPr>
        <p:blipFill>
          <a:blip r:embed="rId2"/>
          <a:srcRect/>
          <a:stretch>
            <a:fillRect/>
          </a:stretch>
        </p:blipFill>
        <p:spPr bwMode="auto">
          <a:xfrm>
            <a:off x="8101013" y="6073775"/>
            <a:ext cx="1042987" cy="7842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762000"/>
          </a:xfrm>
        </p:spPr>
        <p:txBody>
          <a:bodyPr/>
          <a:lstStyle/>
          <a:p>
            <a:r>
              <a:rPr lang="cs-CZ" sz="4400" dirty="0">
                <a:solidFill>
                  <a:srgbClr val="FFFF00"/>
                </a:solidFill>
                <a:effectLst/>
              </a:rPr>
              <a:t>A</a:t>
            </a:r>
            <a:r>
              <a:rPr lang="cs-CZ" sz="4400" dirty="0" smtClean="0">
                <a:solidFill>
                  <a:srgbClr val="FFFF00"/>
                </a:solidFill>
                <a:effectLst/>
              </a:rPr>
              <a:t>ngina </a:t>
            </a:r>
            <a:r>
              <a:rPr lang="cs-CZ" sz="4400" dirty="0">
                <a:solidFill>
                  <a:srgbClr val="FFFF00"/>
                </a:solidFill>
                <a:effectLst/>
              </a:rPr>
              <a:t>pectoris</a:t>
            </a:r>
          </a:p>
        </p:txBody>
      </p:sp>
      <p:sp>
        <p:nvSpPr>
          <p:cNvPr id="5123" name="Text Box 3"/>
          <p:cNvSpPr txBox="1">
            <a:spLocks noChangeArrowheads="1"/>
          </p:cNvSpPr>
          <p:nvPr/>
        </p:nvSpPr>
        <p:spPr bwMode="auto">
          <a:xfrm>
            <a:off x="228600" y="914400"/>
            <a:ext cx="8686800" cy="6075509"/>
          </a:xfrm>
          <a:prstGeom prst="rect">
            <a:avLst/>
          </a:prstGeom>
          <a:noFill/>
          <a:ln w="9525">
            <a:noFill/>
            <a:miter lim="800000"/>
            <a:headEnd/>
            <a:tailEnd/>
          </a:ln>
          <a:effectLst/>
        </p:spPr>
        <p:txBody>
          <a:bodyPr>
            <a:spAutoFit/>
          </a:bodyPr>
          <a:lstStyle/>
          <a:p>
            <a:pPr algn="l">
              <a:lnSpc>
                <a:spcPct val="80000"/>
              </a:lnSpc>
              <a:spcBef>
                <a:spcPct val="50000"/>
              </a:spcBef>
            </a:pPr>
            <a:r>
              <a:rPr lang="cs-CZ" sz="2400" b="1" u="sng" dirty="0" err="1" smtClean="0">
                <a:solidFill>
                  <a:srgbClr val="FFFF00"/>
                </a:solidFill>
                <a:latin typeface="Times New Roman" pitchFamily="18" charset="0"/>
              </a:rPr>
              <a:t>Clinical</a:t>
            </a:r>
            <a:r>
              <a:rPr lang="cs-CZ" sz="2400" b="1" u="sng" dirty="0" smtClean="0">
                <a:solidFill>
                  <a:srgbClr val="FFFF00"/>
                </a:solidFill>
                <a:latin typeface="Times New Roman" pitchFamily="18" charset="0"/>
              </a:rPr>
              <a:t> </a:t>
            </a:r>
            <a:r>
              <a:rPr lang="cs-CZ" sz="2400" b="1" u="sng" dirty="0" err="1" smtClean="0">
                <a:solidFill>
                  <a:srgbClr val="FFFF00"/>
                </a:solidFill>
                <a:latin typeface="Times New Roman" pitchFamily="18" charset="0"/>
              </a:rPr>
              <a:t>picture</a:t>
            </a:r>
            <a:r>
              <a:rPr lang="cs-CZ" sz="2400" b="1" u="sng" dirty="0" smtClean="0">
                <a:solidFill>
                  <a:srgbClr val="FFFF00"/>
                </a:solidFill>
                <a:latin typeface="Times New Roman" pitchFamily="18" charset="0"/>
              </a:rPr>
              <a:t>:</a:t>
            </a:r>
          </a:p>
          <a:p>
            <a:pPr algn="l">
              <a:lnSpc>
                <a:spcPct val="80000"/>
              </a:lnSpc>
              <a:spcBef>
                <a:spcPct val="50000"/>
              </a:spcBef>
            </a:pPr>
            <a:r>
              <a:rPr lang="cs-CZ" sz="2400" dirty="0" err="1" smtClean="0"/>
              <a:t>constringent</a:t>
            </a:r>
            <a:r>
              <a:rPr lang="en-US" sz="2400" dirty="0" smtClean="0"/>
              <a:t> pain</a:t>
            </a:r>
            <a:r>
              <a:rPr lang="cs-CZ" sz="2400" dirty="0" smtClean="0"/>
              <a:t> </a:t>
            </a:r>
            <a:r>
              <a:rPr lang="en-US" sz="2400" dirty="0" smtClean="0"/>
              <a:t>with </a:t>
            </a:r>
            <a:r>
              <a:rPr lang="en-US" sz="2400" dirty="0"/>
              <a:t>/ without feeling a lack of breath, pain </a:t>
            </a:r>
            <a:r>
              <a:rPr lang="cs-CZ" sz="2400" dirty="0" err="1" smtClean="0"/>
              <a:t>with</a:t>
            </a:r>
            <a:r>
              <a:rPr lang="cs-CZ" sz="2400" dirty="0" smtClean="0"/>
              <a:t> </a:t>
            </a:r>
            <a:r>
              <a:rPr lang="cs-CZ" sz="2400" dirty="0" err="1" smtClean="0"/>
              <a:t>the</a:t>
            </a:r>
            <a:r>
              <a:rPr lang="cs-CZ" sz="2400" dirty="0" smtClean="0"/>
              <a:t> </a:t>
            </a:r>
            <a:r>
              <a:rPr lang="en-US" sz="2400" dirty="0" smtClean="0"/>
              <a:t>propagation</a:t>
            </a:r>
            <a:r>
              <a:rPr lang="cs-CZ" sz="2400" dirty="0" smtClean="0"/>
              <a:t> to </a:t>
            </a:r>
            <a:r>
              <a:rPr lang="cs-CZ" sz="2400" dirty="0" err="1" smtClean="0"/>
              <a:t>the</a:t>
            </a:r>
            <a:r>
              <a:rPr lang="cs-CZ" sz="2400" dirty="0" smtClean="0"/>
              <a:t> </a:t>
            </a:r>
            <a:r>
              <a:rPr lang="cs-CZ" sz="2400" dirty="0" err="1" smtClean="0"/>
              <a:t>back</a:t>
            </a:r>
            <a:r>
              <a:rPr lang="cs-CZ" sz="2400" dirty="0" smtClean="0"/>
              <a:t>,</a:t>
            </a:r>
            <a:r>
              <a:rPr lang="en-US" sz="2400" dirty="0" smtClean="0"/>
              <a:t> </a:t>
            </a:r>
            <a:r>
              <a:rPr lang="en-US" sz="2400" dirty="0"/>
              <a:t>neck, shoulders, upper extremities</a:t>
            </a:r>
            <a:r>
              <a:rPr lang="en-US" sz="2400" dirty="0" smtClean="0"/>
              <a:t>.</a:t>
            </a:r>
            <a:endParaRPr lang="cs-CZ" sz="2400" dirty="0" smtClean="0"/>
          </a:p>
          <a:p>
            <a:pPr algn="l">
              <a:lnSpc>
                <a:spcPct val="80000"/>
              </a:lnSpc>
              <a:spcBef>
                <a:spcPct val="50000"/>
              </a:spcBef>
            </a:pPr>
            <a:r>
              <a:rPr lang="en-US" sz="2400" dirty="0" smtClean="0"/>
              <a:t>Usually </a:t>
            </a:r>
            <a:r>
              <a:rPr lang="en-US" sz="2400" dirty="0"/>
              <a:t>it is a link to the previous load (walking, stress, food, ....)</a:t>
            </a:r>
            <a:br>
              <a:rPr lang="en-US" sz="2400" dirty="0"/>
            </a:br>
            <a:r>
              <a:rPr lang="cs-CZ" sz="2400" dirty="0" smtClean="0"/>
              <a:t>T</a:t>
            </a:r>
            <a:r>
              <a:rPr lang="en-US" sz="2400" dirty="0" err="1" smtClean="0"/>
              <a:t>ypically</a:t>
            </a:r>
            <a:r>
              <a:rPr lang="en-US" sz="2400" dirty="0" smtClean="0"/>
              <a:t> </a:t>
            </a:r>
            <a:r>
              <a:rPr lang="en-US" sz="2400" dirty="0"/>
              <a:t>takes a few minutes and gradually subsides after removal causing torque.</a:t>
            </a:r>
          </a:p>
          <a:p>
            <a:pPr algn="l">
              <a:lnSpc>
                <a:spcPct val="80000"/>
              </a:lnSpc>
              <a:spcBef>
                <a:spcPct val="50000"/>
              </a:spcBef>
            </a:pPr>
            <a:endParaRPr lang="cs-CZ" sz="2400" b="1" u="sng" dirty="0" smtClean="0">
              <a:solidFill>
                <a:srgbClr val="FFFF00"/>
              </a:solidFill>
              <a:latin typeface="Times New Roman" pitchFamily="18" charset="0"/>
            </a:endParaRPr>
          </a:p>
          <a:p>
            <a:pPr algn="l">
              <a:lnSpc>
                <a:spcPct val="80000"/>
              </a:lnSpc>
              <a:spcBef>
                <a:spcPct val="50000"/>
              </a:spcBef>
            </a:pPr>
            <a:endParaRPr lang="cs-CZ" sz="2400" b="1" u="sng" dirty="0">
              <a:solidFill>
                <a:srgbClr val="FFFF00"/>
              </a:solidFill>
              <a:latin typeface="Times New Roman" pitchFamily="18" charset="0"/>
            </a:endParaRPr>
          </a:p>
          <a:p>
            <a:pPr algn="l">
              <a:lnSpc>
                <a:spcPct val="80000"/>
              </a:lnSpc>
              <a:spcBef>
                <a:spcPct val="50000"/>
              </a:spcBef>
            </a:pPr>
            <a:endParaRPr lang="cs-CZ" sz="2400" b="1" u="sng" dirty="0" smtClean="0">
              <a:solidFill>
                <a:srgbClr val="FFFF00"/>
              </a:solidFill>
              <a:latin typeface="Times New Roman" pitchFamily="18" charset="0"/>
            </a:endParaRPr>
          </a:p>
          <a:p>
            <a:pPr algn="l">
              <a:lnSpc>
                <a:spcPct val="80000"/>
              </a:lnSpc>
              <a:spcBef>
                <a:spcPct val="50000"/>
              </a:spcBef>
            </a:pPr>
            <a:endParaRPr lang="cs-CZ" sz="2400" b="1" u="sng" dirty="0">
              <a:solidFill>
                <a:srgbClr val="FFFF00"/>
              </a:solidFill>
              <a:latin typeface="Times New Roman" pitchFamily="18" charset="0"/>
            </a:endParaRPr>
          </a:p>
          <a:p>
            <a:pPr algn="l">
              <a:lnSpc>
                <a:spcPct val="80000"/>
              </a:lnSpc>
              <a:spcBef>
                <a:spcPct val="50000"/>
              </a:spcBef>
            </a:pPr>
            <a:endParaRPr lang="cs-CZ" sz="2400" b="1" u="sng" dirty="0" smtClean="0">
              <a:solidFill>
                <a:srgbClr val="FFFF00"/>
              </a:solidFill>
              <a:latin typeface="Times New Roman" pitchFamily="18" charset="0"/>
            </a:endParaRPr>
          </a:p>
          <a:p>
            <a:pPr algn="l">
              <a:lnSpc>
                <a:spcPct val="80000"/>
              </a:lnSpc>
              <a:spcBef>
                <a:spcPct val="50000"/>
              </a:spcBef>
            </a:pPr>
            <a:endParaRPr lang="cs-CZ" sz="2400" b="1" u="sng" dirty="0">
              <a:solidFill>
                <a:srgbClr val="FFFF00"/>
              </a:solidFill>
              <a:latin typeface="Times New Roman" pitchFamily="18" charset="0"/>
            </a:endParaRPr>
          </a:p>
          <a:p>
            <a:pPr algn="l">
              <a:lnSpc>
                <a:spcPct val="80000"/>
              </a:lnSpc>
              <a:spcBef>
                <a:spcPct val="50000"/>
              </a:spcBef>
            </a:pPr>
            <a:endParaRPr lang="cs-CZ" sz="2400" b="1" u="sng" dirty="0">
              <a:solidFill>
                <a:srgbClr val="FFFF00"/>
              </a:solidFill>
              <a:latin typeface="Times New Roman" pitchFamily="18" charset="0"/>
            </a:endParaRPr>
          </a:p>
          <a:p>
            <a:pPr algn="l">
              <a:lnSpc>
                <a:spcPct val="80000"/>
              </a:lnSpc>
              <a:spcBef>
                <a:spcPct val="50000"/>
              </a:spcBef>
              <a:buFontTx/>
              <a:buChar char="•"/>
            </a:pPr>
            <a:r>
              <a:rPr lang="cs-CZ" sz="2400" dirty="0">
                <a:latin typeface="Times New Roman" pitchFamily="18" charset="0"/>
              </a:rPr>
              <a:t> </a:t>
            </a:r>
            <a:endParaRPr lang="cs-CZ" sz="2800" b="1" dirty="0">
              <a:latin typeface="Times New Roman" pitchFamily="18" charset="0"/>
            </a:endParaRPr>
          </a:p>
        </p:txBody>
      </p:sp>
      <p:pic>
        <p:nvPicPr>
          <p:cNvPr id="5124" name="Picture 4" descr="angina-bolest3"/>
          <p:cNvPicPr>
            <a:picLocks noChangeAspect="1" noChangeArrowheads="1"/>
          </p:cNvPicPr>
          <p:nvPr/>
        </p:nvPicPr>
        <p:blipFill>
          <a:blip r:embed="rId2"/>
          <a:srcRect/>
          <a:stretch>
            <a:fillRect/>
          </a:stretch>
        </p:blipFill>
        <p:spPr bwMode="auto">
          <a:xfrm>
            <a:off x="395288" y="3500438"/>
            <a:ext cx="2735262" cy="2735262"/>
          </a:xfrm>
          <a:prstGeom prst="rect">
            <a:avLst/>
          </a:prstGeom>
          <a:noFill/>
        </p:spPr>
      </p:pic>
      <p:pic>
        <p:nvPicPr>
          <p:cNvPr id="5125" name="Picture 5" descr="angina-bolest"/>
          <p:cNvPicPr>
            <a:picLocks noChangeAspect="1" noChangeArrowheads="1"/>
          </p:cNvPicPr>
          <p:nvPr/>
        </p:nvPicPr>
        <p:blipFill>
          <a:blip r:embed="rId3"/>
          <a:srcRect/>
          <a:stretch>
            <a:fillRect/>
          </a:stretch>
        </p:blipFill>
        <p:spPr bwMode="auto">
          <a:xfrm>
            <a:off x="3419475" y="3500438"/>
            <a:ext cx="2338388" cy="2736850"/>
          </a:xfrm>
          <a:prstGeom prst="rect">
            <a:avLst/>
          </a:prstGeom>
          <a:noFill/>
        </p:spPr>
      </p:pic>
      <p:pic>
        <p:nvPicPr>
          <p:cNvPr id="5126" name="Picture 6" descr="angina-bolest2"/>
          <p:cNvPicPr>
            <a:picLocks noChangeAspect="1" noChangeArrowheads="1"/>
          </p:cNvPicPr>
          <p:nvPr/>
        </p:nvPicPr>
        <p:blipFill>
          <a:blip r:embed="rId4"/>
          <a:srcRect/>
          <a:stretch>
            <a:fillRect/>
          </a:stretch>
        </p:blipFill>
        <p:spPr bwMode="auto">
          <a:xfrm>
            <a:off x="6084888" y="3500438"/>
            <a:ext cx="1982787" cy="27241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0"/>
            <a:ext cx="9144000" cy="762000"/>
          </a:xfrm>
        </p:spPr>
        <p:txBody>
          <a:bodyPr/>
          <a:lstStyle/>
          <a:p>
            <a:r>
              <a:rPr lang="cs-CZ" sz="4400" dirty="0">
                <a:solidFill>
                  <a:srgbClr val="FFFF00"/>
                </a:solidFill>
                <a:effectLst/>
              </a:rPr>
              <a:t>A</a:t>
            </a:r>
            <a:r>
              <a:rPr lang="cs-CZ" sz="4400" dirty="0" smtClean="0">
                <a:solidFill>
                  <a:srgbClr val="FFFF00"/>
                </a:solidFill>
                <a:effectLst/>
              </a:rPr>
              <a:t>ngina </a:t>
            </a:r>
            <a:r>
              <a:rPr lang="cs-CZ" sz="4400" dirty="0">
                <a:solidFill>
                  <a:srgbClr val="FFFF00"/>
                </a:solidFill>
                <a:effectLst/>
              </a:rPr>
              <a:t>pectoris</a:t>
            </a:r>
          </a:p>
        </p:txBody>
      </p:sp>
      <p:sp>
        <p:nvSpPr>
          <p:cNvPr id="10243" name="Text Box 3"/>
          <p:cNvSpPr txBox="1">
            <a:spLocks noChangeArrowheads="1"/>
          </p:cNvSpPr>
          <p:nvPr/>
        </p:nvSpPr>
        <p:spPr bwMode="auto">
          <a:xfrm>
            <a:off x="207184" y="946730"/>
            <a:ext cx="8686800" cy="6593592"/>
          </a:xfrm>
          <a:prstGeom prst="rect">
            <a:avLst/>
          </a:prstGeom>
          <a:noFill/>
          <a:ln w="9525">
            <a:noFill/>
            <a:miter lim="800000"/>
            <a:headEnd/>
            <a:tailEnd/>
          </a:ln>
          <a:effectLst/>
        </p:spPr>
        <p:txBody>
          <a:bodyPr tIns="82800" bIns="82800">
            <a:spAutoFit/>
          </a:bodyPr>
          <a:lstStyle/>
          <a:p>
            <a:pPr algn="l"/>
            <a:r>
              <a:rPr lang="en-US" sz="3200" b="1" dirty="0">
                <a:solidFill>
                  <a:srgbClr val="FFFF00"/>
                </a:solidFill>
              </a:rPr>
              <a:t>Diagnosis:</a:t>
            </a:r>
            <a:r>
              <a:rPr lang="en-US" sz="3200" dirty="0"/>
              <a:t/>
            </a:r>
            <a:br>
              <a:rPr lang="en-US" sz="3200" dirty="0"/>
            </a:br>
            <a:r>
              <a:rPr lang="en-US" sz="3200" dirty="0" smtClean="0"/>
              <a:t>History </a:t>
            </a:r>
            <a:r>
              <a:rPr lang="en-US" sz="3200" dirty="0"/>
              <a:t>- family, personal, pharmacological, </a:t>
            </a:r>
            <a:r>
              <a:rPr lang="en-US" sz="3200" dirty="0" smtClean="0"/>
              <a:t>social</a:t>
            </a:r>
            <a:r>
              <a:rPr lang="cs-CZ" sz="3200" dirty="0" smtClean="0"/>
              <a:t>..</a:t>
            </a:r>
          </a:p>
          <a:p>
            <a:pPr algn="l"/>
            <a:r>
              <a:rPr lang="en-US" sz="3200" dirty="0"/>
              <a:t/>
            </a:r>
            <a:br>
              <a:rPr lang="en-US" sz="3200" dirty="0"/>
            </a:br>
            <a:r>
              <a:rPr lang="en-US" sz="3200" dirty="0" smtClean="0"/>
              <a:t>Problems </a:t>
            </a:r>
            <a:r>
              <a:rPr lang="en-US" sz="3200" dirty="0"/>
              <a:t>- </a:t>
            </a:r>
            <a:r>
              <a:rPr lang="en-US" sz="3200" dirty="0" smtClean="0"/>
              <a:t>duration</a:t>
            </a:r>
            <a:r>
              <a:rPr lang="en-US" sz="3200" dirty="0"/>
              <a:t>, time from first occurrence of pain, frequency, repetition, connection to the load, etc</a:t>
            </a:r>
            <a:r>
              <a:rPr lang="en-US" sz="3200" dirty="0" smtClean="0"/>
              <a:t>.</a:t>
            </a:r>
            <a:endParaRPr lang="cs-CZ" sz="3200" dirty="0" smtClean="0"/>
          </a:p>
          <a:p>
            <a:pPr algn="l"/>
            <a:endParaRPr lang="cs-CZ" sz="3200" dirty="0" smtClean="0"/>
          </a:p>
          <a:p>
            <a:pPr algn="l"/>
            <a:r>
              <a:rPr lang="cs-CZ" sz="3200" dirty="0" err="1" smtClean="0"/>
              <a:t>Complete</a:t>
            </a:r>
            <a:r>
              <a:rPr lang="cs-CZ" sz="3200" dirty="0" smtClean="0"/>
              <a:t> </a:t>
            </a:r>
            <a:r>
              <a:rPr lang="en-US" sz="3200" dirty="0" smtClean="0"/>
              <a:t>clinical </a:t>
            </a:r>
            <a:r>
              <a:rPr lang="en-US" sz="3200" dirty="0"/>
              <a:t>examination, exclusion of non-cardiac etiology problems (nerve, muscle, gastrointestinal, pulmonary, other ... ..)</a:t>
            </a:r>
            <a:br>
              <a:rPr lang="en-US" sz="3200" dirty="0"/>
            </a:br>
            <a:endParaRPr lang="cs-CZ" sz="3200" dirty="0" smtClean="0"/>
          </a:p>
          <a:p>
            <a:pPr algn="l"/>
            <a:r>
              <a:rPr lang="en-US" sz="3200" dirty="0" smtClean="0"/>
              <a:t>Laboratory </a:t>
            </a:r>
            <a:r>
              <a:rPr lang="cs-CZ" sz="3200" dirty="0" err="1" smtClean="0"/>
              <a:t>signs</a:t>
            </a:r>
            <a:r>
              <a:rPr lang="en-US" sz="3200" dirty="0" smtClean="0"/>
              <a:t> </a:t>
            </a:r>
            <a:r>
              <a:rPr lang="en-US" sz="3200" dirty="0"/>
              <a:t>- Troponin-I, CK-MB</a:t>
            </a:r>
          </a:p>
          <a:p>
            <a:pPr algn="l">
              <a:lnSpc>
                <a:spcPct val="90000"/>
              </a:lnSpc>
              <a:spcBef>
                <a:spcPct val="50000"/>
              </a:spcBef>
              <a:buFontTx/>
              <a:buChar char="•"/>
            </a:pPr>
            <a:endParaRPr lang="cs-CZ" sz="2400" dirty="0">
              <a:latin typeface="Times New Roman" pitchFamily="18" charset="0"/>
            </a:endParaRPr>
          </a:p>
        </p:txBody>
      </p:sp>
      <p:sp>
        <p:nvSpPr>
          <p:cNvPr id="10245" name="Text Box 5"/>
          <p:cNvSpPr txBox="1">
            <a:spLocks noChangeArrowheads="1"/>
          </p:cNvSpPr>
          <p:nvPr/>
        </p:nvSpPr>
        <p:spPr bwMode="auto">
          <a:xfrm>
            <a:off x="250825" y="3500438"/>
            <a:ext cx="6048375" cy="496867"/>
          </a:xfrm>
          <a:prstGeom prst="rect">
            <a:avLst/>
          </a:prstGeom>
          <a:noFill/>
          <a:ln w="9525">
            <a:noFill/>
            <a:miter lim="800000"/>
            <a:headEnd/>
            <a:tailEnd/>
          </a:ln>
          <a:effectLst/>
        </p:spPr>
        <p:txBody>
          <a:bodyPr>
            <a:spAutoFit/>
          </a:bodyPr>
          <a:lstStyle/>
          <a:p>
            <a:pPr algn="l">
              <a:lnSpc>
                <a:spcPct val="120000"/>
              </a:lnSpc>
            </a:pPr>
            <a:r>
              <a:rPr lang="cs-CZ" sz="2400"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0"/>
            <a:ext cx="9144000" cy="762000"/>
          </a:xfrm>
        </p:spPr>
        <p:txBody>
          <a:bodyPr/>
          <a:lstStyle/>
          <a:p>
            <a:r>
              <a:rPr lang="cs-CZ" sz="4400" dirty="0">
                <a:solidFill>
                  <a:srgbClr val="FFFF00"/>
                </a:solidFill>
                <a:effectLst/>
              </a:rPr>
              <a:t>A</a:t>
            </a:r>
            <a:r>
              <a:rPr lang="cs-CZ" sz="4400" dirty="0" smtClean="0">
                <a:solidFill>
                  <a:srgbClr val="FFFF00"/>
                </a:solidFill>
                <a:effectLst/>
              </a:rPr>
              <a:t>ngina </a:t>
            </a:r>
            <a:r>
              <a:rPr lang="cs-CZ" sz="4400" dirty="0">
                <a:solidFill>
                  <a:srgbClr val="FFFF00"/>
                </a:solidFill>
                <a:effectLst/>
              </a:rPr>
              <a:t>pectoris</a:t>
            </a:r>
          </a:p>
        </p:txBody>
      </p:sp>
      <p:sp>
        <p:nvSpPr>
          <p:cNvPr id="10243" name="Text Box 3"/>
          <p:cNvSpPr txBox="1">
            <a:spLocks noChangeArrowheads="1"/>
          </p:cNvSpPr>
          <p:nvPr/>
        </p:nvSpPr>
        <p:spPr bwMode="auto">
          <a:xfrm>
            <a:off x="228600" y="914400"/>
            <a:ext cx="8686800" cy="351883"/>
          </a:xfrm>
          <a:prstGeom prst="rect">
            <a:avLst/>
          </a:prstGeom>
          <a:noFill/>
          <a:ln w="9525">
            <a:noFill/>
            <a:miter lim="800000"/>
            <a:headEnd/>
            <a:tailEnd/>
          </a:ln>
          <a:effectLst/>
        </p:spPr>
        <p:txBody>
          <a:bodyPr tIns="82800" bIns="82800">
            <a:spAutoFit/>
          </a:bodyPr>
          <a:lstStyle/>
          <a:p>
            <a:pPr algn="l">
              <a:lnSpc>
                <a:spcPct val="50000"/>
              </a:lnSpc>
              <a:spcBef>
                <a:spcPct val="50000"/>
              </a:spcBef>
            </a:pPr>
            <a:r>
              <a:rPr lang="cs-CZ" sz="2400" b="1" u="sng" dirty="0" err="1" smtClean="0">
                <a:solidFill>
                  <a:srgbClr val="FFFF00"/>
                </a:solidFill>
                <a:latin typeface="Times New Roman" pitchFamily="18" charset="0"/>
              </a:rPr>
              <a:t>Diagnostic</a:t>
            </a:r>
            <a:r>
              <a:rPr lang="cs-CZ" sz="2400" b="1" u="sng" dirty="0" smtClean="0">
                <a:solidFill>
                  <a:srgbClr val="FFFF00"/>
                </a:solidFill>
                <a:latin typeface="Times New Roman" pitchFamily="18" charset="0"/>
              </a:rPr>
              <a:t>  </a:t>
            </a:r>
            <a:r>
              <a:rPr lang="cs-CZ" sz="2400" b="1" u="sng" dirty="0" err="1" smtClean="0">
                <a:solidFill>
                  <a:srgbClr val="FFFF00"/>
                </a:solidFill>
                <a:latin typeface="Times New Roman" pitchFamily="18" charset="0"/>
              </a:rPr>
              <a:t>procedures</a:t>
            </a:r>
            <a:r>
              <a:rPr lang="cs-CZ" sz="2400" b="1" u="sng" dirty="0" smtClean="0">
                <a:solidFill>
                  <a:srgbClr val="FFFF00"/>
                </a:solidFill>
                <a:latin typeface="Times New Roman" pitchFamily="18" charset="0"/>
              </a:rPr>
              <a:t>:</a:t>
            </a:r>
            <a:endParaRPr lang="cs-CZ" sz="2400" b="1" u="sng" dirty="0">
              <a:solidFill>
                <a:srgbClr val="FFFF00"/>
              </a:solidFill>
              <a:latin typeface="Times New Roman" pitchFamily="18" charset="0"/>
            </a:endParaRPr>
          </a:p>
        </p:txBody>
      </p:sp>
      <p:pic>
        <p:nvPicPr>
          <p:cNvPr id="10244" name="Picture 4" descr="angina-změny ekg"/>
          <p:cNvPicPr>
            <a:picLocks noChangeAspect="1" noChangeArrowheads="1"/>
          </p:cNvPicPr>
          <p:nvPr/>
        </p:nvPicPr>
        <p:blipFill>
          <a:blip r:embed="rId2"/>
          <a:srcRect/>
          <a:stretch>
            <a:fillRect/>
          </a:stretch>
        </p:blipFill>
        <p:spPr bwMode="auto">
          <a:xfrm>
            <a:off x="6072198" y="2643182"/>
            <a:ext cx="2376488" cy="2087563"/>
          </a:xfrm>
          <a:prstGeom prst="rect">
            <a:avLst/>
          </a:prstGeom>
          <a:noFill/>
        </p:spPr>
      </p:pic>
      <p:sp>
        <p:nvSpPr>
          <p:cNvPr id="10245" name="Text Box 5"/>
          <p:cNvSpPr txBox="1">
            <a:spLocks noChangeArrowheads="1"/>
          </p:cNvSpPr>
          <p:nvPr/>
        </p:nvSpPr>
        <p:spPr bwMode="auto">
          <a:xfrm>
            <a:off x="214282" y="1428736"/>
            <a:ext cx="6048375" cy="3490186"/>
          </a:xfrm>
          <a:prstGeom prst="rect">
            <a:avLst/>
          </a:prstGeom>
          <a:noFill/>
          <a:ln w="9525">
            <a:noFill/>
            <a:miter lim="800000"/>
            <a:headEnd/>
            <a:tailEnd/>
          </a:ln>
          <a:effectLst/>
        </p:spPr>
        <p:txBody>
          <a:bodyPr>
            <a:spAutoFit/>
          </a:bodyPr>
          <a:lstStyle/>
          <a:p>
            <a:pPr algn="l">
              <a:lnSpc>
                <a:spcPct val="120000"/>
              </a:lnSpc>
            </a:pPr>
            <a:r>
              <a:rPr lang="cs-CZ" sz="2400" dirty="0">
                <a:latin typeface="Times New Roman" pitchFamily="18" charset="0"/>
              </a:rPr>
              <a:t> </a:t>
            </a:r>
            <a:r>
              <a:rPr lang="cs-CZ" sz="2400" dirty="0" smtClean="0">
                <a:latin typeface="Times New Roman" pitchFamily="18" charset="0"/>
              </a:rPr>
              <a:t> </a:t>
            </a:r>
            <a:endParaRPr lang="cs-CZ" sz="3200" dirty="0">
              <a:latin typeface="Times New Roman" pitchFamily="18" charset="0"/>
            </a:endParaRPr>
          </a:p>
          <a:p>
            <a:pPr algn="l"/>
            <a:r>
              <a:rPr lang="cs-CZ" sz="3200" u="sng" dirty="0" smtClean="0">
                <a:latin typeface="Times New Roman" pitchFamily="18" charset="0"/>
              </a:rPr>
              <a:t>ECG</a:t>
            </a:r>
            <a:r>
              <a:rPr lang="cs-CZ" sz="3200" dirty="0" smtClean="0">
                <a:latin typeface="Times New Roman" pitchFamily="18" charset="0"/>
              </a:rPr>
              <a:t> </a:t>
            </a:r>
            <a:r>
              <a:rPr lang="cs-CZ" sz="3200" dirty="0">
                <a:latin typeface="Times New Roman" pitchFamily="18" charset="0"/>
              </a:rPr>
              <a:t>– </a:t>
            </a:r>
            <a:r>
              <a:rPr lang="en-US" sz="3200" dirty="0"/>
              <a:t>at </a:t>
            </a:r>
            <a:r>
              <a:rPr lang="en-US" sz="3200" dirty="0" smtClean="0"/>
              <a:t>rest</a:t>
            </a:r>
            <a:r>
              <a:rPr lang="cs-CZ" sz="3200" dirty="0" smtClean="0"/>
              <a:t> and </a:t>
            </a:r>
            <a:r>
              <a:rPr lang="en-US" sz="3200" dirty="0" smtClean="0"/>
              <a:t>during </a:t>
            </a:r>
            <a:r>
              <a:rPr lang="en-US" sz="3200" dirty="0"/>
              <a:t>exercise, 24-hour ambulatory monitoring, </a:t>
            </a:r>
            <a:r>
              <a:rPr lang="cs-CZ" sz="3200" dirty="0" err="1" smtClean="0"/>
              <a:t>during</a:t>
            </a:r>
            <a:r>
              <a:rPr lang="cs-CZ" sz="3200" dirty="0" smtClean="0"/>
              <a:t> </a:t>
            </a:r>
            <a:r>
              <a:rPr lang="en-US" sz="3200" dirty="0" smtClean="0"/>
              <a:t>of </a:t>
            </a:r>
            <a:r>
              <a:rPr lang="en-US" sz="3200" dirty="0"/>
              <a:t>angina found in a typical case of ECG changes (depression / ST segment elevation), </a:t>
            </a:r>
            <a:r>
              <a:rPr lang="cs-CZ" sz="3200" dirty="0" err="1" smtClean="0"/>
              <a:t>between</a:t>
            </a:r>
            <a:r>
              <a:rPr lang="cs-CZ" sz="3200" dirty="0" smtClean="0"/>
              <a:t> angina </a:t>
            </a:r>
            <a:r>
              <a:rPr lang="cs-CZ" sz="3200" dirty="0" err="1" smtClean="0"/>
              <a:t>symptoms</a:t>
            </a:r>
            <a:r>
              <a:rPr lang="en-US" sz="3200" dirty="0" smtClean="0"/>
              <a:t> </a:t>
            </a:r>
            <a:r>
              <a:rPr lang="en-US" sz="3200" dirty="0"/>
              <a:t>ECG is negative.</a:t>
            </a:r>
            <a:endParaRPr lang="en-US" sz="3200" dirty="0">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ekg2"/>
          <p:cNvPicPr>
            <a:picLocks noChangeAspect="1" noChangeArrowheads="1"/>
          </p:cNvPicPr>
          <p:nvPr/>
        </p:nvPicPr>
        <p:blipFill>
          <a:blip r:embed="rId2"/>
          <a:srcRect/>
          <a:stretch>
            <a:fillRect/>
          </a:stretch>
        </p:blipFill>
        <p:spPr bwMode="auto">
          <a:xfrm>
            <a:off x="3635375" y="1412875"/>
            <a:ext cx="5184775" cy="4767263"/>
          </a:xfrm>
          <a:prstGeom prst="rect">
            <a:avLst/>
          </a:prstGeom>
          <a:noFill/>
        </p:spPr>
      </p:pic>
      <p:sp>
        <p:nvSpPr>
          <p:cNvPr id="12291" name="Text Box 3"/>
          <p:cNvSpPr txBox="1">
            <a:spLocks noChangeArrowheads="1"/>
          </p:cNvSpPr>
          <p:nvPr/>
        </p:nvSpPr>
        <p:spPr bwMode="auto">
          <a:xfrm>
            <a:off x="0" y="0"/>
            <a:ext cx="9144000" cy="762000"/>
          </a:xfrm>
          <a:prstGeom prst="rect">
            <a:avLst/>
          </a:prstGeom>
          <a:noFill/>
          <a:ln w="9525">
            <a:noFill/>
            <a:miter lim="800000"/>
            <a:headEnd/>
            <a:tailEnd/>
          </a:ln>
          <a:effectLst/>
        </p:spPr>
        <p:txBody>
          <a:bodyPr>
            <a:spAutoFit/>
          </a:bodyPr>
          <a:lstStyle/>
          <a:p>
            <a:pPr>
              <a:spcBef>
                <a:spcPct val="50000"/>
              </a:spcBef>
            </a:pPr>
            <a:r>
              <a:rPr lang="cs-CZ" sz="4400" b="1" dirty="0" err="1" smtClean="0">
                <a:solidFill>
                  <a:srgbClr val="FFFF00"/>
                </a:solidFill>
              </a:rPr>
              <a:t>Ergometer</a:t>
            </a:r>
            <a:r>
              <a:rPr lang="cs-CZ" sz="4400" b="1" dirty="0" smtClean="0">
                <a:solidFill>
                  <a:srgbClr val="FFFF00"/>
                </a:solidFill>
              </a:rPr>
              <a:t> stress test</a:t>
            </a:r>
            <a:endParaRPr lang="cs-CZ" sz="4400" b="1" dirty="0">
              <a:solidFill>
                <a:srgbClr val="FFFF00"/>
              </a:solidFill>
            </a:endParaRPr>
          </a:p>
        </p:txBody>
      </p:sp>
      <p:sp>
        <p:nvSpPr>
          <p:cNvPr id="12293" name="Rectangle 5"/>
          <p:cNvSpPr>
            <a:spLocks noChangeArrowheads="1"/>
          </p:cNvSpPr>
          <p:nvPr/>
        </p:nvSpPr>
        <p:spPr bwMode="auto">
          <a:xfrm>
            <a:off x="5435600" y="1412875"/>
            <a:ext cx="1584325" cy="4752975"/>
          </a:xfrm>
          <a:prstGeom prst="rect">
            <a:avLst/>
          </a:prstGeom>
          <a:noFill/>
          <a:ln w="38100">
            <a:solidFill>
              <a:srgbClr val="FF3300"/>
            </a:solidFill>
            <a:miter lim="800000"/>
            <a:headEnd/>
            <a:tailEnd/>
          </a:ln>
          <a:effectLst/>
        </p:spPr>
        <p:txBody>
          <a:bodyPr wrap="none" anchor="ctr"/>
          <a:lstStyle/>
          <a:p>
            <a:endParaRPr lang="cs-CZ"/>
          </a:p>
        </p:txBody>
      </p:sp>
      <p:pic>
        <p:nvPicPr>
          <p:cNvPr id="12294" name="Picture 6" descr="ergometrie"/>
          <p:cNvPicPr>
            <a:picLocks noChangeAspect="1" noChangeArrowheads="1"/>
          </p:cNvPicPr>
          <p:nvPr/>
        </p:nvPicPr>
        <p:blipFill>
          <a:blip r:embed="rId3"/>
          <a:srcRect/>
          <a:stretch>
            <a:fillRect/>
          </a:stretch>
        </p:blipFill>
        <p:spPr bwMode="auto">
          <a:xfrm>
            <a:off x="323850" y="1412875"/>
            <a:ext cx="2808288" cy="2246313"/>
          </a:xfrm>
          <a:prstGeom prst="rect">
            <a:avLst/>
          </a:prstGeom>
          <a:noFill/>
        </p:spPr>
      </p:pic>
      <p:pic>
        <p:nvPicPr>
          <p:cNvPr id="12295" name="Picture 7" descr="angina-pozadí"/>
          <p:cNvPicPr>
            <a:picLocks noChangeAspect="1" noChangeArrowheads="1"/>
          </p:cNvPicPr>
          <p:nvPr/>
        </p:nvPicPr>
        <p:blipFill>
          <a:blip r:embed="rId4"/>
          <a:srcRect/>
          <a:stretch>
            <a:fillRect/>
          </a:stretch>
        </p:blipFill>
        <p:spPr bwMode="auto">
          <a:xfrm>
            <a:off x="684213" y="3860800"/>
            <a:ext cx="1943100" cy="23495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0"/>
            <a:ext cx="9144000" cy="762000"/>
          </a:xfrm>
        </p:spPr>
        <p:txBody>
          <a:bodyPr tIns="82800" bIns="82800"/>
          <a:lstStyle/>
          <a:p>
            <a:r>
              <a:rPr lang="cs-CZ" sz="4400" dirty="0">
                <a:solidFill>
                  <a:srgbClr val="FFFF00"/>
                </a:solidFill>
                <a:effectLst/>
              </a:rPr>
              <a:t>A</a:t>
            </a:r>
            <a:r>
              <a:rPr lang="cs-CZ" sz="4400" dirty="0" smtClean="0">
                <a:solidFill>
                  <a:srgbClr val="FFFF00"/>
                </a:solidFill>
                <a:effectLst/>
              </a:rPr>
              <a:t>ngina </a:t>
            </a:r>
            <a:r>
              <a:rPr lang="cs-CZ" sz="4400" dirty="0">
                <a:solidFill>
                  <a:srgbClr val="FFFF00"/>
                </a:solidFill>
                <a:effectLst/>
              </a:rPr>
              <a:t>pectoris</a:t>
            </a:r>
          </a:p>
        </p:txBody>
      </p:sp>
      <p:sp>
        <p:nvSpPr>
          <p:cNvPr id="11267" name="Text Box 3"/>
          <p:cNvSpPr txBox="1">
            <a:spLocks noChangeArrowheads="1"/>
          </p:cNvSpPr>
          <p:nvPr/>
        </p:nvSpPr>
        <p:spPr bwMode="auto">
          <a:xfrm>
            <a:off x="228600" y="914400"/>
            <a:ext cx="8686800" cy="2383208"/>
          </a:xfrm>
          <a:prstGeom prst="rect">
            <a:avLst/>
          </a:prstGeom>
          <a:noFill/>
          <a:ln w="9525">
            <a:noFill/>
            <a:miter lim="800000"/>
            <a:headEnd/>
            <a:tailEnd/>
          </a:ln>
          <a:effectLst/>
        </p:spPr>
        <p:txBody>
          <a:bodyPr tIns="82800" bIns="82800">
            <a:spAutoFit/>
          </a:bodyPr>
          <a:lstStyle/>
          <a:p>
            <a:pPr algn="l">
              <a:lnSpc>
                <a:spcPct val="50000"/>
              </a:lnSpc>
              <a:spcBef>
                <a:spcPct val="50000"/>
              </a:spcBef>
            </a:pPr>
            <a:r>
              <a:rPr lang="cs-CZ" sz="2400" b="1" u="sng" dirty="0" err="1" smtClean="0">
                <a:solidFill>
                  <a:srgbClr val="FFFF00"/>
                </a:solidFill>
                <a:latin typeface="Times New Roman" pitchFamily="18" charset="0"/>
              </a:rPr>
              <a:t>Diagnostic</a:t>
            </a:r>
            <a:r>
              <a:rPr lang="cs-CZ" sz="2400" b="1" u="sng" dirty="0" smtClean="0">
                <a:solidFill>
                  <a:srgbClr val="FFFF00"/>
                </a:solidFill>
                <a:latin typeface="Times New Roman" pitchFamily="18" charset="0"/>
              </a:rPr>
              <a:t> </a:t>
            </a:r>
            <a:r>
              <a:rPr lang="cs-CZ" sz="2400" b="1" u="sng" dirty="0" err="1" smtClean="0">
                <a:solidFill>
                  <a:srgbClr val="FFFF00"/>
                </a:solidFill>
                <a:latin typeface="Times New Roman" pitchFamily="18" charset="0"/>
              </a:rPr>
              <a:t>procedures</a:t>
            </a:r>
            <a:r>
              <a:rPr lang="cs-CZ" sz="2400" b="1" u="sng" dirty="0" smtClean="0">
                <a:solidFill>
                  <a:srgbClr val="FFFF00"/>
                </a:solidFill>
                <a:latin typeface="Times New Roman" pitchFamily="18" charset="0"/>
              </a:rPr>
              <a:t>:</a:t>
            </a:r>
            <a:endParaRPr lang="cs-CZ" sz="2400" b="1" u="sng" dirty="0">
              <a:solidFill>
                <a:srgbClr val="FFFF00"/>
              </a:solidFill>
              <a:latin typeface="Times New Roman" pitchFamily="18" charset="0"/>
            </a:endParaRPr>
          </a:p>
          <a:p>
            <a:pPr algn="l">
              <a:lnSpc>
                <a:spcPct val="90000"/>
              </a:lnSpc>
              <a:spcBef>
                <a:spcPct val="50000"/>
              </a:spcBef>
              <a:buFontTx/>
              <a:buChar char="•"/>
            </a:pPr>
            <a:r>
              <a:rPr lang="cs-CZ" sz="2400" dirty="0">
                <a:latin typeface="Times New Roman" pitchFamily="18" charset="0"/>
              </a:rPr>
              <a:t> </a:t>
            </a:r>
            <a:r>
              <a:rPr lang="cs-CZ" sz="2400" u="sng" dirty="0" err="1" smtClean="0">
                <a:latin typeface="Times New Roman" pitchFamily="18" charset="0"/>
              </a:rPr>
              <a:t>Echocardiography</a:t>
            </a:r>
            <a:r>
              <a:rPr lang="cs-CZ" sz="2400" u="sng" dirty="0" smtClean="0">
                <a:latin typeface="Times New Roman" pitchFamily="18" charset="0"/>
              </a:rPr>
              <a:t>:</a:t>
            </a:r>
            <a:r>
              <a:rPr lang="cs-CZ" sz="2400" dirty="0" smtClean="0">
                <a:latin typeface="Times New Roman" pitchFamily="18" charset="0"/>
              </a:rPr>
              <a:t> </a:t>
            </a:r>
            <a:r>
              <a:rPr lang="en-US" sz="2400" dirty="0"/>
              <a:t>at rest</a:t>
            </a:r>
            <a:r>
              <a:rPr lang="cs-CZ" sz="2400" dirty="0"/>
              <a:t> and </a:t>
            </a:r>
            <a:r>
              <a:rPr lang="en-US" sz="2400" dirty="0"/>
              <a:t>during </a:t>
            </a:r>
            <a:r>
              <a:rPr lang="cs-CZ" sz="2400" dirty="0" err="1" smtClean="0"/>
              <a:t>the</a:t>
            </a:r>
            <a:r>
              <a:rPr lang="cs-CZ" sz="2400" dirty="0" smtClean="0"/>
              <a:t> </a:t>
            </a:r>
            <a:r>
              <a:rPr lang="en-US" sz="2400" dirty="0" err="1" smtClean="0"/>
              <a:t>exercis</a:t>
            </a:r>
            <a:r>
              <a:rPr lang="cs-CZ" sz="2400" dirty="0" smtClean="0"/>
              <a:t>e</a:t>
            </a:r>
            <a:endParaRPr lang="cs-CZ" sz="2400" dirty="0">
              <a:latin typeface="Times New Roman" pitchFamily="18" charset="0"/>
            </a:endParaRPr>
          </a:p>
          <a:p>
            <a:pPr algn="l">
              <a:lnSpc>
                <a:spcPct val="90000"/>
              </a:lnSpc>
              <a:spcBef>
                <a:spcPct val="50000"/>
              </a:spcBef>
              <a:buFontTx/>
              <a:buChar char="•"/>
            </a:pPr>
            <a:r>
              <a:rPr lang="cs-CZ" sz="2400" dirty="0">
                <a:latin typeface="Times New Roman" pitchFamily="18" charset="0"/>
              </a:rPr>
              <a:t> </a:t>
            </a:r>
            <a:r>
              <a:rPr lang="cs-CZ" sz="2400" u="sng" dirty="0" err="1" smtClean="0">
                <a:latin typeface="Times New Roman" pitchFamily="18" charset="0"/>
              </a:rPr>
              <a:t>Coronary</a:t>
            </a:r>
            <a:r>
              <a:rPr lang="cs-CZ" sz="2400" u="sng" dirty="0" smtClean="0">
                <a:latin typeface="Times New Roman" pitchFamily="18" charset="0"/>
              </a:rPr>
              <a:t> </a:t>
            </a:r>
            <a:r>
              <a:rPr lang="cs-CZ" sz="2400" u="sng" dirty="0" err="1" smtClean="0">
                <a:latin typeface="Times New Roman" pitchFamily="18" charset="0"/>
              </a:rPr>
              <a:t>angiography</a:t>
            </a:r>
            <a:r>
              <a:rPr lang="cs-CZ" sz="2400" dirty="0" smtClean="0">
                <a:latin typeface="Times New Roman" pitchFamily="18" charset="0"/>
              </a:rPr>
              <a:t> </a:t>
            </a:r>
            <a:r>
              <a:rPr lang="cs-CZ" sz="2400" dirty="0">
                <a:latin typeface="Times New Roman" pitchFamily="18" charset="0"/>
              </a:rPr>
              <a:t>– </a:t>
            </a:r>
            <a:r>
              <a:rPr lang="en-US" sz="2400" dirty="0"/>
              <a:t>used to directly view the coronary </a:t>
            </a:r>
            <a:r>
              <a:rPr lang="cs-CZ" sz="2400" dirty="0" err="1" smtClean="0"/>
              <a:t>field</a:t>
            </a:r>
            <a:r>
              <a:rPr lang="en-US" sz="2400" dirty="0" smtClean="0"/>
              <a:t> </a:t>
            </a:r>
            <a:r>
              <a:rPr lang="en-US" sz="2400" dirty="0"/>
              <a:t>using a contrast agent injected into coronary </a:t>
            </a:r>
            <a:r>
              <a:rPr lang="en-US" sz="2400" dirty="0" smtClean="0"/>
              <a:t>arteries</a:t>
            </a:r>
            <a:r>
              <a:rPr lang="cs-CZ" sz="2400" dirty="0" smtClean="0"/>
              <a:t>, </a:t>
            </a:r>
            <a:r>
              <a:rPr lang="en-US" sz="2400" dirty="0" smtClean="0"/>
              <a:t>allowing </a:t>
            </a:r>
            <a:r>
              <a:rPr lang="en-US" sz="2400" dirty="0"/>
              <a:t>accurate identification of narrowing or occlusion vessel, its significance, may be determined by the residual flow of the affected </a:t>
            </a:r>
            <a:r>
              <a:rPr lang="cs-CZ" sz="2400" dirty="0" err="1" smtClean="0"/>
              <a:t>artery</a:t>
            </a:r>
            <a:endParaRPr lang="cs-CZ" sz="2400" dirty="0">
              <a:latin typeface="Times New Roman" pitchFamily="18" charset="0"/>
            </a:endParaRPr>
          </a:p>
        </p:txBody>
      </p:sp>
      <p:pic>
        <p:nvPicPr>
          <p:cNvPr id="11268" name="Picture 4" descr="koronarografie"/>
          <p:cNvPicPr>
            <a:picLocks noChangeAspect="1" noChangeArrowheads="1"/>
          </p:cNvPicPr>
          <p:nvPr/>
        </p:nvPicPr>
        <p:blipFill>
          <a:blip r:embed="rId2"/>
          <a:srcRect/>
          <a:stretch>
            <a:fillRect/>
          </a:stretch>
        </p:blipFill>
        <p:spPr bwMode="auto">
          <a:xfrm>
            <a:off x="611188" y="4076700"/>
            <a:ext cx="3097212" cy="2343150"/>
          </a:xfrm>
          <a:prstGeom prst="rect">
            <a:avLst/>
          </a:prstGeom>
          <a:noFill/>
        </p:spPr>
      </p:pic>
      <p:pic>
        <p:nvPicPr>
          <p:cNvPr id="11270" name="Picture 6" descr="koronárky2"/>
          <p:cNvPicPr>
            <a:picLocks noChangeAspect="1" noChangeArrowheads="1"/>
          </p:cNvPicPr>
          <p:nvPr/>
        </p:nvPicPr>
        <p:blipFill>
          <a:blip r:embed="rId3"/>
          <a:srcRect/>
          <a:stretch>
            <a:fillRect/>
          </a:stretch>
        </p:blipFill>
        <p:spPr bwMode="auto">
          <a:xfrm>
            <a:off x="3995738" y="4076700"/>
            <a:ext cx="3744912" cy="2344738"/>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357166"/>
            <a:ext cx="9144000" cy="762000"/>
          </a:xfrm>
        </p:spPr>
        <p:txBody>
          <a:bodyPr/>
          <a:lstStyle/>
          <a:p>
            <a:r>
              <a:rPr lang="cs-CZ" sz="4400" dirty="0" err="1" smtClean="0">
                <a:solidFill>
                  <a:srgbClr val="FFFF00"/>
                </a:solidFill>
              </a:rPr>
              <a:t>Treatment</a:t>
            </a:r>
            <a:r>
              <a:rPr lang="cs-CZ" sz="4400" dirty="0" smtClean="0">
                <a:solidFill>
                  <a:srgbClr val="FFFF00"/>
                </a:solidFill>
              </a:rPr>
              <a:t> </a:t>
            </a:r>
            <a:r>
              <a:rPr lang="cs-CZ" sz="4400" dirty="0" err="1" smtClean="0">
                <a:solidFill>
                  <a:srgbClr val="FFFF00"/>
                </a:solidFill>
              </a:rPr>
              <a:t>of</a:t>
            </a:r>
            <a:r>
              <a:rPr lang="cs-CZ" sz="4400" dirty="0" smtClean="0">
                <a:solidFill>
                  <a:srgbClr val="FFFF00"/>
                </a:solidFill>
              </a:rPr>
              <a:t> CAD</a:t>
            </a:r>
            <a:br>
              <a:rPr lang="cs-CZ" sz="4400" dirty="0" smtClean="0">
                <a:solidFill>
                  <a:srgbClr val="FFFF00"/>
                </a:solidFill>
              </a:rPr>
            </a:br>
            <a:endParaRPr lang="cs-CZ" sz="4400" dirty="0">
              <a:solidFill>
                <a:srgbClr val="FFFF00"/>
              </a:solidFill>
            </a:endParaRPr>
          </a:p>
        </p:txBody>
      </p:sp>
      <p:sp>
        <p:nvSpPr>
          <p:cNvPr id="13315" name="Text Box 3"/>
          <p:cNvSpPr txBox="1">
            <a:spLocks noChangeArrowheads="1"/>
          </p:cNvSpPr>
          <p:nvPr/>
        </p:nvSpPr>
        <p:spPr bwMode="auto">
          <a:xfrm>
            <a:off x="228600" y="762000"/>
            <a:ext cx="8686800" cy="5145879"/>
          </a:xfrm>
          <a:prstGeom prst="rect">
            <a:avLst/>
          </a:prstGeom>
          <a:noFill/>
          <a:ln w="9525">
            <a:noFill/>
            <a:miter lim="800000"/>
            <a:headEnd/>
            <a:tailEnd/>
          </a:ln>
          <a:effectLst/>
        </p:spPr>
        <p:txBody>
          <a:bodyPr tIns="118800" bIns="118800">
            <a:spAutoFit/>
          </a:bodyPr>
          <a:lstStyle/>
          <a:p>
            <a:pPr algn="l">
              <a:lnSpc>
                <a:spcPct val="80000"/>
              </a:lnSpc>
              <a:spcBef>
                <a:spcPct val="50000"/>
              </a:spcBef>
            </a:pPr>
            <a:endParaRPr lang="cs-CZ" sz="1400" b="1" u="sng" dirty="0">
              <a:solidFill>
                <a:srgbClr val="FFFF00"/>
              </a:solidFill>
              <a:latin typeface="Times New Roman" pitchFamily="18" charset="0"/>
            </a:endParaRPr>
          </a:p>
          <a:p>
            <a:pPr algn="l"/>
            <a:r>
              <a:rPr lang="cs-CZ" sz="2400" b="1" u="sng" dirty="0">
                <a:solidFill>
                  <a:srgbClr val="FFFF00"/>
                </a:solidFill>
                <a:latin typeface="Times New Roman" pitchFamily="18" charset="0"/>
              </a:rPr>
              <a:t> </a:t>
            </a:r>
            <a:r>
              <a:rPr lang="en-US" sz="3200" b="1" u="sng" dirty="0">
                <a:solidFill>
                  <a:srgbClr val="FFFF00"/>
                </a:solidFill>
              </a:rPr>
              <a:t>Objective: </a:t>
            </a:r>
            <a:endParaRPr lang="cs-CZ" sz="3200" b="1" u="sng" dirty="0" smtClean="0">
              <a:solidFill>
                <a:srgbClr val="FFFF00"/>
              </a:solidFill>
            </a:endParaRPr>
          </a:p>
          <a:p>
            <a:pPr marL="457200" indent="-457200" algn="l">
              <a:buFont typeface="Arial" pitchFamily="34" charset="0"/>
              <a:buChar char="•"/>
            </a:pPr>
            <a:r>
              <a:rPr lang="en-US" sz="3200" dirty="0" smtClean="0"/>
              <a:t>to </a:t>
            </a:r>
            <a:r>
              <a:rPr lang="en-US" sz="3200" dirty="0"/>
              <a:t>improve the quality of </a:t>
            </a:r>
            <a:r>
              <a:rPr lang="en-US" sz="3200" dirty="0" smtClean="0"/>
              <a:t>life</a:t>
            </a:r>
            <a:endParaRPr lang="cs-CZ" sz="3200" dirty="0" smtClean="0"/>
          </a:p>
          <a:p>
            <a:pPr marL="457200" indent="-457200" algn="l">
              <a:buFont typeface="Arial" pitchFamily="34" charset="0"/>
              <a:buChar char="•"/>
            </a:pPr>
            <a:r>
              <a:rPr lang="cs-CZ" sz="3200" dirty="0"/>
              <a:t>t</a:t>
            </a:r>
            <a:r>
              <a:rPr lang="cs-CZ" sz="3200" dirty="0" smtClean="0"/>
              <a:t>o </a:t>
            </a:r>
            <a:r>
              <a:rPr lang="en-US" sz="3200" dirty="0" smtClean="0"/>
              <a:t>improve </a:t>
            </a:r>
            <a:r>
              <a:rPr lang="en-US" sz="3200" dirty="0"/>
              <a:t>patient </a:t>
            </a:r>
            <a:r>
              <a:rPr lang="en-US" sz="3200" dirty="0" smtClean="0"/>
              <a:t>prognosis</a:t>
            </a:r>
            <a:endParaRPr lang="cs-CZ" sz="3200" dirty="0" smtClean="0"/>
          </a:p>
          <a:p>
            <a:pPr marL="457200" indent="-457200" algn="l">
              <a:buFont typeface="Arial" pitchFamily="34" charset="0"/>
              <a:buChar char="•"/>
            </a:pPr>
            <a:endParaRPr lang="cs-CZ" sz="3200" dirty="0"/>
          </a:p>
          <a:p>
            <a:pPr algn="l"/>
            <a:r>
              <a:rPr lang="en-US" sz="3200" b="1" u="sng" dirty="0" smtClean="0">
                <a:solidFill>
                  <a:srgbClr val="FFFF00"/>
                </a:solidFill>
              </a:rPr>
              <a:t>Methods</a:t>
            </a:r>
            <a:r>
              <a:rPr lang="en-US" sz="3200" b="1" u="sng" dirty="0">
                <a:solidFill>
                  <a:srgbClr val="FFFF00"/>
                </a:solidFill>
              </a:rPr>
              <a:t>: </a:t>
            </a:r>
            <a:endParaRPr lang="cs-CZ" sz="3200" b="1" u="sng" dirty="0" smtClean="0">
              <a:solidFill>
                <a:srgbClr val="FFFF00"/>
              </a:solidFill>
            </a:endParaRPr>
          </a:p>
          <a:p>
            <a:pPr algn="l"/>
            <a:endParaRPr lang="cs-CZ" sz="3200" b="1" u="sng" dirty="0" smtClean="0">
              <a:solidFill>
                <a:srgbClr val="FFFF00"/>
              </a:solidFill>
            </a:endParaRPr>
          </a:p>
          <a:p>
            <a:pPr algn="l"/>
            <a:r>
              <a:rPr lang="en-US" sz="3200" dirty="0" smtClean="0">
                <a:solidFill>
                  <a:srgbClr val="FFFF00"/>
                </a:solidFill>
              </a:rPr>
              <a:t>1</a:t>
            </a:r>
            <a:r>
              <a:rPr lang="cs-CZ" sz="3200" dirty="0" smtClean="0">
                <a:solidFill>
                  <a:srgbClr val="FFFF00"/>
                </a:solidFill>
              </a:rPr>
              <a:t>st:</a:t>
            </a:r>
            <a:r>
              <a:rPr lang="en-US" sz="3200" dirty="0" smtClean="0">
                <a:solidFill>
                  <a:srgbClr val="FFFF00"/>
                </a:solidFill>
              </a:rPr>
              <a:t> </a:t>
            </a:r>
            <a:r>
              <a:rPr lang="en-US" sz="3200" dirty="0">
                <a:solidFill>
                  <a:srgbClr val="FFFF00"/>
                </a:solidFill>
              </a:rPr>
              <a:t>stopping or slowing </a:t>
            </a:r>
            <a:r>
              <a:rPr lang="en-US" sz="3200" dirty="0" smtClean="0">
                <a:solidFill>
                  <a:srgbClr val="FFFF00"/>
                </a:solidFill>
              </a:rPr>
              <a:t>progress</a:t>
            </a:r>
            <a:r>
              <a:rPr lang="cs-CZ" sz="3200" dirty="0" smtClean="0">
                <a:solidFill>
                  <a:srgbClr val="FFFF00"/>
                </a:solidFill>
              </a:rPr>
              <a:t> </a:t>
            </a:r>
            <a:r>
              <a:rPr lang="cs-CZ" sz="3200" dirty="0" err="1" smtClean="0">
                <a:solidFill>
                  <a:srgbClr val="FFFF00"/>
                </a:solidFill>
              </a:rPr>
              <a:t>of</a:t>
            </a:r>
            <a:r>
              <a:rPr lang="cs-CZ" sz="3200" dirty="0" smtClean="0">
                <a:solidFill>
                  <a:srgbClr val="FFFF00"/>
                </a:solidFill>
              </a:rPr>
              <a:t> </a:t>
            </a:r>
            <a:r>
              <a:rPr lang="en-US" sz="3200" dirty="0" err="1" smtClean="0">
                <a:solidFill>
                  <a:srgbClr val="FFFF00"/>
                </a:solidFill>
              </a:rPr>
              <a:t>atherogenesis</a:t>
            </a:r>
            <a:r>
              <a:rPr lang="en-US" sz="3200" dirty="0">
                <a:solidFill>
                  <a:srgbClr val="FFFF00"/>
                </a:solidFill>
              </a:rPr>
              <a:t/>
            </a:r>
            <a:br>
              <a:rPr lang="en-US" sz="3200" dirty="0">
                <a:solidFill>
                  <a:srgbClr val="FFFF00"/>
                </a:solidFill>
              </a:rPr>
            </a:br>
            <a:r>
              <a:rPr lang="cs-CZ" sz="3200" dirty="0" smtClean="0">
                <a:solidFill>
                  <a:srgbClr val="FFFF00"/>
                </a:solidFill>
              </a:rPr>
              <a:t>2nd:</a:t>
            </a:r>
            <a:r>
              <a:rPr lang="en-US" sz="3200" dirty="0" smtClean="0">
                <a:solidFill>
                  <a:srgbClr val="FFFF00"/>
                </a:solidFill>
              </a:rPr>
              <a:t> </a:t>
            </a:r>
            <a:r>
              <a:rPr lang="en-US" sz="3200" dirty="0">
                <a:solidFill>
                  <a:srgbClr val="FFFF00"/>
                </a:solidFill>
              </a:rPr>
              <a:t>improve the flow of ischemic myocardium</a:t>
            </a:r>
            <a:br>
              <a:rPr lang="en-US" sz="3200" dirty="0">
                <a:solidFill>
                  <a:srgbClr val="FFFF00"/>
                </a:solidFill>
              </a:rPr>
            </a:br>
            <a:r>
              <a:rPr lang="cs-CZ" sz="3200" dirty="0" smtClean="0">
                <a:solidFill>
                  <a:srgbClr val="FFFF00"/>
                </a:solidFill>
              </a:rPr>
              <a:t>3rd:</a:t>
            </a:r>
            <a:r>
              <a:rPr lang="en-US" sz="3200" dirty="0" smtClean="0">
                <a:solidFill>
                  <a:srgbClr val="FFFF00"/>
                </a:solidFill>
              </a:rPr>
              <a:t> </a:t>
            </a:r>
            <a:r>
              <a:rPr lang="en-US" sz="3200" dirty="0">
                <a:solidFill>
                  <a:srgbClr val="FFFF00"/>
                </a:solidFill>
              </a:rPr>
              <a:t>prevention of vascular thrombus occlusion</a:t>
            </a:r>
          </a:p>
          <a:p>
            <a:pPr algn="l">
              <a:lnSpc>
                <a:spcPct val="90000"/>
              </a:lnSpc>
              <a:spcBef>
                <a:spcPct val="50000"/>
              </a:spcBef>
            </a:pPr>
            <a:endParaRPr lang="cs-CZ" sz="1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357166"/>
            <a:ext cx="9144000" cy="762000"/>
          </a:xfrm>
        </p:spPr>
        <p:txBody>
          <a:bodyPr/>
          <a:lstStyle/>
          <a:p>
            <a:r>
              <a:rPr lang="cs-CZ" sz="4400" dirty="0" err="1">
                <a:solidFill>
                  <a:srgbClr val="FFFF00"/>
                </a:solidFill>
              </a:rPr>
              <a:t>Treatment</a:t>
            </a:r>
            <a:r>
              <a:rPr lang="cs-CZ" sz="4400" dirty="0">
                <a:solidFill>
                  <a:srgbClr val="FFFF00"/>
                </a:solidFill>
              </a:rPr>
              <a:t> </a:t>
            </a:r>
            <a:r>
              <a:rPr lang="cs-CZ" sz="4400" dirty="0" err="1">
                <a:solidFill>
                  <a:srgbClr val="FFFF00"/>
                </a:solidFill>
              </a:rPr>
              <a:t>of</a:t>
            </a:r>
            <a:r>
              <a:rPr lang="cs-CZ" sz="4400" dirty="0">
                <a:solidFill>
                  <a:srgbClr val="FFFF00"/>
                </a:solidFill>
              </a:rPr>
              <a:t> </a:t>
            </a:r>
            <a:r>
              <a:rPr lang="cs-CZ" sz="4400" dirty="0" smtClean="0">
                <a:solidFill>
                  <a:srgbClr val="FFFF00"/>
                </a:solidFill>
              </a:rPr>
              <a:t>CAD</a:t>
            </a:r>
            <a:endParaRPr lang="cs-CZ" sz="4400" dirty="0">
              <a:solidFill>
                <a:srgbClr val="FFFF00"/>
              </a:solidFill>
            </a:endParaRPr>
          </a:p>
        </p:txBody>
      </p:sp>
      <p:sp>
        <p:nvSpPr>
          <p:cNvPr id="13315" name="Text Box 3"/>
          <p:cNvSpPr txBox="1">
            <a:spLocks noChangeArrowheads="1"/>
          </p:cNvSpPr>
          <p:nvPr/>
        </p:nvSpPr>
        <p:spPr bwMode="auto">
          <a:xfrm>
            <a:off x="285720" y="1857364"/>
            <a:ext cx="8686800" cy="3366930"/>
          </a:xfrm>
          <a:prstGeom prst="rect">
            <a:avLst/>
          </a:prstGeom>
          <a:noFill/>
          <a:ln w="9525">
            <a:noFill/>
            <a:miter lim="800000"/>
            <a:headEnd/>
            <a:tailEnd/>
          </a:ln>
          <a:effectLst/>
        </p:spPr>
        <p:txBody>
          <a:bodyPr tIns="118800" bIns="118800">
            <a:spAutoFit/>
          </a:bodyPr>
          <a:lstStyle/>
          <a:p>
            <a:pPr algn="l">
              <a:lnSpc>
                <a:spcPct val="80000"/>
              </a:lnSpc>
              <a:spcBef>
                <a:spcPct val="50000"/>
              </a:spcBef>
            </a:pPr>
            <a:endParaRPr lang="cs-CZ" sz="1400" dirty="0">
              <a:latin typeface="Times New Roman" pitchFamily="18" charset="0"/>
            </a:endParaRPr>
          </a:p>
          <a:p>
            <a:pPr marL="457200" indent="-457200" algn="l">
              <a:buFont typeface="Arial" pitchFamily="34" charset="0"/>
              <a:buChar char="•"/>
            </a:pPr>
            <a:r>
              <a:rPr lang="cs-CZ" sz="3200" dirty="0" err="1"/>
              <a:t>nonpharmacologic</a:t>
            </a:r>
            <a:r>
              <a:rPr lang="cs-CZ" sz="3200" dirty="0"/>
              <a:t> - </a:t>
            </a:r>
            <a:r>
              <a:rPr lang="cs-CZ" sz="3200" dirty="0" err="1"/>
              <a:t>lifestyle</a:t>
            </a:r>
            <a:r>
              <a:rPr lang="cs-CZ" sz="3200" dirty="0"/>
              <a:t> </a:t>
            </a:r>
            <a:r>
              <a:rPr lang="cs-CZ" sz="3200" dirty="0" err="1" smtClean="0"/>
              <a:t>changes</a:t>
            </a:r>
            <a:endParaRPr lang="cs-CZ" sz="3200" dirty="0" smtClean="0"/>
          </a:p>
          <a:p>
            <a:pPr marL="457200" indent="-457200" algn="l">
              <a:buFont typeface="Arial" pitchFamily="34" charset="0"/>
              <a:buChar char="•"/>
            </a:pPr>
            <a:endParaRPr lang="cs-CZ" sz="3200" dirty="0" smtClean="0"/>
          </a:p>
          <a:p>
            <a:pPr marL="457200" indent="-457200" algn="l">
              <a:buFont typeface="Arial" pitchFamily="34" charset="0"/>
              <a:buChar char="•"/>
            </a:pPr>
            <a:r>
              <a:rPr lang="cs-CZ" sz="3200" dirty="0" err="1" smtClean="0"/>
              <a:t>pharmacological</a:t>
            </a:r>
            <a:r>
              <a:rPr lang="cs-CZ" sz="3200" dirty="0" smtClean="0"/>
              <a:t> </a:t>
            </a:r>
            <a:r>
              <a:rPr lang="cs-CZ" sz="3200" dirty="0"/>
              <a:t>- </a:t>
            </a:r>
            <a:r>
              <a:rPr lang="cs-CZ" sz="3200" dirty="0" err="1"/>
              <a:t>drug</a:t>
            </a:r>
            <a:r>
              <a:rPr lang="cs-CZ" sz="3200" dirty="0"/>
              <a:t> </a:t>
            </a:r>
            <a:r>
              <a:rPr lang="cs-CZ" sz="3200" dirty="0" err="1" smtClean="0"/>
              <a:t>therapy</a:t>
            </a:r>
            <a:endParaRPr lang="cs-CZ" sz="3200" dirty="0" smtClean="0"/>
          </a:p>
          <a:p>
            <a:pPr marL="457200" indent="-457200" algn="l">
              <a:buFont typeface="Arial" pitchFamily="34" charset="0"/>
              <a:buChar char="•"/>
            </a:pPr>
            <a:endParaRPr lang="cs-CZ" sz="3200" dirty="0" smtClean="0"/>
          </a:p>
          <a:p>
            <a:pPr marL="457200" indent="-457200" algn="l">
              <a:buFont typeface="Arial" pitchFamily="34" charset="0"/>
              <a:buChar char="•"/>
            </a:pPr>
            <a:r>
              <a:rPr lang="cs-CZ" sz="3200" dirty="0" err="1" smtClean="0"/>
              <a:t>intervention</a:t>
            </a:r>
            <a:r>
              <a:rPr lang="cs-CZ" sz="3200" dirty="0" smtClean="0"/>
              <a:t> </a:t>
            </a:r>
            <a:r>
              <a:rPr lang="cs-CZ" sz="3200" dirty="0"/>
              <a:t>- PTCA </a:t>
            </a:r>
            <a:r>
              <a:rPr lang="cs-CZ" sz="3200" dirty="0" err="1"/>
              <a:t>with</a:t>
            </a:r>
            <a:r>
              <a:rPr lang="cs-CZ" sz="3200" dirty="0"/>
              <a:t> / </a:t>
            </a:r>
            <a:r>
              <a:rPr lang="cs-CZ" sz="3200" dirty="0" err="1"/>
              <a:t>without</a:t>
            </a:r>
            <a:r>
              <a:rPr lang="cs-CZ" sz="3200" dirty="0"/>
              <a:t> </a:t>
            </a:r>
            <a:r>
              <a:rPr lang="cs-CZ" sz="3200" dirty="0" smtClean="0"/>
              <a:t>stent - </a:t>
            </a:r>
            <a:r>
              <a:rPr lang="cs-CZ" sz="3200" dirty="0"/>
              <a:t/>
            </a:r>
            <a:br>
              <a:rPr lang="cs-CZ" sz="3200" dirty="0"/>
            </a:br>
            <a:r>
              <a:rPr lang="cs-CZ" sz="3200" dirty="0" err="1"/>
              <a:t>surgical</a:t>
            </a:r>
            <a:r>
              <a:rPr lang="cs-CZ" sz="3200" dirty="0"/>
              <a:t> </a:t>
            </a:r>
            <a:r>
              <a:rPr lang="cs-CZ" sz="3200" dirty="0" err="1"/>
              <a:t>revascularization</a:t>
            </a:r>
            <a:endParaRPr lang="cs-CZ" sz="3200" dirty="0">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0" y="-99392"/>
            <a:ext cx="9144000" cy="762000"/>
          </a:xfrm>
        </p:spPr>
        <p:txBody>
          <a:bodyPr/>
          <a:lstStyle/>
          <a:p>
            <a:r>
              <a:rPr lang="cs-CZ" sz="4400" dirty="0" err="1">
                <a:solidFill>
                  <a:srgbClr val="FFFF00"/>
                </a:solidFill>
              </a:rPr>
              <a:t>Treatment</a:t>
            </a:r>
            <a:r>
              <a:rPr lang="cs-CZ" sz="4400" dirty="0">
                <a:solidFill>
                  <a:srgbClr val="FFFF00"/>
                </a:solidFill>
              </a:rPr>
              <a:t> </a:t>
            </a:r>
            <a:r>
              <a:rPr lang="cs-CZ" sz="4400" dirty="0" err="1">
                <a:solidFill>
                  <a:srgbClr val="FFFF00"/>
                </a:solidFill>
              </a:rPr>
              <a:t>of</a:t>
            </a:r>
            <a:r>
              <a:rPr lang="cs-CZ" sz="4400" dirty="0">
                <a:solidFill>
                  <a:srgbClr val="FFFF00"/>
                </a:solidFill>
              </a:rPr>
              <a:t> </a:t>
            </a:r>
            <a:r>
              <a:rPr lang="cs-CZ" sz="4400" dirty="0" smtClean="0">
                <a:solidFill>
                  <a:srgbClr val="FFFF00"/>
                </a:solidFill>
              </a:rPr>
              <a:t>CAD</a:t>
            </a:r>
            <a:endParaRPr lang="cs-CZ" sz="4400" dirty="0">
              <a:solidFill>
                <a:srgbClr val="FFFF00"/>
              </a:solidFill>
            </a:endParaRPr>
          </a:p>
        </p:txBody>
      </p:sp>
      <p:sp>
        <p:nvSpPr>
          <p:cNvPr id="103427" name="Text Box 3"/>
          <p:cNvSpPr txBox="1">
            <a:spLocks noChangeArrowheads="1"/>
          </p:cNvSpPr>
          <p:nvPr/>
        </p:nvSpPr>
        <p:spPr bwMode="auto">
          <a:xfrm>
            <a:off x="228600" y="762000"/>
            <a:ext cx="8686800" cy="3259208"/>
          </a:xfrm>
          <a:prstGeom prst="rect">
            <a:avLst/>
          </a:prstGeom>
          <a:noFill/>
          <a:ln w="9525">
            <a:noFill/>
            <a:miter lim="800000"/>
            <a:headEnd/>
            <a:tailEnd/>
          </a:ln>
          <a:effectLst/>
        </p:spPr>
        <p:txBody>
          <a:bodyPr tIns="118800" bIns="118800">
            <a:spAutoFit/>
          </a:bodyPr>
          <a:lstStyle/>
          <a:p>
            <a:pPr algn="l">
              <a:lnSpc>
                <a:spcPct val="80000"/>
              </a:lnSpc>
              <a:spcBef>
                <a:spcPct val="50000"/>
              </a:spcBef>
            </a:pPr>
            <a:endParaRPr lang="cs-CZ" sz="1000" b="1" dirty="0">
              <a:latin typeface="Times New Roman" pitchFamily="18" charset="0"/>
            </a:endParaRPr>
          </a:p>
          <a:p>
            <a:pPr algn="l">
              <a:lnSpc>
                <a:spcPct val="80000"/>
              </a:lnSpc>
              <a:spcBef>
                <a:spcPct val="50000"/>
              </a:spcBef>
            </a:pPr>
            <a:r>
              <a:rPr lang="cs-CZ" sz="2400" b="1" u="sng" dirty="0" smtClean="0">
                <a:solidFill>
                  <a:srgbClr val="FFFF00"/>
                </a:solidFill>
                <a:latin typeface="Times New Roman" pitchFamily="18" charset="0"/>
              </a:rPr>
              <a:t>Non-</a:t>
            </a:r>
            <a:r>
              <a:rPr lang="cs-CZ" sz="2400" b="1" u="sng" dirty="0" err="1" smtClean="0">
                <a:solidFill>
                  <a:srgbClr val="FFFF00"/>
                </a:solidFill>
                <a:latin typeface="Times New Roman" pitchFamily="18" charset="0"/>
              </a:rPr>
              <a:t>pharmacological</a:t>
            </a:r>
            <a:r>
              <a:rPr lang="cs-CZ" sz="2400" b="1" u="sng" dirty="0" smtClean="0">
                <a:solidFill>
                  <a:srgbClr val="FFFF00"/>
                </a:solidFill>
                <a:latin typeface="Times New Roman" pitchFamily="18" charset="0"/>
              </a:rPr>
              <a:t>:</a:t>
            </a:r>
            <a:endParaRPr lang="cs-CZ" sz="2400" b="1" u="sng" dirty="0">
              <a:solidFill>
                <a:srgbClr val="FFFF00"/>
              </a:solidFill>
              <a:latin typeface="Times New Roman" pitchFamily="18" charset="0"/>
            </a:endParaRPr>
          </a:p>
          <a:p>
            <a:pPr algn="l">
              <a:lnSpc>
                <a:spcPct val="80000"/>
              </a:lnSpc>
              <a:spcBef>
                <a:spcPct val="50000"/>
              </a:spcBef>
            </a:pPr>
            <a:endParaRPr lang="cs-CZ" sz="1000" b="1" u="sng" dirty="0">
              <a:solidFill>
                <a:srgbClr val="FFFF00"/>
              </a:solidFill>
              <a:latin typeface="Times New Roman" pitchFamily="18" charset="0"/>
            </a:endParaRPr>
          </a:p>
          <a:p>
            <a:pPr algn="l"/>
            <a:r>
              <a:rPr lang="cs-CZ" sz="2400" dirty="0" err="1"/>
              <a:t>Motion</a:t>
            </a:r>
            <a:r>
              <a:rPr lang="cs-CZ" sz="2400" dirty="0"/>
              <a:t> mode - aerobic (</a:t>
            </a:r>
            <a:r>
              <a:rPr lang="cs-CZ" sz="2400" dirty="0" err="1"/>
              <a:t>running</a:t>
            </a:r>
            <a:r>
              <a:rPr lang="cs-CZ" sz="2400" dirty="0"/>
              <a:t>, </a:t>
            </a:r>
            <a:r>
              <a:rPr lang="cs-CZ" sz="2400" dirty="0" err="1"/>
              <a:t>swimming</a:t>
            </a:r>
            <a:r>
              <a:rPr lang="cs-CZ" sz="2400" dirty="0"/>
              <a:t>, </a:t>
            </a:r>
            <a:r>
              <a:rPr lang="cs-CZ" sz="2400" dirty="0" err="1"/>
              <a:t>cycling</a:t>
            </a:r>
            <a:r>
              <a:rPr lang="cs-CZ" sz="2400" dirty="0"/>
              <a:t>, ....)</a:t>
            </a:r>
            <a:br>
              <a:rPr lang="cs-CZ" sz="2400" dirty="0"/>
            </a:br>
            <a:r>
              <a:rPr lang="cs-CZ" sz="2400" dirty="0" err="1" smtClean="0"/>
              <a:t>Dietary</a:t>
            </a:r>
            <a:r>
              <a:rPr lang="cs-CZ" sz="2400" dirty="0" smtClean="0"/>
              <a:t> </a:t>
            </a:r>
            <a:r>
              <a:rPr lang="cs-CZ" sz="2400" dirty="0" err="1"/>
              <a:t>measures</a:t>
            </a:r>
            <a:r>
              <a:rPr lang="cs-CZ" sz="2400" dirty="0"/>
              <a:t> - </a:t>
            </a:r>
            <a:r>
              <a:rPr lang="cs-CZ" sz="2400" dirty="0" err="1"/>
              <a:t>change</a:t>
            </a:r>
            <a:r>
              <a:rPr lang="cs-CZ" sz="2400" dirty="0"/>
              <a:t> in </a:t>
            </a:r>
            <a:r>
              <a:rPr lang="cs-CZ" sz="2400" dirty="0" err="1"/>
              <a:t>eating</a:t>
            </a:r>
            <a:r>
              <a:rPr lang="cs-CZ" sz="2400" dirty="0"/>
              <a:t> </a:t>
            </a:r>
            <a:r>
              <a:rPr lang="cs-CZ" sz="2400" dirty="0" err="1"/>
              <a:t>habits</a:t>
            </a:r>
            <a:r>
              <a:rPr lang="cs-CZ" sz="2400" dirty="0"/>
              <a:t> (limit </a:t>
            </a:r>
            <a:r>
              <a:rPr lang="cs-CZ" sz="2400" dirty="0" err="1"/>
              <a:t>saturated</a:t>
            </a:r>
            <a:r>
              <a:rPr lang="cs-CZ" sz="2400" dirty="0"/>
              <a:t> </a:t>
            </a:r>
            <a:r>
              <a:rPr lang="cs-CZ" sz="2400" dirty="0" err="1"/>
              <a:t>fats</a:t>
            </a:r>
            <a:r>
              <a:rPr lang="cs-CZ" sz="2400" dirty="0"/>
              <a:t>, </a:t>
            </a:r>
            <a:r>
              <a:rPr lang="cs-CZ" sz="2400" dirty="0" err="1"/>
              <a:t>increase</a:t>
            </a:r>
            <a:r>
              <a:rPr lang="cs-CZ" sz="2400" dirty="0"/>
              <a:t> </a:t>
            </a:r>
            <a:r>
              <a:rPr lang="cs-CZ" sz="2400" dirty="0" err="1"/>
              <a:t>the</a:t>
            </a:r>
            <a:r>
              <a:rPr lang="cs-CZ" sz="2400" dirty="0"/>
              <a:t> </a:t>
            </a:r>
            <a:r>
              <a:rPr lang="cs-CZ" sz="2400" dirty="0" err="1"/>
              <a:t>proportion</a:t>
            </a:r>
            <a:r>
              <a:rPr lang="cs-CZ" sz="2400" dirty="0"/>
              <a:t> </a:t>
            </a:r>
            <a:r>
              <a:rPr lang="cs-CZ" sz="2400" dirty="0" err="1"/>
              <a:t>of</a:t>
            </a:r>
            <a:r>
              <a:rPr lang="cs-CZ" sz="2400" dirty="0"/>
              <a:t> </a:t>
            </a:r>
            <a:r>
              <a:rPr lang="cs-CZ" sz="2400" dirty="0" err="1"/>
              <a:t>unsaturated</a:t>
            </a:r>
            <a:r>
              <a:rPr lang="cs-CZ" sz="2400" dirty="0"/>
              <a:t> </a:t>
            </a:r>
            <a:r>
              <a:rPr lang="cs-CZ" sz="2400" dirty="0" err="1"/>
              <a:t>fats</a:t>
            </a:r>
            <a:r>
              <a:rPr lang="cs-CZ" sz="2400" dirty="0"/>
              <a:t>, </a:t>
            </a:r>
            <a:r>
              <a:rPr lang="cs-CZ" sz="2400" dirty="0" err="1"/>
              <a:t>fish</a:t>
            </a:r>
            <a:r>
              <a:rPr lang="cs-CZ" sz="2400" dirty="0"/>
              <a:t>, </a:t>
            </a:r>
            <a:r>
              <a:rPr lang="cs-CZ" sz="2400" dirty="0" err="1"/>
              <a:t>vegetables</a:t>
            </a:r>
            <a:r>
              <a:rPr lang="cs-CZ" sz="2400" dirty="0"/>
              <a:t>, </a:t>
            </a:r>
            <a:r>
              <a:rPr lang="cs-CZ" sz="2400" dirty="0" err="1"/>
              <a:t>fruits</a:t>
            </a:r>
            <a:r>
              <a:rPr lang="cs-CZ" sz="2400" dirty="0"/>
              <a:t>)</a:t>
            </a:r>
            <a:br>
              <a:rPr lang="cs-CZ" sz="2400" dirty="0"/>
            </a:br>
            <a:r>
              <a:rPr lang="cs-CZ" sz="2400" dirty="0" smtClean="0"/>
              <a:t>Abstinence </a:t>
            </a:r>
            <a:r>
              <a:rPr lang="cs-CZ" sz="2400" dirty="0" err="1"/>
              <a:t>of</a:t>
            </a:r>
            <a:r>
              <a:rPr lang="cs-CZ" sz="2400" dirty="0"/>
              <a:t> smoking, </a:t>
            </a:r>
            <a:r>
              <a:rPr lang="cs-CZ" sz="2400" dirty="0" err="1"/>
              <a:t>alcohol</a:t>
            </a:r>
            <a:r>
              <a:rPr lang="cs-CZ" sz="2400" dirty="0"/>
              <a:t> in </a:t>
            </a:r>
            <a:r>
              <a:rPr lang="cs-CZ" sz="2400" dirty="0" err="1"/>
              <a:t>moderation</a:t>
            </a:r>
            <a:r>
              <a:rPr lang="cs-CZ" sz="2400" dirty="0"/>
              <a:t/>
            </a:r>
            <a:br>
              <a:rPr lang="cs-CZ" sz="2400" dirty="0"/>
            </a:br>
            <a:r>
              <a:rPr lang="cs-CZ" sz="2400" dirty="0" err="1" smtClean="0"/>
              <a:t>Mental</a:t>
            </a:r>
            <a:r>
              <a:rPr lang="cs-CZ" sz="2400" dirty="0" smtClean="0"/>
              <a:t> </a:t>
            </a:r>
            <a:r>
              <a:rPr lang="cs-CZ" sz="2400" dirty="0" err="1"/>
              <a:t>relaxation</a:t>
            </a:r>
            <a:r>
              <a:rPr lang="cs-CZ" sz="2400" dirty="0"/>
              <a:t> - </a:t>
            </a:r>
            <a:r>
              <a:rPr lang="cs-CZ" sz="2400" dirty="0" err="1"/>
              <a:t>sports</a:t>
            </a:r>
            <a:r>
              <a:rPr lang="cs-CZ" sz="2400" dirty="0"/>
              <a:t>, </a:t>
            </a:r>
            <a:r>
              <a:rPr lang="cs-CZ" sz="2400" dirty="0" err="1"/>
              <a:t>culture</a:t>
            </a:r>
            <a:r>
              <a:rPr lang="cs-CZ" sz="2400" dirty="0"/>
              <a:t>, </a:t>
            </a:r>
            <a:r>
              <a:rPr lang="cs-CZ" sz="2400" dirty="0" err="1"/>
              <a:t>yoga</a:t>
            </a:r>
            <a:r>
              <a:rPr lang="cs-CZ" sz="2400" dirty="0"/>
              <a:t>, </a:t>
            </a:r>
            <a:r>
              <a:rPr lang="cs-CZ" sz="2400" dirty="0" err="1"/>
              <a:t>psychotherapy</a:t>
            </a:r>
            <a:r>
              <a:rPr lang="cs-CZ" sz="2400" dirty="0"/>
              <a:t/>
            </a:r>
            <a:br>
              <a:rPr lang="cs-CZ" sz="2400" dirty="0"/>
            </a:br>
            <a:r>
              <a:rPr lang="cs-CZ" sz="2400" dirty="0" err="1" smtClean="0"/>
              <a:t>Control</a:t>
            </a:r>
            <a:r>
              <a:rPr lang="cs-CZ" sz="2400" dirty="0" smtClean="0"/>
              <a:t> </a:t>
            </a:r>
            <a:r>
              <a:rPr lang="cs-CZ" sz="2400" dirty="0" err="1"/>
              <a:t>of</a:t>
            </a:r>
            <a:r>
              <a:rPr lang="cs-CZ" sz="2400" dirty="0"/>
              <a:t> diabetes and </a:t>
            </a:r>
            <a:r>
              <a:rPr lang="cs-CZ" sz="2400" dirty="0" err="1"/>
              <a:t>hypertension</a:t>
            </a:r>
            <a:endParaRPr lang="cs-CZ" sz="2400" dirty="0">
              <a:effectLst/>
            </a:endParaRPr>
          </a:p>
        </p:txBody>
      </p:sp>
      <p:pic>
        <p:nvPicPr>
          <p:cNvPr id="103429" name="Picture 5" descr="319788">
            <a:hlinkClick r:id="rId2"/>
          </p:cNvPr>
          <p:cNvPicPr>
            <a:picLocks noChangeAspect="1" noChangeArrowheads="1"/>
          </p:cNvPicPr>
          <p:nvPr/>
        </p:nvPicPr>
        <p:blipFill>
          <a:blip r:embed="rId3"/>
          <a:srcRect/>
          <a:stretch>
            <a:fillRect/>
          </a:stretch>
        </p:blipFill>
        <p:spPr bwMode="auto">
          <a:xfrm>
            <a:off x="250825" y="4508500"/>
            <a:ext cx="1603375" cy="2124075"/>
          </a:xfrm>
          <a:prstGeom prst="rect">
            <a:avLst/>
          </a:prstGeom>
          <a:noFill/>
        </p:spPr>
      </p:pic>
      <p:pic>
        <p:nvPicPr>
          <p:cNvPr id="103431" name="Picture 7" descr="cien-dieta">
            <a:hlinkClick r:id="rId4"/>
          </p:cNvPr>
          <p:cNvPicPr>
            <a:picLocks noChangeAspect="1" noChangeArrowheads="1"/>
          </p:cNvPicPr>
          <p:nvPr/>
        </p:nvPicPr>
        <p:blipFill>
          <a:blip r:embed="rId5"/>
          <a:srcRect/>
          <a:stretch>
            <a:fillRect/>
          </a:stretch>
        </p:blipFill>
        <p:spPr bwMode="auto">
          <a:xfrm>
            <a:off x="2051050" y="4508500"/>
            <a:ext cx="1666875" cy="2089150"/>
          </a:xfrm>
          <a:prstGeom prst="rect">
            <a:avLst/>
          </a:prstGeom>
          <a:noFill/>
        </p:spPr>
      </p:pic>
      <p:pic>
        <p:nvPicPr>
          <p:cNvPr id="103435" name="Picture 11" descr="joga">
            <a:hlinkClick r:id="rId6"/>
          </p:cNvPr>
          <p:cNvPicPr>
            <a:picLocks noChangeAspect="1" noChangeArrowheads="1"/>
          </p:cNvPicPr>
          <p:nvPr/>
        </p:nvPicPr>
        <p:blipFill>
          <a:blip r:embed="rId7"/>
          <a:srcRect/>
          <a:stretch>
            <a:fillRect/>
          </a:stretch>
        </p:blipFill>
        <p:spPr bwMode="auto">
          <a:xfrm>
            <a:off x="3924300" y="4508500"/>
            <a:ext cx="1436688" cy="2089150"/>
          </a:xfrm>
          <a:prstGeom prst="rect">
            <a:avLst/>
          </a:prstGeom>
          <a:noFill/>
        </p:spPr>
      </p:pic>
      <p:pic>
        <p:nvPicPr>
          <p:cNvPr id="103437" name="Picture 13" descr="tonometr-30">
            <a:hlinkClick r:id="rId8"/>
          </p:cNvPr>
          <p:cNvPicPr>
            <a:picLocks noChangeAspect="1" noChangeArrowheads="1"/>
          </p:cNvPicPr>
          <p:nvPr/>
        </p:nvPicPr>
        <p:blipFill>
          <a:blip r:embed="rId9"/>
          <a:srcRect/>
          <a:stretch>
            <a:fillRect/>
          </a:stretch>
        </p:blipFill>
        <p:spPr bwMode="auto">
          <a:xfrm>
            <a:off x="5508625" y="4508500"/>
            <a:ext cx="1292225" cy="2016125"/>
          </a:xfrm>
          <a:prstGeom prst="rect">
            <a:avLst/>
          </a:prstGeom>
          <a:noFill/>
        </p:spPr>
      </p:pic>
      <p:pic>
        <p:nvPicPr>
          <p:cNvPr id="103439" name="Picture 15" descr="premium">
            <a:hlinkClick r:id="rId10"/>
          </p:cNvPr>
          <p:cNvPicPr>
            <a:picLocks noChangeAspect="1" noChangeArrowheads="1"/>
          </p:cNvPicPr>
          <p:nvPr/>
        </p:nvPicPr>
        <p:blipFill>
          <a:blip r:embed="rId11"/>
          <a:srcRect/>
          <a:stretch>
            <a:fillRect/>
          </a:stretch>
        </p:blipFill>
        <p:spPr bwMode="auto">
          <a:xfrm>
            <a:off x="6948488" y="4508500"/>
            <a:ext cx="1690687" cy="131127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62000"/>
          </a:xfrm>
        </p:spPr>
        <p:txBody>
          <a:bodyPr/>
          <a:lstStyle/>
          <a:p>
            <a:r>
              <a:rPr lang="cs-CZ" sz="4400" dirty="0" err="1">
                <a:solidFill>
                  <a:srgbClr val="FFFF00"/>
                </a:solidFill>
              </a:rPr>
              <a:t>Treatment</a:t>
            </a:r>
            <a:r>
              <a:rPr lang="cs-CZ" sz="4400" dirty="0">
                <a:solidFill>
                  <a:srgbClr val="FFFF00"/>
                </a:solidFill>
              </a:rPr>
              <a:t> </a:t>
            </a:r>
            <a:r>
              <a:rPr lang="cs-CZ" sz="4400" dirty="0" err="1">
                <a:solidFill>
                  <a:srgbClr val="FFFF00"/>
                </a:solidFill>
              </a:rPr>
              <a:t>of</a:t>
            </a:r>
            <a:r>
              <a:rPr lang="cs-CZ" sz="4400" dirty="0">
                <a:solidFill>
                  <a:srgbClr val="FFFF00"/>
                </a:solidFill>
              </a:rPr>
              <a:t> </a:t>
            </a:r>
            <a:r>
              <a:rPr lang="cs-CZ" sz="4400" dirty="0" smtClean="0">
                <a:solidFill>
                  <a:srgbClr val="FFFF00"/>
                </a:solidFill>
              </a:rPr>
              <a:t>CAD</a:t>
            </a:r>
            <a:endParaRPr lang="cs-CZ" sz="4400" dirty="0">
              <a:solidFill>
                <a:srgbClr val="FFFF00"/>
              </a:solidFill>
            </a:endParaRPr>
          </a:p>
        </p:txBody>
      </p:sp>
      <p:sp>
        <p:nvSpPr>
          <p:cNvPr id="16387" name="Text Box 3"/>
          <p:cNvSpPr txBox="1">
            <a:spLocks noChangeArrowheads="1"/>
          </p:cNvSpPr>
          <p:nvPr/>
        </p:nvSpPr>
        <p:spPr bwMode="auto">
          <a:xfrm>
            <a:off x="228600" y="762000"/>
            <a:ext cx="8686800" cy="5733732"/>
          </a:xfrm>
          <a:prstGeom prst="rect">
            <a:avLst/>
          </a:prstGeom>
          <a:noFill/>
          <a:ln w="9525">
            <a:noFill/>
            <a:miter lim="800000"/>
            <a:headEnd/>
            <a:tailEnd/>
          </a:ln>
          <a:effectLst/>
        </p:spPr>
        <p:txBody>
          <a:bodyPr tIns="118800" bIns="118800">
            <a:spAutoFit/>
          </a:bodyPr>
          <a:lstStyle/>
          <a:p>
            <a:pPr algn="l">
              <a:lnSpc>
                <a:spcPct val="80000"/>
              </a:lnSpc>
              <a:spcBef>
                <a:spcPct val="50000"/>
              </a:spcBef>
            </a:pPr>
            <a:endParaRPr lang="cs-CZ" sz="1000" b="1" dirty="0">
              <a:latin typeface="Times New Roman" pitchFamily="18" charset="0"/>
            </a:endParaRPr>
          </a:p>
          <a:p>
            <a:pPr algn="l">
              <a:lnSpc>
                <a:spcPct val="80000"/>
              </a:lnSpc>
              <a:spcBef>
                <a:spcPct val="50000"/>
              </a:spcBef>
            </a:pPr>
            <a:r>
              <a:rPr lang="cs-CZ" sz="3200" b="1" u="sng" dirty="0" err="1" smtClean="0">
                <a:solidFill>
                  <a:srgbClr val="FFFF00"/>
                </a:solidFill>
                <a:latin typeface="Times New Roman" pitchFamily="18" charset="0"/>
              </a:rPr>
              <a:t>Interventions</a:t>
            </a:r>
            <a:r>
              <a:rPr lang="cs-CZ" sz="3200" b="1" u="sng" dirty="0" smtClean="0">
                <a:solidFill>
                  <a:srgbClr val="FFFF00"/>
                </a:solidFill>
                <a:latin typeface="Times New Roman" pitchFamily="18" charset="0"/>
              </a:rPr>
              <a:t>:</a:t>
            </a:r>
            <a:endParaRPr lang="cs-CZ" sz="3200" b="1" u="sng" dirty="0">
              <a:solidFill>
                <a:srgbClr val="FFFF00"/>
              </a:solidFill>
              <a:latin typeface="Times New Roman" pitchFamily="18" charset="0"/>
            </a:endParaRPr>
          </a:p>
          <a:p>
            <a:pPr algn="l">
              <a:lnSpc>
                <a:spcPct val="80000"/>
              </a:lnSpc>
              <a:spcBef>
                <a:spcPct val="50000"/>
              </a:spcBef>
            </a:pPr>
            <a:endParaRPr lang="cs-CZ" sz="1000" b="1" u="sng" dirty="0">
              <a:solidFill>
                <a:srgbClr val="FFFF00"/>
              </a:solidFill>
              <a:latin typeface="Times New Roman" pitchFamily="18" charset="0"/>
            </a:endParaRPr>
          </a:p>
          <a:p>
            <a:pPr algn="l">
              <a:lnSpc>
                <a:spcPct val="80000"/>
              </a:lnSpc>
              <a:spcBef>
                <a:spcPct val="50000"/>
              </a:spcBef>
              <a:buFontTx/>
              <a:buChar char="•"/>
            </a:pPr>
            <a:r>
              <a:rPr lang="cs-CZ" sz="3200" u="sng" dirty="0">
                <a:latin typeface="Times New Roman" pitchFamily="18" charset="0"/>
              </a:rPr>
              <a:t> </a:t>
            </a:r>
            <a:r>
              <a:rPr lang="cs-CZ" sz="3200" dirty="0" err="1"/>
              <a:t>Percutaneous</a:t>
            </a:r>
            <a:r>
              <a:rPr lang="cs-CZ" sz="3200" dirty="0"/>
              <a:t> </a:t>
            </a:r>
            <a:r>
              <a:rPr lang="cs-CZ" sz="3200" dirty="0" err="1"/>
              <a:t>transluminal</a:t>
            </a:r>
            <a:r>
              <a:rPr lang="cs-CZ" sz="3200" dirty="0"/>
              <a:t> </a:t>
            </a:r>
            <a:r>
              <a:rPr lang="cs-CZ" sz="3200" dirty="0" err="1"/>
              <a:t>coronary</a:t>
            </a:r>
            <a:r>
              <a:rPr lang="cs-CZ" sz="3200" dirty="0"/>
              <a:t> </a:t>
            </a:r>
            <a:r>
              <a:rPr lang="cs-CZ" sz="3200" dirty="0" err="1" smtClean="0"/>
              <a:t>angioplastic</a:t>
            </a:r>
            <a:r>
              <a:rPr lang="cs-CZ" sz="3200" dirty="0" smtClean="0"/>
              <a:t> </a:t>
            </a:r>
            <a:r>
              <a:rPr lang="cs-CZ" sz="3200" u="sng" dirty="0" smtClean="0">
                <a:latin typeface="Times New Roman" pitchFamily="18" charset="0"/>
              </a:rPr>
              <a:t>(PTCA)</a:t>
            </a:r>
          </a:p>
          <a:p>
            <a:pPr algn="l">
              <a:lnSpc>
                <a:spcPct val="80000"/>
              </a:lnSpc>
              <a:spcBef>
                <a:spcPct val="50000"/>
              </a:spcBef>
              <a:buFontTx/>
              <a:buChar char="•"/>
            </a:pPr>
            <a:endParaRPr lang="cs-CZ" sz="3200" u="sng" dirty="0">
              <a:latin typeface="Times New Roman" pitchFamily="18" charset="0"/>
            </a:endParaRPr>
          </a:p>
          <a:p>
            <a:pPr algn="l"/>
            <a:r>
              <a:rPr lang="en-US" sz="2400" dirty="0"/>
              <a:t>The principle consists </a:t>
            </a:r>
            <a:r>
              <a:rPr lang="cs-CZ" sz="2400" dirty="0" err="1" smtClean="0"/>
              <a:t>from</a:t>
            </a:r>
            <a:r>
              <a:rPr lang="cs-CZ" sz="2400" dirty="0" smtClean="0"/>
              <a:t> </a:t>
            </a:r>
            <a:r>
              <a:rPr lang="cs-CZ" sz="2400" dirty="0" err="1" smtClean="0"/>
              <a:t>delivery</a:t>
            </a:r>
            <a:r>
              <a:rPr lang="en-US" sz="2400" dirty="0" smtClean="0"/>
              <a:t> </a:t>
            </a:r>
            <a:r>
              <a:rPr lang="en-US" sz="2400" dirty="0"/>
              <a:t>of a catheter (thin </a:t>
            </a:r>
            <a:r>
              <a:rPr lang="en-US" sz="2400" dirty="0" smtClean="0"/>
              <a:t>tube</a:t>
            </a:r>
            <a:r>
              <a:rPr lang="cs-CZ" sz="2400" dirty="0" smtClean="0"/>
              <a:t> -</a:t>
            </a:r>
            <a:r>
              <a:rPr lang="en-US" sz="2400" dirty="0" smtClean="0"/>
              <a:t> </a:t>
            </a:r>
            <a:r>
              <a:rPr lang="en-US" sz="2400" dirty="0"/>
              <a:t>at the end of the cylindrical </a:t>
            </a:r>
            <a:r>
              <a:rPr lang="en-US" sz="2400" dirty="0" smtClean="0"/>
              <a:t>balloon</a:t>
            </a:r>
            <a:r>
              <a:rPr lang="cs-CZ" sz="2400" dirty="0" smtClean="0"/>
              <a:t>)</a:t>
            </a:r>
            <a:r>
              <a:rPr lang="en-US" sz="2400" dirty="0" smtClean="0"/>
              <a:t> </a:t>
            </a:r>
            <a:r>
              <a:rPr lang="en-US" sz="2400" dirty="0"/>
              <a:t>into the narrowed or closed coronary artery and the </a:t>
            </a:r>
            <a:r>
              <a:rPr lang="en-US" sz="2400" dirty="0" err="1" smtClean="0"/>
              <a:t>balloo</a:t>
            </a:r>
            <a:r>
              <a:rPr lang="cs-CZ" sz="2400" dirty="0" smtClean="0"/>
              <a:t>n </a:t>
            </a:r>
            <a:r>
              <a:rPr lang="en-US" sz="2400" dirty="0" smtClean="0"/>
              <a:t>expand</a:t>
            </a:r>
            <a:r>
              <a:rPr lang="cs-CZ" sz="2400" dirty="0" smtClean="0"/>
              <a:t>s</a:t>
            </a:r>
            <a:r>
              <a:rPr lang="en-US" sz="2400" dirty="0" smtClean="0"/>
              <a:t> </a:t>
            </a:r>
            <a:r>
              <a:rPr lang="en-US" sz="2400" dirty="0"/>
              <a:t>narrow blood vessels. </a:t>
            </a:r>
            <a:endParaRPr lang="cs-CZ" sz="2400" dirty="0" smtClean="0"/>
          </a:p>
          <a:p>
            <a:pPr algn="l"/>
            <a:endParaRPr lang="cs-CZ" sz="2400" dirty="0"/>
          </a:p>
          <a:p>
            <a:pPr algn="l"/>
            <a:r>
              <a:rPr lang="en-US" sz="2400" dirty="0" smtClean="0"/>
              <a:t>The </a:t>
            </a:r>
            <a:r>
              <a:rPr lang="en-US" sz="2400" dirty="0"/>
              <a:t>next step may be followed by stent (metallic reinforcement) in place of the previous narrowing.</a:t>
            </a:r>
          </a:p>
          <a:p>
            <a:pPr algn="l">
              <a:lnSpc>
                <a:spcPct val="80000"/>
              </a:lnSpc>
              <a:spcBef>
                <a:spcPct val="50000"/>
              </a:spcBef>
              <a:buFontTx/>
              <a:buChar char="•"/>
            </a:pPr>
            <a:r>
              <a:rPr lang="cs-CZ" sz="3200" u="sng" dirty="0" smtClean="0">
                <a:latin typeface="Times New Roman" pitchFamily="18" charset="0"/>
              </a:rPr>
              <a:t> </a:t>
            </a:r>
            <a:endParaRPr lang="cs-CZ" sz="3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0" y="1142984"/>
            <a:ext cx="9144000" cy="1200329"/>
          </a:xfrm>
          <a:prstGeom prst="rect">
            <a:avLst/>
          </a:prstGeom>
          <a:noFill/>
          <a:ln w="9525">
            <a:noFill/>
            <a:miter lim="800000"/>
            <a:headEnd/>
            <a:tailEnd/>
          </a:ln>
          <a:effectLst/>
        </p:spPr>
        <p:txBody>
          <a:bodyPr>
            <a:spAutoFit/>
          </a:bodyPr>
          <a:lstStyle/>
          <a:p>
            <a:r>
              <a:rPr lang="en-US" sz="3600" dirty="0">
                <a:solidFill>
                  <a:srgbClr val="FFFF00"/>
                </a:solidFill>
              </a:rPr>
              <a:t>Critical stenosis of the left coronary artery solved successfully by PTCA with stent implantation.</a:t>
            </a:r>
            <a:endParaRPr lang="en-US" sz="3600" dirty="0">
              <a:solidFill>
                <a:srgbClr val="FFFF00"/>
              </a:solidFill>
              <a:effectLst/>
            </a:endParaRPr>
          </a:p>
        </p:txBody>
      </p:sp>
      <p:pic>
        <p:nvPicPr>
          <p:cNvPr id="15364" name="Picture 4" descr="PTCA2"/>
          <p:cNvPicPr>
            <a:picLocks noChangeAspect="1" noChangeArrowheads="1"/>
          </p:cNvPicPr>
          <p:nvPr/>
        </p:nvPicPr>
        <p:blipFill>
          <a:blip r:embed="rId2"/>
          <a:srcRect/>
          <a:stretch>
            <a:fillRect/>
          </a:stretch>
        </p:blipFill>
        <p:spPr bwMode="auto">
          <a:xfrm>
            <a:off x="1785918" y="3500438"/>
            <a:ext cx="5976938" cy="245903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bwMode="invGray">
          <a:xfrm>
            <a:off x="0" y="0"/>
            <a:ext cx="9144000" cy="1052513"/>
          </a:xfrm>
        </p:spPr>
        <p:txBody>
          <a:bodyPr/>
          <a:lstStyle/>
          <a:p>
            <a:r>
              <a:rPr lang="cs-CZ" sz="4400" dirty="0" err="1" smtClean="0">
                <a:solidFill>
                  <a:srgbClr val="FFFF00"/>
                </a:solidFill>
              </a:rPr>
              <a:t>Ischemic</a:t>
            </a:r>
            <a:r>
              <a:rPr lang="cs-CZ" sz="4400" dirty="0" smtClean="0">
                <a:solidFill>
                  <a:srgbClr val="FFFF00"/>
                </a:solidFill>
              </a:rPr>
              <a:t> </a:t>
            </a:r>
            <a:r>
              <a:rPr lang="cs-CZ" sz="4400" dirty="0" err="1" smtClean="0">
                <a:solidFill>
                  <a:srgbClr val="FFFF00"/>
                </a:solidFill>
              </a:rPr>
              <a:t>heart</a:t>
            </a:r>
            <a:r>
              <a:rPr lang="cs-CZ" sz="4400" dirty="0" smtClean="0">
                <a:solidFill>
                  <a:srgbClr val="FFFF00"/>
                </a:solidFill>
              </a:rPr>
              <a:t> </a:t>
            </a:r>
            <a:r>
              <a:rPr lang="cs-CZ" sz="4400" dirty="0" err="1" smtClean="0">
                <a:solidFill>
                  <a:srgbClr val="FFFF00"/>
                </a:solidFill>
              </a:rPr>
              <a:t>disease</a:t>
            </a:r>
            <a:endParaRPr lang="cs-CZ" sz="4400" dirty="0">
              <a:solidFill>
                <a:srgbClr val="FFFF00"/>
              </a:solidFill>
            </a:endParaRPr>
          </a:p>
        </p:txBody>
      </p:sp>
      <p:sp>
        <p:nvSpPr>
          <p:cNvPr id="100355" name="Text Box 3"/>
          <p:cNvSpPr txBox="1">
            <a:spLocks noChangeArrowheads="1"/>
          </p:cNvSpPr>
          <p:nvPr/>
        </p:nvSpPr>
        <p:spPr bwMode="auto">
          <a:xfrm>
            <a:off x="228600" y="1268413"/>
            <a:ext cx="8686800" cy="1569660"/>
          </a:xfrm>
          <a:prstGeom prst="rect">
            <a:avLst/>
          </a:prstGeom>
          <a:noFill/>
          <a:ln w="9525">
            <a:noFill/>
            <a:miter lim="800000"/>
            <a:headEnd/>
            <a:tailEnd/>
          </a:ln>
          <a:effectLst/>
        </p:spPr>
        <p:txBody>
          <a:bodyPr>
            <a:spAutoFit/>
          </a:bodyPr>
          <a:lstStyle/>
          <a:p>
            <a:r>
              <a:rPr lang="en-US" sz="2400" dirty="0"/>
              <a:t>Group of </a:t>
            </a:r>
            <a:r>
              <a:rPr lang="en-US" sz="2400" dirty="0" smtClean="0"/>
              <a:t>diseases </a:t>
            </a:r>
            <a:r>
              <a:rPr lang="cs-CZ" sz="2400" dirty="0" err="1" smtClean="0"/>
              <a:t>with</a:t>
            </a:r>
            <a:r>
              <a:rPr lang="en-US" sz="2400" dirty="0" smtClean="0"/>
              <a:t> </a:t>
            </a:r>
            <a:r>
              <a:rPr lang="en-US" sz="2400" dirty="0"/>
              <a:t>the presence </a:t>
            </a:r>
            <a:r>
              <a:rPr lang="en-US" sz="2400" dirty="0" smtClean="0"/>
              <a:t>of</a:t>
            </a:r>
            <a:r>
              <a:rPr lang="cs-CZ" sz="2400" dirty="0" smtClean="0"/>
              <a:t> </a:t>
            </a:r>
            <a:r>
              <a:rPr lang="cs-CZ" sz="2400" dirty="0" err="1" smtClean="0"/>
              <a:t>myocardial</a:t>
            </a:r>
            <a:r>
              <a:rPr lang="en-US" sz="2400" dirty="0" smtClean="0"/>
              <a:t> ischemia, </a:t>
            </a:r>
            <a:r>
              <a:rPr lang="en-US" sz="2400" dirty="0"/>
              <a:t>which occurs on the basis of the pathological process in the coronary vessels</a:t>
            </a:r>
            <a:r>
              <a:rPr lang="en-US" sz="2400" dirty="0" smtClean="0"/>
              <a:t>.</a:t>
            </a:r>
            <a:endParaRPr lang="cs-CZ" sz="2400" dirty="0" smtClean="0"/>
          </a:p>
          <a:p>
            <a:r>
              <a:rPr lang="en-US" sz="2400" dirty="0"/>
              <a:t/>
            </a:r>
            <a:br>
              <a:rPr lang="en-US" sz="2400" dirty="0"/>
            </a:br>
            <a:r>
              <a:rPr lang="en-US" sz="2400" b="1" dirty="0">
                <a:solidFill>
                  <a:srgbClr val="FF0000"/>
                </a:solidFill>
              </a:rPr>
              <a:t>Reducing the flow in coronary arteries&gt;&gt;&gt; ischemia</a:t>
            </a:r>
            <a:endParaRPr lang="en-US" sz="2400" b="1" dirty="0">
              <a:solidFill>
                <a:srgbClr val="FF0000"/>
              </a:solidFill>
              <a:effectLst/>
            </a:endParaRPr>
          </a:p>
        </p:txBody>
      </p:sp>
      <p:pic>
        <p:nvPicPr>
          <p:cNvPr id="100356" name="Picture 4" descr="angina-srdíčko"/>
          <p:cNvPicPr>
            <a:picLocks noChangeAspect="1" noChangeArrowheads="1"/>
          </p:cNvPicPr>
          <p:nvPr/>
        </p:nvPicPr>
        <p:blipFill>
          <a:blip r:embed="rId2"/>
          <a:srcRect/>
          <a:stretch>
            <a:fillRect/>
          </a:stretch>
        </p:blipFill>
        <p:spPr bwMode="auto">
          <a:xfrm>
            <a:off x="8101013" y="6073775"/>
            <a:ext cx="1042987" cy="784225"/>
          </a:xfrm>
          <a:prstGeom prst="rect">
            <a:avLst/>
          </a:prstGeom>
          <a:noFill/>
        </p:spPr>
      </p:pic>
      <p:pic>
        <p:nvPicPr>
          <p:cNvPr id="100358" name="Picture 6" descr="myokarditida2"/>
          <p:cNvPicPr>
            <a:picLocks noChangeAspect="1" noChangeArrowheads="1"/>
          </p:cNvPicPr>
          <p:nvPr/>
        </p:nvPicPr>
        <p:blipFill>
          <a:blip r:embed="rId3"/>
          <a:srcRect/>
          <a:stretch>
            <a:fillRect/>
          </a:stretch>
        </p:blipFill>
        <p:spPr bwMode="auto">
          <a:xfrm>
            <a:off x="4859338" y="3284538"/>
            <a:ext cx="2781300" cy="2879725"/>
          </a:xfrm>
          <a:prstGeom prst="rect">
            <a:avLst/>
          </a:prstGeom>
          <a:noFill/>
        </p:spPr>
      </p:pic>
      <p:pic>
        <p:nvPicPr>
          <p:cNvPr id="100361" name="Picture 9" descr="koronární cévy 2"/>
          <p:cNvPicPr>
            <a:picLocks noChangeAspect="1" noChangeArrowheads="1"/>
          </p:cNvPicPr>
          <p:nvPr/>
        </p:nvPicPr>
        <p:blipFill>
          <a:blip r:embed="rId4"/>
          <a:srcRect/>
          <a:stretch>
            <a:fillRect/>
          </a:stretch>
        </p:blipFill>
        <p:spPr bwMode="auto">
          <a:xfrm>
            <a:off x="684213" y="3284538"/>
            <a:ext cx="3708400" cy="2911475"/>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2"/>
          <p:cNvGraphicFramePr>
            <a:graphicFrameLocks noChangeAspect="1"/>
          </p:cNvGraphicFramePr>
          <p:nvPr/>
        </p:nvGraphicFramePr>
        <p:xfrm>
          <a:off x="381000" y="304800"/>
          <a:ext cx="8305800" cy="6221413"/>
        </p:xfrm>
        <a:graphic>
          <a:graphicData uri="http://schemas.openxmlformats.org/presentationml/2006/ole">
            <mc:AlternateContent xmlns:mc="http://schemas.openxmlformats.org/markup-compatibility/2006">
              <mc:Choice xmlns:v="urn:schemas-microsoft-com:vml" Requires="v">
                <p:oleObj spid="_x0000_s3094" name="Photo Editor Photo" r:id="rId3" imgW="4590476" imgH="3438095" progId="">
                  <p:embed/>
                </p:oleObj>
              </mc:Choice>
              <mc:Fallback>
                <p:oleObj name="Photo Editor Photo" r:id="rId3" imgW="4590476" imgH="343809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8305800" cy="62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a:srcRect/>
          <a:stretch>
            <a:fillRect/>
          </a:stretch>
        </p:blipFill>
        <p:spPr bwMode="auto">
          <a:xfrm>
            <a:off x="2667000" y="4179888"/>
            <a:ext cx="3962400" cy="2678112"/>
          </a:xfrm>
          <a:prstGeom prst="rect">
            <a:avLst/>
          </a:prstGeom>
          <a:noFill/>
        </p:spPr>
      </p:pic>
      <p:graphicFrame>
        <p:nvGraphicFramePr>
          <p:cNvPr id="107523" name="Object 3"/>
          <p:cNvGraphicFramePr>
            <a:graphicFrameLocks noChangeAspect="1"/>
          </p:cNvGraphicFramePr>
          <p:nvPr/>
        </p:nvGraphicFramePr>
        <p:xfrm>
          <a:off x="1371600" y="304800"/>
          <a:ext cx="6324600" cy="3724275"/>
        </p:xfrm>
        <a:graphic>
          <a:graphicData uri="http://schemas.openxmlformats.org/presentationml/2006/ole">
            <mc:AlternateContent xmlns:mc="http://schemas.openxmlformats.org/markup-compatibility/2006">
              <mc:Choice xmlns:v="urn:schemas-microsoft-com:vml" Requires="v">
                <p:oleObj spid="_x0000_s4118" name="Photo Editor Photo" r:id="rId4" imgW="4277322" imgH="2895238" progId="">
                  <p:embed/>
                </p:oleObj>
              </mc:Choice>
              <mc:Fallback>
                <p:oleObj name="Photo Editor Photo" r:id="rId4" imgW="4277322" imgH="289523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
                        <a:ext cx="63246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3568" y="476672"/>
            <a:ext cx="7772400" cy="838200"/>
          </a:xfrm>
        </p:spPr>
        <p:txBody>
          <a:bodyPr/>
          <a:lstStyle/>
          <a:p>
            <a:r>
              <a:rPr lang="cs-CZ" b="1" dirty="0" smtClean="0"/>
              <a:t> </a:t>
            </a:r>
            <a:endParaRPr lang="cs-CZ" b="1" dirty="0"/>
          </a:p>
        </p:txBody>
      </p:sp>
      <p:sp>
        <p:nvSpPr>
          <p:cNvPr id="95235" name="Rectangle 3"/>
          <p:cNvSpPr>
            <a:spLocks noGrp="1" noChangeArrowheads="1"/>
          </p:cNvSpPr>
          <p:nvPr>
            <p:ph type="body" idx="1"/>
          </p:nvPr>
        </p:nvSpPr>
        <p:spPr>
          <a:xfrm>
            <a:off x="762000" y="1066800"/>
            <a:ext cx="7772400" cy="1371600"/>
          </a:xfrm>
        </p:spPr>
        <p:txBody>
          <a:bodyPr/>
          <a:lstStyle/>
          <a:p>
            <a:pPr marL="0" indent="0">
              <a:lnSpc>
                <a:spcPct val="90000"/>
              </a:lnSpc>
              <a:buNone/>
            </a:pPr>
            <a:endParaRPr lang="cs-CZ" sz="2800" dirty="0" smtClean="0">
              <a:effectLst/>
            </a:endParaRPr>
          </a:p>
          <a:p>
            <a:pPr>
              <a:lnSpc>
                <a:spcPct val="90000"/>
              </a:lnSpc>
            </a:pPr>
            <a:r>
              <a:rPr lang="en-US" sz="2800" dirty="0" smtClean="0">
                <a:effectLst/>
              </a:rPr>
              <a:t>a </a:t>
            </a:r>
            <a:r>
              <a:rPr lang="en-US" sz="2800" dirty="0">
                <a:effectLst/>
              </a:rPr>
              <a:t>peripheral or </a:t>
            </a:r>
            <a:r>
              <a:rPr lang="en-US" sz="2800" dirty="0">
                <a:effectLst/>
                <a:hlinkClick r:id="rId2" action="ppaction://hlinkfile" tooltip="Coronary stent"/>
              </a:rPr>
              <a:t>coronary </a:t>
            </a:r>
            <a:r>
              <a:rPr lang="en-US" sz="2800" dirty="0" smtClean="0">
                <a:effectLst/>
                <a:hlinkClick r:id="rId2" action="ppaction://hlinkfile" tooltip="Coronary stent"/>
              </a:rPr>
              <a:t>stent</a:t>
            </a:r>
            <a:r>
              <a:rPr lang="cs-CZ" sz="2800" dirty="0" smtClean="0">
                <a:effectLst/>
              </a:rPr>
              <a:t>s</a:t>
            </a:r>
            <a:r>
              <a:rPr lang="en-US" sz="2800" dirty="0" smtClean="0">
                <a:effectLst/>
              </a:rPr>
              <a:t> </a:t>
            </a:r>
            <a:r>
              <a:rPr lang="en-US" sz="2800" dirty="0">
                <a:effectLst/>
              </a:rPr>
              <a:t>(a scaffold) placed into narrowed, diseased peripheral or </a:t>
            </a:r>
            <a:r>
              <a:rPr lang="en-US" sz="2800" dirty="0">
                <a:effectLst/>
                <a:hlinkClick r:id="rId3" action="ppaction://hlinkfile" tooltip="Coronary artery"/>
              </a:rPr>
              <a:t>coronary arteries</a:t>
            </a:r>
            <a:r>
              <a:rPr lang="en-US" sz="2800" dirty="0">
                <a:effectLst/>
              </a:rPr>
              <a:t> that slowly releases a </a:t>
            </a:r>
            <a:r>
              <a:rPr lang="en-US" sz="2800" dirty="0">
                <a:effectLst/>
                <a:hlinkClick r:id="rId4" action="ppaction://hlinkfile" tooltip="Drug"/>
              </a:rPr>
              <a:t>drug</a:t>
            </a:r>
            <a:r>
              <a:rPr lang="en-US" sz="2800" dirty="0">
                <a:effectLst/>
              </a:rPr>
              <a:t> to block </a:t>
            </a:r>
            <a:r>
              <a:rPr lang="en-US" sz="2800" dirty="0">
                <a:effectLst/>
                <a:hlinkClick r:id="rId5" action="ppaction://hlinkfile" tooltip="Hyperplasia"/>
              </a:rPr>
              <a:t>cell proliferation</a:t>
            </a:r>
            <a:r>
              <a:rPr lang="en-US" sz="2800" dirty="0">
                <a:effectLst/>
              </a:rPr>
              <a:t>. </a:t>
            </a:r>
            <a:endParaRPr lang="cs-CZ" sz="2800" dirty="0" smtClean="0">
              <a:effectLst/>
            </a:endParaRPr>
          </a:p>
          <a:p>
            <a:pPr marL="0" indent="0">
              <a:lnSpc>
                <a:spcPct val="90000"/>
              </a:lnSpc>
              <a:buNone/>
            </a:pPr>
            <a:endParaRPr lang="cs-CZ" sz="2800" dirty="0">
              <a:effectLst/>
            </a:endParaRPr>
          </a:p>
          <a:p>
            <a:pPr>
              <a:lnSpc>
                <a:spcPct val="90000"/>
              </a:lnSpc>
            </a:pPr>
            <a:r>
              <a:rPr lang="en-US" sz="2800" dirty="0" smtClean="0">
                <a:effectLst/>
              </a:rPr>
              <a:t>The </a:t>
            </a:r>
            <a:r>
              <a:rPr lang="en-US" sz="2800" dirty="0">
                <a:effectLst/>
              </a:rPr>
              <a:t>stent is usually placed within the peripheral or coronary artery by an </a:t>
            </a:r>
            <a:r>
              <a:rPr lang="en-US" sz="2800" dirty="0">
                <a:effectLst/>
                <a:hlinkClick r:id="rId6" action="ppaction://hlinkfile" tooltip="Interventional cardiologist"/>
              </a:rPr>
              <a:t>Interventional cardiologist</a:t>
            </a:r>
            <a:r>
              <a:rPr lang="en-US" sz="2800" dirty="0">
                <a:effectLst/>
              </a:rPr>
              <a:t> or Interventional </a:t>
            </a:r>
            <a:r>
              <a:rPr lang="cs-CZ" sz="2800" dirty="0" smtClean="0">
                <a:effectLst/>
              </a:rPr>
              <a:t> </a:t>
            </a:r>
            <a:r>
              <a:rPr lang="en-US" sz="2800" dirty="0" smtClean="0">
                <a:effectLst/>
              </a:rPr>
              <a:t>Radiologist </a:t>
            </a:r>
            <a:r>
              <a:rPr lang="en-US" sz="2800" dirty="0">
                <a:effectLst/>
              </a:rPr>
              <a:t>during an </a:t>
            </a:r>
            <a:r>
              <a:rPr lang="en-US" sz="2800" dirty="0">
                <a:effectLst/>
                <a:hlinkClick r:id="rId7" action="ppaction://hlinkfile" tooltip="Angioplasty"/>
              </a:rPr>
              <a:t>angioplasty</a:t>
            </a:r>
            <a:r>
              <a:rPr lang="en-US" sz="2800" dirty="0">
                <a:effectLst/>
              </a:rPr>
              <a:t> procedure.</a:t>
            </a:r>
          </a:p>
          <a:p>
            <a:pPr>
              <a:lnSpc>
                <a:spcPct val="90000"/>
              </a:lnSpc>
            </a:pPr>
            <a:endParaRPr lang="cs-CZ" sz="2800" b="1" dirty="0"/>
          </a:p>
        </p:txBody>
      </p:sp>
      <p:sp>
        <p:nvSpPr>
          <p:cNvPr id="95236" name="Rectangle 4"/>
          <p:cNvSpPr>
            <a:spLocks noChangeArrowheads="1"/>
          </p:cNvSpPr>
          <p:nvPr/>
        </p:nvSpPr>
        <p:spPr bwMode="auto">
          <a:xfrm>
            <a:off x="968076" y="116632"/>
            <a:ext cx="7772400" cy="838200"/>
          </a:xfrm>
          <a:prstGeom prst="rect">
            <a:avLst/>
          </a:prstGeom>
          <a:noFill/>
          <a:ln w="12700">
            <a:noFill/>
            <a:miter lim="800000"/>
            <a:headEnd/>
            <a:tailEnd/>
          </a:ln>
          <a:effectLst/>
        </p:spPr>
        <p:txBody>
          <a:bodyPr lIns="90488" tIns="44450" rIns="90488" bIns="44450" anchor="b"/>
          <a:lstStyle/>
          <a:p>
            <a:pPr algn="ctr"/>
            <a:r>
              <a:rPr lang="cs-CZ" sz="4400" dirty="0" err="1" smtClean="0">
                <a:solidFill>
                  <a:srgbClr val="FFFF00"/>
                </a:solidFill>
                <a:latin typeface="Bookman Old Style" pitchFamily="18" charset="0"/>
              </a:rPr>
              <a:t>Drug-eluting</a:t>
            </a:r>
            <a:r>
              <a:rPr lang="cs-CZ" sz="4400" dirty="0" smtClean="0">
                <a:solidFill>
                  <a:srgbClr val="FFFF00"/>
                </a:solidFill>
                <a:latin typeface="Bookman Old Style" pitchFamily="18" charset="0"/>
              </a:rPr>
              <a:t> </a:t>
            </a:r>
            <a:r>
              <a:rPr lang="cs-CZ" sz="4400" dirty="0" err="1" smtClean="0">
                <a:solidFill>
                  <a:srgbClr val="FFFF00"/>
                </a:solidFill>
                <a:latin typeface="Bookman Old Style" pitchFamily="18" charset="0"/>
              </a:rPr>
              <a:t>stents</a:t>
            </a:r>
            <a:r>
              <a:rPr lang="cs-CZ" sz="4400" dirty="0" smtClean="0">
                <a:solidFill>
                  <a:srgbClr val="FFFF00"/>
                </a:solidFill>
                <a:latin typeface="Bookman Old Style" pitchFamily="18" charset="0"/>
              </a:rPr>
              <a:t> </a:t>
            </a:r>
            <a:r>
              <a:rPr lang="cs-CZ" sz="4400" dirty="0">
                <a:solidFill>
                  <a:srgbClr val="FFFF00"/>
                </a:solidFill>
                <a:latin typeface="Bookman Old Style" pitchFamily="18" charset="0"/>
              </a:rPr>
              <a:t>– DES</a:t>
            </a:r>
            <a:r>
              <a:rPr lang="cs-CZ" sz="4400" dirty="0">
                <a:solidFill>
                  <a:srgbClr val="FFFF00"/>
                </a:solidFill>
              </a:rPr>
              <a:t> </a:t>
            </a:r>
          </a:p>
        </p:txBody>
      </p:sp>
    </p:spTree>
    <p:extLst>
      <p:ext uri="{BB962C8B-B14F-4D97-AF65-F5344CB8AC3E}">
        <p14:creationId xmlns:p14="http://schemas.microsoft.com/office/powerpoint/2010/main" val="14643756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3568" y="476672"/>
            <a:ext cx="7772400" cy="838200"/>
          </a:xfrm>
        </p:spPr>
        <p:txBody>
          <a:bodyPr/>
          <a:lstStyle/>
          <a:p>
            <a:r>
              <a:rPr lang="cs-CZ" b="1" dirty="0" smtClean="0"/>
              <a:t> </a:t>
            </a:r>
            <a:endParaRPr lang="cs-CZ" b="1" dirty="0"/>
          </a:p>
        </p:txBody>
      </p:sp>
      <p:sp>
        <p:nvSpPr>
          <p:cNvPr id="95235" name="Rectangle 3"/>
          <p:cNvSpPr>
            <a:spLocks noGrp="1" noChangeArrowheads="1"/>
          </p:cNvSpPr>
          <p:nvPr>
            <p:ph type="body" idx="1"/>
          </p:nvPr>
        </p:nvSpPr>
        <p:spPr>
          <a:xfrm>
            <a:off x="755576" y="1844824"/>
            <a:ext cx="7772400" cy="1371600"/>
          </a:xfrm>
        </p:spPr>
        <p:txBody>
          <a:bodyPr/>
          <a:lstStyle/>
          <a:p>
            <a:pPr>
              <a:lnSpc>
                <a:spcPct val="90000"/>
              </a:lnSpc>
            </a:pPr>
            <a:r>
              <a:rPr lang="cs-CZ" sz="2800" b="1" dirty="0" err="1"/>
              <a:t>Cypher</a:t>
            </a:r>
            <a:r>
              <a:rPr lang="cs-CZ" sz="2800" b="1" dirty="0"/>
              <a:t> 				</a:t>
            </a:r>
            <a:r>
              <a:rPr lang="cs-CZ" sz="2800" b="1" dirty="0" err="1"/>
              <a:t>sirolimus</a:t>
            </a:r>
            <a:endParaRPr lang="cs-CZ" sz="2800" b="1" dirty="0"/>
          </a:p>
          <a:p>
            <a:pPr>
              <a:lnSpc>
                <a:spcPct val="90000"/>
              </a:lnSpc>
            </a:pPr>
            <a:r>
              <a:rPr lang="cs-CZ" sz="2800" b="1" dirty="0" err="1"/>
              <a:t>Taxus</a:t>
            </a:r>
            <a:r>
              <a:rPr lang="cs-CZ" sz="2800" b="1" dirty="0"/>
              <a:t> 				</a:t>
            </a:r>
            <a:r>
              <a:rPr lang="cs-CZ" sz="2800" b="1" dirty="0" err="1"/>
              <a:t>paclitaxel</a:t>
            </a:r>
            <a:endParaRPr lang="cs-CZ" sz="2800" b="1" dirty="0"/>
          </a:p>
          <a:p>
            <a:pPr>
              <a:lnSpc>
                <a:spcPct val="90000"/>
              </a:lnSpc>
            </a:pPr>
            <a:r>
              <a:rPr lang="cs-CZ" sz="2800" b="1" dirty="0" err="1"/>
              <a:t>Biomatrix</a:t>
            </a:r>
            <a:r>
              <a:rPr lang="cs-CZ" sz="2800" b="1" dirty="0"/>
              <a:t>, </a:t>
            </a:r>
            <a:r>
              <a:rPr lang="cs-CZ" sz="2800" b="1" dirty="0" err="1"/>
              <a:t>Nobori</a:t>
            </a:r>
            <a:r>
              <a:rPr lang="cs-CZ" sz="2800" b="1" dirty="0"/>
              <a:t>		</a:t>
            </a:r>
            <a:r>
              <a:rPr lang="cs-CZ" sz="2800" b="1" dirty="0" err="1"/>
              <a:t>biolimus</a:t>
            </a:r>
            <a:endParaRPr lang="cs-CZ" sz="2800" b="1" dirty="0"/>
          </a:p>
          <a:p>
            <a:pPr>
              <a:lnSpc>
                <a:spcPct val="90000"/>
              </a:lnSpc>
            </a:pPr>
            <a:r>
              <a:rPr lang="cs-CZ" sz="2800" b="1" dirty="0" err="1"/>
              <a:t>Xience</a:t>
            </a:r>
            <a:r>
              <a:rPr lang="cs-CZ" sz="2800" b="1" dirty="0"/>
              <a:t> 				</a:t>
            </a:r>
            <a:r>
              <a:rPr lang="cs-CZ" sz="2800" b="1" dirty="0" err="1"/>
              <a:t>everolimus</a:t>
            </a:r>
            <a:r>
              <a:rPr lang="cs-CZ" sz="2800" b="1" dirty="0"/>
              <a:t>	</a:t>
            </a:r>
          </a:p>
          <a:p>
            <a:pPr>
              <a:lnSpc>
                <a:spcPct val="90000"/>
              </a:lnSpc>
            </a:pPr>
            <a:r>
              <a:rPr lang="cs-CZ" sz="2800" b="1" dirty="0" err="1"/>
              <a:t>Endevour</a:t>
            </a:r>
            <a:r>
              <a:rPr lang="cs-CZ" sz="2800" b="1" dirty="0"/>
              <a:t> 			</a:t>
            </a:r>
            <a:r>
              <a:rPr lang="cs-CZ" sz="2800" b="1" dirty="0" err="1"/>
              <a:t>tacrolimus</a:t>
            </a:r>
            <a:endParaRPr lang="cs-CZ" sz="2800" b="1" dirty="0"/>
          </a:p>
          <a:p>
            <a:pPr>
              <a:lnSpc>
                <a:spcPct val="90000"/>
              </a:lnSpc>
            </a:pPr>
            <a:endParaRPr lang="cs-CZ" sz="2800" b="1" dirty="0"/>
          </a:p>
        </p:txBody>
      </p:sp>
      <p:sp>
        <p:nvSpPr>
          <p:cNvPr id="95236" name="Rectangle 4"/>
          <p:cNvSpPr>
            <a:spLocks noChangeArrowheads="1"/>
          </p:cNvSpPr>
          <p:nvPr/>
        </p:nvSpPr>
        <p:spPr bwMode="auto">
          <a:xfrm>
            <a:off x="968076" y="116632"/>
            <a:ext cx="7772400" cy="838200"/>
          </a:xfrm>
          <a:prstGeom prst="rect">
            <a:avLst/>
          </a:prstGeom>
          <a:noFill/>
          <a:ln w="12700">
            <a:noFill/>
            <a:miter lim="800000"/>
            <a:headEnd/>
            <a:tailEnd/>
          </a:ln>
          <a:effectLst/>
        </p:spPr>
        <p:txBody>
          <a:bodyPr lIns="90488" tIns="44450" rIns="90488" bIns="44450" anchor="b"/>
          <a:lstStyle/>
          <a:p>
            <a:pPr algn="ctr"/>
            <a:r>
              <a:rPr lang="cs-CZ" sz="4400" dirty="0" err="1" smtClean="0">
                <a:solidFill>
                  <a:srgbClr val="FFFF00"/>
                </a:solidFill>
                <a:latin typeface="Bookman Old Style" pitchFamily="18" charset="0"/>
              </a:rPr>
              <a:t>Drug-eluting</a:t>
            </a:r>
            <a:r>
              <a:rPr lang="cs-CZ" sz="4400" dirty="0" smtClean="0">
                <a:solidFill>
                  <a:srgbClr val="FFFF00"/>
                </a:solidFill>
                <a:latin typeface="Bookman Old Style" pitchFamily="18" charset="0"/>
              </a:rPr>
              <a:t> </a:t>
            </a:r>
            <a:r>
              <a:rPr lang="cs-CZ" sz="4400" dirty="0" err="1" smtClean="0">
                <a:solidFill>
                  <a:srgbClr val="FFFF00"/>
                </a:solidFill>
                <a:latin typeface="Bookman Old Style" pitchFamily="18" charset="0"/>
              </a:rPr>
              <a:t>stents</a:t>
            </a:r>
            <a:r>
              <a:rPr lang="cs-CZ" sz="4400" dirty="0" smtClean="0">
                <a:solidFill>
                  <a:srgbClr val="FFFF00"/>
                </a:solidFill>
                <a:latin typeface="Bookman Old Style" pitchFamily="18" charset="0"/>
              </a:rPr>
              <a:t> </a:t>
            </a:r>
            <a:r>
              <a:rPr lang="cs-CZ" sz="4400" dirty="0">
                <a:solidFill>
                  <a:srgbClr val="FFFF00"/>
                </a:solidFill>
                <a:latin typeface="Bookman Old Style" pitchFamily="18" charset="0"/>
              </a:rPr>
              <a:t>– DES</a:t>
            </a:r>
            <a:r>
              <a:rPr lang="cs-CZ" sz="4400" dirty="0">
                <a:solidFill>
                  <a:srgbClr val="FFFF00"/>
                </a:solidFill>
              </a:rPr>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62000"/>
          </a:xfrm>
        </p:spPr>
        <p:txBody>
          <a:bodyPr/>
          <a:lstStyle/>
          <a:p>
            <a:r>
              <a:rPr lang="cs-CZ" sz="4400" dirty="0" err="1" smtClean="0">
                <a:solidFill>
                  <a:srgbClr val="FFFF00"/>
                </a:solidFill>
              </a:rPr>
              <a:t>Treatment</a:t>
            </a:r>
            <a:r>
              <a:rPr lang="cs-CZ" sz="4400" dirty="0" smtClean="0">
                <a:solidFill>
                  <a:srgbClr val="FFFF00"/>
                </a:solidFill>
              </a:rPr>
              <a:t> </a:t>
            </a:r>
            <a:r>
              <a:rPr lang="cs-CZ" sz="4400" dirty="0" err="1" smtClean="0">
                <a:solidFill>
                  <a:srgbClr val="FFFF00"/>
                </a:solidFill>
              </a:rPr>
              <a:t>of</a:t>
            </a:r>
            <a:r>
              <a:rPr lang="cs-CZ" sz="4400" dirty="0" smtClean="0">
                <a:solidFill>
                  <a:srgbClr val="FFFF00"/>
                </a:solidFill>
              </a:rPr>
              <a:t> CAD</a:t>
            </a:r>
            <a:endParaRPr lang="cs-CZ" sz="4400" dirty="0">
              <a:solidFill>
                <a:srgbClr val="FFFF00"/>
              </a:solidFill>
            </a:endParaRPr>
          </a:p>
        </p:txBody>
      </p:sp>
      <p:sp>
        <p:nvSpPr>
          <p:cNvPr id="16387" name="Text Box 3"/>
          <p:cNvSpPr txBox="1">
            <a:spLocks noChangeArrowheads="1"/>
          </p:cNvSpPr>
          <p:nvPr/>
        </p:nvSpPr>
        <p:spPr bwMode="auto">
          <a:xfrm>
            <a:off x="228600" y="762000"/>
            <a:ext cx="8686800" cy="4745769"/>
          </a:xfrm>
          <a:prstGeom prst="rect">
            <a:avLst/>
          </a:prstGeom>
          <a:noFill/>
          <a:ln w="9525">
            <a:noFill/>
            <a:miter lim="800000"/>
            <a:headEnd/>
            <a:tailEnd/>
          </a:ln>
          <a:effectLst/>
        </p:spPr>
        <p:txBody>
          <a:bodyPr tIns="118800" bIns="118800">
            <a:spAutoFit/>
          </a:bodyPr>
          <a:lstStyle/>
          <a:p>
            <a:pPr algn="l">
              <a:lnSpc>
                <a:spcPct val="80000"/>
              </a:lnSpc>
              <a:spcBef>
                <a:spcPct val="50000"/>
              </a:spcBef>
            </a:pPr>
            <a:endParaRPr lang="cs-CZ" sz="1000" b="1" dirty="0">
              <a:latin typeface="Times New Roman" pitchFamily="18" charset="0"/>
            </a:endParaRPr>
          </a:p>
          <a:p>
            <a:pPr algn="l">
              <a:lnSpc>
                <a:spcPct val="80000"/>
              </a:lnSpc>
              <a:spcBef>
                <a:spcPct val="50000"/>
              </a:spcBef>
            </a:pPr>
            <a:r>
              <a:rPr lang="cs-CZ" sz="3200" b="1" u="sng" dirty="0" err="1" smtClean="0">
                <a:solidFill>
                  <a:srgbClr val="FFFF00"/>
                </a:solidFill>
                <a:latin typeface="Times New Roman" pitchFamily="18" charset="0"/>
              </a:rPr>
              <a:t>Methods</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of</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interventional</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treatment</a:t>
            </a:r>
            <a:r>
              <a:rPr lang="cs-CZ" sz="3200" b="1" u="sng" dirty="0" smtClean="0">
                <a:solidFill>
                  <a:srgbClr val="FFFF00"/>
                </a:solidFill>
                <a:latin typeface="Times New Roman" pitchFamily="18" charset="0"/>
              </a:rPr>
              <a:t>:</a:t>
            </a:r>
            <a:endParaRPr lang="cs-CZ" sz="3200" b="1" u="sng" dirty="0">
              <a:solidFill>
                <a:srgbClr val="FFFF00"/>
              </a:solidFill>
              <a:latin typeface="Times New Roman" pitchFamily="18" charset="0"/>
            </a:endParaRPr>
          </a:p>
          <a:p>
            <a:pPr algn="l">
              <a:lnSpc>
                <a:spcPct val="80000"/>
              </a:lnSpc>
              <a:spcBef>
                <a:spcPct val="50000"/>
              </a:spcBef>
            </a:pPr>
            <a:endParaRPr lang="cs-CZ" sz="3200" dirty="0">
              <a:latin typeface="Times New Roman" pitchFamily="18" charset="0"/>
            </a:endParaRPr>
          </a:p>
          <a:p>
            <a:pPr algn="l">
              <a:lnSpc>
                <a:spcPct val="80000"/>
              </a:lnSpc>
              <a:spcBef>
                <a:spcPct val="50000"/>
              </a:spcBef>
              <a:buFontTx/>
              <a:buChar char="•"/>
            </a:pPr>
            <a:r>
              <a:rPr lang="cs-CZ" sz="3200" u="sng" dirty="0">
                <a:latin typeface="Times New Roman" pitchFamily="18" charset="0"/>
              </a:rPr>
              <a:t> </a:t>
            </a:r>
            <a:r>
              <a:rPr lang="cs-CZ" sz="3200" u="sng" dirty="0" err="1" smtClean="0">
                <a:latin typeface="Times New Roman" pitchFamily="18" charset="0"/>
              </a:rPr>
              <a:t>Surgical</a:t>
            </a:r>
            <a:r>
              <a:rPr lang="cs-CZ" sz="3200" u="sng" dirty="0" smtClean="0">
                <a:latin typeface="Times New Roman" pitchFamily="18" charset="0"/>
              </a:rPr>
              <a:t> </a:t>
            </a:r>
            <a:r>
              <a:rPr lang="cs-CZ" sz="3200" u="sng" dirty="0" err="1" smtClean="0">
                <a:latin typeface="Times New Roman" pitchFamily="18" charset="0"/>
              </a:rPr>
              <a:t>revascularization</a:t>
            </a:r>
            <a:endParaRPr lang="cs-CZ" sz="3200" u="sng" dirty="0">
              <a:latin typeface="Times New Roman" pitchFamily="18" charset="0"/>
            </a:endParaRPr>
          </a:p>
          <a:p>
            <a:pPr algn="l"/>
            <a:r>
              <a:rPr lang="en-US" sz="3200" dirty="0"/>
              <a:t/>
            </a:r>
            <a:br>
              <a:rPr lang="en-US" sz="3200" dirty="0"/>
            </a:br>
            <a:r>
              <a:rPr lang="en-US" sz="3200" dirty="0"/>
              <a:t>Coronary artery bypass is the process of restoring the flow of blood to the heart. The surgical procedure places new blood vessels around existing blockages to restore necessary blood flow to the heart muscle.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0" y="1142984"/>
            <a:ext cx="9144000" cy="1200329"/>
          </a:xfrm>
          <a:prstGeom prst="rect">
            <a:avLst/>
          </a:prstGeom>
          <a:noFill/>
          <a:ln w="9525">
            <a:noFill/>
            <a:miter lim="800000"/>
            <a:headEnd/>
            <a:tailEnd/>
          </a:ln>
          <a:effectLst/>
        </p:spPr>
        <p:txBody>
          <a:bodyPr>
            <a:spAutoFit/>
          </a:bodyPr>
          <a:lstStyle/>
          <a:p>
            <a:r>
              <a:rPr lang="en-US" sz="3600" dirty="0">
                <a:solidFill>
                  <a:srgbClr val="FFFF00"/>
                </a:solidFill>
              </a:rPr>
              <a:t>Critical stenosis of the left coronary artery bypass solved successfully by surgery.</a:t>
            </a:r>
            <a:endParaRPr lang="en-US" sz="3600" dirty="0">
              <a:solidFill>
                <a:srgbClr val="FFFF00"/>
              </a:solidFill>
              <a:effectLst/>
            </a:endParaRPr>
          </a:p>
        </p:txBody>
      </p:sp>
      <p:pic>
        <p:nvPicPr>
          <p:cNvPr id="15366" name="Picture 6" descr="bypass"/>
          <p:cNvPicPr>
            <a:picLocks noChangeAspect="1" noChangeArrowheads="1"/>
          </p:cNvPicPr>
          <p:nvPr/>
        </p:nvPicPr>
        <p:blipFill>
          <a:blip r:embed="rId2"/>
          <a:srcRect/>
          <a:stretch>
            <a:fillRect/>
          </a:stretch>
        </p:blipFill>
        <p:spPr bwMode="auto">
          <a:xfrm>
            <a:off x="928662" y="3714752"/>
            <a:ext cx="1747838" cy="2079625"/>
          </a:xfrm>
          <a:prstGeom prst="rect">
            <a:avLst/>
          </a:prstGeom>
          <a:noFill/>
        </p:spPr>
      </p:pic>
      <p:pic>
        <p:nvPicPr>
          <p:cNvPr id="15367" name="Picture 7" descr="bypass2"/>
          <p:cNvPicPr>
            <a:picLocks noChangeAspect="1" noChangeArrowheads="1"/>
          </p:cNvPicPr>
          <p:nvPr/>
        </p:nvPicPr>
        <p:blipFill>
          <a:blip r:embed="rId3"/>
          <a:srcRect/>
          <a:stretch>
            <a:fillRect/>
          </a:stretch>
        </p:blipFill>
        <p:spPr bwMode="auto">
          <a:xfrm>
            <a:off x="3786182" y="3571876"/>
            <a:ext cx="1620838" cy="1930400"/>
          </a:xfrm>
          <a:prstGeom prst="rect">
            <a:avLst/>
          </a:prstGeom>
          <a:noFill/>
        </p:spPr>
      </p:pic>
      <p:pic>
        <p:nvPicPr>
          <p:cNvPr id="15368" name="Picture 8" descr="bypass3"/>
          <p:cNvPicPr>
            <a:picLocks noChangeAspect="1" noChangeArrowheads="1"/>
          </p:cNvPicPr>
          <p:nvPr/>
        </p:nvPicPr>
        <p:blipFill>
          <a:blip r:embed="rId4"/>
          <a:srcRect/>
          <a:stretch>
            <a:fillRect/>
          </a:stretch>
        </p:blipFill>
        <p:spPr bwMode="auto">
          <a:xfrm>
            <a:off x="6215074" y="3857628"/>
            <a:ext cx="2305050" cy="1843088"/>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500042"/>
            <a:ext cx="9144000" cy="762000"/>
          </a:xfrm>
        </p:spPr>
        <p:txBody>
          <a:bodyPr/>
          <a:lstStyle/>
          <a:p>
            <a:r>
              <a:rPr lang="cs-CZ" sz="4400" dirty="0" err="1">
                <a:solidFill>
                  <a:srgbClr val="FFFF00"/>
                </a:solidFill>
              </a:rPr>
              <a:t>Treatment</a:t>
            </a:r>
            <a:r>
              <a:rPr lang="cs-CZ" sz="4400" dirty="0">
                <a:solidFill>
                  <a:srgbClr val="FFFF00"/>
                </a:solidFill>
              </a:rPr>
              <a:t> </a:t>
            </a:r>
            <a:r>
              <a:rPr lang="cs-CZ" sz="4400" dirty="0" err="1">
                <a:solidFill>
                  <a:srgbClr val="FFFF00"/>
                </a:solidFill>
              </a:rPr>
              <a:t>of</a:t>
            </a:r>
            <a:r>
              <a:rPr lang="cs-CZ" sz="4400" dirty="0">
                <a:solidFill>
                  <a:srgbClr val="FFFF00"/>
                </a:solidFill>
              </a:rPr>
              <a:t> CAD</a:t>
            </a:r>
          </a:p>
        </p:txBody>
      </p:sp>
      <p:sp>
        <p:nvSpPr>
          <p:cNvPr id="14339" name="Text Box 3"/>
          <p:cNvSpPr txBox="1">
            <a:spLocks noChangeArrowheads="1"/>
          </p:cNvSpPr>
          <p:nvPr/>
        </p:nvSpPr>
        <p:spPr bwMode="auto">
          <a:xfrm>
            <a:off x="228600" y="762000"/>
            <a:ext cx="8686800" cy="4524170"/>
          </a:xfrm>
          <a:prstGeom prst="rect">
            <a:avLst/>
          </a:prstGeom>
          <a:noFill/>
          <a:ln w="9525">
            <a:noFill/>
            <a:miter lim="800000"/>
            <a:headEnd/>
            <a:tailEnd/>
          </a:ln>
          <a:effectLst/>
        </p:spPr>
        <p:txBody>
          <a:bodyPr tIns="118800" bIns="118800">
            <a:spAutoFit/>
          </a:bodyPr>
          <a:lstStyle/>
          <a:p>
            <a:pPr marL="457200" indent="-457200" algn="l">
              <a:lnSpc>
                <a:spcPct val="80000"/>
              </a:lnSpc>
              <a:spcBef>
                <a:spcPct val="50000"/>
              </a:spcBef>
            </a:pPr>
            <a:endParaRPr lang="cs-CZ" sz="3200" b="1" u="sng" dirty="0" smtClean="0">
              <a:solidFill>
                <a:srgbClr val="FFFF00"/>
              </a:solidFill>
              <a:latin typeface="Times New Roman" pitchFamily="18" charset="0"/>
            </a:endParaRPr>
          </a:p>
          <a:p>
            <a:pPr marL="457200" indent="-457200" algn="l">
              <a:lnSpc>
                <a:spcPct val="80000"/>
              </a:lnSpc>
              <a:spcBef>
                <a:spcPct val="50000"/>
              </a:spcBef>
            </a:pPr>
            <a:endParaRPr lang="cs-CZ" sz="3200" b="1" u="sng" dirty="0" smtClean="0">
              <a:solidFill>
                <a:srgbClr val="FFFF00"/>
              </a:solidFill>
              <a:latin typeface="Times New Roman" pitchFamily="18" charset="0"/>
            </a:endParaRPr>
          </a:p>
          <a:p>
            <a:pPr marL="457200" indent="-457200" algn="l">
              <a:lnSpc>
                <a:spcPct val="80000"/>
              </a:lnSpc>
              <a:spcBef>
                <a:spcPct val="50000"/>
              </a:spcBef>
            </a:pPr>
            <a:r>
              <a:rPr lang="cs-CZ" sz="3200" b="1" u="sng" dirty="0" err="1" smtClean="0">
                <a:solidFill>
                  <a:srgbClr val="FFFF00"/>
                </a:solidFill>
                <a:latin typeface="Times New Roman" pitchFamily="18" charset="0"/>
              </a:rPr>
              <a:t>Methods</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of</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pharmacological</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treatment</a:t>
            </a:r>
            <a:r>
              <a:rPr lang="cs-CZ" sz="3200" b="1" u="sng" dirty="0" smtClean="0">
                <a:solidFill>
                  <a:srgbClr val="FFFF00"/>
                </a:solidFill>
                <a:latin typeface="Times New Roman" pitchFamily="18" charset="0"/>
              </a:rPr>
              <a:t>:</a:t>
            </a:r>
          </a:p>
          <a:p>
            <a:pPr marL="457200" indent="-457200" algn="l">
              <a:lnSpc>
                <a:spcPct val="80000"/>
              </a:lnSpc>
              <a:spcBef>
                <a:spcPct val="50000"/>
              </a:spcBef>
            </a:pPr>
            <a:endParaRPr lang="cs-CZ" sz="3200" b="1" u="sng" dirty="0">
              <a:solidFill>
                <a:srgbClr val="FFFF00"/>
              </a:solidFill>
              <a:latin typeface="Times New Roman" pitchFamily="18" charset="0"/>
            </a:endParaRPr>
          </a:p>
          <a:p>
            <a:pPr algn="l"/>
            <a:r>
              <a:rPr lang="en-US" sz="3200" dirty="0"/>
              <a:t>1</a:t>
            </a:r>
            <a:r>
              <a:rPr lang="cs-CZ" sz="3200" dirty="0"/>
              <a:t>st:</a:t>
            </a:r>
            <a:r>
              <a:rPr lang="en-US" sz="3200" dirty="0"/>
              <a:t> stopping or slowing progress</a:t>
            </a:r>
            <a:r>
              <a:rPr lang="cs-CZ" sz="3200" dirty="0"/>
              <a:t> </a:t>
            </a:r>
            <a:r>
              <a:rPr lang="cs-CZ" sz="3200" dirty="0" err="1"/>
              <a:t>of</a:t>
            </a:r>
            <a:r>
              <a:rPr lang="cs-CZ" sz="3200" dirty="0"/>
              <a:t> </a:t>
            </a:r>
            <a:r>
              <a:rPr lang="en-US" sz="3200" dirty="0" err="1"/>
              <a:t>atherogenesis</a:t>
            </a:r>
            <a:r>
              <a:rPr lang="en-US" sz="3200" dirty="0"/>
              <a:t/>
            </a:r>
            <a:br>
              <a:rPr lang="en-US" sz="3200" dirty="0"/>
            </a:br>
            <a:r>
              <a:rPr lang="cs-CZ" sz="3200" dirty="0"/>
              <a:t>2nd:</a:t>
            </a:r>
            <a:r>
              <a:rPr lang="en-US" sz="3200" dirty="0"/>
              <a:t> improve the flow of ischemic myocardium</a:t>
            </a:r>
            <a:br>
              <a:rPr lang="en-US" sz="3200" dirty="0"/>
            </a:br>
            <a:r>
              <a:rPr lang="cs-CZ" sz="3200" dirty="0"/>
              <a:t>3rd:</a:t>
            </a:r>
            <a:r>
              <a:rPr lang="en-US" sz="3200" dirty="0"/>
              <a:t> prevention of vascular thrombus occlusion</a:t>
            </a:r>
          </a:p>
          <a:p>
            <a:pPr marL="457200" indent="-457200" algn="l">
              <a:lnSpc>
                <a:spcPct val="50000"/>
              </a:lnSpc>
              <a:spcBef>
                <a:spcPct val="50000"/>
              </a:spcBef>
            </a:pPr>
            <a:endParaRPr lang="cs-CZ" sz="3200" dirty="0">
              <a:latin typeface="Times New Roman" pitchFamily="18" charset="0"/>
            </a:endParaRPr>
          </a:p>
        </p:txBody>
      </p:sp>
    </p:spTree>
    <p:extLst>
      <p:ext uri="{BB962C8B-B14F-4D97-AF65-F5344CB8AC3E}">
        <p14:creationId xmlns:p14="http://schemas.microsoft.com/office/powerpoint/2010/main" val="348498149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28600" y="381000"/>
            <a:ext cx="9144000" cy="762000"/>
          </a:xfrm>
        </p:spPr>
        <p:txBody>
          <a:bodyPr/>
          <a:lstStyle/>
          <a:p>
            <a:pPr marL="457200" indent="-457200">
              <a:lnSpc>
                <a:spcPct val="80000"/>
              </a:lnSpc>
              <a:spcBef>
                <a:spcPct val="50000"/>
              </a:spcBef>
            </a:pPr>
            <a:r>
              <a:rPr lang="cs-CZ" sz="3600" u="sng" dirty="0" err="1">
                <a:solidFill>
                  <a:srgbClr val="FFFF00"/>
                </a:solidFill>
                <a:latin typeface="Times New Roman" pitchFamily="18" charset="0"/>
              </a:rPr>
              <a:t>Methods</a:t>
            </a:r>
            <a:r>
              <a:rPr lang="cs-CZ" sz="3600" u="sng" dirty="0">
                <a:solidFill>
                  <a:srgbClr val="FFFF00"/>
                </a:solidFill>
                <a:latin typeface="Times New Roman" pitchFamily="18" charset="0"/>
              </a:rPr>
              <a:t> </a:t>
            </a:r>
            <a:r>
              <a:rPr lang="cs-CZ" sz="3600" u="sng" dirty="0" err="1">
                <a:solidFill>
                  <a:srgbClr val="FFFF00"/>
                </a:solidFill>
                <a:latin typeface="Times New Roman" pitchFamily="18" charset="0"/>
              </a:rPr>
              <a:t>of</a:t>
            </a:r>
            <a:r>
              <a:rPr lang="cs-CZ" sz="3600" u="sng" dirty="0">
                <a:solidFill>
                  <a:srgbClr val="FFFF00"/>
                </a:solidFill>
                <a:latin typeface="Times New Roman" pitchFamily="18" charset="0"/>
              </a:rPr>
              <a:t> </a:t>
            </a:r>
            <a:r>
              <a:rPr lang="cs-CZ" sz="3600" u="sng" dirty="0" err="1">
                <a:solidFill>
                  <a:srgbClr val="FFFF00"/>
                </a:solidFill>
                <a:latin typeface="Times New Roman" pitchFamily="18" charset="0"/>
              </a:rPr>
              <a:t>pharmacological</a:t>
            </a:r>
            <a:r>
              <a:rPr lang="cs-CZ" sz="3600" u="sng" dirty="0">
                <a:solidFill>
                  <a:srgbClr val="FFFF00"/>
                </a:solidFill>
                <a:latin typeface="Times New Roman" pitchFamily="18" charset="0"/>
              </a:rPr>
              <a:t> </a:t>
            </a:r>
            <a:r>
              <a:rPr lang="cs-CZ" sz="3600" u="sng" dirty="0" err="1">
                <a:solidFill>
                  <a:srgbClr val="FFFF00"/>
                </a:solidFill>
                <a:latin typeface="Times New Roman" pitchFamily="18" charset="0"/>
              </a:rPr>
              <a:t>treatment</a:t>
            </a:r>
            <a:r>
              <a:rPr lang="cs-CZ" sz="3600" u="sng" dirty="0">
                <a:solidFill>
                  <a:srgbClr val="FFFF00"/>
                </a:solidFill>
                <a:latin typeface="Times New Roman" pitchFamily="18" charset="0"/>
              </a:rPr>
              <a:t>:</a:t>
            </a:r>
          </a:p>
        </p:txBody>
      </p:sp>
      <p:sp>
        <p:nvSpPr>
          <p:cNvPr id="14339" name="Text Box 3"/>
          <p:cNvSpPr txBox="1">
            <a:spLocks noChangeArrowheads="1"/>
          </p:cNvSpPr>
          <p:nvPr/>
        </p:nvSpPr>
        <p:spPr bwMode="auto">
          <a:xfrm>
            <a:off x="228600" y="762000"/>
            <a:ext cx="8686800" cy="5213590"/>
          </a:xfrm>
          <a:prstGeom prst="rect">
            <a:avLst/>
          </a:prstGeom>
          <a:noFill/>
          <a:ln w="9525">
            <a:noFill/>
            <a:miter lim="800000"/>
            <a:headEnd/>
            <a:tailEnd/>
          </a:ln>
          <a:effectLst/>
        </p:spPr>
        <p:txBody>
          <a:bodyPr tIns="118800" bIns="118800">
            <a:spAutoFit/>
          </a:bodyPr>
          <a:lstStyle/>
          <a:p>
            <a:pPr marL="457200" indent="-457200" algn="l">
              <a:lnSpc>
                <a:spcPct val="80000"/>
              </a:lnSpc>
              <a:spcBef>
                <a:spcPct val="50000"/>
              </a:spcBef>
            </a:pPr>
            <a:endParaRPr lang="cs-CZ" sz="3200" b="1" u="sng" dirty="0">
              <a:solidFill>
                <a:srgbClr val="FFFF00"/>
              </a:solidFill>
              <a:latin typeface="Times New Roman" pitchFamily="18" charset="0"/>
            </a:endParaRPr>
          </a:p>
          <a:p>
            <a:pPr algn="l">
              <a:lnSpc>
                <a:spcPct val="50000"/>
              </a:lnSpc>
              <a:spcBef>
                <a:spcPct val="50000"/>
              </a:spcBef>
            </a:pPr>
            <a:r>
              <a:rPr lang="en-US" sz="3200" b="1" dirty="0">
                <a:solidFill>
                  <a:srgbClr val="FF3300"/>
                </a:solidFill>
              </a:rPr>
              <a:t>1</a:t>
            </a:r>
            <a:r>
              <a:rPr lang="cs-CZ" sz="3200" b="1" dirty="0">
                <a:solidFill>
                  <a:srgbClr val="FF3300"/>
                </a:solidFill>
              </a:rPr>
              <a:t>st:</a:t>
            </a:r>
            <a:r>
              <a:rPr lang="en-US" sz="3200" b="1" dirty="0">
                <a:solidFill>
                  <a:srgbClr val="FF3300"/>
                </a:solidFill>
              </a:rPr>
              <a:t> </a:t>
            </a:r>
            <a:endParaRPr lang="cs-CZ" sz="3200" b="1" dirty="0" smtClean="0">
              <a:solidFill>
                <a:srgbClr val="FF3300"/>
              </a:solidFill>
            </a:endParaRPr>
          </a:p>
          <a:p>
            <a:pPr algn="l">
              <a:lnSpc>
                <a:spcPct val="50000"/>
              </a:lnSpc>
              <a:spcBef>
                <a:spcPct val="50000"/>
              </a:spcBef>
            </a:pPr>
            <a:r>
              <a:rPr lang="en-US" sz="3200" b="1" dirty="0" smtClean="0">
                <a:solidFill>
                  <a:srgbClr val="FF3300"/>
                </a:solidFill>
              </a:rPr>
              <a:t>stopping </a:t>
            </a:r>
            <a:r>
              <a:rPr lang="en-US" sz="3200" b="1" dirty="0">
                <a:solidFill>
                  <a:srgbClr val="FF3300"/>
                </a:solidFill>
              </a:rPr>
              <a:t>or slowing progress</a:t>
            </a:r>
            <a:r>
              <a:rPr lang="cs-CZ" sz="3200" b="1" dirty="0">
                <a:solidFill>
                  <a:srgbClr val="FF3300"/>
                </a:solidFill>
              </a:rPr>
              <a:t> </a:t>
            </a:r>
            <a:r>
              <a:rPr lang="cs-CZ" sz="3200" b="1" dirty="0" err="1">
                <a:solidFill>
                  <a:srgbClr val="FF3300"/>
                </a:solidFill>
              </a:rPr>
              <a:t>of</a:t>
            </a:r>
            <a:r>
              <a:rPr lang="cs-CZ" sz="3200" b="1" dirty="0">
                <a:solidFill>
                  <a:srgbClr val="FF3300"/>
                </a:solidFill>
              </a:rPr>
              <a:t> </a:t>
            </a:r>
            <a:r>
              <a:rPr lang="en-US" sz="3200" b="1" dirty="0" err="1" smtClean="0">
                <a:solidFill>
                  <a:srgbClr val="FF3300"/>
                </a:solidFill>
              </a:rPr>
              <a:t>atherogenesis</a:t>
            </a:r>
            <a:endParaRPr lang="cs-CZ" sz="3200" b="1" dirty="0" smtClean="0">
              <a:solidFill>
                <a:srgbClr val="FF3300"/>
              </a:solidFill>
            </a:endParaRPr>
          </a:p>
          <a:p>
            <a:pPr marL="457200" indent="-457200" algn="l">
              <a:lnSpc>
                <a:spcPct val="50000"/>
              </a:lnSpc>
              <a:spcBef>
                <a:spcPct val="50000"/>
              </a:spcBef>
              <a:buFontTx/>
              <a:buAutoNum type="arabicPeriod"/>
            </a:pPr>
            <a:endParaRPr lang="cs-CZ" sz="3200" dirty="0">
              <a:latin typeface="Times New Roman" pitchFamily="18" charset="0"/>
            </a:endParaRPr>
          </a:p>
          <a:p>
            <a:pPr marL="457200" indent="-457200" algn="l">
              <a:lnSpc>
                <a:spcPct val="70000"/>
              </a:lnSpc>
              <a:spcBef>
                <a:spcPct val="50000"/>
              </a:spcBef>
            </a:pPr>
            <a:r>
              <a:rPr lang="cs-CZ" sz="3200" dirty="0">
                <a:latin typeface="Times New Roman" pitchFamily="18" charset="0"/>
              </a:rPr>
              <a:t>	</a:t>
            </a:r>
            <a:r>
              <a:rPr lang="cs-CZ" sz="2400" dirty="0" smtClean="0">
                <a:latin typeface="Times New Roman" pitchFamily="18" charset="0"/>
              </a:rPr>
              <a:t> </a:t>
            </a:r>
            <a:r>
              <a:rPr lang="cs-CZ" sz="2400" dirty="0" err="1" smtClean="0">
                <a:latin typeface="Times New Roman" pitchFamily="18" charset="0"/>
              </a:rPr>
              <a:t>control</a:t>
            </a:r>
            <a:r>
              <a:rPr lang="cs-CZ" sz="2400" dirty="0" smtClean="0">
                <a:latin typeface="Times New Roman" pitchFamily="18" charset="0"/>
              </a:rPr>
              <a:t> </a:t>
            </a:r>
            <a:r>
              <a:rPr lang="cs-CZ" sz="2400" dirty="0" err="1" smtClean="0">
                <a:latin typeface="Times New Roman" pitchFamily="18" charset="0"/>
              </a:rPr>
              <a:t>of</a:t>
            </a:r>
            <a:r>
              <a:rPr lang="cs-CZ" sz="2400" dirty="0" smtClean="0">
                <a:latin typeface="Times New Roman" pitchFamily="18" charset="0"/>
              </a:rPr>
              <a:t> risk </a:t>
            </a:r>
            <a:r>
              <a:rPr lang="cs-CZ" sz="2400" dirty="0" err="1" smtClean="0">
                <a:latin typeface="Times New Roman" pitchFamily="18" charset="0"/>
              </a:rPr>
              <a:t>factors</a:t>
            </a:r>
            <a:r>
              <a:rPr lang="cs-CZ" sz="2400" dirty="0" smtClean="0">
                <a:latin typeface="Times New Roman" pitchFamily="18" charset="0"/>
              </a:rPr>
              <a:t>:</a:t>
            </a:r>
          </a:p>
          <a:p>
            <a:pPr marL="457200" indent="-457200" algn="l">
              <a:lnSpc>
                <a:spcPct val="70000"/>
              </a:lnSpc>
              <a:spcBef>
                <a:spcPct val="50000"/>
              </a:spcBef>
            </a:pPr>
            <a:r>
              <a:rPr lang="cs-CZ" sz="2400" dirty="0" smtClean="0">
                <a:latin typeface="Times New Roman" pitchFamily="18" charset="0"/>
              </a:rPr>
              <a:t>       -  </a:t>
            </a:r>
            <a:r>
              <a:rPr lang="cs-CZ" sz="2400" dirty="0" err="1" smtClean="0">
                <a:latin typeface="Times New Roman" pitchFamily="18" charset="0"/>
              </a:rPr>
              <a:t>correction</a:t>
            </a:r>
            <a:r>
              <a:rPr lang="cs-CZ" sz="2400" dirty="0" smtClean="0">
                <a:latin typeface="Times New Roman" pitchFamily="18" charset="0"/>
              </a:rPr>
              <a:t> </a:t>
            </a:r>
            <a:r>
              <a:rPr lang="cs-CZ" sz="2400" dirty="0" err="1" smtClean="0">
                <a:latin typeface="Times New Roman" pitchFamily="18" charset="0"/>
              </a:rPr>
              <a:t>of</a:t>
            </a:r>
            <a:r>
              <a:rPr lang="cs-CZ" sz="2400" dirty="0" smtClean="0">
                <a:latin typeface="Times New Roman" pitchFamily="18" charset="0"/>
              </a:rPr>
              <a:t> BP – </a:t>
            </a:r>
            <a:r>
              <a:rPr lang="cs-CZ" sz="2400" dirty="0" err="1" smtClean="0">
                <a:solidFill>
                  <a:srgbClr val="FF3300"/>
                </a:solidFill>
                <a:latin typeface="Times New Roman" pitchFamily="18" charset="0"/>
              </a:rPr>
              <a:t>antihypertension</a:t>
            </a:r>
            <a:r>
              <a:rPr lang="cs-CZ" sz="2400" dirty="0" smtClean="0">
                <a:solidFill>
                  <a:srgbClr val="FF3300"/>
                </a:solidFill>
                <a:latin typeface="Times New Roman" pitchFamily="18" charset="0"/>
              </a:rPr>
              <a:t> </a:t>
            </a:r>
            <a:r>
              <a:rPr lang="cs-CZ" sz="2400" dirty="0" err="1" smtClean="0">
                <a:solidFill>
                  <a:srgbClr val="FF3300"/>
                </a:solidFill>
                <a:latin typeface="Times New Roman" pitchFamily="18" charset="0"/>
              </a:rPr>
              <a:t>th</a:t>
            </a:r>
            <a:r>
              <a:rPr lang="cs-CZ" sz="2400" dirty="0" smtClean="0">
                <a:solidFill>
                  <a:srgbClr val="FF3300"/>
                </a:solidFill>
                <a:latin typeface="Times New Roman" pitchFamily="18" charset="0"/>
              </a:rPr>
              <a:t>.</a:t>
            </a:r>
          </a:p>
          <a:p>
            <a:pPr marL="457200" indent="-457200" algn="l">
              <a:lnSpc>
                <a:spcPct val="70000"/>
              </a:lnSpc>
              <a:spcBef>
                <a:spcPct val="50000"/>
              </a:spcBef>
            </a:pPr>
            <a:r>
              <a:rPr lang="cs-CZ" sz="2400" dirty="0" smtClean="0">
                <a:solidFill>
                  <a:srgbClr val="FF3300"/>
                </a:solidFill>
                <a:latin typeface="Times New Roman" pitchFamily="18" charset="0"/>
              </a:rPr>
              <a:t>       </a:t>
            </a:r>
            <a:r>
              <a:rPr lang="cs-CZ" sz="2400" dirty="0" smtClean="0">
                <a:latin typeface="Times New Roman" pitchFamily="18" charset="0"/>
              </a:rPr>
              <a:t>-</a:t>
            </a:r>
            <a:r>
              <a:rPr lang="cs-CZ" sz="2400" dirty="0" smtClean="0">
                <a:solidFill>
                  <a:srgbClr val="FF3300"/>
                </a:solidFill>
                <a:latin typeface="Times New Roman" pitchFamily="18" charset="0"/>
              </a:rPr>
              <a:t>  </a:t>
            </a:r>
            <a:r>
              <a:rPr lang="cs-CZ" sz="2400" dirty="0" err="1" smtClean="0">
                <a:latin typeface="Times New Roman" pitchFamily="18" charset="0"/>
              </a:rPr>
              <a:t>corrections</a:t>
            </a:r>
            <a:r>
              <a:rPr lang="cs-CZ" sz="2400" dirty="0" smtClean="0">
                <a:latin typeface="Times New Roman" pitchFamily="18" charset="0"/>
              </a:rPr>
              <a:t> </a:t>
            </a:r>
            <a:r>
              <a:rPr lang="cs-CZ" sz="2400" dirty="0" err="1" smtClean="0">
                <a:latin typeface="Times New Roman" pitchFamily="18" charset="0"/>
              </a:rPr>
              <a:t>of</a:t>
            </a:r>
            <a:r>
              <a:rPr lang="cs-CZ" sz="2400" dirty="0" smtClean="0">
                <a:latin typeface="Times New Roman" pitchFamily="18" charset="0"/>
              </a:rPr>
              <a:t> </a:t>
            </a:r>
            <a:r>
              <a:rPr lang="cs-CZ" sz="2400" dirty="0" err="1" smtClean="0">
                <a:latin typeface="Times New Roman" pitchFamily="18" charset="0"/>
              </a:rPr>
              <a:t>lipids</a:t>
            </a:r>
            <a:r>
              <a:rPr lang="cs-CZ" sz="2400" dirty="0" smtClean="0">
                <a:latin typeface="Times New Roman" pitchFamily="18" charset="0"/>
              </a:rPr>
              <a:t> –</a:t>
            </a:r>
            <a:r>
              <a:rPr lang="cs-CZ" sz="2400" dirty="0" smtClean="0">
                <a:solidFill>
                  <a:srgbClr val="FF3300"/>
                </a:solidFill>
                <a:latin typeface="Times New Roman" pitchFamily="18" charset="0"/>
              </a:rPr>
              <a:t> </a:t>
            </a:r>
            <a:r>
              <a:rPr lang="cs-CZ" sz="2400" dirty="0" err="1" smtClean="0">
                <a:solidFill>
                  <a:srgbClr val="FF3300"/>
                </a:solidFill>
                <a:latin typeface="Times New Roman" pitchFamily="18" charset="0"/>
              </a:rPr>
              <a:t>hypolipidemics</a:t>
            </a:r>
            <a:endParaRPr lang="cs-CZ" sz="2400" dirty="0" smtClean="0">
              <a:solidFill>
                <a:srgbClr val="FF3300"/>
              </a:solidFill>
              <a:latin typeface="Times New Roman" pitchFamily="18" charset="0"/>
            </a:endParaRPr>
          </a:p>
          <a:p>
            <a:pPr marL="457200" indent="-457200" algn="l">
              <a:lnSpc>
                <a:spcPct val="70000"/>
              </a:lnSpc>
              <a:spcBef>
                <a:spcPct val="50000"/>
              </a:spcBef>
            </a:pPr>
            <a:r>
              <a:rPr lang="cs-CZ" sz="2400" dirty="0" smtClean="0">
                <a:latin typeface="Times New Roman" pitchFamily="18" charset="0"/>
              </a:rPr>
              <a:t>       -  DM – </a:t>
            </a:r>
            <a:r>
              <a:rPr lang="cs-CZ" sz="2400" dirty="0" err="1" smtClean="0">
                <a:latin typeface="Times New Roman" pitchFamily="18" charset="0"/>
              </a:rPr>
              <a:t>glucose</a:t>
            </a:r>
            <a:r>
              <a:rPr lang="cs-CZ" sz="2400" dirty="0" smtClean="0">
                <a:latin typeface="Times New Roman" pitchFamily="18" charset="0"/>
              </a:rPr>
              <a:t> </a:t>
            </a:r>
            <a:r>
              <a:rPr lang="cs-CZ" sz="2400" dirty="0" err="1" smtClean="0">
                <a:latin typeface="Times New Roman" pitchFamily="18" charset="0"/>
              </a:rPr>
              <a:t>control</a:t>
            </a:r>
            <a:r>
              <a:rPr lang="cs-CZ" sz="2400" dirty="0" smtClean="0">
                <a:latin typeface="Times New Roman" pitchFamily="18" charset="0"/>
              </a:rPr>
              <a:t> - </a:t>
            </a:r>
            <a:r>
              <a:rPr lang="cs-CZ" sz="2400" dirty="0" err="1" smtClean="0">
                <a:solidFill>
                  <a:srgbClr val="FF0000"/>
                </a:solidFill>
                <a:latin typeface="Times New Roman" pitchFamily="18" charset="0"/>
              </a:rPr>
              <a:t>antidiabetics</a:t>
            </a:r>
            <a:endParaRPr lang="en-US" sz="2400" dirty="0">
              <a:solidFill>
                <a:srgbClr val="FF0000"/>
              </a:solidFill>
            </a:endParaRPr>
          </a:p>
          <a:p>
            <a:pPr marL="457200" indent="-457200" algn="l">
              <a:lnSpc>
                <a:spcPct val="70000"/>
              </a:lnSpc>
              <a:spcBef>
                <a:spcPct val="50000"/>
              </a:spcBef>
            </a:pPr>
            <a:endParaRPr lang="cs-CZ" sz="3200" dirty="0">
              <a:latin typeface="Times New Roman" pitchFamily="18" charset="0"/>
            </a:endParaRPr>
          </a:p>
          <a:p>
            <a:pPr marL="457200" indent="-457200" algn="l">
              <a:lnSpc>
                <a:spcPct val="70000"/>
              </a:lnSpc>
              <a:spcBef>
                <a:spcPct val="50000"/>
              </a:spcBef>
            </a:pPr>
            <a:r>
              <a:rPr lang="cs-CZ" sz="3200"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0"/>
            <a:ext cx="9144000" cy="762000"/>
          </a:xfrm>
        </p:spPr>
        <p:txBody>
          <a:bodyPr/>
          <a:lstStyle/>
          <a:p>
            <a:pPr marL="457200" indent="-457200">
              <a:lnSpc>
                <a:spcPct val="80000"/>
              </a:lnSpc>
              <a:spcBef>
                <a:spcPct val="50000"/>
              </a:spcBef>
            </a:pPr>
            <a:r>
              <a:rPr lang="cs-CZ" sz="4000" u="sng" dirty="0" err="1">
                <a:solidFill>
                  <a:srgbClr val="FFFF00"/>
                </a:solidFill>
                <a:latin typeface="Times New Roman" pitchFamily="18" charset="0"/>
              </a:rPr>
              <a:t>Methods</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of</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pharmacological</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treatment</a:t>
            </a:r>
            <a:r>
              <a:rPr lang="cs-CZ" sz="4000" u="sng" dirty="0">
                <a:solidFill>
                  <a:srgbClr val="FFFF00"/>
                </a:solidFill>
                <a:latin typeface="Times New Roman" pitchFamily="18" charset="0"/>
              </a:rPr>
              <a:t>:</a:t>
            </a:r>
          </a:p>
        </p:txBody>
      </p:sp>
      <p:sp>
        <p:nvSpPr>
          <p:cNvPr id="14339" name="Text Box 3"/>
          <p:cNvSpPr txBox="1">
            <a:spLocks noChangeArrowheads="1"/>
          </p:cNvSpPr>
          <p:nvPr/>
        </p:nvSpPr>
        <p:spPr bwMode="auto">
          <a:xfrm>
            <a:off x="214282" y="844191"/>
            <a:ext cx="8686800" cy="5521366"/>
          </a:xfrm>
          <a:prstGeom prst="rect">
            <a:avLst/>
          </a:prstGeom>
          <a:noFill/>
          <a:ln w="9525">
            <a:noFill/>
            <a:miter lim="800000"/>
            <a:headEnd/>
            <a:tailEnd/>
          </a:ln>
          <a:effectLst/>
        </p:spPr>
        <p:txBody>
          <a:bodyPr wrap="square" tIns="118800" bIns="118800">
            <a:spAutoFit/>
          </a:bodyPr>
          <a:lstStyle/>
          <a:p>
            <a:pPr marL="457200" indent="-457200" algn="l">
              <a:lnSpc>
                <a:spcPct val="50000"/>
              </a:lnSpc>
              <a:spcBef>
                <a:spcPct val="50000"/>
              </a:spcBef>
            </a:pPr>
            <a:endParaRPr lang="cs-CZ" sz="3200" b="1" dirty="0" smtClean="0">
              <a:solidFill>
                <a:srgbClr val="FF3300"/>
              </a:solidFill>
            </a:endParaRPr>
          </a:p>
          <a:p>
            <a:pPr marL="457200" indent="-457200" algn="l">
              <a:lnSpc>
                <a:spcPct val="50000"/>
              </a:lnSpc>
              <a:spcBef>
                <a:spcPct val="50000"/>
              </a:spcBef>
            </a:pPr>
            <a:r>
              <a:rPr lang="cs-CZ" sz="3200" b="1" dirty="0" smtClean="0">
                <a:solidFill>
                  <a:srgbClr val="FF3300"/>
                </a:solidFill>
              </a:rPr>
              <a:t>2nd</a:t>
            </a:r>
            <a:r>
              <a:rPr lang="cs-CZ" sz="3200" b="1" dirty="0">
                <a:solidFill>
                  <a:srgbClr val="FF3300"/>
                </a:solidFill>
              </a:rPr>
              <a:t>:</a:t>
            </a:r>
            <a:r>
              <a:rPr lang="en-US" sz="3200" b="1" dirty="0">
                <a:solidFill>
                  <a:srgbClr val="FF3300"/>
                </a:solidFill>
              </a:rPr>
              <a:t> </a:t>
            </a:r>
            <a:endParaRPr lang="cs-CZ" sz="3200" b="1" dirty="0" smtClean="0">
              <a:solidFill>
                <a:srgbClr val="FF3300"/>
              </a:solidFill>
            </a:endParaRPr>
          </a:p>
          <a:p>
            <a:pPr marL="457200" indent="-457200" algn="l">
              <a:lnSpc>
                <a:spcPct val="50000"/>
              </a:lnSpc>
              <a:spcBef>
                <a:spcPct val="50000"/>
              </a:spcBef>
            </a:pPr>
            <a:r>
              <a:rPr lang="en-US" sz="3200" b="1" dirty="0" smtClean="0">
                <a:solidFill>
                  <a:srgbClr val="FF3300"/>
                </a:solidFill>
              </a:rPr>
              <a:t>improve </a:t>
            </a:r>
            <a:r>
              <a:rPr lang="en-US" sz="3200" b="1" dirty="0">
                <a:solidFill>
                  <a:srgbClr val="FF3300"/>
                </a:solidFill>
              </a:rPr>
              <a:t>the flow of ischemic myocardium</a:t>
            </a:r>
            <a:endParaRPr lang="cs-CZ" sz="3200" b="1" dirty="0">
              <a:solidFill>
                <a:srgbClr val="FF3300"/>
              </a:solidFill>
              <a:latin typeface="Times New Roman" pitchFamily="18" charset="0"/>
            </a:endParaRPr>
          </a:p>
          <a:p>
            <a:pPr marL="457200" indent="-457200" algn="l">
              <a:lnSpc>
                <a:spcPct val="70000"/>
              </a:lnSpc>
              <a:spcBef>
                <a:spcPct val="50000"/>
              </a:spcBef>
            </a:pPr>
            <a:endParaRPr lang="cs-CZ" sz="2800" b="1" dirty="0" smtClean="0">
              <a:solidFill>
                <a:srgbClr val="FF3300"/>
              </a:solidFill>
              <a:latin typeface="Times New Roman" pitchFamily="18" charset="0"/>
            </a:endParaRPr>
          </a:p>
          <a:p>
            <a:pPr algn="l"/>
            <a:r>
              <a:rPr lang="en-US" sz="2800" dirty="0" smtClean="0"/>
              <a:t>smooth muscle relaxation of coronary artery stenosis </a:t>
            </a:r>
            <a:br>
              <a:rPr lang="en-US" sz="2800" dirty="0" smtClean="0"/>
            </a:br>
            <a:r>
              <a:rPr lang="en-US" sz="2800" dirty="0" smtClean="0"/>
              <a:t>slowing the heart rate - a reduction of metabolic demands</a:t>
            </a:r>
            <a:br>
              <a:rPr lang="en-US" sz="2800" dirty="0" smtClean="0"/>
            </a:br>
            <a:r>
              <a:rPr lang="en-US" sz="2800" dirty="0" smtClean="0"/>
              <a:t>reduction of myocardial contractility - improving coronary perfusion</a:t>
            </a:r>
            <a:br>
              <a:rPr lang="en-US" sz="2800" dirty="0" smtClean="0"/>
            </a:br>
            <a:endParaRPr lang="cs-CZ" sz="2800" dirty="0" smtClean="0"/>
          </a:p>
          <a:p>
            <a:pPr algn="l"/>
            <a:r>
              <a:rPr lang="cs-CZ" sz="2800" b="1" dirty="0" err="1" smtClean="0">
                <a:latin typeface="Times New Roman" pitchFamily="18" charset="0"/>
              </a:rPr>
              <a:t>nitrates</a:t>
            </a:r>
            <a:r>
              <a:rPr lang="cs-CZ" sz="2800" b="1" dirty="0" smtClean="0">
                <a:latin typeface="Times New Roman" pitchFamily="18" charset="0"/>
              </a:rPr>
              <a:t>, beta-</a:t>
            </a:r>
            <a:r>
              <a:rPr lang="cs-CZ" sz="2800" b="1" dirty="0" err="1" smtClean="0">
                <a:latin typeface="Times New Roman" pitchFamily="18" charset="0"/>
              </a:rPr>
              <a:t>blockers</a:t>
            </a:r>
            <a:r>
              <a:rPr lang="cs-CZ" sz="2800" b="1" dirty="0" smtClean="0">
                <a:latin typeface="Times New Roman" pitchFamily="18" charset="0"/>
              </a:rPr>
              <a:t>, Ca-</a:t>
            </a:r>
            <a:r>
              <a:rPr lang="cs-CZ" sz="2800" b="1" dirty="0" err="1" smtClean="0">
                <a:latin typeface="Times New Roman" pitchFamily="18" charset="0"/>
              </a:rPr>
              <a:t>channel</a:t>
            </a:r>
            <a:r>
              <a:rPr lang="cs-CZ" sz="2800" b="1" dirty="0" smtClean="0">
                <a:latin typeface="Times New Roman" pitchFamily="18" charset="0"/>
              </a:rPr>
              <a:t> </a:t>
            </a:r>
            <a:r>
              <a:rPr lang="cs-CZ" sz="2800" b="1" dirty="0" err="1" smtClean="0">
                <a:latin typeface="Times New Roman" pitchFamily="18" charset="0"/>
              </a:rPr>
              <a:t>blockers</a:t>
            </a:r>
            <a:r>
              <a:rPr lang="cs-CZ" sz="2800" b="1" dirty="0" smtClean="0">
                <a:latin typeface="Times New Roman" pitchFamily="18" charset="0"/>
              </a:rPr>
              <a:t>, </a:t>
            </a:r>
            <a:r>
              <a:rPr lang="cs-CZ" sz="2800" b="1" dirty="0" err="1" smtClean="0">
                <a:latin typeface="Times New Roman" pitchFamily="18" charset="0"/>
              </a:rPr>
              <a:t>If-channel</a:t>
            </a:r>
            <a:r>
              <a:rPr lang="cs-CZ" sz="2800" b="1" dirty="0" smtClean="0">
                <a:latin typeface="Times New Roman" pitchFamily="18" charset="0"/>
              </a:rPr>
              <a:t> </a:t>
            </a:r>
            <a:r>
              <a:rPr lang="cs-CZ" sz="2800" b="1" dirty="0" err="1" smtClean="0">
                <a:latin typeface="Times New Roman" pitchFamily="18" charset="0"/>
              </a:rPr>
              <a:t>blockers</a:t>
            </a:r>
            <a:r>
              <a:rPr lang="cs-CZ" sz="2800" b="1" dirty="0" smtClean="0">
                <a:latin typeface="Times New Roman" pitchFamily="18" charset="0"/>
              </a:rPr>
              <a:t> </a:t>
            </a:r>
          </a:p>
          <a:p>
            <a:pPr marL="457200" indent="-457200" algn="l">
              <a:lnSpc>
                <a:spcPct val="70000"/>
              </a:lnSpc>
              <a:spcBef>
                <a:spcPct val="50000"/>
              </a:spcBef>
            </a:pPr>
            <a:endParaRPr lang="cs-CZ" sz="2800" b="1" dirty="0">
              <a:latin typeface="Times New Roman" pitchFamily="18" charset="0"/>
            </a:endParaRPr>
          </a:p>
        </p:txBody>
      </p:sp>
    </p:spTree>
    <p:extLst>
      <p:ext uri="{BB962C8B-B14F-4D97-AF65-F5344CB8AC3E}">
        <p14:creationId xmlns:p14="http://schemas.microsoft.com/office/powerpoint/2010/main" val="17694142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571480"/>
            <a:ext cx="9144000" cy="762000"/>
          </a:xfrm>
        </p:spPr>
        <p:txBody>
          <a:bodyPr/>
          <a:lstStyle/>
          <a:p>
            <a:r>
              <a:rPr lang="cs-CZ" sz="4000" u="sng" dirty="0" err="1">
                <a:solidFill>
                  <a:srgbClr val="FFFF00"/>
                </a:solidFill>
                <a:latin typeface="Times New Roman" pitchFamily="18" charset="0"/>
              </a:rPr>
              <a:t>Methods</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of</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pharmacological</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treatment</a:t>
            </a:r>
            <a:r>
              <a:rPr lang="cs-CZ" sz="4000" u="sng" dirty="0">
                <a:solidFill>
                  <a:srgbClr val="FFFF00"/>
                </a:solidFill>
                <a:latin typeface="Times New Roman" pitchFamily="18" charset="0"/>
              </a:rPr>
              <a:t>:</a:t>
            </a:r>
            <a:endParaRPr lang="cs-CZ" sz="4000" dirty="0">
              <a:solidFill>
                <a:srgbClr val="FFFF00"/>
              </a:solidFill>
            </a:endParaRPr>
          </a:p>
        </p:txBody>
      </p:sp>
      <p:sp>
        <p:nvSpPr>
          <p:cNvPr id="14339" name="Text Box 3"/>
          <p:cNvSpPr txBox="1">
            <a:spLocks noChangeArrowheads="1"/>
          </p:cNvSpPr>
          <p:nvPr/>
        </p:nvSpPr>
        <p:spPr bwMode="auto">
          <a:xfrm>
            <a:off x="214282" y="1357298"/>
            <a:ext cx="8686800" cy="3280753"/>
          </a:xfrm>
          <a:prstGeom prst="rect">
            <a:avLst/>
          </a:prstGeom>
          <a:noFill/>
          <a:ln w="9525">
            <a:noFill/>
            <a:miter lim="800000"/>
            <a:headEnd/>
            <a:tailEnd/>
          </a:ln>
          <a:effectLst/>
        </p:spPr>
        <p:txBody>
          <a:bodyPr wrap="square" tIns="118800" bIns="118800">
            <a:spAutoFit/>
          </a:bodyPr>
          <a:lstStyle/>
          <a:p>
            <a:pPr marL="457200" indent="-457200" algn="l">
              <a:lnSpc>
                <a:spcPct val="50000"/>
              </a:lnSpc>
              <a:spcBef>
                <a:spcPct val="50000"/>
              </a:spcBef>
              <a:buFontTx/>
              <a:buAutoNum type="arabicPeriod"/>
            </a:pPr>
            <a:endParaRPr lang="cs-CZ" sz="2400" dirty="0" smtClean="0">
              <a:latin typeface="Times New Roman" pitchFamily="18" charset="0"/>
            </a:endParaRPr>
          </a:p>
          <a:p>
            <a:pPr marL="457200" indent="-457200" algn="l">
              <a:lnSpc>
                <a:spcPct val="50000"/>
              </a:lnSpc>
              <a:spcBef>
                <a:spcPct val="50000"/>
              </a:spcBef>
            </a:pPr>
            <a:r>
              <a:rPr lang="cs-CZ" sz="3200" b="1" dirty="0">
                <a:solidFill>
                  <a:srgbClr val="FF3300"/>
                </a:solidFill>
              </a:rPr>
              <a:t>3rd:</a:t>
            </a:r>
            <a:r>
              <a:rPr lang="en-US" sz="3200" b="1" dirty="0">
                <a:solidFill>
                  <a:srgbClr val="FF3300"/>
                </a:solidFill>
              </a:rPr>
              <a:t> </a:t>
            </a:r>
            <a:endParaRPr lang="cs-CZ" sz="3200" b="1" dirty="0" smtClean="0">
              <a:solidFill>
                <a:srgbClr val="FF3300"/>
              </a:solidFill>
            </a:endParaRPr>
          </a:p>
          <a:p>
            <a:pPr marL="457200" indent="-457200" algn="l">
              <a:lnSpc>
                <a:spcPct val="50000"/>
              </a:lnSpc>
              <a:spcBef>
                <a:spcPct val="50000"/>
              </a:spcBef>
            </a:pPr>
            <a:r>
              <a:rPr lang="cs-CZ" sz="3200" b="1" dirty="0">
                <a:solidFill>
                  <a:srgbClr val="FF3300"/>
                </a:solidFill>
              </a:rPr>
              <a:t>P</a:t>
            </a:r>
            <a:r>
              <a:rPr lang="en-US" sz="3200" b="1" dirty="0" err="1" smtClean="0">
                <a:solidFill>
                  <a:srgbClr val="FF3300"/>
                </a:solidFill>
              </a:rPr>
              <a:t>revention</a:t>
            </a:r>
            <a:r>
              <a:rPr lang="en-US" sz="3200" b="1" dirty="0" smtClean="0">
                <a:solidFill>
                  <a:srgbClr val="FF3300"/>
                </a:solidFill>
              </a:rPr>
              <a:t> </a:t>
            </a:r>
            <a:r>
              <a:rPr lang="en-US" sz="3200" b="1" dirty="0">
                <a:solidFill>
                  <a:srgbClr val="FF3300"/>
                </a:solidFill>
              </a:rPr>
              <a:t>of vascular thrombus occlusion</a:t>
            </a:r>
          </a:p>
          <a:p>
            <a:pPr marL="457200" indent="-457200" algn="l">
              <a:lnSpc>
                <a:spcPct val="50000"/>
              </a:lnSpc>
              <a:spcBef>
                <a:spcPct val="50000"/>
              </a:spcBef>
            </a:pPr>
            <a:endParaRPr lang="cs-CZ" sz="3200" dirty="0">
              <a:solidFill>
                <a:srgbClr val="FF3300"/>
              </a:solidFill>
              <a:latin typeface="Times New Roman" pitchFamily="18" charset="0"/>
            </a:endParaRPr>
          </a:p>
          <a:p>
            <a:pPr marL="457200" indent="-457200" algn="l">
              <a:lnSpc>
                <a:spcPct val="70000"/>
              </a:lnSpc>
              <a:spcBef>
                <a:spcPct val="50000"/>
              </a:spcBef>
            </a:pPr>
            <a:endParaRPr lang="cs-CZ" sz="2400" dirty="0">
              <a:solidFill>
                <a:srgbClr val="FF3300"/>
              </a:solidFill>
              <a:latin typeface="Times New Roman" pitchFamily="18" charset="0"/>
            </a:endParaRPr>
          </a:p>
          <a:p>
            <a:pPr marL="457200" indent="-457200" algn="l">
              <a:lnSpc>
                <a:spcPct val="70000"/>
              </a:lnSpc>
              <a:spcBef>
                <a:spcPct val="50000"/>
              </a:spcBef>
            </a:pPr>
            <a:r>
              <a:rPr lang="cs-CZ" sz="2400" dirty="0" smtClean="0">
                <a:latin typeface="Times New Roman" pitchFamily="18" charset="0"/>
              </a:rPr>
              <a:t> </a:t>
            </a:r>
            <a:r>
              <a:rPr lang="cs-CZ" sz="2400" dirty="0">
                <a:latin typeface="Times New Roman" pitchFamily="18" charset="0"/>
              </a:rPr>
              <a:t>	</a:t>
            </a:r>
            <a:r>
              <a:rPr lang="cs-CZ" sz="3200" b="1" dirty="0" err="1"/>
              <a:t>Antiplatelet</a:t>
            </a:r>
            <a:r>
              <a:rPr lang="cs-CZ" sz="3200" b="1" dirty="0"/>
              <a:t>/</a:t>
            </a:r>
            <a:r>
              <a:rPr lang="cs-CZ" sz="3200" b="1" dirty="0" err="1"/>
              <a:t>anticoagulants</a:t>
            </a:r>
            <a:r>
              <a:rPr lang="cs-CZ" sz="3200" dirty="0"/>
              <a:t>, such as </a:t>
            </a:r>
            <a:r>
              <a:rPr lang="cs-CZ" sz="3200" dirty="0" smtClean="0"/>
              <a:t>aspirin </a:t>
            </a:r>
            <a:r>
              <a:rPr lang="cs-CZ" sz="3200" dirty="0" err="1"/>
              <a:t>or</a:t>
            </a:r>
            <a:r>
              <a:rPr lang="cs-CZ" sz="3200" dirty="0"/>
              <a:t> </a:t>
            </a:r>
            <a:r>
              <a:rPr lang="cs-CZ" sz="3200" dirty="0" err="1" smtClean="0"/>
              <a:t>warfarin</a:t>
            </a:r>
            <a:endParaRPr lang="cs-CZ" sz="3200" dirty="0">
              <a:solidFill>
                <a:srgbClr val="FF33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invGray">
          <a:xfrm>
            <a:off x="0" y="0"/>
            <a:ext cx="9144000" cy="1052513"/>
          </a:xfrm>
        </p:spPr>
        <p:txBody>
          <a:bodyPr/>
          <a:lstStyle/>
          <a:p>
            <a:r>
              <a:rPr lang="cs-CZ" sz="4400" dirty="0" err="1">
                <a:solidFill>
                  <a:srgbClr val="FFFF00"/>
                </a:solidFill>
              </a:rPr>
              <a:t>Ischemic</a:t>
            </a:r>
            <a:r>
              <a:rPr lang="cs-CZ" sz="4400" dirty="0">
                <a:solidFill>
                  <a:srgbClr val="FFFF00"/>
                </a:solidFill>
              </a:rPr>
              <a:t> </a:t>
            </a:r>
            <a:r>
              <a:rPr lang="cs-CZ" sz="4400" dirty="0" err="1" smtClean="0">
                <a:solidFill>
                  <a:srgbClr val="FFFF00"/>
                </a:solidFill>
              </a:rPr>
              <a:t>heart</a:t>
            </a:r>
            <a:r>
              <a:rPr lang="cs-CZ" sz="4400" dirty="0" smtClean="0">
                <a:solidFill>
                  <a:srgbClr val="FFFF00"/>
                </a:solidFill>
              </a:rPr>
              <a:t> </a:t>
            </a:r>
            <a:r>
              <a:rPr lang="cs-CZ" sz="4400" dirty="0" err="1">
                <a:solidFill>
                  <a:srgbClr val="FFFF00"/>
                </a:solidFill>
              </a:rPr>
              <a:t>disease</a:t>
            </a:r>
            <a:endParaRPr lang="cs-CZ" sz="4400" dirty="0">
              <a:solidFill>
                <a:srgbClr val="FFFF00"/>
              </a:solidFill>
            </a:endParaRPr>
          </a:p>
        </p:txBody>
      </p:sp>
      <p:sp>
        <p:nvSpPr>
          <p:cNvPr id="2054" name="Text Box 6"/>
          <p:cNvSpPr txBox="1">
            <a:spLocks noChangeArrowheads="1"/>
          </p:cNvSpPr>
          <p:nvPr/>
        </p:nvSpPr>
        <p:spPr bwMode="auto">
          <a:xfrm>
            <a:off x="228600" y="1268413"/>
            <a:ext cx="8686800" cy="2308324"/>
          </a:xfrm>
          <a:prstGeom prst="rect">
            <a:avLst/>
          </a:prstGeom>
          <a:noFill/>
          <a:ln w="9525">
            <a:noFill/>
            <a:miter lim="800000"/>
            <a:headEnd/>
            <a:tailEnd/>
          </a:ln>
          <a:effectLst/>
        </p:spPr>
        <p:txBody>
          <a:bodyPr>
            <a:spAutoFit/>
          </a:bodyPr>
          <a:lstStyle/>
          <a:p>
            <a:pPr algn="l"/>
            <a:r>
              <a:rPr lang="cs-CZ" sz="2400" dirty="0" err="1" smtClean="0">
                <a:solidFill>
                  <a:srgbClr val="FFFF00"/>
                </a:solidFill>
              </a:rPr>
              <a:t>The</a:t>
            </a:r>
            <a:r>
              <a:rPr lang="cs-CZ" sz="2400" dirty="0" smtClean="0">
                <a:solidFill>
                  <a:srgbClr val="FFFF00"/>
                </a:solidFill>
              </a:rPr>
              <a:t> cause</a:t>
            </a:r>
          </a:p>
          <a:p>
            <a:pPr marL="342900" indent="-342900" algn="l">
              <a:buFont typeface="Arial" pitchFamily="34" charset="0"/>
              <a:buChar char="•"/>
            </a:pPr>
            <a:r>
              <a:rPr lang="cs-CZ" sz="2400" dirty="0" err="1" smtClean="0"/>
              <a:t>Organic</a:t>
            </a:r>
            <a:r>
              <a:rPr lang="cs-CZ" sz="2400" dirty="0" smtClean="0"/>
              <a:t> </a:t>
            </a:r>
            <a:r>
              <a:rPr lang="cs-CZ" sz="2400" dirty="0"/>
              <a:t>- </a:t>
            </a:r>
            <a:r>
              <a:rPr lang="cs-CZ" sz="2400" dirty="0" err="1"/>
              <a:t>atherosclerosis</a:t>
            </a:r>
            <a:r>
              <a:rPr lang="cs-CZ" sz="2400" dirty="0"/>
              <a:t> (95%), </a:t>
            </a:r>
            <a:r>
              <a:rPr lang="cs-CZ" sz="2400" dirty="0" err="1"/>
              <a:t>thrombus</a:t>
            </a:r>
            <a:r>
              <a:rPr lang="cs-CZ" sz="2400" dirty="0"/>
              <a:t>, </a:t>
            </a:r>
            <a:r>
              <a:rPr lang="cs-CZ" sz="2400" dirty="0" err="1"/>
              <a:t>embolism</a:t>
            </a:r>
            <a:r>
              <a:rPr lang="cs-CZ" sz="2400" dirty="0"/>
              <a:t>, arteritis, </a:t>
            </a:r>
            <a:r>
              <a:rPr lang="cs-CZ" sz="2400" dirty="0" err="1"/>
              <a:t>etc</a:t>
            </a:r>
            <a:r>
              <a:rPr lang="cs-CZ" sz="2400" dirty="0" smtClean="0"/>
              <a:t>.</a:t>
            </a:r>
          </a:p>
          <a:p>
            <a:pPr marL="342900" indent="-342900" algn="l">
              <a:buFont typeface="Arial" pitchFamily="34" charset="0"/>
              <a:buChar char="•"/>
            </a:pPr>
            <a:r>
              <a:rPr lang="cs-CZ" sz="2400" dirty="0" err="1"/>
              <a:t>F</a:t>
            </a:r>
            <a:r>
              <a:rPr lang="cs-CZ" sz="2400" dirty="0" err="1" smtClean="0"/>
              <a:t>unctional</a:t>
            </a:r>
            <a:r>
              <a:rPr lang="cs-CZ" sz="2400" dirty="0" smtClean="0"/>
              <a:t> </a:t>
            </a:r>
            <a:r>
              <a:rPr lang="cs-CZ" sz="2400" dirty="0"/>
              <a:t>- </a:t>
            </a:r>
            <a:r>
              <a:rPr lang="cs-CZ" sz="2400" dirty="0" err="1"/>
              <a:t>coronary</a:t>
            </a:r>
            <a:r>
              <a:rPr lang="cs-CZ" sz="2400" dirty="0"/>
              <a:t> </a:t>
            </a:r>
            <a:r>
              <a:rPr lang="cs-CZ" sz="2400" dirty="0" err="1"/>
              <a:t>spasm</a:t>
            </a:r>
            <a:r>
              <a:rPr lang="cs-CZ" sz="2400" dirty="0"/>
              <a:t> </a:t>
            </a:r>
          </a:p>
          <a:p>
            <a:pPr marL="342900" indent="-342900" algn="l">
              <a:buFont typeface="Arial" pitchFamily="34" charset="0"/>
              <a:buChar char="•"/>
            </a:pPr>
            <a:r>
              <a:rPr lang="cs-CZ" sz="2400" dirty="0" err="1"/>
              <a:t>C</a:t>
            </a:r>
            <a:r>
              <a:rPr lang="cs-CZ" sz="2400" dirty="0" err="1" smtClean="0"/>
              <a:t>ombined</a:t>
            </a:r>
            <a:r>
              <a:rPr lang="cs-CZ" sz="2400" dirty="0"/>
              <a:t/>
            </a:r>
            <a:br>
              <a:rPr lang="cs-CZ" sz="2400" dirty="0"/>
            </a:br>
            <a:endParaRPr lang="cs-CZ" sz="2400" dirty="0" smtClean="0"/>
          </a:p>
          <a:p>
            <a:r>
              <a:rPr lang="cs-CZ" sz="2400" b="1" dirty="0" err="1" smtClean="0">
                <a:solidFill>
                  <a:srgbClr val="FF3300"/>
                </a:solidFill>
              </a:rPr>
              <a:t>Atherosclerotic</a:t>
            </a:r>
            <a:r>
              <a:rPr lang="cs-CZ" sz="2400" b="1" dirty="0" smtClean="0">
                <a:solidFill>
                  <a:srgbClr val="FF3300"/>
                </a:solidFill>
              </a:rPr>
              <a:t> </a:t>
            </a:r>
            <a:r>
              <a:rPr lang="cs-CZ" sz="2400" b="1" dirty="0" err="1">
                <a:solidFill>
                  <a:srgbClr val="FF3300"/>
                </a:solidFill>
              </a:rPr>
              <a:t>plaque</a:t>
            </a:r>
            <a:r>
              <a:rPr lang="cs-CZ" sz="2400" b="1" dirty="0">
                <a:solidFill>
                  <a:srgbClr val="FF3300"/>
                </a:solidFill>
              </a:rPr>
              <a:t>&gt;&gt; </a:t>
            </a:r>
            <a:r>
              <a:rPr lang="cs-CZ" sz="2400" b="1" dirty="0" err="1">
                <a:solidFill>
                  <a:srgbClr val="FF3300"/>
                </a:solidFill>
              </a:rPr>
              <a:t>reduce</a:t>
            </a:r>
            <a:r>
              <a:rPr lang="cs-CZ" sz="2400" b="1" dirty="0">
                <a:solidFill>
                  <a:srgbClr val="FF3300"/>
                </a:solidFill>
              </a:rPr>
              <a:t> </a:t>
            </a:r>
            <a:r>
              <a:rPr lang="cs-CZ" sz="2400" b="1" dirty="0" err="1">
                <a:solidFill>
                  <a:srgbClr val="FF3300"/>
                </a:solidFill>
              </a:rPr>
              <a:t>the</a:t>
            </a:r>
            <a:r>
              <a:rPr lang="cs-CZ" sz="2400" b="1" dirty="0">
                <a:solidFill>
                  <a:srgbClr val="FF3300"/>
                </a:solidFill>
              </a:rPr>
              <a:t> </a:t>
            </a:r>
            <a:r>
              <a:rPr lang="cs-CZ" sz="2400" b="1" dirty="0" err="1">
                <a:solidFill>
                  <a:srgbClr val="FF3300"/>
                </a:solidFill>
              </a:rPr>
              <a:t>flow</a:t>
            </a:r>
            <a:r>
              <a:rPr lang="cs-CZ" sz="2400" b="1" dirty="0">
                <a:solidFill>
                  <a:srgbClr val="FF3300"/>
                </a:solidFill>
              </a:rPr>
              <a:t>&gt;&gt; </a:t>
            </a:r>
            <a:r>
              <a:rPr lang="cs-CZ" sz="2400" b="1" dirty="0" err="1">
                <a:solidFill>
                  <a:srgbClr val="FF3300"/>
                </a:solidFill>
              </a:rPr>
              <a:t>ischemia</a:t>
            </a:r>
            <a:endParaRPr lang="cs-CZ" sz="2400" b="1" dirty="0">
              <a:solidFill>
                <a:srgbClr val="FF3300"/>
              </a:solidFill>
              <a:effectLst/>
            </a:endParaRPr>
          </a:p>
        </p:txBody>
      </p:sp>
      <p:pic>
        <p:nvPicPr>
          <p:cNvPr id="2057" name="Picture 9" descr="angina-srdíčko"/>
          <p:cNvPicPr>
            <a:picLocks noChangeAspect="1" noChangeArrowheads="1"/>
          </p:cNvPicPr>
          <p:nvPr/>
        </p:nvPicPr>
        <p:blipFill>
          <a:blip r:embed="rId2"/>
          <a:srcRect/>
          <a:stretch>
            <a:fillRect/>
          </a:stretch>
        </p:blipFill>
        <p:spPr bwMode="auto">
          <a:xfrm>
            <a:off x="8101013" y="6073775"/>
            <a:ext cx="1042987" cy="784225"/>
          </a:xfrm>
          <a:prstGeom prst="rect">
            <a:avLst/>
          </a:prstGeom>
          <a:noFill/>
        </p:spPr>
      </p:pic>
      <p:pic>
        <p:nvPicPr>
          <p:cNvPr id="2058" name="Picture 10" descr="angina-AS"/>
          <p:cNvPicPr>
            <a:picLocks noChangeAspect="1" noChangeArrowheads="1"/>
          </p:cNvPicPr>
          <p:nvPr/>
        </p:nvPicPr>
        <p:blipFill>
          <a:blip r:embed="rId3"/>
          <a:srcRect/>
          <a:stretch>
            <a:fillRect/>
          </a:stretch>
        </p:blipFill>
        <p:spPr bwMode="auto">
          <a:xfrm>
            <a:off x="250825" y="3933825"/>
            <a:ext cx="2808288" cy="2116138"/>
          </a:xfrm>
          <a:prstGeom prst="rect">
            <a:avLst/>
          </a:prstGeom>
          <a:noFill/>
        </p:spPr>
      </p:pic>
      <p:pic>
        <p:nvPicPr>
          <p:cNvPr id="2059" name="Picture 11" descr="angina-ucpání2"/>
          <p:cNvPicPr>
            <a:picLocks noChangeAspect="1" noChangeArrowheads="1"/>
          </p:cNvPicPr>
          <p:nvPr/>
        </p:nvPicPr>
        <p:blipFill>
          <a:blip r:embed="rId4"/>
          <a:srcRect/>
          <a:stretch>
            <a:fillRect/>
          </a:stretch>
        </p:blipFill>
        <p:spPr bwMode="auto">
          <a:xfrm>
            <a:off x="3276600" y="3933825"/>
            <a:ext cx="1147763" cy="2087563"/>
          </a:xfrm>
          <a:prstGeom prst="rect">
            <a:avLst/>
          </a:prstGeom>
          <a:noFill/>
        </p:spPr>
      </p:pic>
      <p:pic>
        <p:nvPicPr>
          <p:cNvPr id="2060" name="Picture 12" descr="angina-ucpání3"/>
          <p:cNvPicPr>
            <a:picLocks noChangeAspect="1" noChangeArrowheads="1"/>
          </p:cNvPicPr>
          <p:nvPr/>
        </p:nvPicPr>
        <p:blipFill>
          <a:blip r:embed="rId5"/>
          <a:srcRect/>
          <a:stretch>
            <a:fillRect/>
          </a:stretch>
        </p:blipFill>
        <p:spPr bwMode="auto">
          <a:xfrm>
            <a:off x="4643438" y="3933825"/>
            <a:ext cx="2087562" cy="2047875"/>
          </a:xfrm>
          <a:prstGeom prst="rect">
            <a:avLst/>
          </a:prstGeom>
          <a:noFill/>
        </p:spPr>
      </p:pic>
      <p:pic>
        <p:nvPicPr>
          <p:cNvPr id="2061" name="Picture 13" descr="angina-ischémie"/>
          <p:cNvPicPr>
            <a:picLocks noChangeAspect="1" noChangeArrowheads="1"/>
          </p:cNvPicPr>
          <p:nvPr/>
        </p:nvPicPr>
        <p:blipFill>
          <a:blip r:embed="rId6"/>
          <a:srcRect/>
          <a:stretch>
            <a:fillRect/>
          </a:stretch>
        </p:blipFill>
        <p:spPr bwMode="auto">
          <a:xfrm>
            <a:off x="6948488" y="3933825"/>
            <a:ext cx="1944687" cy="1489075"/>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500042"/>
            <a:ext cx="9144000" cy="762000"/>
          </a:xfrm>
        </p:spPr>
        <p:txBody>
          <a:bodyPr/>
          <a:lstStyle/>
          <a:p>
            <a:r>
              <a:rPr lang="cs-CZ" sz="4400" dirty="0" err="1">
                <a:solidFill>
                  <a:srgbClr val="FFFF00"/>
                </a:solidFill>
              </a:rPr>
              <a:t>Treatment</a:t>
            </a:r>
            <a:r>
              <a:rPr lang="cs-CZ" sz="4400" dirty="0">
                <a:solidFill>
                  <a:srgbClr val="FFFF00"/>
                </a:solidFill>
              </a:rPr>
              <a:t> </a:t>
            </a:r>
            <a:r>
              <a:rPr lang="cs-CZ" sz="4400" dirty="0" err="1">
                <a:solidFill>
                  <a:srgbClr val="FFFF00"/>
                </a:solidFill>
              </a:rPr>
              <a:t>of</a:t>
            </a:r>
            <a:r>
              <a:rPr lang="cs-CZ" sz="4400" dirty="0">
                <a:solidFill>
                  <a:srgbClr val="FFFF00"/>
                </a:solidFill>
              </a:rPr>
              <a:t> CAD</a:t>
            </a:r>
          </a:p>
        </p:txBody>
      </p:sp>
      <p:sp>
        <p:nvSpPr>
          <p:cNvPr id="14339" name="Text Box 3"/>
          <p:cNvSpPr txBox="1">
            <a:spLocks noChangeArrowheads="1"/>
          </p:cNvSpPr>
          <p:nvPr/>
        </p:nvSpPr>
        <p:spPr bwMode="auto">
          <a:xfrm>
            <a:off x="228600" y="762000"/>
            <a:ext cx="8686800" cy="4524170"/>
          </a:xfrm>
          <a:prstGeom prst="rect">
            <a:avLst/>
          </a:prstGeom>
          <a:noFill/>
          <a:ln w="9525">
            <a:noFill/>
            <a:miter lim="800000"/>
            <a:headEnd/>
            <a:tailEnd/>
          </a:ln>
          <a:effectLst/>
        </p:spPr>
        <p:txBody>
          <a:bodyPr tIns="118800" bIns="118800">
            <a:spAutoFit/>
          </a:bodyPr>
          <a:lstStyle/>
          <a:p>
            <a:pPr marL="457200" indent="-457200" algn="l">
              <a:lnSpc>
                <a:spcPct val="80000"/>
              </a:lnSpc>
              <a:spcBef>
                <a:spcPct val="50000"/>
              </a:spcBef>
            </a:pPr>
            <a:endParaRPr lang="cs-CZ" sz="3200" b="1" u="sng" dirty="0" smtClean="0">
              <a:solidFill>
                <a:srgbClr val="FFFF00"/>
              </a:solidFill>
              <a:latin typeface="Times New Roman" pitchFamily="18" charset="0"/>
            </a:endParaRPr>
          </a:p>
          <a:p>
            <a:pPr marL="457200" indent="-457200" algn="l">
              <a:lnSpc>
                <a:spcPct val="80000"/>
              </a:lnSpc>
              <a:spcBef>
                <a:spcPct val="50000"/>
              </a:spcBef>
            </a:pPr>
            <a:endParaRPr lang="cs-CZ" sz="3200" b="1" u="sng" dirty="0" smtClean="0">
              <a:solidFill>
                <a:srgbClr val="FFFF00"/>
              </a:solidFill>
              <a:latin typeface="Times New Roman" pitchFamily="18" charset="0"/>
            </a:endParaRPr>
          </a:p>
          <a:p>
            <a:pPr marL="457200" indent="-457200" algn="l">
              <a:lnSpc>
                <a:spcPct val="80000"/>
              </a:lnSpc>
              <a:spcBef>
                <a:spcPct val="50000"/>
              </a:spcBef>
            </a:pPr>
            <a:r>
              <a:rPr lang="cs-CZ" sz="3200" b="1" u="sng" dirty="0" err="1" smtClean="0">
                <a:solidFill>
                  <a:srgbClr val="FFFF00"/>
                </a:solidFill>
                <a:latin typeface="Times New Roman" pitchFamily="18" charset="0"/>
              </a:rPr>
              <a:t>Methods</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of</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pharmacological</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treatment</a:t>
            </a:r>
            <a:r>
              <a:rPr lang="cs-CZ" sz="3200" b="1" u="sng" dirty="0" smtClean="0">
                <a:solidFill>
                  <a:srgbClr val="FFFF00"/>
                </a:solidFill>
                <a:latin typeface="Times New Roman" pitchFamily="18" charset="0"/>
              </a:rPr>
              <a:t>:</a:t>
            </a:r>
          </a:p>
          <a:p>
            <a:pPr marL="457200" indent="-457200" algn="l">
              <a:lnSpc>
                <a:spcPct val="80000"/>
              </a:lnSpc>
              <a:spcBef>
                <a:spcPct val="50000"/>
              </a:spcBef>
            </a:pPr>
            <a:endParaRPr lang="cs-CZ" sz="3200" b="1" u="sng" dirty="0">
              <a:solidFill>
                <a:srgbClr val="FFFF00"/>
              </a:solidFill>
              <a:latin typeface="Times New Roman" pitchFamily="18" charset="0"/>
            </a:endParaRPr>
          </a:p>
          <a:p>
            <a:pPr algn="l"/>
            <a:r>
              <a:rPr lang="en-US" sz="3200" dirty="0">
                <a:solidFill>
                  <a:srgbClr val="FF0000"/>
                </a:solidFill>
              </a:rPr>
              <a:t>1</a:t>
            </a:r>
            <a:r>
              <a:rPr lang="cs-CZ" sz="3200" dirty="0">
                <a:solidFill>
                  <a:srgbClr val="FF0000"/>
                </a:solidFill>
              </a:rPr>
              <a:t>st:</a:t>
            </a:r>
            <a:r>
              <a:rPr lang="en-US" sz="3200" dirty="0">
                <a:solidFill>
                  <a:srgbClr val="FF0000"/>
                </a:solidFill>
              </a:rPr>
              <a:t> stopping or slowing progress</a:t>
            </a:r>
            <a:r>
              <a:rPr lang="cs-CZ" sz="3200" dirty="0">
                <a:solidFill>
                  <a:srgbClr val="FF0000"/>
                </a:solidFill>
              </a:rPr>
              <a:t> </a:t>
            </a:r>
            <a:r>
              <a:rPr lang="cs-CZ" sz="3200" dirty="0" err="1">
                <a:solidFill>
                  <a:srgbClr val="FF0000"/>
                </a:solidFill>
              </a:rPr>
              <a:t>of</a:t>
            </a:r>
            <a:r>
              <a:rPr lang="cs-CZ" sz="3200" dirty="0">
                <a:solidFill>
                  <a:srgbClr val="FF0000"/>
                </a:solidFill>
              </a:rPr>
              <a:t> </a:t>
            </a:r>
            <a:r>
              <a:rPr lang="en-US" sz="3200" dirty="0" err="1">
                <a:solidFill>
                  <a:srgbClr val="FF0000"/>
                </a:solidFill>
              </a:rPr>
              <a:t>atherogenesis</a:t>
            </a:r>
            <a:r>
              <a:rPr lang="en-US" sz="3200" dirty="0"/>
              <a:t/>
            </a:r>
            <a:br>
              <a:rPr lang="en-US" sz="3200" dirty="0"/>
            </a:br>
            <a:r>
              <a:rPr lang="cs-CZ" sz="3200" dirty="0"/>
              <a:t>2nd:</a:t>
            </a:r>
            <a:r>
              <a:rPr lang="en-US" sz="3200" dirty="0"/>
              <a:t> improve the flow of ischemic myocardium</a:t>
            </a:r>
            <a:br>
              <a:rPr lang="en-US" sz="3200" dirty="0"/>
            </a:br>
            <a:r>
              <a:rPr lang="cs-CZ" sz="3200" dirty="0"/>
              <a:t>3rd:</a:t>
            </a:r>
            <a:r>
              <a:rPr lang="en-US" sz="3200" dirty="0"/>
              <a:t> prevention of vascular thrombus occlusion</a:t>
            </a:r>
          </a:p>
          <a:p>
            <a:pPr marL="457200" indent="-457200" algn="l">
              <a:lnSpc>
                <a:spcPct val="50000"/>
              </a:lnSpc>
              <a:spcBef>
                <a:spcPct val="50000"/>
              </a:spcBef>
            </a:pPr>
            <a:endParaRPr lang="cs-CZ" sz="3200" dirty="0">
              <a:latin typeface="Times New Roman" pitchFamily="18" charset="0"/>
            </a:endParaRPr>
          </a:p>
        </p:txBody>
      </p:sp>
    </p:spTree>
    <p:extLst>
      <p:ext uri="{BB962C8B-B14F-4D97-AF65-F5344CB8AC3E}">
        <p14:creationId xmlns:p14="http://schemas.microsoft.com/office/powerpoint/2010/main" val="412317728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noFill/>
          <a:ln/>
        </p:spPr>
        <p:txBody>
          <a:bodyPr lIns="90488" tIns="44450" rIns="90488" bIns="44450" anchorCtr="0"/>
          <a:lstStyle/>
          <a:p>
            <a:pPr algn="l"/>
            <a:r>
              <a:rPr lang="cs-CZ" b="1" dirty="0" err="1" smtClean="0">
                <a:solidFill>
                  <a:srgbClr val="FFFF00"/>
                </a:solidFill>
                <a:effectLst/>
                <a:latin typeface="Bookman Old Style" pitchFamily="18" charset="0"/>
              </a:rPr>
              <a:t>Hypolipidemics</a:t>
            </a:r>
            <a:endParaRPr lang="en-GB" b="1" dirty="0">
              <a:solidFill>
                <a:srgbClr val="FFFF00"/>
              </a:solidFill>
              <a:effectLst/>
              <a:latin typeface="Bookman Old Style" pitchFamily="18" charset="0"/>
            </a:endParaRPr>
          </a:p>
        </p:txBody>
      </p:sp>
      <p:sp>
        <p:nvSpPr>
          <p:cNvPr id="498691" name="Rectangle 3"/>
          <p:cNvSpPr>
            <a:spLocks noGrp="1" noChangeArrowheads="1"/>
          </p:cNvSpPr>
          <p:nvPr>
            <p:ph type="body" sz="half" idx="1"/>
          </p:nvPr>
        </p:nvSpPr>
        <p:spPr>
          <a:xfrm>
            <a:off x="179388" y="1557338"/>
            <a:ext cx="8507412" cy="4530725"/>
          </a:xfrm>
          <a:noFill/>
          <a:ln/>
        </p:spPr>
        <p:txBody>
          <a:bodyPr lIns="90488" tIns="44450" rIns="90488" bIns="44450"/>
          <a:lstStyle/>
          <a:p>
            <a:r>
              <a:rPr lang="cs-CZ" sz="2800" dirty="0" err="1">
                <a:solidFill>
                  <a:srgbClr val="FFC000"/>
                </a:solidFill>
                <a:effectLst/>
              </a:rPr>
              <a:t>Statins</a:t>
            </a:r>
            <a:r>
              <a:rPr lang="cs-CZ" sz="2800" dirty="0">
                <a:solidFill>
                  <a:srgbClr val="FFC000"/>
                </a:solidFill>
                <a:effectLst/>
              </a:rPr>
              <a:t>: </a:t>
            </a:r>
            <a:r>
              <a:rPr lang="cs-CZ" sz="2800" dirty="0" err="1">
                <a:effectLst/>
              </a:rPr>
              <a:t>inhibition</a:t>
            </a:r>
            <a:r>
              <a:rPr lang="cs-CZ" sz="2800" dirty="0">
                <a:effectLst/>
              </a:rPr>
              <a:t> </a:t>
            </a:r>
            <a:r>
              <a:rPr lang="cs-CZ" sz="2800" dirty="0" err="1">
                <a:effectLst/>
              </a:rPr>
              <a:t>of</a:t>
            </a:r>
            <a:r>
              <a:rPr lang="cs-CZ" sz="2800" dirty="0">
                <a:effectLst/>
              </a:rPr>
              <a:t> </a:t>
            </a:r>
            <a:r>
              <a:rPr lang="cs-CZ" sz="2800" dirty="0" err="1">
                <a:effectLst/>
              </a:rPr>
              <a:t>HMGCoA</a:t>
            </a:r>
            <a:r>
              <a:rPr lang="cs-CZ" sz="2800" dirty="0">
                <a:effectLst/>
              </a:rPr>
              <a:t> (3-OH-3 CH3 </a:t>
            </a:r>
            <a:r>
              <a:rPr lang="cs-CZ" sz="2800" dirty="0" err="1">
                <a:effectLst/>
              </a:rPr>
              <a:t>glutaryl</a:t>
            </a:r>
            <a:r>
              <a:rPr lang="cs-CZ" sz="2800" dirty="0">
                <a:effectLst/>
              </a:rPr>
              <a:t> </a:t>
            </a:r>
            <a:r>
              <a:rPr lang="cs-CZ" sz="2800" dirty="0" err="1">
                <a:effectLst/>
              </a:rPr>
              <a:t>coenzyme</a:t>
            </a:r>
            <a:r>
              <a:rPr lang="cs-CZ" sz="2800" dirty="0">
                <a:effectLst/>
              </a:rPr>
              <a:t> A) </a:t>
            </a:r>
            <a:r>
              <a:rPr lang="cs-CZ" sz="2800" dirty="0" err="1" smtClean="0">
                <a:effectLst/>
              </a:rPr>
              <a:t>reductase</a:t>
            </a:r>
            <a:r>
              <a:rPr lang="cs-CZ" sz="2800" dirty="0" smtClean="0">
                <a:effectLst/>
              </a:rPr>
              <a:t>.</a:t>
            </a:r>
          </a:p>
          <a:p>
            <a:r>
              <a:rPr lang="cs-CZ" sz="2800" dirty="0" err="1" smtClean="0">
                <a:solidFill>
                  <a:srgbClr val="FFC000"/>
                </a:solidFill>
                <a:effectLst/>
              </a:rPr>
              <a:t>Fibrates</a:t>
            </a:r>
            <a:r>
              <a:rPr lang="cs-CZ" sz="2800" dirty="0">
                <a:solidFill>
                  <a:srgbClr val="FFC000"/>
                </a:solidFill>
                <a:effectLst/>
              </a:rPr>
              <a:t>: </a:t>
            </a:r>
            <a:r>
              <a:rPr lang="cs-CZ" sz="2800" dirty="0" err="1">
                <a:effectLst/>
              </a:rPr>
              <a:t>activate</a:t>
            </a:r>
            <a:r>
              <a:rPr lang="cs-CZ" sz="2800" dirty="0">
                <a:effectLst/>
              </a:rPr>
              <a:t> lipoprotein </a:t>
            </a:r>
            <a:r>
              <a:rPr lang="cs-CZ" sz="2800" dirty="0" err="1">
                <a:effectLst/>
              </a:rPr>
              <a:t>lipase</a:t>
            </a:r>
            <a:r>
              <a:rPr lang="cs-CZ" sz="2800" dirty="0">
                <a:effectLst/>
              </a:rPr>
              <a:t>, </a:t>
            </a:r>
            <a:r>
              <a:rPr lang="cs-CZ" sz="2800" dirty="0" err="1">
                <a:effectLst/>
              </a:rPr>
              <a:t>reduces</a:t>
            </a:r>
            <a:r>
              <a:rPr lang="cs-CZ" sz="2800" dirty="0">
                <a:effectLst/>
              </a:rPr>
              <a:t> VLDL and </a:t>
            </a:r>
            <a:r>
              <a:rPr lang="cs-CZ" sz="2800" dirty="0" err="1">
                <a:effectLst/>
              </a:rPr>
              <a:t>increase</a:t>
            </a:r>
            <a:r>
              <a:rPr lang="cs-CZ" sz="2800" dirty="0">
                <a:effectLst/>
              </a:rPr>
              <a:t> </a:t>
            </a:r>
            <a:r>
              <a:rPr lang="cs-CZ" sz="2800" dirty="0" smtClean="0">
                <a:effectLst/>
              </a:rPr>
              <a:t>HDL</a:t>
            </a:r>
          </a:p>
          <a:p>
            <a:r>
              <a:rPr lang="cs-CZ" sz="2800" dirty="0" err="1" smtClean="0">
                <a:solidFill>
                  <a:srgbClr val="FFC000"/>
                </a:solidFill>
                <a:effectLst/>
              </a:rPr>
              <a:t>Ezetimibe</a:t>
            </a:r>
            <a:r>
              <a:rPr lang="cs-CZ" sz="2800" dirty="0">
                <a:effectLst/>
              </a:rPr>
              <a:t>: </a:t>
            </a:r>
            <a:r>
              <a:rPr lang="cs-CZ" sz="2800" dirty="0" err="1">
                <a:effectLst/>
              </a:rPr>
              <a:t>blocks</a:t>
            </a:r>
            <a:r>
              <a:rPr lang="cs-CZ" sz="2800" dirty="0">
                <a:effectLst/>
              </a:rPr>
              <a:t> </a:t>
            </a:r>
            <a:r>
              <a:rPr lang="cs-CZ" sz="2800" dirty="0" err="1">
                <a:effectLst/>
              </a:rPr>
              <a:t>absorption</a:t>
            </a:r>
            <a:r>
              <a:rPr lang="cs-CZ" sz="2800" dirty="0">
                <a:effectLst/>
              </a:rPr>
              <a:t> </a:t>
            </a:r>
            <a:r>
              <a:rPr lang="cs-CZ" sz="2800" dirty="0" err="1">
                <a:effectLst/>
              </a:rPr>
              <a:t>of</a:t>
            </a:r>
            <a:r>
              <a:rPr lang="cs-CZ" sz="2800" dirty="0">
                <a:effectLst/>
              </a:rPr>
              <a:t> </a:t>
            </a:r>
            <a:r>
              <a:rPr lang="cs-CZ" sz="2800" dirty="0" smtClean="0">
                <a:effectLst/>
              </a:rPr>
              <a:t>Cholesterol </a:t>
            </a:r>
            <a:r>
              <a:rPr lang="cs-CZ" sz="2800" dirty="0">
                <a:effectLst/>
              </a:rPr>
              <a:t>in </a:t>
            </a:r>
            <a:r>
              <a:rPr lang="cs-CZ" sz="2800" dirty="0" err="1">
                <a:effectLst/>
              </a:rPr>
              <a:t>the</a:t>
            </a:r>
            <a:r>
              <a:rPr lang="cs-CZ" sz="2800" dirty="0">
                <a:effectLst/>
              </a:rPr>
              <a:t> </a:t>
            </a:r>
            <a:r>
              <a:rPr lang="cs-CZ" sz="2800" dirty="0" err="1" smtClean="0">
                <a:effectLst/>
              </a:rPr>
              <a:t>intestine</a:t>
            </a:r>
            <a:endParaRPr lang="cs-CZ" sz="2800" dirty="0" smtClean="0">
              <a:effectLst/>
            </a:endParaRPr>
          </a:p>
          <a:p>
            <a:r>
              <a:rPr lang="cs-CZ" sz="2800" dirty="0" smtClean="0">
                <a:solidFill>
                  <a:srgbClr val="FFC000"/>
                </a:solidFill>
                <a:effectLst/>
              </a:rPr>
              <a:t>Niacin</a:t>
            </a:r>
            <a:r>
              <a:rPr lang="cs-CZ" sz="2800" dirty="0">
                <a:effectLst/>
              </a:rPr>
              <a:t>: </a:t>
            </a:r>
            <a:r>
              <a:rPr lang="cs-CZ" sz="2800" dirty="0" err="1">
                <a:effectLst/>
              </a:rPr>
              <a:t>blocking</a:t>
            </a:r>
            <a:r>
              <a:rPr lang="cs-CZ" sz="2800" dirty="0">
                <a:effectLst/>
              </a:rPr>
              <a:t> </a:t>
            </a:r>
            <a:r>
              <a:rPr lang="cs-CZ" sz="2800" dirty="0" err="1">
                <a:effectLst/>
              </a:rPr>
              <a:t>the</a:t>
            </a:r>
            <a:r>
              <a:rPr lang="cs-CZ" sz="2800" dirty="0">
                <a:effectLst/>
              </a:rPr>
              <a:t> </a:t>
            </a:r>
            <a:r>
              <a:rPr lang="cs-CZ" sz="2800" dirty="0" err="1">
                <a:effectLst/>
              </a:rPr>
              <a:t>breakdown</a:t>
            </a:r>
            <a:r>
              <a:rPr lang="cs-CZ" sz="2800" dirty="0">
                <a:effectLst/>
              </a:rPr>
              <a:t> </a:t>
            </a:r>
            <a:r>
              <a:rPr lang="cs-CZ" sz="2800" dirty="0" err="1">
                <a:effectLst/>
              </a:rPr>
              <a:t>of</a:t>
            </a:r>
            <a:r>
              <a:rPr lang="cs-CZ" sz="2800" dirty="0">
                <a:effectLst/>
              </a:rPr>
              <a:t> </a:t>
            </a:r>
            <a:r>
              <a:rPr lang="cs-CZ" sz="2800" dirty="0" err="1">
                <a:effectLst/>
              </a:rPr>
              <a:t>adipose</a:t>
            </a:r>
            <a:r>
              <a:rPr lang="cs-CZ" sz="2800" dirty="0">
                <a:effectLst/>
              </a:rPr>
              <a:t> </a:t>
            </a:r>
            <a:r>
              <a:rPr lang="cs-CZ" sz="2800" dirty="0" err="1">
                <a:effectLst/>
              </a:rPr>
              <a:t>tissue</a:t>
            </a:r>
            <a:r>
              <a:rPr lang="cs-CZ" sz="2800" dirty="0">
                <a:effectLst/>
              </a:rPr>
              <a:t> </a:t>
            </a:r>
            <a:r>
              <a:rPr lang="cs-CZ" sz="2800" dirty="0" smtClean="0">
                <a:effectLst/>
              </a:rPr>
              <a:t>(</a:t>
            </a:r>
            <a:r>
              <a:rPr lang="cs-CZ" sz="2800" dirty="0" err="1" smtClean="0">
                <a:effectLst/>
              </a:rPr>
              <a:t>inhibition</a:t>
            </a:r>
            <a:r>
              <a:rPr lang="cs-CZ" sz="2800" dirty="0" smtClean="0">
                <a:effectLst/>
              </a:rPr>
              <a:t> </a:t>
            </a:r>
            <a:r>
              <a:rPr lang="cs-CZ" sz="2800" dirty="0" err="1" smtClean="0">
                <a:effectLst/>
              </a:rPr>
              <a:t>of</a:t>
            </a:r>
            <a:r>
              <a:rPr lang="cs-CZ" sz="2800" dirty="0" smtClean="0">
                <a:effectLst/>
              </a:rPr>
              <a:t> </a:t>
            </a:r>
            <a:r>
              <a:rPr lang="cs-CZ" sz="2800" dirty="0" err="1" smtClean="0">
                <a:effectLst/>
              </a:rPr>
              <a:t>lipolysis</a:t>
            </a:r>
            <a:r>
              <a:rPr lang="cs-CZ" sz="2800" dirty="0" smtClean="0">
                <a:effectLst/>
              </a:rPr>
              <a:t>)</a:t>
            </a:r>
          </a:p>
          <a:p>
            <a:r>
              <a:rPr lang="cs-CZ" sz="2800" dirty="0" err="1" smtClean="0">
                <a:solidFill>
                  <a:srgbClr val="FFC000"/>
                </a:solidFill>
                <a:effectLst/>
              </a:rPr>
              <a:t>Resin</a:t>
            </a:r>
            <a:r>
              <a:rPr lang="cs-CZ" sz="2800" dirty="0">
                <a:solidFill>
                  <a:srgbClr val="FFC000"/>
                </a:solidFill>
                <a:effectLst/>
              </a:rPr>
              <a:t>: </a:t>
            </a:r>
            <a:r>
              <a:rPr lang="cs-CZ" sz="2800" dirty="0" err="1">
                <a:effectLst/>
              </a:rPr>
              <a:t>inhibiting</a:t>
            </a:r>
            <a:r>
              <a:rPr lang="cs-CZ" sz="2800" dirty="0">
                <a:effectLst/>
              </a:rPr>
              <a:t> </a:t>
            </a:r>
            <a:r>
              <a:rPr lang="cs-CZ" sz="2800" dirty="0" err="1">
                <a:effectLst/>
              </a:rPr>
              <a:t>resorption</a:t>
            </a:r>
            <a:r>
              <a:rPr lang="cs-CZ" sz="2800" dirty="0">
                <a:effectLst/>
              </a:rPr>
              <a:t> </a:t>
            </a:r>
            <a:r>
              <a:rPr lang="cs-CZ" sz="2800" dirty="0" err="1">
                <a:effectLst/>
              </a:rPr>
              <a:t>of</a:t>
            </a:r>
            <a:r>
              <a:rPr lang="cs-CZ" sz="2800" dirty="0">
                <a:effectLst/>
              </a:rPr>
              <a:t> </a:t>
            </a:r>
            <a:r>
              <a:rPr lang="cs-CZ" sz="2800" dirty="0" err="1">
                <a:effectLst/>
              </a:rPr>
              <a:t>bile</a:t>
            </a:r>
            <a:r>
              <a:rPr lang="cs-CZ" sz="2800" dirty="0">
                <a:effectLst/>
              </a:rPr>
              <a:t> </a:t>
            </a:r>
            <a:r>
              <a:rPr lang="cs-CZ" sz="2800" dirty="0" err="1">
                <a:effectLst/>
              </a:rPr>
              <a:t>acids</a:t>
            </a:r>
            <a:endParaRPr lang="cs-CZ" sz="2800" dirty="0">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500042"/>
            <a:ext cx="9144000" cy="762000"/>
          </a:xfrm>
        </p:spPr>
        <p:txBody>
          <a:bodyPr/>
          <a:lstStyle/>
          <a:p>
            <a:r>
              <a:rPr lang="cs-CZ" sz="4400" dirty="0" err="1">
                <a:solidFill>
                  <a:srgbClr val="FFFF00"/>
                </a:solidFill>
              </a:rPr>
              <a:t>Treatment</a:t>
            </a:r>
            <a:r>
              <a:rPr lang="cs-CZ" sz="4400" dirty="0">
                <a:solidFill>
                  <a:srgbClr val="FFFF00"/>
                </a:solidFill>
              </a:rPr>
              <a:t> </a:t>
            </a:r>
            <a:r>
              <a:rPr lang="cs-CZ" sz="4400" dirty="0" err="1">
                <a:solidFill>
                  <a:srgbClr val="FFFF00"/>
                </a:solidFill>
              </a:rPr>
              <a:t>of</a:t>
            </a:r>
            <a:r>
              <a:rPr lang="cs-CZ" sz="4400" dirty="0">
                <a:solidFill>
                  <a:srgbClr val="FFFF00"/>
                </a:solidFill>
              </a:rPr>
              <a:t> CAD</a:t>
            </a:r>
          </a:p>
        </p:txBody>
      </p:sp>
      <p:sp>
        <p:nvSpPr>
          <p:cNvPr id="14339" name="Text Box 3"/>
          <p:cNvSpPr txBox="1">
            <a:spLocks noChangeArrowheads="1"/>
          </p:cNvSpPr>
          <p:nvPr/>
        </p:nvSpPr>
        <p:spPr bwMode="auto">
          <a:xfrm>
            <a:off x="228600" y="762000"/>
            <a:ext cx="8686800" cy="4524170"/>
          </a:xfrm>
          <a:prstGeom prst="rect">
            <a:avLst/>
          </a:prstGeom>
          <a:noFill/>
          <a:ln w="9525">
            <a:noFill/>
            <a:miter lim="800000"/>
            <a:headEnd/>
            <a:tailEnd/>
          </a:ln>
          <a:effectLst/>
        </p:spPr>
        <p:txBody>
          <a:bodyPr tIns="118800" bIns="118800">
            <a:spAutoFit/>
          </a:bodyPr>
          <a:lstStyle/>
          <a:p>
            <a:pPr marL="457200" indent="-457200" algn="l">
              <a:lnSpc>
                <a:spcPct val="80000"/>
              </a:lnSpc>
              <a:spcBef>
                <a:spcPct val="50000"/>
              </a:spcBef>
            </a:pPr>
            <a:endParaRPr lang="cs-CZ" sz="3200" b="1" u="sng" dirty="0" smtClean="0">
              <a:solidFill>
                <a:srgbClr val="FFFF00"/>
              </a:solidFill>
              <a:latin typeface="Times New Roman" pitchFamily="18" charset="0"/>
            </a:endParaRPr>
          </a:p>
          <a:p>
            <a:pPr marL="457200" indent="-457200" algn="l">
              <a:lnSpc>
                <a:spcPct val="80000"/>
              </a:lnSpc>
              <a:spcBef>
                <a:spcPct val="50000"/>
              </a:spcBef>
            </a:pPr>
            <a:endParaRPr lang="cs-CZ" sz="3200" b="1" u="sng" dirty="0" smtClean="0">
              <a:solidFill>
                <a:srgbClr val="FFFF00"/>
              </a:solidFill>
              <a:latin typeface="Times New Roman" pitchFamily="18" charset="0"/>
            </a:endParaRPr>
          </a:p>
          <a:p>
            <a:pPr marL="457200" indent="-457200" algn="l">
              <a:lnSpc>
                <a:spcPct val="80000"/>
              </a:lnSpc>
              <a:spcBef>
                <a:spcPct val="50000"/>
              </a:spcBef>
            </a:pPr>
            <a:r>
              <a:rPr lang="cs-CZ" sz="3200" b="1" u="sng" dirty="0" err="1" smtClean="0">
                <a:solidFill>
                  <a:srgbClr val="FFFF00"/>
                </a:solidFill>
                <a:latin typeface="Times New Roman" pitchFamily="18" charset="0"/>
              </a:rPr>
              <a:t>Methods</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of</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pharmacological</a:t>
            </a:r>
            <a:r>
              <a:rPr lang="cs-CZ" sz="3200" b="1" u="sng" dirty="0" smtClean="0">
                <a:solidFill>
                  <a:srgbClr val="FFFF00"/>
                </a:solidFill>
                <a:latin typeface="Times New Roman" pitchFamily="18" charset="0"/>
              </a:rPr>
              <a:t> </a:t>
            </a:r>
            <a:r>
              <a:rPr lang="cs-CZ" sz="3200" b="1" u="sng" dirty="0" err="1" smtClean="0">
                <a:solidFill>
                  <a:srgbClr val="FFFF00"/>
                </a:solidFill>
                <a:latin typeface="Times New Roman" pitchFamily="18" charset="0"/>
              </a:rPr>
              <a:t>treatment</a:t>
            </a:r>
            <a:r>
              <a:rPr lang="cs-CZ" sz="3200" b="1" u="sng" dirty="0" smtClean="0">
                <a:solidFill>
                  <a:srgbClr val="FFFF00"/>
                </a:solidFill>
                <a:latin typeface="Times New Roman" pitchFamily="18" charset="0"/>
              </a:rPr>
              <a:t>:</a:t>
            </a:r>
          </a:p>
          <a:p>
            <a:pPr marL="457200" indent="-457200" algn="l">
              <a:lnSpc>
                <a:spcPct val="80000"/>
              </a:lnSpc>
              <a:spcBef>
                <a:spcPct val="50000"/>
              </a:spcBef>
            </a:pPr>
            <a:endParaRPr lang="cs-CZ" sz="3200" b="1" u="sng" dirty="0">
              <a:solidFill>
                <a:srgbClr val="FFFF00"/>
              </a:solidFill>
              <a:latin typeface="Times New Roman" pitchFamily="18" charset="0"/>
            </a:endParaRPr>
          </a:p>
          <a:p>
            <a:pPr algn="l"/>
            <a:r>
              <a:rPr lang="en-US" sz="3200" dirty="0"/>
              <a:t>1</a:t>
            </a:r>
            <a:r>
              <a:rPr lang="cs-CZ" sz="3200" dirty="0"/>
              <a:t>st:</a:t>
            </a:r>
            <a:r>
              <a:rPr lang="en-US" sz="3200" dirty="0"/>
              <a:t> stopping or slowing progress</a:t>
            </a:r>
            <a:r>
              <a:rPr lang="cs-CZ" sz="3200" dirty="0"/>
              <a:t> </a:t>
            </a:r>
            <a:r>
              <a:rPr lang="cs-CZ" sz="3200" dirty="0" err="1"/>
              <a:t>of</a:t>
            </a:r>
            <a:r>
              <a:rPr lang="cs-CZ" sz="3200" dirty="0"/>
              <a:t> </a:t>
            </a:r>
            <a:r>
              <a:rPr lang="en-US" sz="3200" dirty="0" err="1"/>
              <a:t>atherogenesis</a:t>
            </a:r>
            <a:r>
              <a:rPr lang="en-US" sz="3200" dirty="0"/>
              <a:t/>
            </a:r>
            <a:br>
              <a:rPr lang="en-US" sz="3200" dirty="0"/>
            </a:br>
            <a:r>
              <a:rPr lang="cs-CZ" sz="3200" dirty="0">
                <a:solidFill>
                  <a:srgbClr val="FF3300"/>
                </a:solidFill>
              </a:rPr>
              <a:t>2nd:</a:t>
            </a:r>
            <a:r>
              <a:rPr lang="en-US" sz="3200" dirty="0">
                <a:solidFill>
                  <a:srgbClr val="FF3300"/>
                </a:solidFill>
              </a:rPr>
              <a:t> improve the flow of ischemic myocardium</a:t>
            </a:r>
            <a:r>
              <a:rPr lang="en-US" sz="3200" dirty="0"/>
              <a:t/>
            </a:r>
            <a:br>
              <a:rPr lang="en-US" sz="3200" dirty="0"/>
            </a:br>
            <a:r>
              <a:rPr lang="cs-CZ" sz="3200" dirty="0"/>
              <a:t>3rd:</a:t>
            </a:r>
            <a:r>
              <a:rPr lang="en-US" sz="3200" dirty="0"/>
              <a:t> prevention of vascular thrombus occlusion</a:t>
            </a:r>
          </a:p>
          <a:p>
            <a:pPr marL="457200" indent="-457200" algn="l">
              <a:lnSpc>
                <a:spcPct val="50000"/>
              </a:lnSpc>
              <a:spcBef>
                <a:spcPct val="50000"/>
              </a:spcBef>
            </a:pPr>
            <a:endParaRPr lang="cs-CZ" sz="3200" dirty="0">
              <a:latin typeface="Times New Roman" pitchFamily="18" charset="0"/>
            </a:endParaRPr>
          </a:p>
        </p:txBody>
      </p:sp>
    </p:spTree>
    <p:extLst>
      <p:ext uri="{BB962C8B-B14F-4D97-AF65-F5344CB8AC3E}">
        <p14:creationId xmlns:p14="http://schemas.microsoft.com/office/powerpoint/2010/main" val="245899353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0"/>
            <a:ext cx="9144000" cy="762000"/>
          </a:xfrm>
        </p:spPr>
        <p:txBody>
          <a:bodyPr/>
          <a:lstStyle/>
          <a:p>
            <a:pPr marL="457200" indent="-457200">
              <a:lnSpc>
                <a:spcPct val="80000"/>
              </a:lnSpc>
              <a:spcBef>
                <a:spcPct val="50000"/>
              </a:spcBef>
            </a:pPr>
            <a:r>
              <a:rPr lang="cs-CZ" sz="4000" u="sng" dirty="0" err="1">
                <a:solidFill>
                  <a:srgbClr val="FFFF00"/>
                </a:solidFill>
                <a:latin typeface="Times New Roman" pitchFamily="18" charset="0"/>
              </a:rPr>
              <a:t>Methods</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of</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pharmacological</a:t>
            </a:r>
            <a:r>
              <a:rPr lang="cs-CZ" sz="4000" u="sng" dirty="0">
                <a:solidFill>
                  <a:srgbClr val="FFFF00"/>
                </a:solidFill>
                <a:latin typeface="Times New Roman" pitchFamily="18" charset="0"/>
              </a:rPr>
              <a:t> </a:t>
            </a:r>
            <a:r>
              <a:rPr lang="cs-CZ" sz="4000" u="sng" dirty="0" err="1">
                <a:solidFill>
                  <a:srgbClr val="FFFF00"/>
                </a:solidFill>
                <a:latin typeface="Times New Roman" pitchFamily="18" charset="0"/>
              </a:rPr>
              <a:t>treatment</a:t>
            </a:r>
            <a:r>
              <a:rPr lang="cs-CZ" sz="4000" u="sng" dirty="0">
                <a:solidFill>
                  <a:srgbClr val="FFFF00"/>
                </a:solidFill>
                <a:latin typeface="Times New Roman" pitchFamily="18" charset="0"/>
              </a:rPr>
              <a:t>:</a:t>
            </a:r>
          </a:p>
        </p:txBody>
      </p:sp>
      <p:sp>
        <p:nvSpPr>
          <p:cNvPr id="14339" name="Text Box 3"/>
          <p:cNvSpPr txBox="1">
            <a:spLocks noChangeArrowheads="1"/>
          </p:cNvSpPr>
          <p:nvPr/>
        </p:nvSpPr>
        <p:spPr bwMode="auto">
          <a:xfrm>
            <a:off x="214282" y="844191"/>
            <a:ext cx="8686800" cy="6690917"/>
          </a:xfrm>
          <a:prstGeom prst="rect">
            <a:avLst/>
          </a:prstGeom>
          <a:noFill/>
          <a:ln w="9525">
            <a:noFill/>
            <a:miter lim="800000"/>
            <a:headEnd/>
            <a:tailEnd/>
          </a:ln>
          <a:effectLst/>
        </p:spPr>
        <p:txBody>
          <a:bodyPr wrap="square" tIns="118800" bIns="118800">
            <a:spAutoFit/>
          </a:bodyPr>
          <a:lstStyle/>
          <a:p>
            <a:pPr marL="457200" indent="-457200" algn="l">
              <a:lnSpc>
                <a:spcPct val="50000"/>
              </a:lnSpc>
              <a:spcBef>
                <a:spcPct val="50000"/>
              </a:spcBef>
            </a:pPr>
            <a:endParaRPr lang="cs-CZ" sz="3200" b="1" dirty="0" smtClean="0">
              <a:solidFill>
                <a:srgbClr val="FF3300"/>
              </a:solidFill>
            </a:endParaRPr>
          </a:p>
          <a:p>
            <a:pPr marL="457200" indent="-457200" algn="l">
              <a:lnSpc>
                <a:spcPct val="50000"/>
              </a:lnSpc>
              <a:spcBef>
                <a:spcPct val="50000"/>
              </a:spcBef>
            </a:pPr>
            <a:r>
              <a:rPr lang="cs-CZ" sz="3200" b="1" dirty="0" smtClean="0">
                <a:solidFill>
                  <a:srgbClr val="FF3300"/>
                </a:solidFill>
              </a:rPr>
              <a:t>2nd</a:t>
            </a:r>
            <a:r>
              <a:rPr lang="cs-CZ" sz="3200" b="1" dirty="0">
                <a:solidFill>
                  <a:srgbClr val="FF3300"/>
                </a:solidFill>
              </a:rPr>
              <a:t>:</a:t>
            </a:r>
            <a:r>
              <a:rPr lang="en-US" sz="3200" b="1" dirty="0">
                <a:solidFill>
                  <a:srgbClr val="FF3300"/>
                </a:solidFill>
              </a:rPr>
              <a:t> </a:t>
            </a:r>
            <a:endParaRPr lang="cs-CZ" sz="3200" b="1" dirty="0" smtClean="0">
              <a:solidFill>
                <a:srgbClr val="FF3300"/>
              </a:solidFill>
            </a:endParaRPr>
          </a:p>
          <a:p>
            <a:pPr algn="l">
              <a:lnSpc>
                <a:spcPct val="50000"/>
              </a:lnSpc>
              <a:spcBef>
                <a:spcPct val="50000"/>
              </a:spcBef>
            </a:pPr>
            <a:r>
              <a:rPr lang="cs-CZ" sz="3200" b="1" dirty="0" smtClean="0">
                <a:solidFill>
                  <a:srgbClr val="FF3300"/>
                </a:solidFill>
              </a:rPr>
              <a:t>I . </a:t>
            </a:r>
            <a:r>
              <a:rPr lang="en-US" sz="3200" b="1" dirty="0" smtClean="0">
                <a:solidFill>
                  <a:srgbClr val="FF3300"/>
                </a:solidFill>
              </a:rPr>
              <a:t>improve </a:t>
            </a:r>
            <a:r>
              <a:rPr lang="en-US" sz="3200" b="1" dirty="0">
                <a:solidFill>
                  <a:srgbClr val="FF3300"/>
                </a:solidFill>
              </a:rPr>
              <a:t>the </a:t>
            </a:r>
            <a:r>
              <a:rPr lang="en-US" sz="3200" b="1" dirty="0" smtClean="0">
                <a:solidFill>
                  <a:srgbClr val="FF3300"/>
                </a:solidFill>
              </a:rPr>
              <a:t>flow</a:t>
            </a:r>
            <a:r>
              <a:rPr lang="cs-CZ" sz="3200" b="1" dirty="0" smtClean="0">
                <a:solidFill>
                  <a:srgbClr val="FF3300"/>
                </a:solidFill>
              </a:rPr>
              <a:t> and </a:t>
            </a:r>
            <a:r>
              <a:rPr lang="cs-CZ" sz="3200" b="1" dirty="0" err="1" smtClean="0">
                <a:solidFill>
                  <a:srgbClr val="FF3300"/>
                </a:solidFill>
              </a:rPr>
              <a:t>perusion</a:t>
            </a:r>
            <a:r>
              <a:rPr lang="en-US" sz="3200" b="1" dirty="0" smtClean="0">
                <a:solidFill>
                  <a:srgbClr val="FF3300"/>
                </a:solidFill>
              </a:rPr>
              <a:t> </a:t>
            </a:r>
            <a:r>
              <a:rPr lang="en-US" sz="3200" b="1" dirty="0">
                <a:solidFill>
                  <a:srgbClr val="FF3300"/>
                </a:solidFill>
              </a:rPr>
              <a:t>of ischemic </a:t>
            </a:r>
            <a:r>
              <a:rPr lang="en-US" sz="3200" b="1" dirty="0" smtClean="0">
                <a:solidFill>
                  <a:srgbClr val="FF3300"/>
                </a:solidFill>
              </a:rPr>
              <a:t>myocardium</a:t>
            </a:r>
            <a:r>
              <a:rPr lang="cs-CZ" sz="3200" b="1" dirty="0" smtClean="0">
                <a:solidFill>
                  <a:srgbClr val="FF3300"/>
                </a:solidFill>
              </a:rPr>
              <a:t> - </a:t>
            </a:r>
            <a:r>
              <a:rPr lang="en-US" sz="3200" dirty="0"/>
              <a:t>smooth muscle relaxation of coronary artery </a:t>
            </a:r>
            <a:r>
              <a:rPr lang="en-US" sz="3200" dirty="0" smtClean="0"/>
              <a:t>stenosis</a:t>
            </a:r>
            <a:endParaRPr lang="cs-CZ" sz="3200" dirty="0" smtClean="0"/>
          </a:p>
          <a:p>
            <a:pPr algn="l">
              <a:lnSpc>
                <a:spcPct val="50000"/>
              </a:lnSpc>
              <a:spcBef>
                <a:spcPct val="50000"/>
              </a:spcBef>
            </a:pPr>
            <a:r>
              <a:rPr lang="en-US" sz="3200" dirty="0" smtClean="0"/>
              <a:t> </a:t>
            </a:r>
            <a:r>
              <a:rPr lang="en-US" sz="3200" dirty="0"/>
              <a:t/>
            </a:r>
            <a:br>
              <a:rPr lang="en-US" sz="3200" dirty="0"/>
            </a:br>
            <a:endParaRPr lang="cs-CZ" sz="3200" b="1" dirty="0">
              <a:solidFill>
                <a:srgbClr val="FF3300"/>
              </a:solidFill>
            </a:endParaRPr>
          </a:p>
          <a:p>
            <a:pPr algn="l">
              <a:lnSpc>
                <a:spcPct val="50000"/>
              </a:lnSpc>
              <a:spcBef>
                <a:spcPct val="50000"/>
              </a:spcBef>
            </a:pPr>
            <a:r>
              <a:rPr lang="cs-CZ" sz="3200" b="1" dirty="0" smtClean="0">
                <a:solidFill>
                  <a:srgbClr val="FF3300"/>
                </a:solidFill>
              </a:rPr>
              <a:t>II . </a:t>
            </a:r>
            <a:r>
              <a:rPr lang="cs-CZ" sz="3200" b="1" dirty="0" err="1" smtClean="0">
                <a:solidFill>
                  <a:srgbClr val="FF3300"/>
                </a:solidFill>
              </a:rPr>
              <a:t>Reduce</a:t>
            </a:r>
            <a:r>
              <a:rPr lang="cs-CZ" sz="3200" b="1" dirty="0" smtClean="0">
                <a:solidFill>
                  <a:srgbClr val="FF3300"/>
                </a:solidFill>
              </a:rPr>
              <a:t> </a:t>
            </a:r>
            <a:r>
              <a:rPr lang="cs-CZ" sz="3200" b="1" dirty="0" err="1" smtClean="0">
                <a:solidFill>
                  <a:srgbClr val="FF3300"/>
                </a:solidFill>
              </a:rPr>
              <a:t>its</a:t>
            </a:r>
            <a:r>
              <a:rPr lang="cs-CZ" sz="3200" b="1" dirty="0" smtClean="0">
                <a:solidFill>
                  <a:srgbClr val="FF3300"/>
                </a:solidFill>
              </a:rPr>
              <a:t> </a:t>
            </a:r>
            <a:r>
              <a:rPr lang="cs-CZ" sz="3200" b="1" dirty="0" err="1" smtClean="0">
                <a:solidFill>
                  <a:srgbClr val="FF3300"/>
                </a:solidFill>
              </a:rPr>
              <a:t>metabolic</a:t>
            </a:r>
            <a:r>
              <a:rPr lang="cs-CZ" sz="3200" b="1" dirty="0" smtClean="0">
                <a:solidFill>
                  <a:srgbClr val="FF3300"/>
                </a:solidFill>
              </a:rPr>
              <a:t> </a:t>
            </a:r>
            <a:r>
              <a:rPr lang="cs-CZ" sz="3200" b="1" dirty="0" err="1" smtClean="0">
                <a:solidFill>
                  <a:srgbClr val="FF3300"/>
                </a:solidFill>
              </a:rPr>
              <a:t>demand</a:t>
            </a:r>
            <a:r>
              <a:rPr lang="cs-CZ" sz="3200" b="1" dirty="0">
                <a:solidFill>
                  <a:srgbClr val="FF3300"/>
                </a:solidFill>
              </a:rPr>
              <a:t> </a:t>
            </a:r>
            <a:r>
              <a:rPr lang="cs-CZ" sz="3200" dirty="0"/>
              <a:t>-</a:t>
            </a:r>
            <a:r>
              <a:rPr lang="en-US" sz="3200" dirty="0" smtClean="0"/>
              <a:t> </a:t>
            </a:r>
            <a:r>
              <a:rPr lang="en-US" sz="3200" dirty="0"/>
              <a:t/>
            </a:r>
            <a:br>
              <a:rPr lang="en-US" sz="3200" dirty="0"/>
            </a:br>
            <a:r>
              <a:rPr lang="en-US" sz="3200" dirty="0"/>
              <a:t>slowing the heart rate </a:t>
            </a:r>
            <a:br>
              <a:rPr lang="en-US" sz="3200" dirty="0"/>
            </a:br>
            <a:r>
              <a:rPr lang="en-US" sz="3200" dirty="0"/>
              <a:t>reduction of myocardial </a:t>
            </a:r>
            <a:r>
              <a:rPr lang="en-US" sz="3200" dirty="0" smtClean="0"/>
              <a:t>contractility</a:t>
            </a:r>
            <a:endParaRPr lang="cs-CZ" sz="3200" dirty="0" smtClean="0"/>
          </a:p>
          <a:p>
            <a:pPr marL="457200" indent="-457200" algn="l">
              <a:lnSpc>
                <a:spcPct val="50000"/>
              </a:lnSpc>
              <a:spcBef>
                <a:spcPct val="50000"/>
              </a:spcBef>
              <a:buFont typeface="Arial" pitchFamily="34" charset="0"/>
              <a:buChar char="•"/>
            </a:pPr>
            <a:endParaRPr lang="cs-CZ" sz="3200" b="1" dirty="0">
              <a:solidFill>
                <a:srgbClr val="FF3300"/>
              </a:solidFill>
              <a:latin typeface="Times New Roman" pitchFamily="18" charset="0"/>
            </a:endParaRPr>
          </a:p>
          <a:p>
            <a:pPr marL="457200" indent="-457200" algn="l">
              <a:lnSpc>
                <a:spcPct val="50000"/>
              </a:lnSpc>
              <a:spcBef>
                <a:spcPct val="50000"/>
              </a:spcBef>
              <a:buFont typeface="Arial" pitchFamily="34" charset="0"/>
              <a:buChar char="•"/>
            </a:pPr>
            <a:r>
              <a:rPr lang="cs-CZ" sz="3200" b="1" dirty="0" smtClean="0">
                <a:latin typeface="Times New Roman" pitchFamily="18" charset="0"/>
              </a:rPr>
              <a:t>I+II : </a:t>
            </a:r>
            <a:r>
              <a:rPr lang="cs-CZ" sz="3200" b="1" dirty="0" err="1" smtClean="0">
                <a:latin typeface="Times New Roman" pitchFamily="18" charset="0"/>
              </a:rPr>
              <a:t>nitrates</a:t>
            </a:r>
            <a:r>
              <a:rPr lang="cs-CZ" sz="3200" b="1" dirty="0">
                <a:latin typeface="Times New Roman" pitchFamily="18" charset="0"/>
              </a:rPr>
              <a:t>, </a:t>
            </a:r>
            <a:r>
              <a:rPr lang="cs-CZ" sz="3200" b="1" dirty="0" smtClean="0">
                <a:latin typeface="Times New Roman" pitchFamily="18" charset="0"/>
              </a:rPr>
              <a:t>Ca-</a:t>
            </a:r>
            <a:r>
              <a:rPr lang="cs-CZ" sz="3200" b="1" dirty="0" err="1" smtClean="0">
                <a:latin typeface="Times New Roman" pitchFamily="18" charset="0"/>
              </a:rPr>
              <a:t>channel</a:t>
            </a:r>
            <a:r>
              <a:rPr lang="cs-CZ" sz="3200" b="1" dirty="0" smtClean="0">
                <a:latin typeface="Times New Roman" pitchFamily="18" charset="0"/>
              </a:rPr>
              <a:t> </a:t>
            </a:r>
            <a:r>
              <a:rPr lang="cs-CZ" sz="3200" b="1" dirty="0" err="1" smtClean="0">
                <a:latin typeface="Times New Roman" pitchFamily="18" charset="0"/>
              </a:rPr>
              <a:t>blockers</a:t>
            </a:r>
            <a:endParaRPr lang="cs-CZ" sz="3200" b="1" dirty="0" smtClean="0">
              <a:latin typeface="Times New Roman" pitchFamily="18" charset="0"/>
            </a:endParaRPr>
          </a:p>
          <a:p>
            <a:pPr marL="457200" indent="-457200" algn="l">
              <a:lnSpc>
                <a:spcPct val="50000"/>
              </a:lnSpc>
              <a:spcBef>
                <a:spcPct val="50000"/>
              </a:spcBef>
              <a:buFont typeface="Arial" pitchFamily="34" charset="0"/>
              <a:buChar char="•"/>
            </a:pPr>
            <a:r>
              <a:rPr lang="cs-CZ" sz="3200" b="1" dirty="0" smtClean="0">
                <a:latin typeface="Times New Roman" pitchFamily="18" charset="0"/>
              </a:rPr>
              <a:t>II : beta-</a:t>
            </a:r>
            <a:r>
              <a:rPr lang="cs-CZ" sz="3200" b="1" dirty="0" err="1" smtClean="0">
                <a:latin typeface="Times New Roman" pitchFamily="18" charset="0"/>
              </a:rPr>
              <a:t>blockers</a:t>
            </a:r>
            <a:r>
              <a:rPr lang="cs-CZ" sz="3200" b="1" dirty="0" smtClean="0">
                <a:latin typeface="Times New Roman" pitchFamily="18" charset="0"/>
              </a:rPr>
              <a:t> + </a:t>
            </a:r>
            <a:r>
              <a:rPr lang="cs-CZ" sz="3200" b="1" dirty="0" err="1" smtClean="0">
                <a:latin typeface="Times New Roman" pitchFamily="18" charset="0"/>
              </a:rPr>
              <a:t>If-channel</a:t>
            </a:r>
            <a:r>
              <a:rPr lang="cs-CZ" sz="3200" b="1" dirty="0" smtClean="0">
                <a:latin typeface="Times New Roman" pitchFamily="18" charset="0"/>
              </a:rPr>
              <a:t> </a:t>
            </a:r>
            <a:r>
              <a:rPr lang="cs-CZ" sz="3200" b="1" dirty="0" err="1">
                <a:latin typeface="Times New Roman" pitchFamily="18" charset="0"/>
              </a:rPr>
              <a:t>blockers</a:t>
            </a:r>
            <a:r>
              <a:rPr lang="cs-CZ" sz="3200" b="1" dirty="0">
                <a:latin typeface="Times New Roman" pitchFamily="18" charset="0"/>
              </a:rPr>
              <a:t> </a:t>
            </a:r>
          </a:p>
          <a:p>
            <a:pPr marL="457200" indent="-457200" algn="l">
              <a:lnSpc>
                <a:spcPct val="50000"/>
              </a:lnSpc>
              <a:spcBef>
                <a:spcPct val="50000"/>
              </a:spcBef>
              <a:buFont typeface="Arial" pitchFamily="34" charset="0"/>
              <a:buChar char="•"/>
            </a:pPr>
            <a:endParaRPr lang="cs-CZ" sz="3200" b="1" dirty="0">
              <a:solidFill>
                <a:srgbClr val="FF3300"/>
              </a:solidFill>
              <a:latin typeface="Times New Roman" pitchFamily="18" charset="0"/>
            </a:endParaRPr>
          </a:p>
          <a:p>
            <a:pPr marL="457200" indent="-457200" algn="l">
              <a:lnSpc>
                <a:spcPct val="70000"/>
              </a:lnSpc>
              <a:spcBef>
                <a:spcPct val="50000"/>
              </a:spcBef>
            </a:pPr>
            <a:endParaRPr lang="cs-CZ" sz="2800" b="1" dirty="0" smtClean="0">
              <a:solidFill>
                <a:srgbClr val="FF3300"/>
              </a:solidFill>
              <a:latin typeface="Times New Roman" pitchFamily="18" charset="0"/>
            </a:endParaRPr>
          </a:p>
          <a:p>
            <a:pPr marL="457200" indent="-457200" algn="l">
              <a:lnSpc>
                <a:spcPct val="70000"/>
              </a:lnSpc>
              <a:spcBef>
                <a:spcPct val="50000"/>
              </a:spcBef>
            </a:pPr>
            <a:endParaRPr lang="cs-CZ" sz="2800" b="1" dirty="0">
              <a:latin typeface="Times New Roman" pitchFamily="18" charset="0"/>
            </a:endParaRPr>
          </a:p>
        </p:txBody>
      </p:sp>
    </p:spTree>
    <p:extLst>
      <p:ext uri="{BB962C8B-B14F-4D97-AF65-F5344CB8AC3E}">
        <p14:creationId xmlns:p14="http://schemas.microsoft.com/office/powerpoint/2010/main" val="17956044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noFill/>
          <a:ln/>
        </p:spPr>
        <p:txBody>
          <a:bodyPr lIns="90488" tIns="44450" rIns="90488" bIns="44450" anchorCtr="0"/>
          <a:lstStyle/>
          <a:p>
            <a:r>
              <a:rPr lang="cs-CZ" sz="4800" b="1" dirty="0" err="1" smtClean="0">
                <a:solidFill>
                  <a:srgbClr val="FFFF00"/>
                </a:solidFill>
                <a:effectLst/>
                <a:latin typeface="Bookman Old Style" pitchFamily="18" charset="0"/>
              </a:rPr>
              <a:t>Nitrates</a:t>
            </a:r>
            <a:endParaRPr lang="en-GB" sz="4800" b="1" dirty="0">
              <a:solidFill>
                <a:srgbClr val="FFFF00"/>
              </a:solidFill>
              <a:effectLst/>
              <a:latin typeface="Bookman Old Style" pitchFamily="18" charset="0"/>
            </a:endParaRPr>
          </a:p>
        </p:txBody>
      </p:sp>
      <p:sp>
        <p:nvSpPr>
          <p:cNvPr id="495619" name="Rectangle 3"/>
          <p:cNvSpPr>
            <a:spLocks noGrp="1" noChangeArrowheads="1"/>
          </p:cNvSpPr>
          <p:nvPr>
            <p:ph type="body" sz="half" idx="1"/>
          </p:nvPr>
        </p:nvSpPr>
        <p:spPr>
          <a:xfrm>
            <a:off x="251520" y="1556792"/>
            <a:ext cx="8750206" cy="4530725"/>
          </a:xfrm>
          <a:noFill/>
          <a:ln/>
        </p:spPr>
        <p:txBody>
          <a:bodyPr lIns="90488" tIns="44450" rIns="90488" bIns="44450"/>
          <a:lstStyle/>
          <a:p>
            <a:pPr marL="0" indent="0">
              <a:buNone/>
            </a:pPr>
            <a:r>
              <a:rPr lang="en-US" sz="2800" dirty="0">
                <a:effectLst/>
              </a:rPr>
              <a:t>Nitroglycerin was synthesized by the </a:t>
            </a:r>
            <a:r>
              <a:rPr lang="en-US" sz="2800" dirty="0">
                <a:effectLst/>
                <a:hlinkClick r:id="rId2" action="ppaction://hlinkfile" tooltip="Chemist"/>
              </a:rPr>
              <a:t>chemist</a:t>
            </a:r>
            <a:r>
              <a:rPr lang="en-US" sz="2800" dirty="0">
                <a:effectLst/>
              </a:rPr>
              <a:t> </a:t>
            </a:r>
            <a:r>
              <a:rPr lang="en-US" sz="2800" dirty="0" err="1">
                <a:effectLst/>
                <a:hlinkClick r:id="rId3" action="ppaction://hlinkfile" tooltip="Ascanio Sobrero"/>
              </a:rPr>
              <a:t>Ascanio</a:t>
            </a:r>
            <a:r>
              <a:rPr lang="en-US" sz="2800" dirty="0">
                <a:effectLst/>
                <a:hlinkClick r:id="rId3" action="ppaction://hlinkfile" tooltip="Ascanio Sobrero"/>
              </a:rPr>
              <a:t> </a:t>
            </a:r>
            <a:r>
              <a:rPr lang="en-US" sz="2800" dirty="0" err="1">
                <a:effectLst/>
                <a:hlinkClick r:id="rId3" action="ppaction://hlinkfile" tooltip="Ascanio Sobrero"/>
              </a:rPr>
              <a:t>Sobrero</a:t>
            </a:r>
            <a:r>
              <a:rPr lang="en-US" sz="2800" dirty="0">
                <a:effectLst/>
              </a:rPr>
              <a:t> in </a:t>
            </a:r>
            <a:r>
              <a:rPr lang="en-US" sz="2800" dirty="0" smtClean="0">
                <a:effectLst/>
              </a:rPr>
              <a:t>1847</a:t>
            </a:r>
            <a:endParaRPr lang="cs-CZ" sz="2800" dirty="0" smtClean="0">
              <a:effectLst/>
            </a:endParaRPr>
          </a:p>
          <a:p>
            <a:pPr marL="0" indent="0">
              <a:buNone/>
            </a:pPr>
            <a:r>
              <a:rPr lang="cs-CZ" sz="2800" dirty="0">
                <a:effectLst/>
              </a:rPr>
              <a:t>N</a:t>
            </a:r>
            <a:r>
              <a:rPr lang="cs-CZ" sz="2800" dirty="0" smtClean="0">
                <a:effectLst/>
              </a:rPr>
              <a:t>itroglycerin </a:t>
            </a:r>
            <a:r>
              <a:rPr lang="cs-CZ" sz="2800" dirty="0" err="1">
                <a:effectLst/>
              </a:rPr>
              <a:t>is</a:t>
            </a:r>
            <a:r>
              <a:rPr lang="cs-CZ" sz="2800" dirty="0">
                <a:effectLst/>
              </a:rPr>
              <a:t> </a:t>
            </a:r>
            <a:r>
              <a:rPr lang="cs-CZ" sz="2800" dirty="0" err="1">
                <a:effectLst/>
              </a:rPr>
              <a:t>converted</a:t>
            </a:r>
            <a:r>
              <a:rPr lang="cs-CZ" sz="2800" dirty="0">
                <a:effectLst/>
              </a:rPr>
              <a:t> to </a:t>
            </a:r>
            <a:r>
              <a:rPr lang="cs-CZ" sz="2800" dirty="0" err="1">
                <a:effectLst/>
                <a:hlinkClick r:id="rId4" action="ppaction://hlinkfile" tooltip="Nitric oxide"/>
              </a:rPr>
              <a:t>nitric</a:t>
            </a:r>
            <a:r>
              <a:rPr lang="cs-CZ" sz="2800" dirty="0">
                <a:effectLst/>
                <a:hlinkClick r:id="rId4" action="ppaction://hlinkfile" tooltip="Nitric oxide"/>
              </a:rPr>
              <a:t> oxide</a:t>
            </a:r>
            <a:r>
              <a:rPr lang="cs-CZ" sz="2800" dirty="0">
                <a:effectLst/>
              </a:rPr>
              <a:t> in </a:t>
            </a:r>
            <a:r>
              <a:rPr lang="cs-CZ" sz="2800" dirty="0" err="1">
                <a:effectLst/>
              </a:rPr>
              <a:t>the</a:t>
            </a:r>
            <a:r>
              <a:rPr lang="cs-CZ" sz="2800" dirty="0">
                <a:effectLst/>
              </a:rPr>
              <a:t> body by </a:t>
            </a:r>
            <a:r>
              <a:rPr lang="cs-CZ" sz="2800" dirty="0" err="1">
                <a:effectLst/>
              </a:rPr>
              <a:t>mitochondrial</a:t>
            </a:r>
            <a:r>
              <a:rPr lang="cs-CZ" sz="2800" dirty="0">
                <a:effectLst/>
              </a:rPr>
              <a:t> </a:t>
            </a:r>
            <a:r>
              <a:rPr lang="cs-CZ" sz="2800" dirty="0">
                <a:effectLst/>
                <a:hlinkClick r:id="rId5" action="ppaction://hlinkfile" tooltip="Aldehyde dehydrogenase"/>
              </a:rPr>
              <a:t>aldehyde </a:t>
            </a:r>
            <a:r>
              <a:rPr lang="cs-CZ" sz="2800" dirty="0" err="1" smtClean="0">
                <a:effectLst/>
                <a:hlinkClick r:id="rId5" action="ppaction://hlinkfile" tooltip="Aldehyde dehydrogenase"/>
              </a:rPr>
              <a:t>dehydrogenase</a:t>
            </a:r>
            <a:r>
              <a:rPr lang="cs-CZ" sz="2800" dirty="0">
                <a:effectLst/>
              </a:rPr>
              <a:t> </a:t>
            </a:r>
          </a:p>
          <a:p>
            <a:pPr marL="0" indent="0">
              <a:buNone/>
            </a:pPr>
            <a:r>
              <a:rPr lang="cs-CZ" sz="2800" dirty="0" smtClean="0">
                <a:effectLst/>
              </a:rPr>
              <a:t>NO - </a:t>
            </a:r>
            <a:r>
              <a:rPr lang="cs-CZ" sz="2800" dirty="0" err="1" smtClean="0">
                <a:effectLst/>
              </a:rPr>
              <a:t>nitric</a:t>
            </a:r>
            <a:r>
              <a:rPr lang="cs-CZ" sz="2800" dirty="0" smtClean="0">
                <a:effectLst/>
              </a:rPr>
              <a:t> </a:t>
            </a:r>
            <a:r>
              <a:rPr lang="cs-CZ" sz="2800" dirty="0">
                <a:effectLst/>
              </a:rPr>
              <a:t>oxide </a:t>
            </a:r>
            <a:r>
              <a:rPr lang="cs-CZ" sz="2800" dirty="0" smtClean="0">
                <a:effectLst/>
              </a:rPr>
              <a:t>- </a:t>
            </a:r>
            <a:r>
              <a:rPr lang="en-US" sz="2800" dirty="0">
                <a:effectLst/>
              </a:rPr>
              <a:t>identical to the </a:t>
            </a:r>
            <a:r>
              <a:rPr lang="cs-CZ" sz="2800" dirty="0">
                <a:effectLst/>
              </a:rPr>
              <a:t>'</a:t>
            </a:r>
            <a:r>
              <a:rPr lang="cs-CZ" sz="2800" dirty="0" err="1">
                <a:effectLst/>
                <a:hlinkClick r:id="rId6" action="ppaction://hlinkfile" tooltip="Endothelium-derived relaxing factor"/>
              </a:rPr>
              <a:t>endothelium-derived</a:t>
            </a:r>
            <a:r>
              <a:rPr lang="cs-CZ" sz="2800" dirty="0">
                <a:effectLst/>
                <a:hlinkClick r:id="rId6" action="ppaction://hlinkfile" tooltip="Endothelium-derived relaxing factor"/>
              </a:rPr>
              <a:t> </a:t>
            </a:r>
            <a:r>
              <a:rPr lang="cs-CZ" sz="2800" dirty="0" err="1">
                <a:effectLst/>
                <a:hlinkClick r:id="rId6" action="ppaction://hlinkfile" tooltip="Endothelium-derived relaxing factor"/>
              </a:rPr>
              <a:t>relaxing</a:t>
            </a:r>
            <a:r>
              <a:rPr lang="cs-CZ" sz="2800" dirty="0">
                <a:effectLst/>
                <a:hlinkClick r:id="rId6" action="ppaction://hlinkfile" tooltip="Endothelium-derived relaxing factor"/>
              </a:rPr>
              <a:t> </a:t>
            </a:r>
            <a:r>
              <a:rPr lang="cs-CZ" sz="2800" dirty="0" err="1">
                <a:effectLst/>
                <a:hlinkClick r:id="rId6" action="ppaction://hlinkfile" tooltip="Endothelium-derived relaxing factor"/>
              </a:rPr>
              <a:t>factor</a:t>
            </a:r>
            <a:r>
              <a:rPr lang="cs-CZ" sz="2800" dirty="0">
                <a:effectLst/>
              </a:rPr>
              <a:t>'</a:t>
            </a:r>
            <a:r>
              <a:rPr lang="en-US" sz="2800" dirty="0" smtClean="0">
                <a:effectLst/>
              </a:rPr>
              <a:t> </a:t>
            </a:r>
            <a:r>
              <a:rPr lang="en-US" sz="2800" dirty="0">
                <a:effectLst/>
              </a:rPr>
              <a:t>(EDRF)</a:t>
            </a:r>
            <a:r>
              <a:rPr lang="cs-CZ" sz="2800" dirty="0">
                <a:effectLst/>
              </a:rPr>
              <a:t> -</a:t>
            </a:r>
            <a:r>
              <a:rPr lang="en-US" sz="2800" dirty="0">
                <a:effectLst/>
              </a:rPr>
              <a:t/>
            </a:r>
            <a:br>
              <a:rPr lang="en-US" sz="2800" dirty="0">
                <a:effectLst/>
              </a:rPr>
            </a:br>
            <a:r>
              <a:rPr lang="cs-CZ" sz="2800" dirty="0" err="1" smtClean="0">
                <a:effectLst/>
              </a:rPr>
              <a:t>is</a:t>
            </a:r>
            <a:r>
              <a:rPr lang="cs-CZ" sz="2800" dirty="0" smtClean="0">
                <a:effectLst/>
              </a:rPr>
              <a:t> </a:t>
            </a:r>
            <a:r>
              <a:rPr lang="cs-CZ" sz="2800" dirty="0">
                <a:effectLst/>
              </a:rPr>
              <a:t>a natural </a:t>
            </a:r>
            <a:r>
              <a:rPr lang="cs-CZ" sz="2800" dirty="0" err="1" smtClean="0">
                <a:effectLst/>
              </a:rPr>
              <a:t>vasodilator</a:t>
            </a:r>
            <a:r>
              <a:rPr lang="cs-CZ" sz="2800" dirty="0">
                <a:effectLst/>
              </a:rPr>
              <a:t> </a:t>
            </a:r>
            <a:r>
              <a:rPr lang="cs-CZ" sz="2800" dirty="0" smtClean="0">
                <a:effectLst/>
              </a:rPr>
              <a:t>( </a:t>
            </a:r>
            <a:r>
              <a:rPr lang="cs-CZ" sz="2800" dirty="0">
                <a:effectLst/>
              </a:rPr>
              <a:t>s</a:t>
            </a:r>
            <a:r>
              <a:rPr lang="en-US" sz="2800" dirty="0" err="1" smtClean="0">
                <a:effectLst/>
              </a:rPr>
              <a:t>timulation</a:t>
            </a:r>
            <a:r>
              <a:rPr lang="en-US" sz="2800" dirty="0" smtClean="0">
                <a:effectLst/>
              </a:rPr>
              <a:t> </a:t>
            </a:r>
            <a:r>
              <a:rPr lang="en-US" sz="2800" dirty="0">
                <a:effectLst/>
              </a:rPr>
              <a:t>of </a:t>
            </a:r>
            <a:r>
              <a:rPr lang="en-US" sz="2800" dirty="0" err="1">
                <a:effectLst/>
              </a:rPr>
              <a:t>guanylate</a:t>
            </a:r>
            <a:r>
              <a:rPr lang="en-US" sz="2800" dirty="0">
                <a:effectLst/>
              </a:rPr>
              <a:t> </a:t>
            </a:r>
            <a:r>
              <a:rPr lang="en-US" sz="2800" dirty="0" err="1" smtClean="0">
                <a:effectLst/>
              </a:rPr>
              <a:t>cyclase</a:t>
            </a:r>
            <a:r>
              <a:rPr lang="cs-CZ" sz="2800" dirty="0" smtClean="0">
                <a:effectLst/>
              </a:rPr>
              <a:t> </a:t>
            </a:r>
            <a:r>
              <a:rPr lang="cs-CZ" sz="2800" dirty="0" err="1" smtClean="0">
                <a:effectLst/>
              </a:rPr>
              <a:t>of</a:t>
            </a:r>
            <a:r>
              <a:rPr lang="cs-CZ" sz="2800" dirty="0" smtClean="0">
                <a:effectLst/>
              </a:rPr>
              <a:t> </a:t>
            </a:r>
            <a:r>
              <a:rPr lang="en-US" sz="2800" dirty="0" smtClean="0">
                <a:effectLst/>
              </a:rPr>
              <a:t>smooth muscle </a:t>
            </a:r>
            <a:r>
              <a:rPr lang="cs-CZ" sz="2800" dirty="0" smtClean="0">
                <a:effectLst/>
              </a:rPr>
              <a:t>- </a:t>
            </a:r>
            <a:r>
              <a:rPr lang="en-US" sz="2800" dirty="0" smtClean="0">
                <a:effectLst/>
              </a:rPr>
              <a:t>relaxation-vasodilatation</a:t>
            </a:r>
            <a:r>
              <a:rPr lang="cs-CZ" sz="2800" dirty="0" smtClean="0">
                <a:effectLst/>
              </a:rPr>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2411413" y="1268413"/>
            <a:ext cx="3529012" cy="12017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9699" name="Oval 3"/>
          <p:cNvSpPr>
            <a:spLocks noChangeArrowheads="1"/>
          </p:cNvSpPr>
          <p:nvPr/>
        </p:nvSpPr>
        <p:spPr bwMode="auto">
          <a:xfrm>
            <a:off x="2555875" y="3789363"/>
            <a:ext cx="3529013" cy="15113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9700" name="Oval 4"/>
          <p:cNvSpPr>
            <a:spLocks noChangeArrowheads="1"/>
          </p:cNvSpPr>
          <p:nvPr/>
        </p:nvSpPr>
        <p:spPr bwMode="auto">
          <a:xfrm>
            <a:off x="2700338" y="3860800"/>
            <a:ext cx="3311525" cy="1368425"/>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9701" name="Text Box 5"/>
          <p:cNvSpPr txBox="1">
            <a:spLocks noChangeArrowheads="1"/>
          </p:cNvSpPr>
          <p:nvPr/>
        </p:nvSpPr>
        <p:spPr bwMode="auto">
          <a:xfrm>
            <a:off x="3924300" y="1628775"/>
            <a:ext cx="541338" cy="4826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cs-CZ" sz="2400">
                <a:latin typeface="Impact" pitchFamily="34" charset="0"/>
              </a:rPr>
              <a:t>NO</a:t>
            </a:r>
          </a:p>
        </p:txBody>
      </p:sp>
      <p:sp>
        <p:nvSpPr>
          <p:cNvPr id="29702" name="Text Box 6"/>
          <p:cNvSpPr txBox="1">
            <a:spLocks noChangeArrowheads="1"/>
          </p:cNvSpPr>
          <p:nvPr/>
        </p:nvSpPr>
        <p:spPr bwMode="auto">
          <a:xfrm>
            <a:off x="1981903" y="4005263"/>
            <a:ext cx="474681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2000" dirty="0" err="1"/>
              <a:t>guanylate</a:t>
            </a:r>
            <a:r>
              <a:rPr lang="en-US" sz="2000" dirty="0"/>
              <a:t> </a:t>
            </a:r>
            <a:r>
              <a:rPr lang="en-US" sz="2000" dirty="0" err="1"/>
              <a:t>cyclase</a:t>
            </a:r>
            <a:r>
              <a:rPr lang="cs-CZ" sz="2000" dirty="0"/>
              <a:t> </a:t>
            </a:r>
            <a:r>
              <a:rPr lang="cs-CZ" sz="1900" dirty="0" smtClean="0">
                <a:latin typeface="Impact" pitchFamily="34" charset="0"/>
              </a:rPr>
              <a:t>→ </a:t>
            </a:r>
            <a:r>
              <a:rPr lang="cs-CZ" sz="1900" dirty="0">
                <a:latin typeface="Impact" pitchFamily="34" charset="0"/>
              </a:rPr>
              <a:t>↑</a:t>
            </a:r>
            <a:r>
              <a:rPr lang="cs-CZ" sz="1900" dirty="0" err="1">
                <a:latin typeface="Impact" pitchFamily="34" charset="0"/>
              </a:rPr>
              <a:t>cGMP</a:t>
            </a:r>
            <a:r>
              <a:rPr lang="cs-CZ" sz="1900" dirty="0">
                <a:latin typeface="Impact" pitchFamily="34" charset="0"/>
              </a:rPr>
              <a:t> ↑</a:t>
            </a:r>
          </a:p>
          <a:p>
            <a:pPr eaLnBrk="1" hangingPunct="1"/>
            <a:r>
              <a:rPr lang="cs-CZ" sz="1900" dirty="0">
                <a:latin typeface="Impact" pitchFamily="34" charset="0"/>
              </a:rPr>
              <a:t>                                                     ↓</a:t>
            </a:r>
          </a:p>
          <a:p>
            <a:pPr eaLnBrk="1" hangingPunct="1"/>
            <a:r>
              <a:rPr lang="cs-CZ" sz="1900" dirty="0">
                <a:latin typeface="Impact" pitchFamily="34" charset="0"/>
              </a:rPr>
              <a:t>                                              </a:t>
            </a:r>
            <a:r>
              <a:rPr lang="cs-CZ" sz="1900" dirty="0" err="1" smtClean="0">
                <a:latin typeface="Impact" pitchFamily="34" charset="0"/>
              </a:rPr>
              <a:t>relaxation</a:t>
            </a:r>
            <a:r>
              <a:rPr lang="cs-CZ" sz="1900" dirty="0" smtClean="0">
                <a:latin typeface="Impact" pitchFamily="34" charset="0"/>
              </a:rPr>
              <a:t> - </a:t>
            </a:r>
            <a:r>
              <a:rPr lang="cs-CZ" sz="1900" dirty="0" err="1" smtClean="0">
                <a:latin typeface="Impact" pitchFamily="34" charset="0"/>
              </a:rPr>
              <a:t>vasodilitation</a:t>
            </a:r>
            <a:endParaRPr lang="cs-CZ" sz="1900" dirty="0">
              <a:latin typeface="Impact" pitchFamily="34" charset="0"/>
            </a:endParaRPr>
          </a:p>
        </p:txBody>
      </p:sp>
      <p:sp>
        <p:nvSpPr>
          <p:cNvPr id="29703" name="Text Box 7"/>
          <p:cNvSpPr txBox="1">
            <a:spLocks noChangeArrowheads="1"/>
          </p:cNvSpPr>
          <p:nvPr/>
        </p:nvSpPr>
        <p:spPr bwMode="auto">
          <a:xfrm>
            <a:off x="3416074" y="692150"/>
            <a:ext cx="1819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cs-CZ" sz="2000" u="sng" dirty="0" err="1" smtClean="0">
                <a:latin typeface="Impact" pitchFamily="34" charset="0"/>
              </a:rPr>
              <a:t>Endothelial</a:t>
            </a:r>
            <a:r>
              <a:rPr lang="cs-CZ" sz="2000" u="sng" dirty="0" smtClean="0">
                <a:latin typeface="Impact" pitchFamily="34" charset="0"/>
              </a:rPr>
              <a:t> cell</a:t>
            </a:r>
            <a:endParaRPr lang="cs-CZ" sz="2000" u="sng" dirty="0">
              <a:latin typeface="Impact" pitchFamily="34" charset="0"/>
            </a:endParaRPr>
          </a:p>
        </p:txBody>
      </p:sp>
      <p:sp>
        <p:nvSpPr>
          <p:cNvPr id="29704" name="Text Box 8"/>
          <p:cNvSpPr txBox="1">
            <a:spLocks noChangeArrowheads="1"/>
          </p:cNvSpPr>
          <p:nvPr/>
        </p:nvSpPr>
        <p:spPr bwMode="auto">
          <a:xfrm>
            <a:off x="6071184" y="4930775"/>
            <a:ext cx="18165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cs-CZ" sz="2000" u="sng" dirty="0" err="1" smtClean="0">
                <a:latin typeface="Impact" pitchFamily="34" charset="0"/>
              </a:rPr>
              <a:t>Smooth</a:t>
            </a:r>
            <a:r>
              <a:rPr lang="cs-CZ" sz="2000" u="sng" dirty="0" smtClean="0">
                <a:latin typeface="Impact" pitchFamily="34" charset="0"/>
              </a:rPr>
              <a:t> </a:t>
            </a:r>
            <a:r>
              <a:rPr lang="cs-CZ" sz="2000" u="sng" dirty="0" err="1" smtClean="0">
                <a:latin typeface="Impact" pitchFamily="34" charset="0"/>
              </a:rPr>
              <a:t>muscle</a:t>
            </a:r>
            <a:endParaRPr lang="cs-CZ" sz="2000" u="sng" dirty="0">
              <a:latin typeface="Impact" pitchFamily="34" charset="0"/>
            </a:endParaRPr>
          </a:p>
        </p:txBody>
      </p:sp>
      <p:sp>
        <p:nvSpPr>
          <p:cNvPr id="29705" name="Line 9"/>
          <p:cNvSpPr>
            <a:spLocks noChangeShapeType="1"/>
          </p:cNvSpPr>
          <p:nvPr/>
        </p:nvSpPr>
        <p:spPr bwMode="auto">
          <a:xfrm flipH="1">
            <a:off x="3779838" y="2205038"/>
            <a:ext cx="431800" cy="18716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69355" name="Text Box 11"/>
          <p:cNvSpPr txBox="1">
            <a:spLocks noChangeArrowheads="1"/>
          </p:cNvSpPr>
          <p:nvPr/>
        </p:nvSpPr>
        <p:spPr bwMode="auto">
          <a:xfrm>
            <a:off x="179388" y="4665663"/>
            <a:ext cx="35163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cs-CZ" sz="2400" dirty="0" smtClean="0">
                <a:latin typeface="Impact" pitchFamily="34" charset="0"/>
              </a:rPr>
              <a:t>     </a:t>
            </a:r>
            <a:endParaRPr lang="cs-CZ" sz="2400" dirty="0">
              <a:latin typeface="Impact" pitchFamily="34" charset="0"/>
            </a:endParaRPr>
          </a:p>
        </p:txBody>
      </p:sp>
      <p:sp>
        <p:nvSpPr>
          <p:cNvPr id="569356" name="Text Box 12"/>
          <p:cNvSpPr txBox="1">
            <a:spLocks noChangeArrowheads="1"/>
          </p:cNvSpPr>
          <p:nvPr/>
        </p:nvSpPr>
        <p:spPr bwMode="auto">
          <a:xfrm>
            <a:off x="3439737" y="2852738"/>
            <a:ext cx="1192955"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cs-CZ" sz="2400" dirty="0" err="1" smtClean="0">
                <a:solidFill>
                  <a:srgbClr val="FFFF00"/>
                </a:solidFill>
                <a:latin typeface="Impact" pitchFamily="34" charset="0"/>
              </a:rPr>
              <a:t>Nitrates</a:t>
            </a:r>
            <a:endParaRPr lang="cs-CZ" sz="2400" dirty="0">
              <a:solidFill>
                <a:srgbClr val="FFFF00"/>
              </a:solidFill>
              <a:latin typeface="Impact" pitchFamily="34" charset="0"/>
            </a:endParaRPr>
          </a:p>
        </p:txBody>
      </p:sp>
      <p:sp>
        <p:nvSpPr>
          <p:cNvPr id="29709" name="AutoShape 13"/>
          <p:cNvSpPr>
            <a:spLocks noChangeArrowheads="1"/>
          </p:cNvSpPr>
          <p:nvPr/>
        </p:nvSpPr>
        <p:spPr bwMode="auto">
          <a:xfrm>
            <a:off x="2916238" y="1557338"/>
            <a:ext cx="863600" cy="1154112"/>
          </a:xfrm>
          <a:custGeom>
            <a:avLst/>
            <a:gdLst>
              <a:gd name="T0" fmla="*/ 604760 w 21600"/>
              <a:gd name="T1" fmla="*/ 0 h 21600"/>
              <a:gd name="T2" fmla="*/ 604760 w 21600"/>
              <a:gd name="T3" fmla="*/ 649615 h 21600"/>
              <a:gd name="T4" fmla="*/ 129420 w 21600"/>
              <a:gd name="T5" fmla="*/ 1154112 h 21600"/>
              <a:gd name="T6" fmla="*/ 863600 w 21600"/>
              <a:gd name="T7" fmla="*/ 32480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317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cs-CZ"/>
          </a:p>
        </p:txBody>
      </p:sp>
      <p:sp>
        <p:nvSpPr>
          <p:cNvPr id="29710" name="Line 14"/>
          <p:cNvSpPr>
            <a:spLocks noChangeShapeType="1"/>
          </p:cNvSpPr>
          <p:nvPr/>
        </p:nvSpPr>
        <p:spPr bwMode="auto">
          <a:xfrm flipH="1">
            <a:off x="4500563" y="1916113"/>
            <a:ext cx="20161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p>
        </p:txBody>
      </p:sp>
      <p:sp>
        <p:nvSpPr>
          <p:cNvPr id="29711" name="Text Box 15"/>
          <p:cNvSpPr txBox="1">
            <a:spLocks noChangeArrowheads="1"/>
          </p:cNvSpPr>
          <p:nvPr/>
        </p:nvSpPr>
        <p:spPr bwMode="auto">
          <a:xfrm>
            <a:off x="6670327" y="1700213"/>
            <a:ext cx="1680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algn="ctr" eaLnBrk="1" hangingPunct="1"/>
            <a:r>
              <a:rPr lang="cs-CZ" sz="2400" dirty="0">
                <a:latin typeface="Impact" pitchFamily="34" charset="0"/>
              </a:rPr>
              <a:t>= </a:t>
            </a:r>
            <a:r>
              <a:rPr lang="cs-CZ" sz="2400" dirty="0" err="1" smtClean="0">
                <a:latin typeface="Impact" pitchFamily="34" charset="0"/>
              </a:rPr>
              <a:t>nitric</a:t>
            </a:r>
            <a:r>
              <a:rPr lang="cs-CZ" sz="2400" dirty="0" smtClean="0">
                <a:latin typeface="Impact" pitchFamily="34" charset="0"/>
              </a:rPr>
              <a:t> oxid</a:t>
            </a:r>
            <a:endParaRPr lang="cs-CZ" sz="2400" dirty="0">
              <a:latin typeface="Impact" pitchFamily="34" charset="0"/>
            </a:endParaRPr>
          </a:p>
        </p:txBody>
      </p:sp>
      <p:sp>
        <p:nvSpPr>
          <p:cNvPr id="2" name="TextovéPole 1"/>
          <p:cNvSpPr txBox="1"/>
          <p:nvPr/>
        </p:nvSpPr>
        <p:spPr>
          <a:xfrm>
            <a:off x="6372200" y="2470150"/>
            <a:ext cx="2304256" cy="923330"/>
          </a:xfrm>
          <a:prstGeom prst="rect">
            <a:avLst/>
          </a:prstGeom>
          <a:noFill/>
        </p:spPr>
        <p:txBody>
          <a:bodyPr wrap="square" rtlCol="0">
            <a:spAutoFit/>
          </a:bodyPr>
          <a:lstStyle/>
          <a:p>
            <a:r>
              <a:rPr lang="cs-CZ" dirty="0" err="1" smtClean="0"/>
              <a:t>Enzymatic</a:t>
            </a:r>
            <a:r>
              <a:rPr lang="cs-CZ" dirty="0" smtClean="0"/>
              <a:t> step – </a:t>
            </a:r>
            <a:r>
              <a:rPr lang="cs-CZ" dirty="0" err="1" smtClean="0"/>
              <a:t>reaction</a:t>
            </a:r>
            <a:r>
              <a:rPr lang="cs-CZ" dirty="0" smtClean="0"/>
              <a:t> </a:t>
            </a:r>
            <a:r>
              <a:rPr lang="cs-CZ" dirty="0" err="1" smtClean="0"/>
              <a:t>with</a:t>
            </a:r>
            <a:r>
              <a:rPr lang="cs-CZ" dirty="0" smtClean="0"/>
              <a:t> </a:t>
            </a:r>
            <a:r>
              <a:rPr lang="cs-CZ" dirty="0" err="1" smtClean="0"/>
              <a:t>tissue</a:t>
            </a:r>
            <a:r>
              <a:rPr lang="cs-CZ" dirty="0" smtClean="0"/>
              <a:t> </a:t>
            </a:r>
            <a:r>
              <a:rPr lang="cs-CZ" dirty="0" err="1" smtClean="0"/>
              <a:t>sulfhydryl</a:t>
            </a:r>
            <a:r>
              <a:rPr lang="cs-CZ" dirty="0" smtClean="0"/>
              <a:t> (-SH) </a:t>
            </a:r>
            <a:r>
              <a:rPr lang="cs-CZ" dirty="0" err="1" smtClean="0"/>
              <a:t>groups</a:t>
            </a:r>
            <a:endParaRPr lang="cs-CZ" dirty="0"/>
          </a:p>
        </p:txBody>
      </p:sp>
    </p:spTree>
    <p:extLst>
      <p:ext uri="{BB962C8B-B14F-4D97-AF65-F5344CB8AC3E}">
        <p14:creationId xmlns:p14="http://schemas.microsoft.com/office/powerpoint/2010/main" val="2067695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569355">
                                            <p:txEl>
                                              <p:pRg st="0" end="0"/>
                                            </p:txEl>
                                          </p:spTgt>
                                        </p:tgtEl>
                                        <p:attrNameLst>
                                          <p:attrName>style.visibility</p:attrName>
                                        </p:attrNameLst>
                                      </p:cBhvr>
                                      <p:to>
                                        <p:strVal val="visible"/>
                                      </p:to>
                                    </p:set>
                                    <p:animEffect transition="in" filter="wipe(up)">
                                      <p:cBhvr>
                                        <p:cTn id="7" dur="500"/>
                                        <p:tgtEl>
                                          <p:spTgt spid="569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9356"/>
                                        </p:tgtEl>
                                        <p:attrNameLst>
                                          <p:attrName>style.visibility</p:attrName>
                                        </p:attrNameLst>
                                      </p:cBhvr>
                                      <p:to>
                                        <p:strVal val="visible"/>
                                      </p:to>
                                    </p:set>
                                    <p:animEffect transition="in" filter="box(in)">
                                      <p:cBhvr>
                                        <p:cTn id="12" dur="500"/>
                                        <p:tgtEl>
                                          <p:spTgt spid="569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0"/>
            <a:ext cx="9144000" cy="762000"/>
          </a:xfrm>
        </p:spPr>
        <p:txBody>
          <a:bodyPr/>
          <a:lstStyle/>
          <a:p>
            <a:r>
              <a:rPr lang="cs-CZ" sz="4400" dirty="0" err="1" smtClean="0">
                <a:solidFill>
                  <a:srgbClr val="FFFF00"/>
                </a:solidFill>
              </a:rPr>
              <a:t>Nitrates</a:t>
            </a:r>
            <a:endParaRPr lang="cs-CZ" sz="4400" dirty="0">
              <a:solidFill>
                <a:srgbClr val="FFFF00"/>
              </a:solidFill>
            </a:endParaRPr>
          </a:p>
        </p:txBody>
      </p:sp>
      <p:sp>
        <p:nvSpPr>
          <p:cNvPr id="17411" name="Text Box 3"/>
          <p:cNvSpPr txBox="1">
            <a:spLocks noChangeArrowheads="1"/>
          </p:cNvSpPr>
          <p:nvPr/>
        </p:nvSpPr>
        <p:spPr bwMode="auto">
          <a:xfrm>
            <a:off x="214282" y="1196752"/>
            <a:ext cx="8686800" cy="5656788"/>
          </a:xfrm>
          <a:prstGeom prst="rect">
            <a:avLst/>
          </a:prstGeom>
          <a:noFill/>
          <a:ln w="9525">
            <a:noFill/>
            <a:miter lim="800000"/>
            <a:headEnd/>
            <a:tailEnd/>
          </a:ln>
          <a:effectLst/>
        </p:spPr>
        <p:txBody>
          <a:bodyPr tIns="118800" bIns="118800">
            <a:spAutoFit/>
          </a:bodyPr>
          <a:lstStyle/>
          <a:p>
            <a:pPr marL="457200" indent="-457200" algn="l">
              <a:buFont typeface="Arial" pitchFamily="34" charset="0"/>
              <a:buChar char="•"/>
            </a:pPr>
            <a:r>
              <a:rPr lang="cs-CZ" sz="3200" dirty="0" err="1" smtClean="0"/>
              <a:t>Effects</a:t>
            </a:r>
            <a:r>
              <a:rPr lang="cs-CZ" sz="3200" dirty="0" smtClean="0"/>
              <a:t>: </a:t>
            </a:r>
            <a:r>
              <a:rPr lang="cs-CZ" sz="3200" dirty="0" err="1" smtClean="0"/>
              <a:t>local</a:t>
            </a:r>
            <a:r>
              <a:rPr lang="cs-CZ" sz="3200" dirty="0" smtClean="0"/>
              <a:t> x </a:t>
            </a:r>
            <a:r>
              <a:rPr lang="cs-CZ" sz="3200" dirty="0" err="1" smtClean="0"/>
              <a:t>systemic</a:t>
            </a:r>
            <a:r>
              <a:rPr lang="cs-CZ" sz="3200" dirty="0" smtClean="0"/>
              <a:t> </a:t>
            </a:r>
            <a:endParaRPr lang="cs-CZ" sz="3200" dirty="0"/>
          </a:p>
          <a:p>
            <a:pPr marL="457200" indent="-457200" algn="l">
              <a:buFont typeface="Arial" pitchFamily="34" charset="0"/>
              <a:buChar char="•"/>
            </a:pPr>
            <a:endParaRPr lang="cs-CZ" sz="3200" dirty="0" smtClean="0"/>
          </a:p>
          <a:p>
            <a:pPr algn="l"/>
            <a:r>
              <a:rPr lang="cs-CZ" sz="3200" dirty="0" smtClean="0"/>
              <a:t>LOCAL: </a:t>
            </a:r>
            <a:r>
              <a:rPr lang="cs-CZ" sz="3200" dirty="0" err="1" smtClean="0"/>
              <a:t>the</a:t>
            </a:r>
            <a:r>
              <a:rPr lang="cs-CZ" sz="3200" dirty="0" smtClean="0"/>
              <a:t> direct </a:t>
            </a:r>
            <a:r>
              <a:rPr lang="cs-CZ" sz="3200" dirty="0" err="1" smtClean="0"/>
              <a:t>effect</a:t>
            </a:r>
            <a:r>
              <a:rPr lang="cs-CZ" sz="3200" dirty="0" smtClean="0"/>
              <a:t> on </a:t>
            </a:r>
            <a:r>
              <a:rPr lang="cs-CZ" sz="3200" dirty="0" err="1" smtClean="0"/>
              <a:t>coronary</a:t>
            </a:r>
            <a:r>
              <a:rPr lang="cs-CZ" sz="3200" dirty="0" smtClean="0"/>
              <a:t> </a:t>
            </a:r>
            <a:r>
              <a:rPr lang="cs-CZ" sz="3200" dirty="0" err="1" smtClean="0"/>
              <a:t>artery</a:t>
            </a:r>
            <a:r>
              <a:rPr lang="cs-CZ" sz="3200" dirty="0" smtClean="0"/>
              <a:t> tone  - </a:t>
            </a:r>
            <a:r>
              <a:rPr lang="cs-CZ" sz="3200" dirty="0" err="1" smtClean="0"/>
              <a:t>dilation</a:t>
            </a:r>
            <a:r>
              <a:rPr lang="cs-CZ" sz="3200" dirty="0" smtClean="0"/>
              <a:t> </a:t>
            </a:r>
            <a:r>
              <a:rPr lang="cs-CZ" sz="3200" dirty="0" err="1"/>
              <a:t>of</a:t>
            </a:r>
            <a:r>
              <a:rPr lang="cs-CZ" sz="3200" dirty="0"/>
              <a:t> </a:t>
            </a:r>
            <a:r>
              <a:rPr lang="cs-CZ" sz="3200" dirty="0" err="1"/>
              <a:t>coronary</a:t>
            </a:r>
            <a:r>
              <a:rPr lang="cs-CZ" sz="3200" dirty="0"/>
              <a:t> </a:t>
            </a:r>
            <a:r>
              <a:rPr lang="cs-CZ" sz="3200" dirty="0" err="1" smtClean="0"/>
              <a:t>arteries</a:t>
            </a:r>
            <a:endParaRPr lang="cs-CZ" sz="3200" dirty="0" smtClean="0"/>
          </a:p>
          <a:p>
            <a:pPr algn="l"/>
            <a:endParaRPr lang="cs-CZ" sz="3200" dirty="0"/>
          </a:p>
          <a:p>
            <a:pPr algn="l"/>
            <a:r>
              <a:rPr lang="cs-CZ" sz="3200" dirty="0" smtClean="0"/>
              <a:t>SYSTEMIC: </a:t>
            </a:r>
          </a:p>
          <a:p>
            <a:pPr algn="l"/>
            <a:r>
              <a:rPr lang="cs-CZ" sz="3200" dirty="0" err="1" smtClean="0"/>
              <a:t>venorelaxation</a:t>
            </a:r>
            <a:r>
              <a:rPr lang="cs-CZ" sz="3200" dirty="0" smtClean="0"/>
              <a:t> – </a:t>
            </a:r>
            <a:r>
              <a:rPr lang="cs-CZ" sz="3200" dirty="0" err="1" smtClean="0"/>
              <a:t>consequent</a:t>
            </a:r>
            <a:r>
              <a:rPr lang="cs-CZ" sz="3200" dirty="0" smtClean="0"/>
              <a:t> </a:t>
            </a:r>
            <a:r>
              <a:rPr lang="cs-CZ" sz="3200" dirty="0" err="1" smtClean="0"/>
              <a:t>reduction</a:t>
            </a:r>
            <a:r>
              <a:rPr lang="cs-CZ" sz="3200" dirty="0" smtClean="0"/>
              <a:t> in </a:t>
            </a:r>
            <a:r>
              <a:rPr lang="cs-CZ" sz="3200" dirty="0" err="1" smtClean="0"/>
              <a:t>central</a:t>
            </a:r>
            <a:r>
              <a:rPr lang="cs-CZ" sz="3200" dirty="0" smtClean="0"/>
              <a:t> </a:t>
            </a:r>
            <a:r>
              <a:rPr lang="cs-CZ" sz="3200" dirty="0" err="1" smtClean="0"/>
              <a:t>venous</a:t>
            </a:r>
            <a:r>
              <a:rPr lang="cs-CZ" sz="3200" dirty="0" smtClean="0"/>
              <a:t> </a:t>
            </a:r>
            <a:r>
              <a:rPr lang="cs-CZ" sz="3200" dirty="0" err="1" smtClean="0"/>
              <a:t>pressure</a:t>
            </a:r>
            <a:r>
              <a:rPr lang="cs-CZ" sz="3200" dirty="0" smtClean="0"/>
              <a:t> – </a:t>
            </a:r>
            <a:r>
              <a:rPr lang="cs-CZ" sz="3200" dirty="0" err="1" smtClean="0"/>
              <a:t>reduce</a:t>
            </a:r>
            <a:r>
              <a:rPr lang="cs-CZ" sz="3200" dirty="0" smtClean="0"/>
              <a:t> </a:t>
            </a:r>
            <a:r>
              <a:rPr lang="cs-CZ" sz="3200" dirty="0" err="1" smtClean="0">
                <a:solidFill>
                  <a:srgbClr val="FF0000"/>
                </a:solidFill>
              </a:rPr>
              <a:t>preload</a:t>
            </a:r>
            <a:endParaRPr lang="cs-CZ" sz="3200" dirty="0" smtClean="0">
              <a:solidFill>
                <a:srgbClr val="FF0000"/>
              </a:solidFill>
            </a:endParaRPr>
          </a:p>
          <a:p>
            <a:pPr algn="l"/>
            <a:endParaRPr lang="cs-CZ" sz="3200" dirty="0" smtClean="0">
              <a:solidFill>
                <a:srgbClr val="FF0000"/>
              </a:solidFill>
            </a:endParaRPr>
          </a:p>
          <a:p>
            <a:pPr algn="l"/>
            <a:r>
              <a:rPr lang="cs-CZ" sz="3200" dirty="0" err="1" smtClean="0"/>
              <a:t>Relaxation</a:t>
            </a:r>
            <a:r>
              <a:rPr lang="cs-CZ" sz="3200" dirty="0" smtClean="0"/>
              <a:t> </a:t>
            </a:r>
            <a:r>
              <a:rPr lang="cs-CZ" sz="3200" dirty="0" err="1" smtClean="0"/>
              <a:t>of</a:t>
            </a:r>
            <a:r>
              <a:rPr lang="cs-CZ" sz="3200" dirty="0" smtClean="0"/>
              <a:t> </a:t>
            </a:r>
            <a:r>
              <a:rPr lang="cs-CZ" sz="3200" dirty="0" err="1" smtClean="0"/>
              <a:t>lareger</a:t>
            </a:r>
            <a:r>
              <a:rPr lang="cs-CZ" sz="3200" dirty="0" smtClean="0"/>
              <a:t> </a:t>
            </a:r>
            <a:r>
              <a:rPr lang="cs-CZ" sz="3200" dirty="0" err="1" smtClean="0"/>
              <a:t>muscular</a:t>
            </a:r>
            <a:r>
              <a:rPr lang="cs-CZ" sz="3200" dirty="0" smtClean="0"/>
              <a:t> </a:t>
            </a:r>
            <a:r>
              <a:rPr lang="cs-CZ" sz="3200" dirty="0" err="1" smtClean="0"/>
              <a:t>arteries</a:t>
            </a:r>
            <a:r>
              <a:rPr lang="cs-CZ" sz="3200" dirty="0" smtClean="0"/>
              <a:t> – </a:t>
            </a:r>
            <a:r>
              <a:rPr lang="cs-CZ" sz="3200" dirty="0" err="1" smtClean="0"/>
              <a:t>reduce</a:t>
            </a:r>
            <a:r>
              <a:rPr lang="cs-CZ" sz="3200" dirty="0" smtClean="0"/>
              <a:t> </a:t>
            </a:r>
            <a:r>
              <a:rPr lang="cs-CZ" sz="3200" dirty="0" err="1" smtClean="0">
                <a:solidFill>
                  <a:srgbClr val="FF0000"/>
                </a:solidFill>
              </a:rPr>
              <a:t>afterload</a:t>
            </a:r>
            <a:endParaRPr lang="cs-CZ" sz="3200" dirty="0" smtClean="0">
              <a:solidFill>
                <a:srgbClr val="FF0000"/>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0"/>
            <a:ext cx="9144000" cy="762000"/>
          </a:xfrm>
        </p:spPr>
        <p:txBody>
          <a:bodyPr/>
          <a:lstStyle/>
          <a:p>
            <a:r>
              <a:rPr lang="cs-CZ" sz="4400" dirty="0" err="1" smtClean="0">
                <a:solidFill>
                  <a:srgbClr val="FFFF00"/>
                </a:solidFill>
              </a:rPr>
              <a:t>Nitrates</a:t>
            </a:r>
            <a:endParaRPr lang="cs-CZ" sz="4400" dirty="0">
              <a:solidFill>
                <a:srgbClr val="FFFF00"/>
              </a:solidFill>
            </a:endParaRPr>
          </a:p>
        </p:txBody>
      </p:sp>
      <p:sp>
        <p:nvSpPr>
          <p:cNvPr id="17411" name="Text Box 3"/>
          <p:cNvSpPr txBox="1">
            <a:spLocks noChangeArrowheads="1"/>
          </p:cNvSpPr>
          <p:nvPr/>
        </p:nvSpPr>
        <p:spPr bwMode="auto">
          <a:xfrm>
            <a:off x="214282" y="1196752"/>
            <a:ext cx="8686800" cy="4967368"/>
          </a:xfrm>
          <a:prstGeom prst="rect">
            <a:avLst/>
          </a:prstGeom>
          <a:noFill/>
          <a:ln w="9525">
            <a:noFill/>
            <a:miter lim="800000"/>
            <a:headEnd/>
            <a:tailEnd/>
          </a:ln>
          <a:effectLst/>
        </p:spPr>
        <p:txBody>
          <a:bodyPr tIns="118800" bIns="118800">
            <a:spAutoFit/>
          </a:bodyPr>
          <a:lstStyle/>
          <a:p>
            <a:pPr marL="457200" indent="-457200" algn="l">
              <a:buFont typeface="Arial" pitchFamily="34" charset="0"/>
              <a:buChar char="•"/>
            </a:pPr>
            <a:endParaRPr lang="cs-CZ" sz="3200" dirty="0" smtClean="0"/>
          </a:p>
          <a:p>
            <a:pPr marL="457200" indent="-457200" algn="l">
              <a:buFont typeface="Arial" pitchFamily="34" charset="0"/>
              <a:buChar char="•"/>
            </a:pPr>
            <a:r>
              <a:rPr lang="cs-CZ" sz="3200" dirty="0" err="1" smtClean="0"/>
              <a:t>Adverse</a:t>
            </a:r>
            <a:r>
              <a:rPr lang="cs-CZ" sz="3200" dirty="0" smtClean="0"/>
              <a:t> </a:t>
            </a:r>
            <a:r>
              <a:rPr lang="cs-CZ" sz="3200" dirty="0" err="1"/>
              <a:t>reactions</a:t>
            </a:r>
            <a:r>
              <a:rPr lang="cs-CZ" sz="3200" dirty="0"/>
              <a:t>: </a:t>
            </a:r>
            <a:endParaRPr lang="cs-CZ" sz="3200" dirty="0" smtClean="0"/>
          </a:p>
          <a:p>
            <a:pPr marL="457200" indent="-457200" algn="l">
              <a:buFont typeface="Arial" pitchFamily="34" charset="0"/>
              <a:buChar char="•"/>
            </a:pPr>
            <a:endParaRPr lang="cs-CZ" sz="3200" dirty="0"/>
          </a:p>
          <a:p>
            <a:pPr marL="457200" indent="-457200" algn="l">
              <a:buFont typeface="Arial" pitchFamily="34" charset="0"/>
              <a:buChar char="•"/>
            </a:pPr>
            <a:r>
              <a:rPr lang="cs-CZ" sz="3200" dirty="0" err="1" smtClean="0"/>
              <a:t>headache</a:t>
            </a:r>
            <a:r>
              <a:rPr lang="cs-CZ" sz="3200" dirty="0"/>
              <a:t>, </a:t>
            </a:r>
            <a:r>
              <a:rPr lang="cs-CZ" sz="3200" dirty="0" err="1"/>
              <a:t>orthostatic</a:t>
            </a:r>
            <a:r>
              <a:rPr lang="cs-CZ" sz="3200" dirty="0"/>
              <a:t> </a:t>
            </a:r>
            <a:r>
              <a:rPr lang="cs-CZ" sz="3200" dirty="0" err="1"/>
              <a:t>hypotension</a:t>
            </a:r>
            <a:r>
              <a:rPr lang="cs-CZ" sz="3200" dirty="0" smtClean="0"/>
              <a:t>,</a:t>
            </a:r>
          </a:p>
          <a:p>
            <a:pPr marL="457200" indent="-457200" algn="l">
              <a:buFont typeface="Arial" pitchFamily="34" charset="0"/>
              <a:buChar char="•"/>
            </a:pPr>
            <a:endParaRPr lang="cs-CZ" sz="3200" dirty="0"/>
          </a:p>
          <a:p>
            <a:pPr marL="457200" indent="-457200" algn="l">
              <a:buFont typeface="Arial" pitchFamily="34" charset="0"/>
              <a:buChar char="•"/>
            </a:pPr>
            <a:r>
              <a:rPr lang="cs-CZ" sz="3200" dirty="0" err="1" smtClean="0"/>
              <a:t>onset</a:t>
            </a:r>
            <a:r>
              <a:rPr lang="cs-CZ" sz="3200" dirty="0" smtClean="0"/>
              <a:t> </a:t>
            </a:r>
            <a:r>
              <a:rPr lang="cs-CZ" sz="3200" dirty="0" err="1" smtClean="0"/>
              <a:t>of</a:t>
            </a:r>
            <a:r>
              <a:rPr lang="cs-CZ" sz="3200" dirty="0" smtClean="0"/>
              <a:t> tolerance (</a:t>
            </a:r>
            <a:r>
              <a:rPr lang="cs-CZ" sz="3200" dirty="0" err="1" smtClean="0"/>
              <a:t>possibly</a:t>
            </a:r>
            <a:r>
              <a:rPr lang="cs-CZ" sz="3200" dirty="0" smtClean="0"/>
              <a:t> </a:t>
            </a:r>
            <a:r>
              <a:rPr lang="cs-CZ" sz="3200" dirty="0" err="1" smtClean="0"/>
              <a:t>partly</a:t>
            </a:r>
            <a:r>
              <a:rPr lang="cs-CZ" sz="3200" dirty="0" smtClean="0"/>
              <a:t> </a:t>
            </a:r>
            <a:r>
              <a:rPr lang="cs-CZ" sz="3200" dirty="0" err="1" smtClean="0"/>
              <a:t>because</a:t>
            </a:r>
            <a:r>
              <a:rPr lang="cs-CZ" sz="3200" dirty="0" smtClean="0"/>
              <a:t> </a:t>
            </a:r>
            <a:r>
              <a:rPr lang="cs-CZ" sz="3200" dirty="0" err="1" smtClean="0"/>
              <a:t>of</a:t>
            </a:r>
            <a:r>
              <a:rPr lang="cs-CZ" sz="3200" dirty="0" smtClean="0"/>
              <a:t> </a:t>
            </a:r>
            <a:r>
              <a:rPr lang="cs-CZ" sz="3200" dirty="0" err="1" smtClean="0"/>
              <a:t>depletion</a:t>
            </a:r>
            <a:r>
              <a:rPr lang="cs-CZ" sz="3200" dirty="0" smtClean="0"/>
              <a:t> </a:t>
            </a:r>
            <a:r>
              <a:rPr lang="cs-CZ" sz="3200" dirty="0" err="1" smtClean="0"/>
              <a:t>of</a:t>
            </a:r>
            <a:r>
              <a:rPr lang="cs-CZ" sz="3200" dirty="0" smtClean="0"/>
              <a:t> free –SH </a:t>
            </a:r>
            <a:r>
              <a:rPr lang="cs-CZ" sz="3200" dirty="0" err="1" smtClean="0"/>
              <a:t>groups</a:t>
            </a:r>
            <a:r>
              <a:rPr lang="cs-CZ" sz="3200" dirty="0" smtClean="0"/>
              <a:t>), </a:t>
            </a:r>
            <a:r>
              <a:rPr lang="cs-CZ" sz="3200" dirty="0" err="1" smtClean="0"/>
              <a:t>mainly</a:t>
            </a:r>
            <a:r>
              <a:rPr lang="cs-CZ" sz="3200" dirty="0" smtClean="0"/>
              <a:t> </a:t>
            </a:r>
            <a:r>
              <a:rPr lang="cs-CZ" sz="3200" dirty="0" err="1" smtClean="0"/>
              <a:t>longer-acting</a:t>
            </a:r>
            <a:r>
              <a:rPr lang="cs-CZ" sz="3200" dirty="0" smtClean="0"/>
              <a:t> </a:t>
            </a:r>
            <a:r>
              <a:rPr lang="cs-CZ" sz="3200" dirty="0" err="1" smtClean="0"/>
              <a:t>drugs</a:t>
            </a:r>
            <a:endParaRPr lang="cs-CZ" sz="3200" dirty="0" smtClean="0"/>
          </a:p>
          <a:p>
            <a:pPr algn="l">
              <a:lnSpc>
                <a:spcPct val="110000"/>
              </a:lnSpc>
              <a:spcBef>
                <a:spcPct val="50000"/>
              </a:spcBef>
            </a:pPr>
            <a:endParaRPr lang="cs-CZ" sz="3200" dirty="0">
              <a:latin typeface="Times New Roman" pitchFamily="18" charset="0"/>
            </a:endParaRPr>
          </a:p>
        </p:txBody>
      </p:sp>
    </p:spTree>
    <p:extLst>
      <p:ext uri="{BB962C8B-B14F-4D97-AF65-F5344CB8AC3E}">
        <p14:creationId xmlns:p14="http://schemas.microsoft.com/office/powerpoint/2010/main" val="73630217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0"/>
            <a:ext cx="9144000" cy="762000"/>
          </a:xfrm>
        </p:spPr>
        <p:txBody>
          <a:bodyPr/>
          <a:lstStyle/>
          <a:p>
            <a:r>
              <a:rPr lang="cs-CZ" sz="4400" dirty="0" err="1" smtClean="0">
                <a:solidFill>
                  <a:srgbClr val="FFFF00"/>
                </a:solidFill>
              </a:rPr>
              <a:t>Nitrates</a:t>
            </a:r>
            <a:endParaRPr lang="cs-CZ" sz="4400" dirty="0">
              <a:solidFill>
                <a:srgbClr val="FFFF00"/>
              </a:solidFill>
            </a:endParaRPr>
          </a:p>
        </p:txBody>
      </p:sp>
      <p:sp>
        <p:nvSpPr>
          <p:cNvPr id="17411" name="Text Box 3"/>
          <p:cNvSpPr txBox="1">
            <a:spLocks noChangeArrowheads="1"/>
          </p:cNvSpPr>
          <p:nvPr/>
        </p:nvSpPr>
        <p:spPr bwMode="auto">
          <a:xfrm>
            <a:off x="214282" y="462548"/>
            <a:ext cx="8686800" cy="5656788"/>
          </a:xfrm>
          <a:prstGeom prst="rect">
            <a:avLst/>
          </a:prstGeom>
          <a:noFill/>
          <a:ln w="9525">
            <a:noFill/>
            <a:miter lim="800000"/>
            <a:headEnd/>
            <a:tailEnd/>
          </a:ln>
          <a:effectLst/>
        </p:spPr>
        <p:txBody>
          <a:bodyPr tIns="118800" bIns="118800">
            <a:spAutoFit/>
          </a:bodyPr>
          <a:lstStyle/>
          <a:p>
            <a:pPr marL="457200" indent="-457200" algn="l">
              <a:buFont typeface="Arial" pitchFamily="34" charset="0"/>
              <a:buChar char="•"/>
            </a:pPr>
            <a:endParaRPr lang="cs-CZ" sz="3200" dirty="0" smtClean="0"/>
          </a:p>
          <a:p>
            <a:pPr marL="457200" indent="-457200" algn="l">
              <a:buFont typeface="Arial" pitchFamily="34" charset="0"/>
              <a:buChar char="•"/>
            </a:pPr>
            <a:r>
              <a:rPr lang="cs-CZ" sz="3200" dirty="0" err="1" smtClean="0"/>
              <a:t>Representatives</a:t>
            </a:r>
            <a:r>
              <a:rPr lang="cs-CZ" sz="3200" dirty="0" smtClean="0"/>
              <a:t>:</a:t>
            </a:r>
          </a:p>
          <a:p>
            <a:pPr marL="457200" indent="-457200" algn="l">
              <a:buFont typeface="Arial" pitchFamily="34" charset="0"/>
              <a:buChar char="•"/>
            </a:pPr>
            <a:endParaRPr lang="cs-CZ" sz="3200" dirty="0" smtClean="0"/>
          </a:p>
          <a:p>
            <a:pPr algn="l"/>
            <a:r>
              <a:rPr lang="cs-CZ" sz="3200" b="1" dirty="0" smtClean="0">
                <a:solidFill>
                  <a:srgbClr val="FFC000"/>
                </a:solidFill>
              </a:rPr>
              <a:t>Nitroglycerin (</a:t>
            </a:r>
            <a:r>
              <a:rPr lang="cs-CZ" sz="3200" b="1" dirty="0" err="1" smtClean="0">
                <a:solidFill>
                  <a:srgbClr val="FFC000"/>
                </a:solidFill>
              </a:rPr>
              <a:t>glyceryl</a:t>
            </a:r>
            <a:r>
              <a:rPr lang="cs-CZ" sz="3200" b="1" dirty="0" smtClean="0">
                <a:solidFill>
                  <a:srgbClr val="FFC000"/>
                </a:solidFill>
              </a:rPr>
              <a:t> </a:t>
            </a:r>
            <a:r>
              <a:rPr lang="cs-CZ" sz="3200" b="1" dirty="0" err="1" smtClean="0">
                <a:solidFill>
                  <a:srgbClr val="FFC000"/>
                </a:solidFill>
              </a:rPr>
              <a:t>trinitrate</a:t>
            </a:r>
            <a:r>
              <a:rPr lang="cs-CZ" sz="3200" b="1" dirty="0" smtClean="0">
                <a:solidFill>
                  <a:srgbClr val="FFC000"/>
                </a:solidFill>
              </a:rPr>
              <a:t>)</a:t>
            </a:r>
          </a:p>
          <a:p>
            <a:pPr algn="l"/>
            <a:r>
              <a:rPr lang="cs-CZ" sz="3200" dirty="0" smtClean="0"/>
              <a:t> - </a:t>
            </a:r>
            <a:r>
              <a:rPr lang="cs-CZ" sz="3200" dirty="0" err="1" smtClean="0">
                <a:latin typeface="+mj-lt"/>
              </a:rPr>
              <a:t>rapidly</a:t>
            </a:r>
            <a:r>
              <a:rPr lang="cs-CZ" sz="3200" dirty="0" smtClean="0">
                <a:latin typeface="+mj-lt"/>
              </a:rPr>
              <a:t> </a:t>
            </a:r>
            <a:r>
              <a:rPr lang="cs-CZ" sz="3200" dirty="0" err="1" smtClean="0">
                <a:latin typeface="+mj-lt"/>
              </a:rPr>
              <a:t>inactivated</a:t>
            </a:r>
            <a:r>
              <a:rPr lang="cs-CZ" sz="3200" dirty="0" smtClean="0">
                <a:latin typeface="+mj-lt"/>
              </a:rPr>
              <a:t> by </a:t>
            </a:r>
            <a:r>
              <a:rPr lang="cs-CZ" sz="3200" dirty="0" err="1" smtClean="0">
                <a:latin typeface="+mj-lt"/>
              </a:rPr>
              <a:t>hepatic</a:t>
            </a:r>
            <a:r>
              <a:rPr lang="cs-CZ" sz="3200" dirty="0" smtClean="0">
                <a:latin typeface="+mj-lt"/>
              </a:rPr>
              <a:t> </a:t>
            </a:r>
            <a:r>
              <a:rPr lang="cs-CZ" sz="3200" dirty="0" err="1" smtClean="0">
                <a:latin typeface="+mj-lt"/>
              </a:rPr>
              <a:t>metabolism</a:t>
            </a:r>
            <a:endParaRPr lang="cs-CZ" sz="3200" dirty="0" smtClean="0">
              <a:latin typeface="+mj-lt"/>
            </a:endParaRPr>
          </a:p>
          <a:p>
            <a:pPr marL="457200" indent="-457200" algn="l">
              <a:buFontTx/>
              <a:buChar char="-"/>
            </a:pPr>
            <a:r>
              <a:rPr lang="cs-CZ" sz="3200" dirty="0" err="1" smtClean="0">
                <a:latin typeface="+mj-lt"/>
              </a:rPr>
              <a:t>well</a:t>
            </a:r>
            <a:r>
              <a:rPr lang="cs-CZ" sz="3200" dirty="0" smtClean="0">
                <a:latin typeface="+mj-lt"/>
              </a:rPr>
              <a:t> </a:t>
            </a:r>
            <a:r>
              <a:rPr lang="cs-CZ" sz="3200" dirty="0" err="1" smtClean="0">
                <a:latin typeface="+mj-lt"/>
              </a:rPr>
              <a:t>absorbed</a:t>
            </a:r>
            <a:r>
              <a:rPr lang="cs-CZ" sz="3200" dirty="0" smtClean="0">
                <a:latin typeface="+mj-lt"/>
              </a:rPr>
              <a:t> </a:t>
            </a:r>
            <a:r>
              <a:rPr lang="cs-CZ" sz="3200" dirty="0" err="1" smtClean="0">
                <a:latin typeface="+mj-lt"/>
              </a:rPr>
              <a:t>from</a:t>
            </a:r>
            <a:r>
              <a:rPr lang="cs-CZ" sz="3200" dirty="0" smtClean="0">
                <a:latin typeface="+mj-lt"/>
              </a:rPr>
              <a:t> </a:t>
            </a:r>
            <a:r>
              <a:rPr lang="cs-CZ" sz="3200" dirty="0" err="1" smtClean="0">
                <a:latin typeface="+mj-lt"/>
              </a:rPr>
              <a:t>the</a:t>
            </a:r>
            <a:r>
              <a:rPr lang="cs-CZ" sz="3200" dirty="0" smtClean="0">
                <a:latin typeface="+mj-lt"/>
              </a:rPr>
              <a:t> </a:t>
            </a:r>
            <a:r>
              <a:rPr lang="cs-CZ" sz="3200" dirty="0" err="1" smtClean="0">
                <a:latin typeface="+mj-lt"/>
              </a:rPr>
              <a:t>mouth</a:t>
            </a:r>
            <a:r>
              <a:rPr lang="cs-CZ" sz="3200" dirty="0" smtClean="0">
                <a:latin typeface="+mj-lt"/>
              </a:rPr>
              <a:t> – </a:t>
            </a:r>
            <a:r>
              <a:rPr lang="cs-CZ" sz="3200" dirty="0" err="1" smtClean="0">
                <a:latin typeface="+mj-lt"/>
              </a:rPr>
              <a:t>is</a:t>
            </a:r>
            <a:r>
              <a:rPr lang="cs-CZ" sz="3200" dirty="0" smtClean="0">
                <a:latin typeface="+mj-lt"/>
              </a:rPr>
              <a:t> </a:t>
            </a:r>
            <a:r>
              <a:rPr lang="cs-CZ" sz="3200" dirty="0" err="1" smtClean="0">
                <a:latin typeface="+mj-lt"/>
              </a:rPr>
              <a:t>taken</a:t>
            </a:r>
            <a:r>
              <a:rPr lang="cs-CZ" sz="3200" dirty="0" smtClean="0">
                <a:latin typeface="+mj-lt"/>
              </a:rPr>
              <a:t> as a </a:t>
            </a:r>
            <a:r>
              <a:rPr lang="cs-CZ" sz="3200" dirty="0" err="1" smtClean="0">
                <a:latin typeface="+mj-lt"/>
              </a:rPr>
              <a:t>tbl</a:t>
            </a:r>
            <a:r>
              <a:rPr lang="cs-CZ" sz="3200" dirty="0" smtClean="0">
                <a:latin typeface="+mj-lt"/>
              </a:rPr>
              <a:t>. </a:t>
            </a:r>
            <a:r>
              <a:rPr lang="cs-CZ" sz="3200" dirty="0" err="1">
                <a:latin typeface="+mj-lt"/>
              </a:rPr>
              <a:t>u</a:t>
            </a:r>
            <a:r>
              <a:rPr lang="cs-CZ" sz="3200" dirty="0" err="1" smtClean="0">
                <a:latin typeface="+mj-lt"/>
              </a:rPr>
              <a:t>nder</a:t>
            </a:r>
            <a:r>
              <a:rPr lang="cs-CZ" sz="3200" dirty="0" smtClean="0">
                <a:latin typeface="+mj-lt"/>
              </a:rPr>
              <a:t> </a:t>
            </a:r>
            <a:r>
              <a:rPr lang="cs-CZ" sz="3200" dirty="0" err="1" smtClean="0">
                <a:latin typeface="+mj-lt"/>
              </a:rPr>
              <a:t>the</a:t>
            </a:r>
            <a:r>
              <a:rPr lang="cs-CZ" sz="3200" dirty="0" smtClean="0">
                <a:latin typeface="+mj-lt"/>
              </a:rPr>
              <a:t> </a:t>
            </a:r>
            <a:r>
              <a:rPr lang="cs-CZ" sz="3200" dirty="0" err="1" smtClean="0">
                <a:latin typeface="+mj-lt"/>
              </a:rPr>
              <a:t>tongue</a:t>
            </a:r>
            <a:r>
              <a:rPr lang="cs-CZ" sz="3200" dirty="0" smtClean="0">
                <a:latin typeface="+mj-lt"/>
              </a:rPr>
              <a:t> </a:t>
            </a:r>
            <a:r>
              <a:rPr lang="cs-CZ" sz="3200" dirty="0" err="1" smtClean="0">
                <a:latin typeface="+mj-lt"/>
              </a:rPr>
              <a:t>or</a:t>
            </a:r>
            <a:r>
              <a:rPr lang="cs-CZ" sz="3200" dirty="0" smtClean="0">
                <a:latin typeface="+mj-lt"/>
              </a:rPr>
              <a:t> </a:t>
            </a:r>
            <a:r>
              <a:rPr lang="cs-CZ" sz="3200" dirty="0" err="1" smtClean="0">
                <a:latin typeface="+mj-lt"/>
              </a:rPr>
              <a:t>sublingual</a:t>
            </a:r>
            <a:r>
              <a:rPr lang="cs-CZ" sz="3200" dirty="0" smtClean="0">
                <a:latin typeface="+mj-lt"/>
              </a:rPr>
              <a:t> </a:t>
            </a:r>
            <a:r>
              <a:rPr lang="cs-CZ" sz="3200" dirty="0" err="1" smtClean="0">
                <a:latin typeface="+mj-lt"/>
              </a:rPr>
              <a:t>spray</a:t>
            </a:r>
            <a:r>
              <a:rPr lang="cs-CZ" sz="3200" dirty="0" smtClean="0">
                <a:latin typeface="+mj-lt"/>
              </a:rPr>
              <a:t> – </a:t>
            </a:r>
            <a:r>
              <a:rPr lang="cs-CZ" sz="3200" dirty="0" err="1" smtClean="0">
                <a:latin typeface="+mj-lt"/>
              </a:rPr>
              <a:t>effects</a:t>
            </a:r>
            <a:r>
              <a:rPr lang="cs-CZ" sz="3200" dirty="0" smtClean="0">
                <a:latin typeface="+mj-lt"/>
              </a:rPr>
              <a:t> </a:t>
            </a:r>
            <a:r>
              <a:rPr lang="cs-CZ" sz="3200" dirty="0" err="1" smtClean="0">
                <a:latin typeface="+mj-lt"/>
              </a:rPr>
              <a:t>within</a:t>
            </a:r>
            <a:r>
              <a:rPr lang="cs-CZ" sz="3200" dirty="0" smtClean="0">
                <a:latin typeface="+mj-lt"/>
              </a:rPr>
              <a:t> </a:t>
            </a:r>
            <a:r>
              <a:rPr lang="cs-CZ" sz="3200" dirty="0" err="1" smtClean="0">
                <a:latin typeface="+mj-lt"/>
              </a:rPr>
              <a:t>few</a:t>
            </a:r>
            <a:r>
              <a:rPr lang="cs-CZ" sz="3200" dirty="0" smtClean="0">
                <a:latin typeface="+mj-lt"/>
              </a:rPr>
              <a:t> </a:t>
            </a:r>
            <a:r>
              <a:rPr lang="cs-CZ" sz="3200" dirty="0" err="1" smtClean="0">
                <a:latin typeface="+mj-lt"/>
              </a:rPr>
              <a:t>minutes</a:t>
            </a:r>
            <a:endParaRPr lang="cs-CZ" sz="3200" dirty="0" smtClean="0">
              <a:latin typeface="+mj-lt"/>
            </a:endParaRPr>
          </a:p>
          <a:p>
            <a:pPr marL="457200" indent="-457200" algn="l">
              <a:buFontTx/>
              <a:buChar char="-"/>
            </a:pPr>
            <a:r>
              <a:rPr lang="cs-CZ" sz="3200" dirty="0" err="1" smtClean="0">
                <a:latin typeface="+mj-lt"/>
              </a:rPr>
              <a:t>Effectiveduration</a:t>
            </a:r>
            <a:r>
              <a:rPr lang="cs-CZ" sz="3200" dirty="0" smtClean="0">
                <a:latin typeface="+mj-lt"/>
              </a:rPr>
              <a:t> </a:t>
            </a:r>
            <a:r>
              <a:rPr lang="cs-CZ" sz="3200" dirty="0" err="1" smtClean="0">
                <a:latin typeface="+mj-lt"/>
              </a:rPr>
              <a:t>of</a:t>
            </a:r>
            <a:r>
              <a:rPr lang="cs-CZ" sz="3200" dirty="0" smtClean="0">
                <a:latin typeface="+mj-lt"/>
              </a:rPr>
              <a:t> </a:t>
            </a:r>
            <a:r>
              <a:rPr lang="cs-CZ" sz="3200" dirty="0" err="1" smtClean="0">
                <a:latin typeface="+mj-lt"/>
              </a:rPr>
              <a:t>action</a:t>
            </a:r>
            <a:r>
              <a:rPr lang="cs-CZ" sz="3200" dirty="0" smtClean="0">
                <a:latin typeface="+mj-lt"/>
              </a:rPr>
              <a:t> </a:t>
            </a:r>
            <a:r>
              <a:rPr lang="cs-CZ" sz="3200" dirty="0" err="1" smtClean="0">
                <a:latin typeface="+mj-lt"/>
              </a:rPr>
              <a:t>app</a:t>
            </a:r>
            <a:r>
              <a:rPr lang="cs-CZ" sz="3200" dirty="0" smtClean="0">
                <a:latin typeface="+mj-lt"/>
              </a:rPr>
              <a:t>. 30 </a:t>
            </a:r>
            <a:r>
              <a:rPr lang="cs-CZ" sz="3200" dirty="0" err="1" smtClean="0">
                <a:latin typeface="+mj-lt"/>
              </a:rPr>
              <a:t>minutes</a:t>
            </a:r>
            <a:endParaRPr lang="cs-CZ" sz="3200" dirty="0" smtClean="0">
              <a:latin typeface="+mj-lt"/>
            </a:endParaRPr>
          </a:p>
          <a:p>
            <a:pPr marL="457200" indent="-457200" algn="l">
              <a:buFontTx/>
              <a:buChar char="-"/>
            </a:pPr>
            <a:r>
              <a:rPr lang="cs-CZ" sz="3200" dirty="0" err="1" smtClean="0">
                <a:latin typeface="+mj-lt"/>
              </a:rPr>
              <a:t>Well</a:t>
            </a:r>
            <a:r>
              <a:rPr lang="cs-CZ" sz="3200" dirty="0" smtClean="0">
                <a:latin typeface="+mj-lt"/>
              </a:rPr>
              <a:t> </a:t>
            </a:r>
            <a:r>
              <a:rPr lang="cs-CZ" sz="3200" dirty="0" err="1" smtClean="0">
                <a:latin typeface="+mj-lt"/>
              </a:rPr>
              <a:t>absorbed</a:t>
            </a:r>
            <a:r>
              <a:rPr lang="cs-CZ" sz="3200" dirty="0" smtClean="0">
                <a:latin typeface="+mj-lt"/>
              </a:rPr>
              <a:t> </a:t>
            </a:r>
            <a:r>
              <a:rPr lang="cs-CZ" sz="3200" dirty="0" err="1" smtClean="0">
                <a:latin typeface="+mj-lt"/>
              </a:rPr>
              <a:t>through</a:t>
            </a:r>
            <a:r>
              <a:rPr lang="cs-CZ" sz="3200" dirty="0" smtClean="0">
                <a:latin typeface="+mj-lt"/>
              </a:rPr>
              <a:t> </a:t>
            </a:r>
            <a:r>
              <a:rPr lang="cs-CZ" sz="3200" dirty="0" err="1" smtClean="0">
                <a:latin typeface="+mj-lt"/>
              </a:rPr>
              <a:t>the</a:t>
            </a:r>
            <a:r>
              <a:rPr lang="cs-CZ" sz="3200" dirty="0" smtClean="0">
                <a:latin typeface="+mj-lt"/>
              </a:rPr>
              <a:t> skin – </a:t>
            </a:r>
            <a:r>
              <a:rPr lang="cs-CZ" sz="3200" dirty="0" err="1" smtClean="0">
                <a:latin typeface="+mj-lt"/>
              </a:rPr>
              <a:t>transdermal</a:t>
            </a:r>
            <a:r>
              <a:rPr lang="cs-CZ" sz="3200" dirty="0" smtClean="0">
                <a:latin typeface="+mj-lt"/>
              </a:rPr>
              <a:t> </a:t>
            </a:r>
            <a:r>
              <a:rPr lang="cs-CZ" sz="3200" dirty="0" err="1" smtClean="0">
                <a:latin typeface="+mj-lt"/>
              </a:rPr>
              <a:t>patch</a:t>
            </a:r>
            <a:endParaRPr lang="cs-CZ" sz="3200" dirty="0">
              <a:latin typeface="+mj-lt"/>
            </a:endParaRPr>
          </a:p>
        </p:txBody>
      </p:sp>
    </p:spTree>
    <p:extLst>
      <p:ext uri="{BB962C8B-B14F-4D97-AF65-F5344CB8AC3E}">
        <p14:creationId xmlns:p14="http://schemas.microsoft.com/office/powerpoint/2010/main" val="414129710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0"/>
            <a:ext cx="9144000" cy="762000"/>
          </a:xfrm>
        </p:spPr>
        <p:txBody>
          <a:bodyPr/>
          <a:lstStyle/>
          <a:p>
            <a:r>
              <a:rPr lang="cs-CZ" sz="4400" dirty="0" err="1" smtClean="0">
                <a:solidFill>
                  <a:srgbClr val="FFFF00"/>
                </a:solidFill>
              </a:rPr>
              <a:t>Nitrates</a:t>
            </a:r>
            <a:endParaRPr lang="cs-CZ" sz="4400" dirty="0">
              <a:solidFill>
                <a:srgbClr val="FFFF00"/>
              </a:solidFill>
            </a:endParaRPr>
          </a:p>
        </p:txBody>
      </p:sp>
      <p:sp>
        <p:nvSpPr>
          <p:cNvPr id="17411" name="Text Box 3"/>
          <p:cNvSpPr txBox="1">
            <a:spLocks noChangeArrowheads="1"/>
          </p:cNvSpPr>
          <p:nvPr/>
        </p:nvSpPr>
        <p:spPr bwMode="auto">
          <a:xfrm>
            <a:off x="214282" y="462548"/>
            <a:ext cx="8686800" cy="5952253"/>
          </a:xfrm>
          <a:prstGeom prst="rect">
            <a:avLst/>
          </a:prstGeom>
          <a:noFill/>
          <a:ln w="9525">
            <a:noFill/>
            <a:miter lim="800000"/>
            <a:headEnd/>
            <a:tailEnd/>
          </a:ln>
          <a:effectLst/>
        </p:spPr>
        <p:txBody>
          <a:bodyPr tIns="118800" bIns="118800">
            <a:spAutoFit/>
          </a:bodyPr>
          <a:lstStyle/>
          <a:p>
            <a:pPr marL="457200" indent="-457200" algn="l">
              <a:buFont typeface="Arial" pitchFamily="34" charset="0"/>
              <a:buChar char="•"/>
            </a:pPr>
            <a:endParaRPr lang="cs-CZ" sz="3200" dirty="0" smtClean="0"/>
          </a:p>
          <a:p>
            <a:pPr marL="457200" indent="-457200" algn="l">
              <a:buFont typeface="Arial" pitchFamily="34" charset="0"/>
              <a:buChar char="•"/>
            </a:pPr>
            <a:r>
              <a:rPr lang="cs-CZ" sz="3200" dirty="0" err="1" smtClean="0"/>
              <a:t>Representatives</a:t>
            </a:r>
            <a:r>
              <a:rPr lang="cs-CZ" sz="3200" dirty="0" smtClean="0"/>
              <a:t>:</a:t>
            </a:r>
          </a:p>
          <a:p>
            <a:pPr marL="457200" indent="-457200" algn="l">
              <a:buFont typeface="Arial" pitchFamily="34" charset="0"/>
              <a:buChar char="•"/>
            </a:pPr>
            <a:endParaRPr lang="cs-CZ" sz="3200" dirty="0" smtClean="0"/>
          </a:p>
          <a:p>
            <a:pPr algn="l"/>
            <a:r>
              <a:rPr lang="cs-CZ" sz="3200" b="1" dirty="0" err="1">
                <a:solidFill>
                  <a:srgbClr val="FFC000"/>
                </a:solidFill>
              </a:rPr>
              <a:t>Isosorbite</a:t>
            </a:r>
            <a:r>
              <a:rPr lang="cs-CZ" sz="3200" b="1" dirty="0">
                <a:solidFill>
                  <a:srgbClr val="FFC000"/>
                </a:solidFill>
              </a:rPr>
              <a:t> 2-mononitrate (ISMN</a:t>
            </a:r>
            <a:r>
              <a:rPr lang="cs-CZ" sz="3200" dirty="0"/>
              <a:t>) </a:t>
            </a:r>
            <a:r>
              <a:rPr lang="cs-CZ" sz="3200" dirty="0" err="1" smtClean="0"/>
              <a:t>longer</a:t>
            </a:r>
            <a:r>
              <a:rPr lang="cs-CZ" sz="3200" dirty="0" smtClean="0"/>
              <a:t> </a:t>
            </a:r>
            <a:r>
              <a:rPr lang="cs-CZ" sz="3200" dirty="0" err="1" smtClean="0"/>
              <a:t>acting</a:t>
            </a:r>
            <a:r>
              <a:rPr lang="cs-CZ" sz="3200" dirty="0" smtClean="0"/>
              <a:t> – </a:t>
            </a:r>
            <a:r>
              <a:rPr lang="cs-CZ" sz="3200" dirty="0" err="1" smtClean="0"/>
              <a:t>half-life</a:t>
            </a:r>
            <a:r>
              <a:rPr lang="cs-CZ" sz="3200" dirty="0" smtClean="0"/>
              <a:t> </a:t>
            </a:r>
            <a:r>
              <a:rPr lang="cs-CZ" sz="3200" dirty="0" err="1" smtClean="0"/>
              <a:t>app</a:t>
            </a:r>
            <a:r>
              <a:rPr lang="cs-CZ" sz="3200" dirty="0" smtClean="0"/>
              <a:t>. 4 </a:t>
            </a:r>
            <a:r>
              <a:rPr lang="cs-CZ" sz="3200" dirty="0" err="1" smtClean="0"/>
              <a:t>hours</a:t>
            </a:r>
            <a:r>
              <a:rPr lang="cs-CZ" sz="3200" dirty="0" smtClean="0"/>
              <a:t> , </a:t>
            </a:r>
            <a:r>
              <a:rPr lang="cs-CZ" sz="3200" dirty="0" err="1" smtClean="0"/>
              <a:t>the</a:t>
            </a:r>
            <a:r>
              <a:rPr lang="cs-CZ" sz="3200" dirty="0" smtClean="0"/>
              <a:t> </a:t>
            </a:r>
            <a:r>
              <a:rPr lang="cs-CZ" sz="3200" dirty="0" err="1" smtClean="0"/>
              <a:t>same</a:t>
            </a:r>
            <a:r>
              <a:rPr lang="cs-CZ" sz="3200" dirty="0" smtClean="0"/>
              <a:t> </a:t>
            </a:r>
            <a:r>
              <a:rPr lang="cs-CZ" sz="3200" dirty="0" err="1" smtClean="0"/>
              <a:t>farmacological</a:t>
            </a:r>
            <a:r>
              <a:rPr lang="cs-CZ" sz="3200" dirty="0" smtClean="0"/>
              <a:t> </a:t>
            </a:r>
            <a:r>
              <a:rPr lang="cs-CZ" sz="3200" dirty="0" err="1" smtClean="0"/>
              <a:t>action</a:t>
            </a:r>
            <a:endParaRPr lang="cs-CZ" sz="3200" dirty="0"/>
          </a:p>
          <a:p>
            <a:pPr algn="l"/>
            <a:r>
              <a:rPr lang="cs-CZ" sz="3200" dirty="0" smtClean="0"/>
              <a:t>I: </a:t>
            </a:r>
            <a:r>
              <a:rPr lang="cs-CZ" sz="3200" dirty="0" err="1" smtClean="0"/>
              <a:t>prophylaxy</a:t>
            </a:r>
            <a:r>
              <a:rPr lang="cs-CZ" sz="3200" dirty="0" smtClean="0"/>
              <a:t> </a:t>
            </a:r>
            <a:r>
              <a:rPr lang="cs-CZ" sz="3200" dirty="0" err="1" smtClean="0"/>
              <a:t>twice</a:t>
            </a:r>
            <a:r>
              <a:rPr lang="cs-CZ" sz="3200" dirty="0" smtClean="0"/>
              <a:t> </a:t>
            </a:r>
            <a:r>
              <a:rPr lang="cs-CZ" sz="3200" dirty="0" err="1" smtClean="0"/>
              <a:t>daily</a:t>
            </a:r>
            <a:r>
              <a:rPr lang="cs-CZ" sz="3200" dirty="0" smtClean="0"/>
              <a:t> (</a:t>
            </a:r>
            <a:r>
              <a:rPr lang="cs-CZ" sz="3200" dirty="0" err="1" smtClean="0"/>
              <a:t>morning</a:t>
            </a:r>
            <a:r>
              <a:rPr lang="cs-CZ" sz="3200" dirty="0" smtClean="0"/>
              <a:t>, lunch </a:t>
            </a:r>
            <a:r>
              <a:rPr lang="cs-CZ" sz="3200" dirty="0" err="1" smtClean="0"/>
              <a:t>time</a:t>
            </a:r>
            <a:r>
              <a:rPr lang="cs-CZ" sz="3200" dirty="0" smtClean="0"/>
              <a:t> – to </a:t>
            </a:r>
            <a:r>
              <a:rPr lang="cs-CZ" sz="3200" dirty="0" err="1" smtClean="0"/>
              <a:t>avoid</a:t>
            </a:r>
            <a:r>
              <a:rPr lang="cs-CZ" sz="3200" dirty="0" smtClean="0"/>
              <a:t> tolerance)</a:t>
            </a:r>
            <a:endParaRPr lang="cs-CZ" sz="3200" dirty="0"/>
          </a:p>
          <a:p>
            <a:pPr algn="l"/>
            <a:r>
              <a:rPr lang="cs-CZ" sz="3200" b="1" dirty="0" err="1" smtClean="0">
                <a:solidFill>
                  <a:srgbClr val="FFC000"/>
                </a:solidFill>
              </a:rPr>
              <a:t>Isosorbit</a:t>
            </a:r>
            <a:r>
              <a:rPr lang="cs-CZ" sz="3200" b="1" dirty="0" smtClean="0">
                <a:solidFill>
                  <a:srgbClr val="FFC000"/>
                </a:solidFill>
              </a:rPr>
              <a:t> 2,5-dinitrate (ISDN</a:t>
            </a:r>
            <a:r>
              <a:rPr lang="cs-CZ" sz="3200" dirty="0" smtClean="0">
                <a:solidFill>
                  <a:srgbClr val="FFC000"/>
                </a:solidFill>
              </a:rPr>
              <a:t>)  </a:t>
            </a:r>
            <a:r>
              <a:rPr lang="cs-CZ" sz="3200" dirty="0" smtClean="0"/>
              <a:t>- </a:t>
            </a:r>
            <a:r>
              <a:rPr lang="cs-CZ" sz="3200" dirty="0" err="1" smtClean="0"/>
              <a:t>iv</a:t>
            </a:r>
            <a:endParaRPr lang="cs-CZ" sz="3200" dirty="0" smtClean="0"/>
          </a:p>
          <a:p>
            <a:pPr algn="l"/>
            <a:r>
              <a:rPr lang="cs-CZ" sz="3200" b="1" dirty="0" err="1" smtClean="0">
                <a:solidFill>
                  <a:srgbClr val="FFC000"/>
                </a:solidFill>
              </a:rPr>
              <a:t>Molsidomin</a:t>
            </a:r>
            <a:r>
              <a:rPr lang="cs-CZ" sz="3200" dirty="0" smtClean="0"/>
              <a:t> </a:t>
            </a:r>
            <a:r>
              <a:rPr lang="cs-CZ" sz="3200" dirty="0"/>
              <a:t>(</a:t>
            </a:r>
            <a:r>
              <a:rPr lang="cs-CZ" sz="3200" dirty="0" err="1"/>
              <a:t>does</a:t>
            </a:r>
            <a:r>
              <a:rPr lang="cs-CZ" sz="3200" dirty="0"/>
              <a:t> not </a:t>
            </a:r>
            <a:r>
              <a:rPr lang="cs-CZ" sz="3200" dirty="0" err="1"/>
              <a:t>produce</a:t>
            </a:r>
            <a:r>
              <a:rPr lang="cs-CZ" sz="3200" dirty="0"/>
              <a:t> tolerance, use </a:t>
            </a:r>
            <a:r>
              <a:rPr lang="cs-CZ" sz="3200" dirty="0" err="1"/>
              <a:t>of</a:t>
            </a:r>
            <a:r>
              <a:rPr lang="cs-CZ" sz="3200" dirty="0"/>
              <a:t> </a:t>
            </a:r>
            <a:r>
              <a:rPr lang="cs-CZ" sz="3200" dirty="0" err="1"/>
              <a:t>overnight</a:t>
            </a:r>
            <a:r>
              <a:rPr lang="cs-CZ" sz="3200" dirty="0"/>
              <a:t>) </a:t>
            </a:r>
          </a:p>
          <a:p>
            <a:pPr algn="l">
              <a:lnSpc>
                <a:spcPct val="110000"/>
              </a:lnSpc>
              <a:spcBef>
                <a:spcPct val="50000"/>
              </a:spcBef>
            </a:pPr>
            <a:endParaRPr lang="cs-CZ" sz="3200" dirty="0">
              <a:latin typeface="Times New Roman" pitchFamily="18" charset="0"/>
            </a:endParaRPr>
          </a:p>
        </p:txBody>
      </p:sp>
    </p:spTree>
    <p:extLst>
      <p:ext uri="{BB962C8B-B14F-4D97-AF65-F5344CB8AC3E}">
        <p14:creationId xmlns:p14="http://schemas.microsoft.com/office/powerpoint/2010/main" val="10864698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cs-CZ"/>
          </a:p>
        </p:txBody>
      </p:sp>
      <p:sp>
        <p:nvSpPr>
          <p:cNvPr id="1013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cs-CZ"/>
          </a:p>
        </p:txBody>
      </p:sp>
      <p:sp>
        <p:nvSpPr>
          <p:cNvPr id="101380" name="Rectangle 4"/>
          <p:cNvSpPr>
            <a:spLocks noGrp="1" noChangeArrowheads="1"/>
          </p:cNvSpPr>
          <p:nvPr>
            <p:ph type="title"/>
          </p:nvPr>
        </p:nvSpPr>
        <p:spPr>
          <a:xfrm>
            <a:off x="685800" y="228600"/>
            <a:ext cx="7772400" cy="838200"/>
          </a:xfrm>
          <a:noFill/>
          <a:ln/>
        </p:spPr>
        <p:txBody>
          <a:bodyPr/>
          <a:lstStyle/>
          <a:p>
            <a:r>
              <a:rPr lang="cs-CZ" sz="4000" dirty="0" err="1">
                <a:solidFill>
                  <a:srgbClr val="FFFF00"/>
                </a:solidFill>
              </a:rPr>
              <a:t>Ischemic</a:t>
            </a:r>
            <a:r>
              <a:rPr lang="cs-CZ" sz="4000" dirty="0">
                <a:solidFill>
                  <a:srgbClr val="FFFF00"/>
                </a:solidFill>
              </a:rPr>
              <a:t> </a:t>
            </a:r>
            <a:r>
              <a:rPr lang="cs-CZ" sz="4000" dirty="0" err="1" smtClean="0">
                <a:solidFill>
                  <a:srgbClr val="FFFF00"/>
                </a:solidFill>
              </a:rPr>
              <a:t>heart</a:t>
            </a:r>
            <a:r>
              <a:rPr lang="cs-CZ" sz="4000" dirty="0" smtClean="0">
                <a:solidFill>
                  <a:srgbClr val="FFFF00"/>
                </a:solidFill>
              </a:rPr>
              <a:t> </a:t>
            </a:r>
            <a:r>
              <a:rPr lang="cs-CZ" sz="4000" dirty="0" err="1">
                <a:solidFill>
                  <a:srgbClr val="FFFF00"/>
                </a:solidFill>
              </a:rPr>
              <a:t>disease</a:t>
            </a:r>
            <a:endParaRPr lang="cs-CZ" sz="4000" b="1" dirty="0">
              <a:solidFill>
                <a:srgbClr val="FF9900"/>
              </a:solidFill>
              <a:latin typeface="Bookman Old Style" pitchFamily="18" charset="0"/>
              <a:cs typeface="Arial" pitchFamily="34" charset="0"/>
            </a:endParaRPr>
          </a:p>
        </p:txBody>
      </p:sp>
      <p:graphicFrame>
        <p:nvGraphicFramePr>
          <p:cNvPr id="101383" name="Object 7"/>
          <p:cNvGraphicFramePr>
            <a:graphicFrameLocks noChangeAspect="1"/>
          </p:cNvGraphicFramePr>
          <p:nvPr/>
        </p:nvGraphicFramePr>
        <p:xfrm>
          <a:off x="1219200" y="1143000"/>
          <a:ext cx="6553200" cy="4724400"/>
        </p:xfrm>
        <a:graphic>
          <a:graphicData uri="http://schemas.openxmlformats.org/presentationml/2006/ole">
            <mc:AlternateContent xmlns:mc="http://schemas.openxmlformats.org/markup-compatibility/2006">
              <mc:Choice xmlns:v="urn:schemas-microsoft-com:vml" Requires="v">
                <p:oleObj spid="_x0000_s1047" name="Photo Editor Photo" r:id="rId4" imgW="3924848" imgH="2828571" progId="">
                  <p:embed/>
                </p:oleObj>
              </mc:Choice>
              <mc:Fallback>
                <p:oleObj name="Photo Editor Photo" r:id="rId4" imgW="3924848" imgH="282857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3000"/>
                        <a:ext cx="6553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4" name="Rectangle 8"/>
          <p:cNvSpPr>
            <a:spLocks noChangeArrowheads="1"/>
          </p:cNvSpPr>
          <p:nvPr/>
        </p:nvSpPr>
        <p:spPr bwMode="auto">
          <a:xfrm>
            <a:off x="1143000" y="5943600"/>
            <a:ext cx="7162800" cy="677108"/>
          </a:xfrm>
          <a:prstGeom prst="rect">
            <a:avLst/>
          </a:prstGeom>
          <a:noFill/>
          <a:ln w="12700">
            <a:noFill/>
            <a:miter lim="800000"/>
            <a:headEnd/>
            <a:tailEnd/>
          </a:ln>
          <a:effectLst/>
        </p:spPr>
        <p:txBody>
          <a:bodyPr>
            <a:spAutoFit/>
          </a:bodyPr>
          <a:lstStyle/>
          <a:p>
            <a:r>
              <a:rPr lang="cs-CZ" dirty="0" err="1" smtClean="0">
                <a:solidFill>
                  <a:srgbClr val="FFFF00"/>
                </a:solidFill>
                <a:cs typeface="Times New Roman" pitchFamily="18" charset="0"/>
              </a:rPr>
              <a:t>unstable</a:t>
            </a:r>
            <a:r>
              <a:rPr lang="cs-CZ" dirty="0" smtClean="0">
                <a:solidFill>
                  <a:srgbClr val="FFFF00"/>
                </a:solidFill>
                <a:cs typeface="Times New Roman" pitchFamily="18" charset="0"/>
              </a:rPr>
              <a:t> </a:t>
            </a:r>
            <a:r>
              <a:rPr lang="cs-CZ" dirty="0">
                <a:solidFill>
                  <a:srgbClr val="FFFF00"/>
                </a:solidFill>
              </a:rPr>
              <a:t>AP		   </a:t>
            </a:r>
            <a:r>
              <a:rPr lang="cs-CZ" dirty="0" err="1">
                <a:solidFill>
                  <a:srgbClr val="FFFF00"/>
                </a:solidFill>
                <a:cs typeface="Times New Roman" pitchFamily="18" charset="0"/>
              </a:rPr>
              <a:t>nonQIM</a:t>
            </a:r>
            <a:r>
              <a:rPr lang="cs-CZ" dirty="0">
                <a:solidFill>
                  <a:srgbClr val="FFFF00"/>
                </a:solidFill>
              </a:rPr>
              <a:t>                </a:t>
            </a:r>
            <a:r>
              <a:rPr lang="cs-CZ" dirty="0">
                <a:solidFill>
                  <a:srgbClr val="FFFF00"/>
                </a:solidFill>
                <a:cs typeface="Times New Roman" pitchFamily="18" charset="0"/>
              </a:rPr>
              <a:t>      QIM</a:t>
            </a:r>
            <a:endParaRPr lang="cs-CZ" sz="1800" dirty="0">
              <a:cs typeface="Times New Roman" pitchFamily="18" charset="0"/>
            </a:endParaRPr>
          </a:p>
          <a:p>
            <a:r>
              <a:rPr lang="cs-CZ" sz="2000" dirty="0">
                <a:solidFill>
                  <a:srgbClr val="FFFFFF"/>
                </a:solidFill>
                <a:cs typeface="Times New Roman" pitchFamily="18" charset="0"/>
              </a:rPr>
              <a:t>(</a:t>
            </a:r>
            <a:r>
              <a:rPr lang="cs-CZ" sz="2000" dirty="0" err="1">
                <a:solidFill>
                  <a:srgbClr val="FFFFFF"/>
                </a:solidFill>
                <a:cs typeface="Times New Roman" pitchFamily="18" charset="0"/>
              </a:rPr>
              <a:t>cTnI</a:t>
            </a:r>
            <a:r>
              <a:rPr lang="cs-CZ" sz="2000" dirty="0">
                <a:solidFill>
                  <a:srgbClr val="FFFFFF"/>
                </a:solidFill>
                <a:cs typeface="Times New Roman" pitchFamily="18" charset="0"/>
              </a:rPr>
              <a:t> </a:t>
            </a:r>
            <a:r>
              <a:rPr lang="cs-CZ" sz="2000" b="0" u="sng" dirty="0">
                <a:solidFill>
                  <a:srgbClr val="FFFFFF"/>
                </a:solidFill>
                <a:cs typeface="Times New Roman" pitchFamily="18" charset="0"/>
              </a:rPr>
              <a:t>&lt;</a:t>
            </a:r>
            <a:r>
              <a:rPr lang="cs-CZ" sz="2000" b="0" u="sng" dirty="0">
                <a:solidFill>
                  <a:srgbClr val="FFFFFF"/>
                </a:solidFill>
              </a:rPr>
              <a:t> </a:t>
            </a:r>
            <a:r>
              <a:rPr lang="cs-CZ" sz="2000" b="0" dirty="0">
                <a:solidFill>
                  <a:srgbClr val="FFFFFF"/>
                </a:solidFill>
                <a:cs typeface="Times New Roman" pitchFamily="18" charset="0"/>
              </a:rPr>
              <a:t>0</a:t>
            </a:r>
            <a:r>
              <a:rPr lang="cs-CZ" sz="2000" b="0" dirty="0">
                <a:solidFill>
                  <a:srgbClr val="FFFFFF"/>
                </a:solidFill>
              </a:rPr>
              <a:t>,4</a:t>
            </a:r>
            <a:r>
              <a:rPr lang="cs-CZ" sz="2000" b="0" dirty="0">
                <a:solidFill>
                  <a:srgbClr val="FFFFFF"/>
                </a:solidFill>
                <a:cs typeface="Times New Roman" pitchFamily="18" charset="0"/>
              </a:rPr>
              <a:t> </a:t>
            </a:r>
            <a:r>
              <a:rPr lang="cs-CZ" sz="2000" b="0" dirty="0" err="1">
                <a:solidFill>
                  <a:srgbClr val="FFFFFF"/>
                </a:solidFill>
                <a:cs typeface="Times New Roman" pitchFamily="18" charset="0"/>
              </a:rPr>
              <a:t>ug</a:t>
            </a:r>
            <a:r>
              <a:rPr lang="cs-CZ" sz="2000" b="0" dirty="0">
                <a:solidFill>
                  <a:srgbClr val="FFFFFF"/>
                </a:solidFill>
                <a:cs typeface="Times New Roman" pitchFamily="18" charset="0"/>
              </a:rPr>
              <a:t>/l) </a:t>
            </a:r>
            <a:r>
              <a:rPr lang="cs-CZ" sz="2000" b="0" dirty="0">
                <a:solidFill>
                  <a:srgbClr val="FFFFFF"/>
                </a:solidFill>
              </a:rPr>
              <a:t>              </a:t>
            </a:r>
            <a:r>
              <a:rPr lang="cs-CZ" sz="2000" b="0" dirty="0">
                <a:solidFill>
                  <a:srgbClr val="FFFFFF"/>
                </a:solidFill>
                <a:cs typeface="Times New Roman" pitchFamily="18" charset="0"/>
              </a:rPr>
              <a:t>(</a:t>
            </a:r>
            <a:r>
              <a:rPr lang="cs-CZ" sz="2000" b="0" dirty="0" err="1">
                <a:solidFill>
                  <a:srgbClr val="FFFFFF"/>
                </a:solidFill>
                <a:cs typeface="Times New Roman" pitchFamily="18" charset="0"/>
              </a:rPr>
              <a:t>cTnI</a:t>
            </a:r>
            <a:r>
              <a:rPr lang="cs-CZ" sz="2000" b="0" dirty="0">
                <a:solidFill>
                  <a:srgbClr val="FFFFFF"/>
                </a:solidFill>
                <a:cs typeface="Times New Roman" pitchFamily="18" charset="0"/>
              </a:rPr>
              <a:t>  &gt;0</a:t>
            </a:r>
            <a:r>
              <a:rPr lang="cs-CZ" sz="2000" b="0" dirty="0">
                <a:solidFill>
                  <a:srgbClr val="FFFFFF"/>
                </a:solidFill>
              </a:rPr>
              <a:t>,4 </a:t>
            </a:r>
            <a:r>
              <a:rPr lang="cs-CZ" sz="2000" b="0" dirty="0" err="1">
                <a:solidFill>
                  <a:srgbClr val="FFFFFF"/>
                </a:solidFill>
                <a:cs typeface="Times New Roman" pitchFamily="18" charset="0"/>
              </a:rPr>
              <a:t>ug</a:t>
            </a:r>
            <a:r>
              <a:rPr lang="cs-CZ" sz="2000" b="0" dirty="0">
                <a:solidFill>
                  <a:srgbClr val="FFFFFF"/>
                </a:solidFill>
                <a:cs typeface="Times New Roman" pitchFamily="18" charset="0"/>
              </a:rPr>
              <a:t>/l)</a:t>
            </a:r>
            <a:r>
              <a:rPr lang="cs-CZ" sz="2000" b="0" dirty="0">
                <a:solidFill>
                  <a:srgbClr val="FFFFFF"/>
                </a:solidFill>
              </a:rPr>
              <a:t>    </a:t>
            </a:r>
            <a:r>
              <a:rPr lang="cs-CZ" sz="2000" b="0" dirty="0">
                <a:solidFill>
                  <a:srgbClr val="FFFFFF"/>
                </a:solidFill>
                <a:cs typeface="Times New Roman" pitchFamily="18" charset="0"/>
              </a:rPr>
              <a:t> </a:t>
            </a:r>
            <a:r>
              <a:rPr lang="cs-CZ" sz="2000" b="0" dirty="0">
                <a:solidFill>
                  <a:srgbClr val="FFFFFF"/>
                </a:solidFill>
              </a:rPr>
              <a:t>   </a:t>
            </a:r>
            <a:r>
              <a:rPr lang="cs-CZ" sz="2000" b="0" dirty="0">
                <a:solidFill>
                  <a:srgbClr val="FFFFFF"/>
                </a:solidFill>
                <a:cs typeface="Times New Roman" pitchFamily="18" charset="0"/>
              </a:rPr>
              <a:t>      (</a:t>
            </a:r>
            <a:r>
              <a:rPr lang="cs-CZ" sz="2000" b="0" dirty="0" err="1">
                <a:solidFill>
                  <a:srgbClr val="FFFFFF"/>
                </a:solidFill>
                <a:cs typeface="Times New Roman" pitchFamily="18" charset="0"/>
              </a:rPr>
              <a:t>cTnI</a:t>
            </a:r>
            <a:r>
              <a:rPr lang="cs-CZ" sz="2000" b="0" dirty="0">
                <a:solidFill>
                  <a:srgbClr val="FFFFFF"/>
                </a:solidFill>
                <a:cs typeface="Times New Roman" pitchFamily="18" charset="0"/>
              </a:rPr>
              <a:t>  &gt;</a:t>
            </a:r>
            <a:r>
              <a:rPr lang="cs-CZ" sz="2000" b="0" dirty="0">
                <a:solidFill>
                  <a:srgbClr val="FFFFFF"/>
                </a:solidFill>
              </a:rPr>
              <a:t> </a:t>
            </a:r>
            <a:r>
              <a:rPr lang="cs-CZ" sz="2000" b="0" dirty="0">
                <a:solidFill>
                  <a:srgbClr val="FFFFFF"/>
                </a:solidFill>
                <a:cs typeface="Times New Roman" pitchFamily="18" charset="0"/>
              </a:rPr>
              <a:t>0</a:t>
            </a:r>
            <a:r>
              <a:rPr lang="cs-CZ" sz="2000" b="0" dirty="0">
                <a:solidFill>
                  <a:srgbClr val="FFFFFF"/>
                </a:solidFill>
              </a:rPr>
              <a:t>,4</a:t>
            </a:r>
            <a:r>
              <a:rPr lang="cs-CZ" sz="2000" b="0" dirty="0">
                <a:solidFill>
                  <a:srgbClr val="FFFFFF"/>
                </a:solidFill>
                <a:cs typeface="Times New Roman" pitchFamily="18" charset="0"/>
              </a:rPr>
              <a:t>ug</a:t>
            </a:r>
            <a:r>
              <a:rPr lang="cs-CZ" sz="1900" b="0" dirty="0"/>
              <a:t> )</a:t>
            </a:r>
            <a:endParaRPr lang="cs-CZ" sz="4000" b="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1905000"/>
            <a:ext cx="7772400" cy="4953000"/>
          </a:xfrm>
        </p:spPr>
        <p:txBody>
          <a:bodyPr/>
          <a:lstStyle/>
          <a:p>
            <a:pPr>
              <a:buClr>
                <a:schemeClr val="tx1"/>
              </a:buClr>
              <a:defRPr/>
            </a:pPr>
            <a:r>
              <a:rPr lang="cs-CZ" b="1" dirty="0" err="1" smtClean="0">
                <a:latin typeface="Book Antiqua" pitchFamily="18" charset="0"/>
              </a:rPr>
              <a:t>Prophylaxis</a:t>
            </a:r>
            <a:r>
              <a:rPr lang="cs-CZ" b="1" dirty="0" smtClean="0">
                <a:latin typeface="Book Antiqua" pitchFamily="18" charset="0"/>
              </a:rPr>
              <a:t> </a:t>
            </a:r>
            <a:r>
              <a:rPr lang="cs-CZ" b="1" dirty="0" err="1" smtClean="0">
                <a:latin typeface="Book Antiqua" pitchFamily="18" charset="0"/>
              </a:rPr>
              <a:t>of</a:t>
            </a:r>
            <a:r>
              <a:rPr lang="cs-CZ" b="1" dirty="0" smtClean="0">
                <a:latin typeface="Book Antiqua" pitchFamily="18" charset="0"/>
              </a:rPr>
              <a:t> angina</a:t>
            </a:r>
          </a:p>
          <a:p>
            <a:pPr>
              <a:buClr>
                <a:schemeClr val="tx1"/>
              </a:buClr>
              <a:defRPr/>
            </a:pPr>
            <a:endParaRPr lang="cs-CZ" b="1" dirty="0">
              <a:latin typeface="Book Antiqua" pitchFamily="18" charset="0"/>
            </a:endParaRPr>
          </a:p>
          <a:p>
            <a:pPr>
              <a:buClr>
                <a:schemeClr val="tx1"/>
              </a:buClr>
              <a:defRPr/>
            </a:pPr>
            <a:r>
              <a:rPr lang="cs-CZ" b="1" dirty="0" err="1" smtClean="0">
                <a:latin typeface="Book Antiqua" pitchFamily="18" charset="0"/>
              </a:rPr>
              <a:t>Treating</a:t>
            </a:r>
            <a:r>
              <a:rPr lang="cs-CZ" b="1" dirty="0" smtClean="0">
                <a:latin typeface="Book Antiqua" pitchFamily="18" charset="0"/>
              </a:rPr>
              <a:t> </a:t>
            </a:r>
            <a:r>
              <a:rPr lang="cs-CZ" b="1" dirty="0" err="1" smtClean="0">
                <a:latin typeface="Book Antiqua" pitchFamily="18" charset="0"/>
              </a:rPr>
              <a:t>the</a:t>
            </a:r>
            <a:r>
              <a:rPr lang="cs-CZ" b="1" dirty="0" smtClean="0">
                <a:latin typeface="Book Antiqua" pitchFamily="18" charset="0"/>
              </a:rPr>
              <a:t> </a:t>
            </a:r>
            <a:r>
              <a:rPr lang="cs-CZ" b="1" dirty="0" err="1" smtClean="0">
                <a:latin typeface="Book Antiqua" pitchFamily="18" charset="0"/>
              </a:rPr>
              <a:t>patients</a:t>
            </a:r>
            <a:r>
              <a:rPr lang="cs-CZ" b="1" dirty="0" smtClean="0">
                <a:latin typeface="Book Antiqua" pitchFamily="18" charset="0"/>
              </a:rPr>
              <a:t> </a:t>
            </a:r>
            <a:r>
              <a:rPr lang="cs-CZ" b="1" dirty="0" err="1" smtClean="0">
                <a:latin typeface="Book Antiqua" pitchFamily="18" charset="0"/>
              </a:rPr>
              <a:t>with</a:t>
            </a:r>
            <a:r>
              <a:rPr lang="cs-CZ" b="1" dirty="0" smtClean="0">
                <a:latin typeface="Book Antiqua" pitchFamily="18" charset="0"/>
              </a:rPr>
              <a:t> </a:t>
            </a:r>
            <a:r>
              <a:rPr lang="cs-CZ" b="1" dirty="0" err="1" smtClean="0">
                <a:latin typeface="Book Antiqua" pitchFamily="18" charset="0"/>
              </a:rPr>
              <a:t>unstable</a:t>
            </a:r>
            <a:r>
              <a:rPr lang="cs-CZ" b="1" dirty="0" smtClean="0">
                <a:latin typeface="Book Antiqua" pitchFamily="18" charset="0"/>
              </a:rPr>
              <a:t> angina</a:t>
            </a:r>
          </a:p>
          <a:p>
            <a:pPr>
              <a:buClr>
                <a:schemeClr val="tx1"/>
              </a:buClr>
              <a:defRPr/>
            </a:pPr>
            <a:endParaRPr lang="cs-CZ" b="1" dirty="0">
              <a:latin typeface="Book Antiqua" pitchFamily="18" charset="0"/>
            </a:endParaRPr>
          </a:p>
          <a:p>
            <a:pPr marL="0" indent="0" algn="ctr">
              <a:lnSpc>
                <a:spcPct val="50000"/>
              </a:lnSpc>
              <a:spcBef>
                <a:spcPct val="50000"/>
              </a:spcBef>
              <a:buNone/>
            </a:pPr>
            <a:r>
              <a:rPr lang="en-US" dirty="0"/>
              <a:t>slowing the heart rate </a:t>
            </a:r>
            <a:r>
              <a:rPr lang="cs-CZ" dirty="0" smtClean="0"/>
              <a:t> and </a:t>
            </a:r>
            <a:r>
              <a:rPr lang="en-US" dirty="0" smtClean="0"/>
              <a:t>reduction </a:t>
            </a:r>
            <a:r>
              <a:rPr lang="en-US" dirty="0"/>
              <a:t>of myocardial contractility</a:t>
            </a:r>
            <a:endParaRPr lang="cs-CZ" dirty="0"/>
          </a:p>
          <a:p>
            <a:pPr marL="457200" indent="-457200">
              <a:lnSpc>
                <a:spcPct val="50000"/>
              </a:lnSpc>
              <a:spcBef>
                <a:spcPct val="50000"/>
              </a:spcBef>
              <a:buFont typeface="Arial" pitchFamily="34" charset="0"/>
              <a:buChar char="•"/>
            </a:pPr>
            <a:endParaRPr lang="cs-CZ" b="1" dirty="0">
              <a:solidFill>
                <a:srgbClr val="FF3300"/>
              </a:solidFill>
              <a:latin typeface="Times New Roman" pitchFamily="18" charset="0"/>
            </a:endParaRPr>
          </a:p>
          <a:p>
            <a:pPr>
              <a:buClr>
                <a:schemeClr val="tx1"/>
              </a:buClr>
              <a:defRPr/>
            </a:pPr>
            <a:endParaRPr lang="cs-CZ" dirty="0" smtClean="0">
              <a:latin typeface="Book Antiqua" pitchFamily="18" charset="0"/>
            </a:endParaRPr>
          </a:p>
          <a:p>
            <a:pPr marL="0" indent="0">
              <a:buClr>
                <a:schemeClr val="tx1"/>
              </a:buClr>
              <a:buNone/>
              <a:defRPr/>
            </a:pPr>
            <a:endParaRPr lang="cs-CZ" dirty="0" smtClean="0">
              <a:latin typeface="Book Antiqua" pitchFamily="18" charset="0"/>
            </a:endParaRPr>
          </a:p>
          <a:p>
            <a:pPr>
              <a:buClr>
                <a:schemeClr val="tx1"/>
              </a:buClr>
              <a:defRPr/>
            </a:pPr>
            <a:endParaRPr lang="cs-CZ" sz="2400" dirty="0" smtClean="0"/>
          </a:p>
        </p:txBody>
      </p:sp>
      <p:sp>
        <p:nvSpPr>
          <p:cNvPr id="44035" name="TextovéPole 1"/>
          <p:cNvSpPr txBox="1">
            <a:spLocks noChangeArrowheads="1"/>
          </p:cNvSpPr>
          <p:nvPr/>
        </p:nvSpPr>
        <p:spPr bwMode="auto">
          <a:xfrm>
            <a:off x="1219200" y="533400"/>
            <a:ext cx="4953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cs-CZ" sz="4400">
                <a:latin typeface="Book Antiqua" pitchFamily="18" charset="0"/>
              </a:rPr>
              <a:t>Beta - blockers</a:t>
            </a:r>
          </a:p>
        </p:txBody>
      </p:sp>
    </p:spTree>
    <p:extLst>
      <p:ext uri="{BB962C8B-B14F-4D97-AF65-F5344CB8AC3E}">
        <p14:creationId xmlns:p14="http://schemas.microsoft.com/office/powerpoint/2010/main" val="427055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1905000"/>
            <a:ext cx="7772400" cy="4953000"/>
          </a:xfrm>
        </p:spPr>
        <p:txBody>
          <a:bodyPr/>
          <a:lstStyle/>
          <a:p>
            <a:pPr>
              <a:buClr>
                <a:schemeClr val="tx1"/>
              </a:buClr>
              <a:defRPr/>
            </a:pPr>
            <a:r>
              <a:rPr lang="cs-CZ" b="1" dirty="0" err="1" smtClean="0">
                <a:latin typeface="Book Antiqua" pitchFamily="18" charset="0"/>
              </a:rPr>
              <a:t>Competitive</a:t>
            </a:r>
            <a:r>
              <a:rPr lang="cs-CZ" b="1" dirty="0" smtClean="0">
                <a:latin typeface="Book Antiqua" pitchFamily="18" charset="0"/>
              </a:rPr>
              <a:t> </a:t>
            </a:r>
            <a:r>
              <a:rPr lang="cs-CZ" b="1" dirty="0" err="1" smtClean="0">
                <a:latin typeface="Book Antiqua" pitchFamily="18" charset="0"/>
              </a:rPr>
              <a:t>antagonists</a:t>
            </a:r>
            <a:r>
              <a:rPr lang="cs-CZ" dirty="0" smtClean="0">
                <a:latin typeface="Book Antiqua" pitchFamily="18" charset="0"/>
              </a:rPr>
              <a:t> (</a:t>
            </a:r>
            <a:r>
              <a:rPr lang="cs-CZ" dirty="0" err="1" smtClean="0">
                <a:latin typeface="Book Antiqua" pitchFamily="18" charset="0"/>
              </a:rPr>
              <a:t>intrinsic</a:t>
            </a:r>
            <a:r>
              <a:rPr lang="cs-CZ" dirty="0" smtClean="0">
                <a:latin typeface="Book Antiqua" pitchFamily="18" charset="0"/>
              </a:rPr>
              <a:t> </a:t>
            </a:r>
            <a:r>
              <a:rPr lang="cs-CZ" dirty="0" err="1" smtClean="0">
                <a:latin typeface="Book Antiqua" pitchFamily="18" charset="0"/>
              </a:rPr>
              <a:t>activity</a:t>
            </a:r>
            <a:r>
              <a:rPr lang="cs-CZ" dirty="0" smtClean="0">
                <a:latin typeface="Book Antiqua" pitchFamily="18" charset="0"/>
              </a:rPr>
              <a:t> = 0) </a:t>
            </a:r>
            <a:r>
              <a:rPr lang="cs-CZ" dirty="0" err="1" smtClean="0">
                <a:latin typeface="Book Antiqua" pitchFamily="18" charset="0"/>
              </a:rPr>
              <a:t>or</a:t>
            </a:r>
            <a:r>
              <a:rPr lang="cs-CZ" dirty="0" smtClean="0">
                <a:latin typeface="Book Antiqua" pitchFamily="18" charset="0"/>
              </a:rPr>
              <a:t> </a:t>
            </a:r>
            <a:r>
              <a:rPr lang="cs-CZ" b="1" dirty="0" err="1" smtClean="0">
                <a:latin typeface="Book Antiqua" pitchFamily="18" charset="0"/>
              </a:rPr>
              <a:t>partial</a:t>
            </a:r>
            <a:r>
              <a:rPr lang="cs-CZ" b="1" dirty="0" smtClean="0">
                <a:latin typeface="Book Antiqua" pitchFamily="18" charset="0"/>
              </a:rPr>
              <a:t> </a:t>
            </a:r>
            <a:r>
              <a:rPr lang="cs-CZ" b="1" dirty="0" err="1" smtClean="0">
                <a:latin typeface="Book Antiqua" pitchFamily="18" charset="0"/>
              </a:rPr>
              <a:t>agonists</a:t>
            </a:r>
            <a:r>
              <a:rPr lang="cs-CZ" dirty="0" smtClean="0">
                <a:latin typeface="Book Antiqua" pitchFamily="18" charset="0"/>
              </a:rPr>
              <a:t> (ISA - </a:t>
            </a:r>
            <a:r>
              <a:rPr lang="cs-CZ" dirty="0" err="1" smtClean="0">
                <a:latin typeface="Book Antiqua" pitchFamily="18" charset="0"/>
              </a:rPr>
              <a:t>intrinsic</a:t>
            </a:r>
            <a:r>
              <a:rPr lang="cs-CZ" dirty="0" smtClean="0">
                <a:latin typeface="Book Antiqua" pitchFamily="18" charset="0"/>
              </a:rPr>
              <a:t> </a:t>
            </a:r>
            <a:r>
              <a:rPr lang="cs-CZ" dirty="0" err="1" smtClean="0">
                <a:latin typeface="Book Antiqua" pitchFamily="18" charset="0"/>
              </a:rPr>
              <a:t>sympathomimetic</a:t>
            </a:r>
            <a:r>
              <a:rPr lang="cs-CZ" dirty="0" smtClean="0">
                <a:latin typeface="Book Antiqua" pitchFamily="18" charset="0"/>
              </a:rPr>
              <a:t> </a:t>
            </a:r>
            <a:r>
              <a:rPr lang="cs-CZ" dirty="0" err="1" smtClean="0">
                <a:latin typeface="Book Antiqua" pitchFamily="18" charset="0"/>
              </a:rPr>
              <a:t>activity</a:t>
            </a:r>
            <a:r>
              <a:rPr lang="cs-CZ" dirty="0" smtClean="0">
                <a:latin typeface="Book Antiqua" pitchFamily="18" charset="0"/>
              </a:rPr>
              <a:t>)  </a:t>
            </a:r>
          </a:p>
          <a:p>
            <a:pPr>
              <a:buClr>
                <a:schemeClr val="tx1"/>
              </a:buClr>
              <a:defRPr/>
            </a:pPr>
            <a:endParaRPr lang="cs-CZ" dirty="0" smtClean="0">
              <a:latin typeface="Book Antiqua" pitchFamily="18" charset="0"/>
            </a:endParaRPr>
          </a:p>
          <a:p>
            <a:pPr>
              <a:buClr>
                <a:schemeClr val="tx1"/>
              </a:buClr>
              <a:defRPr/>
            </a:pPr>
            <a:r>
              <a:rPr lang="cs-CZ" b="1" dirty="0" smtClean="0">
                <a:latin typeface="Book Antiqua" pitchFamily="18" charset="0"/>
              </a:rPr>
              <a:t>Non-</a:t>
            </a:r>
            <a:r>
              <a:rPr lang="cs-CZ" b="1" dirty="0" err="1" smtClean="0">
                <a:latin typeface="Book Antiqua" pitchFamily="18" charset="0"/>
              </a:rPr>
              <a:t>selective</a:t>
            </a:r>
            <a:r>
              <a:rPr lang="cs-CZ" b="1" dirty="0" smtClean="0">
                <a:latin typeface="Book Antiqua" pitchFamily="18" charset="0"/>
              </a:rPr>
              <a:t> </a:t>
            </a:r>
            <a:r>
              <a:rPr lang="cs-CZ" i="1" dirty="0" smtClean="0">
                <a:latin typeface="Book Antiqua" pitchFamily="18" charset="0"/>
              </a:rPr>
              <a:t> </a:t>
            </a:r>
            <a:r>
              <a:rPr lang="cs-CZ" dirty="0" err="1" smtClean="0">
                <a:latin typeface="Book Antiqua" pitchFamily="18" charset="0"/>
              </a:rPr>
              <a:t>or</a:t>
            </a:r>
            <a:r>
              <a:rPr lang="cs-CZ" dirty="0" smtClean="0">
                <a:latin typeface="Book Antiqua" pitchFamily="18" charset="0"/>
              </a:rPr>
              <a:t> </a:t>
            </a:r>
            <a:r>
              <a:rPr lang="cs-CZ" b="1" dirty="0" err="1" smtClean="0">
                <a:latin typeface="Book Antiqua" pitchFamily="18" charset="0"/>
              </a:rPr>
              <a:t>cardioselective</a:t>
            </a:r>
            <a:r>
              <a:rPr lang="cs-CZ" i="1" dirty="0" smtClean="0">
                <a:latin typeface="Book Antiqua" pitchFamily="18" charset="0"/>
              </a:rPr>
              <a:t> </a:t>
            </a:r>
            <a:r>
              <a:rPr lang="cs-CZ" dirty="0" smtClean="0">
                <a:latin typeface="Book Antiqua" pitchFamily="18" charset="0"/>
              </a:rPr>
              <a:t>(</a:t>
            </a:r>
            <a:r>
              <a:rPr lang="cs-CZ" dirty="0" err="1" smtClean="0">
                <a:latin typeface="Book Antiqua" pitchFamily="18" charset="0"/>
              </a:rPr>
              <a:t>primary</a:t>
            </a:r>
            <a:r>
              <a:rPr lang="cs-CZ" dirty="0" smtClean="0">
                <a:latin typeface="Book Antiqua" pitchFamily="18" charset="0"/>
              </a:rPr>
              <a:t> </a:t>
            </a:r>
            <a:r>
              <a:rPr lang="cs-CZ" dirty="0" err="1" smtClean="0">
                <a:latin typeface="Book Antiqua" pitchFamily="18" charset="0"/>
              </a:rPr>
              <a:t>blocs</a:t>
            </a:r>
            <a:r>
              <a:rPr lang="cs-CZ" dirty="0" smtClean="0">
                <a:latin typeface="Book Antiqua" pitchFamily="18" charset="0"/>
              </a:rPr>
              <a:t> </a:t>
            </a:r>
            <a:r>
              <a:rPr lang="cs-CZ" dirty="0" err="1" smtClean="0">
                <a:latin typeface="Book Antiqua" pitchFamily="18" charset="0"/>
              </a:rPr>
              <a:t>of</a:t>
            </a:r>
            <a:r>
              <a:rPr lang="cs-CZ" dirty="0" smtClean="0">
                <a:latin typeface="Book Antiqua" pitchFamily="18" charset="0"/>
              </a:rPr>
              <a:t> b</a:t>
            </a:r>
            <a:r>
              <a:rPr lang="cs-CZ" baseline="-25000" dirty="0" smtClean="0">
                <a:latin typeface="Book Antiqua" pitchFamily="18" charset="0"/>
              </a:rPr>
              <a:t>1</a:t>
            </a:r>
            <a:r>
              <a:rPr lang="cs-CZ" dirty="0" smtClean="0">
                <a:latin typeface="Book Antiqua" pitchFamily="18" charset="0"/>
              </a:rPr>
              <a:t> </a:t>
            </a:r>
            <a:r>
              <a:rPr lang="cs-CZ" dirty="0" err="1" smtClean="0">
                <a:latin typeface="Book Antiqua" pitchFamily="18" charset="0"/>
              </a:rPr>
              <a:t>receptors</a:t>
            </a:r>
            <a:r>
              <a:rPr lang="cs-CZ" dirty="0" smtClean="0">
                <a:latin typeface="Book Antiqua" pitchFamily="18" charset="0"/>
              </a:rPr>
              <a:t>)</a:t>
            </a:r>
          </a:p>
          <a:p>
            <a:pPr marL="0" indent="0">
              <a:buClr>
                <a:schemeClr val="tx1"/>
              </a:buClr>
              <a:buNone/>
              <a:defRPr/>
            </a:pPr>
            <a:endParaRPr lang="cs-CZ" dirty="0" smtClean="0">
              <a:latin typeface="Book Antiqua" pitchFamily="18" charset="0"/>
            </a:endParaRPr>
          </a:p>
          <a:p>
            <a:pPr>
              <a:buClr>
                <a:schemeClr val="tx1"/>
              </a:buClr>
              <a:defRPr/>
            </a:pPr>
            <a:endParaRPr lang="cs-CZ" sz="2400" dirty="0" smtClean="0"/>
          </a:p>
        </p:txBody>
      </p:sp>
      <p:sp>
        <p:nvSpPr>
          <p:cNvPr id="44035" name="TextovéPole 1"/>
          <p:cNvSpPr txBox="1">
            <a:spLocks noChangeArrowheads="1"/>
          </p:cNvSpPr>
          <p:nvPr/>
        </p:nvSpPr>
        <p:spPr bwMode="auto">
          <a:xfrm>
            <a:off x="1219200" y="533400"/>
            <a:ext cx="4953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cs-CZ" sz="4400">
                <a:latin typeface="Book Antiqua" pitchFamily="18" charset="0"/>
              </a:rPr>
              <a:t>Beta - blockers</a:t>
            </a:r>
          </a:p>
        </p:txBody>
      </p:sp>
    </p:spTree>
    <p:extLst>
      <p:ext uri="{BB962C8B-B14F-4D97-AF65-F5344CB8AC3E}">
        <p14:creationId xmlns:p14="http://schemas.microsoft.com/office/powerpoint/2010/main" val="95186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35013" y="2074863"/>
            <a:ext cx="38941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cs-CZ" sz="2800" b="1">
                <a:latin typeface="Book Antiqua" pitchFamily="18" charset="0"/>
              </a:rPr>
              <a:t>Non-selective (</a:t>
            </a:r>
            <a:r>
              <a:rPr lang="cs-CZ" sz="2800" b="1">
                <a:latin typeface="Book Antiqua" pitchFamily="18" charset="0"/>
                <a:sym typeface="Symbol" pitchFamily="18" charset="2"/>
              </a:rPr>
              <a:t></a:t>
            </a:r>
            <a:r>
              <a:rPr lang="cs-CZ" sz="2800" b="1" baseline="-25000">
                <a:latin typeface="Book Antiqua" pitchFamily="18" charset="0"/>
                <a:sym typeface="Symbol" pitchFamily="18" charset="2"/>
              </a:rPr>
              <a:t>1</a:t>
            </a:r>
            <a:r>
              <a:rPr lang="cs-CZ" sz="2800" b="1">
                <a:latin typeface="Book Antiqua" pitchFamily="18" charset="0"/>
                <a:sym typeface="Symbol" pitchFamily="18" charset="2"/>
              </a:rPr>
              <a:t> + </a:t>
            </a:r>
            <a:r>
              <a:rPr lang="cs-CZ" sz="2800" b="1" baseline="-25000">
                <a:latin typeface="Book Antiqua" pitchFamily="18" charset="0"/>
                <a:sym typeface="Symbol" pitchFamily="18" charset="2"/>
              </a:rPr>
              <a:t>2</a:t>
            </a:r>
            <a:r>
              <a:rPr lang="cs-CZ" sz="2800" b="1">
                <a:latin typeface="Book Antiqua" pitchFamily="18" charset="0"/>
                <a:sym typeface="Symbol" pitchFamily="18" charset="2"/>
              </a:rPr>
              <a:t>) </a:t>
            </a:r>
          </a:p>
        </p:txBody>
      </p:sp>
      <p:sp>
        <p:nvSpPr>
          <p:cNvPr id="46083" name="Text Box 3"/>
          <p:cNvSpPr txBox="1">
            <a:spLocks noChangeArrowheads="1"/>
          </p:cNvSpPr>
          <p:nvPr/>
        </p:nvSpPr>
        <p:spPr bwMode="auto">
          <a:xfrm>
            <a:off x="4572000" y="2060575"/>
            <a:ext cx="2143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cs-CZ" sz="2800" b="1">
                <a:solidFill>
                  <a:srgbClr val="FF3300"/>
                </a:solidFill>
                <a:latin typeface="Book Antiqua" pitchFamily="18" charset="0"/>
              </a:rPr>
              <a:t>propranolol</a:t>
            </a:r>
          </a:p>
        </p:txBody>
      </p:sp>
      <p:sp>
        <p:nvSpPr>
          <p:cNvPr id="46084" name="Rectangle 4"/>
          <p:cNvSpPr>
            <a:spLocks noChangeArrowheads="1"/>
          </p:cNvSpPr>
          <p:nvPr/>
        </p:nvSpPr>
        <p:spPr bwMode="auto">
          <a:xfrm>
            <a:off x="684213" y="2924175"/>
            <a:ext cx="3608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b="1">
                <a:latin typeface="Book Antiqua" pitchFamily="18" charset="0"/>
              </a:rPr>
              <a:t>(Cardio)selective (</a:t>
            </a:r>
            <a:r>
              <a:rPr lang="cs-CZ" sz="2800" b="1">
                <a:latin typeface="Book Antiqua" pitchFamily="18" charset="0"/>
                <a:sym typeface="Symbol" pitchFamily="18" charset="2"/>
              </a:rPr>
              <a:t></a:t>
            </a:r>
            <a:r>
              <a:rPr lang="cs-CZ" sz="2800" b="1" baseline="-25000">
                <a:latin typeface="Book Antiqua" pitchFamily="18" charset="0"/>
                <a:sym typeface="Symbol" pitchFamily="18" charset="2"/>
              </a:rPr>
              <a:t>1</a:t>
            </a:r>
            <a:r>
              <a:rPr lang="cs-CZ" sz="2800" b="1">
                <a:latin typeface="Book Antiqua" pitchFamily="18" charset="0"/>
                <a:sym typeface="Symbol" pitchFamily="18" charset="2"/>
              </a:rPr>
              <a:t>)</a:t>
            </a:r>
          </a:p>
        </p:txBody>
      </p:sp>
      <p:sp>
        <p:nvSpPr>
          <p:cNvPr id="46085" name="Rectangle 5"/>
          <p:cNvSpPr>
            <a:spLocks noChangeArrowheads="1"/>
          </p:cNvSpPr>
          <p:nvPr/>
        </p:nvSpPr>
        <p:spPr bwMode="auto">
          <a:xfrm>
            <a:off x="4787900" y="2924175"/>
            <a:ext cx="20939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b="1">
                <a:latin typeface="Book Antiqua" pitchFamily="18" charset="0"/>
              </a:rPr>
              <a:t> </a:t>
            </a:r>
            <a:r>
              <a:rPr lang="cs-CZ" sz="2800" b="1">
                <a:solidFill>
                  <a:srgbClr val="FF3300"/>
                </a:solidFill>
                <a:latin typeface="Book Antiqua" pitchFamily="18" charset="0"/>
              </a:rPr>
              <a:t>metoprolol</a:t>
            </a:r>
          </a:p>
        </p:txBody>
      </p:sp>
      <p:sp>
        <p:nvSpPr>
          <p:cNvPr id="46086" name="Rectangle 6"/>
          <p:cNvSpPr>
            <a:spLocks noChangeArrowheads="1"/>
          </p:cNvSpPr>
          <p:nvPr/>
        </p:nvSpPr>
        <p:spPr bwMode="auto">
          <a:xfrm>
            <a:off x="755650" y="3860800"/>
            <a:ext cx="66278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b="1">
                <a:latin typeface="Book Antiqua" pitchFamily="18" charset="0"/>
              </a:rPr>
              <a:t>Non-selective with ISA (</a:t>
            </a:r>
            <a:r>
              <a:rPr lang="cs-CZ" sz="2800" b="1">
                <a:latin typeface="Book Antiqua" pitchFamily="18" charset="0"/>
                <a:sym typeface="Symbol" pitchFamily="18" charset="2"/>
              </a:rPr>
              <a:t>1 + 2) S ISA</a:t>
            </a:r>
            <a:r>
              <a:rPr lang="cs-CZ" sz="2800">
                <a:latin typeface="Book Antiqua" pitchFamily="18" charset="0"/>
                <a:sym typeface="Symbol" pitchFamily="18" charset="2"/>
              </a:rPr>
              <a:t> </a:t>
            </a:r>
          </a:p>
        </p:txBody>
      </p:sp>
      <p:sp>
        <p:nvSpPr>
          <p:cNvPr id="46087" name="Rectangle 7"/>
          <p:cNvSpPr>
            <a:spLocks noChangeArrowheads="1"/>
          </p:cNvSpPr>
          <p:nvPr/>
        </p:nvSpPr>
        <p:spPr bwMode="auto">
          <a:xfrm>
            <a:off x="7312025" y="3848100"/>
            <a:ext cx="16049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b="1">
                <a:solidFill>
                  <a:srgbClr val="FF3300"/>
                </a:solidFill>
                <a:latin typeface="Book Antiqua" pitchFamily="18" charset="0"/>
              </a:rPr>
              <a:t>pindolol</a:t>
            </a:r>
          </a:p>
        </p:txBody>
      </p:sp>
      <p:sp>
        <p:nvSpPr>
          <p:cNvPr id="46088" name="Rectangle 8"/>
          <p:cNvSpPr>
            <a:spLocks noChangeArrowheads="1"/>
          </p:cNvSpPr>
          <p:nvPr/>
        </p:nvSpPr>
        <p:spPr bwMode="auto">
          <a:xfrm>
            <a:off x="684213" y="4724400"/>
            <a:ext cx="51863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b="1">
                <a:latin typeface="Book Antiqua" pitchFamily="18" charset="0"/>
              </a:rPr>
              <a:t>(Cardio)selective (</a:t>
            </a:r>
            <a:r>
              <a:rPr lang="cs-CZ" sz="2800" b="1">
                <a:latin typeface="Book Antiqua" pitchFamily="18" charset="0"/>
                <a:sym typeface="Symbol" pitchFamily="18" charset="2"/>
              </a:rPr>
              <a:t></a:t>
            </a:r>
            <a:r>
              <a:rPr lang="cs-CZ" sz="2800" b="1" baseline="-25000">
                <a:latin typeface="Book Antiqua" pitchFamily="18" charset="0"/>
                <a:sym typeface="Symbol" pitchFamily="18" charset="2"/>
              </a:rPr>
              <a:t>1</a:t>
            </a:r>
            <a:r>
              <a:rPr lang="cs-CZ" sz="2800" b="1">
                <a:latin typeface="Book Antiqua" pitchFamily="18" charset="0"/>
                <a:sym typeface="Symbol" pitchFamily="18" charset="2"/>
              </a:rPr>
              <a:t>) with ISA</a:t>
            </a:r>
          </a:p>
        </p:txBody>
      </p:sp>
      <p:sp>
        <p:nvSpPr>
          <p:cNvPr id="46089" name="Rectangle 9"/>
          <p:cNvSpPr>
            <a:spLocks noChangeArrowheads="1"/>
          </p:cNvSpPr>
          <p:nvPr/>
        </p:nvSpPr>
        <p:spPr bwMode="auto">
          <a:xfrm>
            <a:off x="5940425" y="4724400"/>
            <a:ext cx="19034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b="1">
                <a:solidFill>
                  <a:srgbClr val="FF3300"/>
                </a:solidFill>
                <a:latin typeface="Book Antiqua" pitchFamily="18" charset="0"/>
              </a:rPr>
              <a:t>acebutolol</a:t>
            </a:r>
          </a:p>
        </p:txBody>
      </p:sp>
      <p:sp>
        <p:nvSpPr>
          <p:cNvPr id="46090" name="Rectangle 10"/>
          <p:cNvSpPr>
            <a:spLocks noChangeArrowheads="1"/>
          </p:cNvSpPr>
          <p:nvPr/>
        </p:nvSpPr>
        <p:spPr bwMode="auto">
          <a:xfrm>
            <a:off x="755650" y="5589588"/>
            <a:ext cx="67135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b="1" dirty="0" err="1">
                <a:latin typeface="Book Antiqua" pitchFamily="18" charset="0"/>
              </a:rPr>
              <a:t>Combining</a:t>
            </a:r>
            <a:r>
              <a:rPr lang="cs-CZ" sz="2800" b="1" dirty="0">
                <a:latin typeface="Book Antiqua" pitchFamily="18" charset="0"/>
              </a:rPr>
              <a:t> </a:t>
            </a:r>
            <a:r>
              <a:rPr lang="cs-CZ" sz="2800" b="1" dirty="0">
                <a:latin typeface="Book Antiqua" pitchFamily="18" charset="0"/>
                <a:sym typeface="Symbol" pitchFamily="18" charset="2"/>
              </a:rPr>
              <a:t> +  </a:t>
            </a:r>
            <a:r>
              <a:rPr lang="cs-CZ" sz="2800" b="1" dirty="0" err="1">
                <a:latin typeface="Book Antiqua" pitchFamily="18" charset="0"/>
                <a:sym typeface="Symbol" pitchFamily="18" charset="2"/>
              </a:rPr>
              <a:t>blocade</a:t>
            </a:r>
            <a:r>
              <a:rPr lang="cs-CZ" sz="2800" b="1" dirty="0">
                <a:latin typeface="Book Antiqua" pitchFamily="18" charset="0"/>
                <a:sym typeface="Symbol" pitchFamily="18" charset="2"/>
              </a:rPr>
              <a:t> =                       </a:t>
            </a:r>
          </a:p>
          <a:p>
            <a:r>
              <a:rPr lang="cs-CZ" sz="2800" b="1" dirty="0">
                <a:latin typeface="Book Antiqua" pitchFamily="18" charset="0"/>
                <a:sym typeface="Symbol" pitchFamily="18" charset="2"/>
              </a:rPr>
              <a:t>-</a:t>
            </a:r>
            <a:r>
              <a:rPr lang="cs-CZ" sz="2800" b="1" dirty="0" err="1">
                <a:latin typeface="Book Antiqua" pitchFamily="18" charset="0"/>
                <a:sym typeface="Symbol" pitchFamily="18" charset="2"/>
              </a:rPr>
              <a:t>blockers</a:t>
            </a:r>
            <a:r>
              <a:rPr lang="cs-CZ" sz="2800" b="1" dirty="0">
                <a:latin typeface="Book Antiqua" pitchFamily="18" charset="0"/>
                <a:sym typeface="Symbol" pitchFamily="18" charset="2"/>
              </a:rPr>
              <a:t> </a:t>
            </a:r>
            <a:r>
              <a:rPr lang="cs-CZ" sz="2800" b="1" dirty="0" err="1">
                <a:latin typeface="Book Antiqua" pitchFamily="18" charset="0"/>
                <a:sym typeface="Symbol" pitchFamily="18" charset="2"/>
              </a:rPr>
              <a:t>of</a:t>
            </a:r>
            <a:r>
              <a:rPr lang="cs-CZ" sz="2800" b="1" dirty="0">
                <a:latin typeface="Book Antiqua" pitchFamily="18" charset="0"/>
                <a:sym typeface="Symbol" pitchFamily="18" charset="2"/>
              </a:rPr>
              <a:t> </a:t>
            </a:r>
            <a:r>
              <a:rPr lang="cs-CZ" sz="2800" b="1" dirty="0" err="1">
                <a:latin typeface="Book Antiqua" pitchFamily="18" charset="0"/>
                <a:sym typeface="Symbol" pitchFamily="18" charset="2"/>
              </a:rPr>
              <a:t>II.generation</a:t>
            </a:r>
            <a:endParaRPr lang="cs-CZ" sz="2800" b="1" dirty="0">
              <a:latin typeface="Book Antiqua" pitchFamily="18" charset="0"/>
              <a:sym typeface="Symbol" pitchFamily="18" charset="2"/>
            </a:endParaRPr>
          </a:p>
          <a:p>
            <a:r>
              <a:rPr lang="cs-CZ" sz="2800" dirty="0">
                <a:latin typeface="Book Antiqua" pitchFamily="18" charset="0"/>
                <a:sym typeface="Symbol" pitchFamily="18" charset="2"/>
              </a:rPr>
              <a:t> </a:t>
            </a:r>
          </a:p>
        </p:txBody>
      </p:sp>
      <p:sp>
        <p:nvSpPr>
          <p:cNvPr id="46091" name="Rectangle 11"/>
          <p:cNvSpPr>
            <a:spLocks noChangeArrowheads="1"/>
          </p:cNvSpPr>
          <p:nvPr/>
        </p:nvSpPr>
        <p:spPr bwMode="auto">
          <a:xfrm>
            <a:off x="6626225" y="5937250"/>
            <a:ext cx="1514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dirty="0" err="1">
                <a:solidFill>
                  <a:srgbClr val="FF3300"/>
                </a:solidFill>
              </a:rPr>
              <a:t>labe</a:t>
            </a:r>
            <a:r>
              <a:rPr lang="cs-CZ" sz="2800" b="1" dirty="0" err="1">
                <a:solidFill>
                  <a:srgbClr val="FF3300"/>
                </a:solidFill>
                <a:latin typeface="Book Antiqua" pitchFamily="18" charset="0"/>
              </a:rPr>
              <a:t>ta</a:t>
            </a:r>
            <a:r>
              <a:rPr lang="cs-CZ" sz="2400" b="1" dirty="0" err="1">
                <a:solidFill>
                  <a:srgbClr val="FF3300"/>
                </a:solidFill>
              </a:rPr>
              <a:t>lol</a:t>
            </a:r>
            <a:endParaRPr lang="cs-CZ" sz="2400" b="1" dirty="0">
              <a:solidFill>
                <a:srgbClr val="FF3300"/>
              </a:solidFill>
            </a:endParaRPr>
          </a:p>
        </p:txBody>
      </p:sp>
      <p:sp>
        <p:nvSpPr>
          <p:cNvPr id="46092" name="TextovéPole 1"/>
          <p:cNvSpPr txBox="1">
            <a:spLocks noChangeArrowheads="1"/>
          </p:cNvSpPr>
          <p:nvPr/>
        </p:nvSpPr>
        <p:spPr bwMode="auto">
          <a:xfrm>
            <a:off x="1295400" y="685800"/>
            <a:ext cx="6165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cs-CZ" sz="4400" b="1" dirty="0" err="1" smtClean="0">
                <a:latin typeface="Book Antiqua" pitchFamily="18" charset="0"/>
              </a:rPr>
              <a:t>classification</a:t>
            </a:r>
            <a:endParaRPr lang="cs-CZ" sz="4400" b="1" dirty="0">
              <a:latin typeface="Book Antiqua" pitchFamily="18" charset="0"/>
            </a:endParaRPr>
          </a:p>
        </p:txBody>
      </p:sp>
    </p:spTree>
    <p:extLst>
      <p:ext uri="{BB962C8B-B14F-4D97-AF65-F5344CB8AC3E}">
        <p14:creationId xmlns:p14="http://schemas.microsoft.com/office/powerpoint/2010/main" val="72570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569913" y="265113"/>
            <a:ext cx="8002587" cy="842962"/>
          </a:xfrm>
          <a:prstGeom prst="rect">
            <a:avLst/>
          </a:prstGeom>
          <a:noFill/>
          <a:ln w="9525">
            <a:noFill/>
            <a:miter lim="800000"/>
            <a:headEnd/>
            <a:tailEnd/>
          </a:ln>
          <a:effectLst/>
        </p:spPr>
        <p:txBody>
          <a:bodyPr wrap="none" lIns="80010" tIns="40005" rIns="80010" bIns="40005" anchor="ctr"/>
          <a:lstStyle/>
          <a:p>
            <a:pPr algn="ctr" defTabSz="800100" eaLnBrk="0" hangingPunct="0">
              <a:lnSpc>
                <a:spcPct val="90000"/>
              </a:lnSpc>
            </a:pPr>
            <a:r>
              <a:rPr lang="cs-CZ" altLang="it-IT" sz="5300" b="1" dirty="0" smtClean="0">
                <a:solidFill>
                  <a:srgbClr val="FFFF00"/>
                </a:solidFill>
                <a:effectLst>
                  <a:outerShdw blurRad="38100" dist="38100" dir="2700000" algn="tl">
                    <a:srgbClr val="000000"/>
                  </a:outerShdw>
                </a:effectLst>
                <a:latin typeface="Times" pitchFamily="18" charset="0"/>
              </a:rPr>
              <a:t>Beta </a:t>
            </a:r>
            <a:r>
              <a:rPr lang="cs-CZ" altLang="it-IT" sz="5300" b="1" dirty="0" err="1" smtClean="0">
                <a:solidFill>
                  <a:srgbClr val="FFFF00"/>
                </a:solidFill>
                <a:effectLst>
                  <a:outerShdw blurRad="38100" dist="38100" dir="2700000" algn="tl">
                    <a:srgbClr val="000000"/>
                  </a:outerShdw>
                </a:effectLst>
                <a:latin typeface="Times" pitchFamily="18" charset="0"/>
              </a:rPr>
              <a:t>blockers</a:t>
            </a:r>
            <a:endParaRPr lang="it-IT" altLang="it-IT" sz="5300" b="1" dirty="0">
              <a:solidFill>
                <a:srgbClr val="FFFF00"/>
              </a:solidFill>
              <a:effectLst>
                <a:outerShdw blurRad="38100" dist="38100" dir="2700000" algn="tl">
                  <a:srgbClr val="000000"/>
                </a:outerShdw>
              </a:effectLst>
              <a:latin typeface="Times" pitchFamily="18" charset="0"/>
            </a:endParaRPr>
          </a:p>
        </p:txBody>
      </p:sp>
      <p:sp>
        <p:nvSpPr>
          <p:cNvPr id="95235" name="Text Box 3"/>
          <p:cNvSpPr txBox="1">
            <a:spLocks noChangeArrowheads="1"/>
          </p:cNvSpPr>
          <p:nvPr/>
        </p:nvSpPr>
        <p:spPr bwMode="auto">
          <a:xfrm>
            <a:off x="261938" y="1258888"/>
            <a:ext cx="8729662" cy="3774110"/>
          </a:xfrm>
          <a:prstGeom prst="rect">
            <a:avLst/>
          </a:prstGeom>
          <a:noFill/>
          <a:ln w="9525">
            <a:solidFill>
              <a:schemeClr val="tx1"/>
            </a:solidFill>
            <a:miter lim="800000"/>
            <a:headEnd/>
            <a:tailEnd/>
          </a:ln>
          <a:effectLst/>
        </p:spPr>
        <p:txBody>
          <a:bodyPr lIns="80010" tIns="40005" rIns="80010" bIns="40005">
            <a:spAutoFit/>
          </a:bodyPr>
          <a:lstStyle/>
          <a:p>
            <a:pPr defTabSz="800100" eaLnBrk="0" hangingPunct="0">
              <a:lnSpc>
                <a:spcPct val="120000"/>
              </a:lnSpc>
            </a:pPr>
            <a:r>
              <a:rPr lang="cs-CZ" sz="2500" b="1" dirty="0" err="1" smtClean="0">
                <a:solidFill>
                  <a:srgbClr val="FFFF00"/>
                </a:solidFill>
                <a:effectLst>
                  <a:outerShdw blurRad="38100" dist="38100" dir="2700000" algn="tl">
                    <a:srgbClr val="000000"/>
                  </a:outerShdw>
                </a:effectLst>
                <a:latin typeface="Times" pitchFamily="18" charset="0"/>
              </a:rPr>
              <a:t>Indication</a:t>
            </a:r>
            <a:r>
              <a:rPr lang="cs-CZ" sz="2500" b="1" dirty="0" smtClean="0">
                <a:solidFill>
                  <a:srgbClr val="FFFF00"/>
                </a:solidFill>
                <a:effectLst>
                  <a:outerShdw blurRad="38100" dist="38100" dir="2700000" algn="tl">
                    <a:srgbClr val="000000"/>
                  </a:outerShdw>
                </a:effectLst>
                <a:latin typeface="Times" pitchFamily="18" charset="0"/>
              </a:rPr>
              <a:t>:</a:t>
            </a:r>
            <a:r>
              <a:rPr lang="cs-CZ" sz="2500" b="1" dirty="0" smtClean="0">
                <a:solidFill>
                  <a:schemeClr val="bg1"/>
                </a:solidFill>
                <a:effectLst>
                  <a:outerShdw blurRad="38100" dist="38100" dir="2700000" algn="tl">
                    <a:srgbClr val="000000"/>
                  </a:outerShdw>
                </a:effectLst>
                <a:latin typeface="Times" pitchFamily="18" charset="0"/>
              </a:rPr>
              <a:t> </a:t>
            </a:r>
            <a:r>
              <a:rPr lang="cs-CZ" sz="2500" b="1" dirty="0">
                <a:solidFill>
                  <a:schemeClr val="bg1"/>
                </a:solidFill>
                <a:effectLst>
                  <a:outerShdw blurRad="38100" dist="38100" dir="2700000" algn="tl">
                    <a:srgbClr val="000000"/>
                  </a:outerShdw>
                </a:effectLst>
                <a:latin typeface="Times" pitchFamily="18" charset="0"/>
              </a:rPr>
              <a:t>	</a:t>
            </a:r>
            <a:r>
              <a:rPr lang="cs-CZ" sz="2500" b="1" dirty="0">
                <a:effectLst>
                  <a:outerShdw blurRad="38100" dist="38100" dir="2700000" algn="tl">
                    <a:srgbClr val="000000"/>
                  </a:outerShdw>
                </a:effectLst>
                <a:latin typeface="Times" pitchFamily="18" charset="0"/>
              </a:rPr>
              <a:t>angina </a:t>
            </a:r>
            <a:r>
              <a:rPr lang="cs-CZ" sz="2500" b="1" dirty="0" smtClean="0">
                <a:effectLst>
                  <a:outerShdw blurRad="38100" dist="38100" dir="2700000" algn="tl">
                    <a:srgbClr val="000000"/>
                  </a:outerShdw>
                </a:effectLst>
                <a:latin typeface="Times" pitchFamily="18" charset="0"/>
              </a:rPr>
              <a:t>pectoris, </a:t>
            </a:r>
            <a:r>
              <a:rPr lang="cs-CZ" sz="2500" b="1" dirty="0" err="1" smtClean="0">
                <a:effectLst>
                  <a:outerShdw blurRad="38100" dist="38100" dir="2700000" algn="tl">
                    <a:srgbClr val="000000"/>
                  </a:outerShdw>
                </a:effectLst>
                <a:latin typeface="Times" pitchFamily="18" charset="0"/>
              </a:rPr>
              <a:t>hearth</a:t>
            </a:r>
            <a:r>
              <a:rPr lang="cs-CZ" sz="2500" b="1" dirty="0" smtClean="0">
                <a:effectLst>
                  <a:outerShdw blurRad="38100" dist="38100" dir="2700000" algn="tl">
                    <a:srgbClr val="000000"/>
                  </a:outerShdw>
                </a:effectLst>
                <a:latin typeface="Times" pitchFamily="18" charset="0"/>
              </a:rPr>
              <a:t> </a:t>
            </a:r>
            <a:r>
              <a:rPr lang="cs-CZ" sz="2500" b="1" dirty="0" err="1" smtClean="0">
                <a:effectLst>
                  <a:outerShdw blurRad="38100" dist="38100" dir="2700000" algn="tl">
                    <a:srgbClr val="000000"/>
                  </a:outerShdw>
                </a:effectLst>
                <a:latin typeface="Times" pitchFamily="18" charset="0"/>
              </a:rPr>
              <a:t>failure</a:t>
            </a:r>
            <a:r>
              <a:rPr lang="cs-CZ" sz="2500" b="1" dirty="0" smtClean="0">
                <a:effectLst>
                  <a:outerShdw blurRad="38100" dist="38100" dir="2700000" algn="tl">
                    <a:srgbClr val="000000"/>
                  </a:outerShdw>
                </a:effectLst>
                <a:latin typeface="Times" pitchFamily="18" charset="0"/>
              </a:rPr>
              <a:t> </a:t>
            </a:r>
            <a:r>
              <a:rPr lang="cs-CZ" sz="2500" b="1" dirty="0" err="1" smtClean="0">
                <a:effectLst>
                  <a:outerShdw blurRad="38100" dist="38100" dir="2700000" algn="tl">
                    <a:srgbClr val="000000"/>
                  </a:outerShdw>
                </a:effectLst>
                <a:latin typeface="Times" pitchFamily="18" charset="0"/>
              </a:rPr>
              <a:t>with</a:t>
            </a:r>
            <a:r>
              <a:rPr lang="cs-CZ" sz="2500" b="1" dirty="0" smtClean="0">
                <a:effectLst>
                  <a:outerShdw blurRad="38100" dist="38100" dir="2700000" algn="tl">
                    <a:srgbClr val="000000"/>
                  </a:outerShdw>
                </a:effectLst>
                <a:latin typeface="Times" pitchFamily="18" charset="0"/>
              </a:rPr>
              <a:t> </a:t>
            </a:r>
            <a:r>
              <a:rPr lang="cs-CZ" sz="2500" b="1" dirty="0" err="1" smtClean="0">
                <a:effectLst>
                  <a:outerShdw blurRad="38100" dist="38100" dir="2700000" algn="tl">
                    <a:srgbClr val="000000"/>
                  </a:outerShdw>
                </a:effectLst>
                <a:latin typeface="Times" pitchFamily="18" charset="0"/>
              </a:rPr>
              <a:t>titration</a:t>
            </a:r>
            <a:endParaRPr lang="cs-CZ" sz="2500" b="1" dirty="0">
              <a:effectLst>
                <a:outerShdw blurRad="38100" dist="38100" dir="2700000" algn="tl">
                  <a:srgbClr val="000000"/>
                </a:outerShdw>
              </a:effectLst>
              <a:latin typeface="Times" pitchFamily="18" charset="0"/>
            </a:endParaRPr>
          </a:p>
          <a:p>
            <a:pPr defTabSz="800100" eaLnBrk="0" hangingPunct="0">
              <a:lnSpc>
                <a:spcPct val="120000"/>
              </a:lnSpc>
            </a:pPr>
            <a:r>
              <a:rPr lang="cs-CZ" sz="2500" b="1" dirty="0">
                <a:effectLst>
                  <a:outerShdw blurRad="38100" dist="38100" dir="2700000" algn="tl">
                    <a:srgbClr val="000000"/>
                  </a:outerShdw>
                </a:effectLst>
                <a:latin typeface="Times" pitchFamily="18" charset="0"/>
              </a:rPr>
              <a:t>                 	</a:t>
            </a:r>
            <a:r>
              <a:rPr lang="cs-CZ" sz="2500" b="1" dirty="0" err="1" smtClean="0">
                <a:effectLst>
                  <a:outerShdw blurRad="38100" dist="38100" dir="2700000" algn="tl">
                    <a:srgbClr val="000000"/>
                  </a:outerShdw>
                </a:effectLst>
                <a:latin typeface="Times" pitchFamily="18" charset="0"/>
              </a:rPr>
              <a:t>tacharrhytmia</a:t>
            </a:r>
            <a:r>
              <a:rPr lang="cs-CZ" sz="2500" b="1" dirty="0" smtClean="0">
                <a:effectLst>
                  <a:outerShdw blurRad="38100" dist="38100" dir="2700000" algn="tl">
                    <a:srgbClr val="000000"/>
                  </a:outerShdw>
                </a:effectLst>
                <a:latin typeface="Times" pitchFamily="18" charset="0"/>
              </a:rPr>
              <a:t>, glaukom  </a:t>
            </a:r>
            <a:endParaRPr lang="cs-CZ" sz="2500" b="1" dirty="0">
              <a:effectLst>
                <a:outerShdw blurRad="38100" dist="38100" dir="2700000" algn="tl">
                  <a:srgbClr val="000000"/>
                </a:outerShdw>
              </a:effectLst>
              <a:latin typeface="Times" pitchFamily="18" charset="0"/>
            </a:endParaRPr>
          </a:p>
          <a:p>
            <a:pPr defTabSz="800100" eaLnBrk="0" hangingPunct="0">
              <a:lnSpc>
                <a:spcPct val="120000"/>
              </a:lnSpc>
            </a:pPr>
            <a:r>
              <a:rPr lang="cs-CZ" sz="2500" b="1" dirty="0">
                <a:effectLst>
                  <a:outerShdw blurRad="38100" dist="38100" dir="2700000" algn="tl">
                    <a:srgbClr val="000000"/>
                  </a:outerShdw>
                </a:effectLst>
                <a:latin typeface="Times" pitchFamily="18" charset="0"/>
              </a:rPr>
              <a:t>                 	</a:t>
            </a:r>
          </a:p>
          <a:p>
            <a:pPr algn="l" defTabSz="800100" eaLnBrk="0" hangingPunct="0">
              <a:lnSpc>
                <a:spcPct val="120000"/>
              </a:lnSpc>
            </a:pPr>
            <a:endParaRPr lang="cs-CZ" sz="2500" b="1" dirty="0">
              <a:effectLst>
                <a:outerShdw blurRad="38100" dist="38100" dir="2700000" algn="tl">
                  <a:srgbClr val="000000"/>
                </a:outerShdw>
              </a:effectLst>
              <a:latin typeface="Times" pitchFamily="18" charset="0"/>
            </a:endParaRPr>
          </a:p>
          <a:p>
            <a:pPr algn="l" defTabSz="800100" eaLnBrk="0" hangingPunct="0">
              <a:lnSpc>
                <a:spcPct val="120000"/>
              </a:lnSpc>
            </a:pPr>
            <a:r>
              <a:rPr lang="cs-CZ" sz="2500" b="1" dirty="0" err="1" smtClean="0">
                <a:solidFill>
                  <a:srgbClr val="FFFF00"/>
                </a:solidFill>
                <a:effectLst>
                  <a:outerShdw blurRad="38100" dist="38100" dir="2700000" algn="tl">
                    <a:srgbClr val="000000"/>
                  </a:outerShdw>
                </a:effectLst>
                <a:latin typeface="Times" pitchFamily="18" charset="0"/>
              </a:rPr>
              <a:t>Contraindication</a:t>
            </a:r>
            <a:r>
              <a:rPr lang="cs-CZ" sz="2500" b="1" dirty="0" smtClean="0">
                <a:solidFill>
                  <a:srgbClr val="FFFF00"/>
                </a:solidFill>
                <a:effectLst>
                  <a:outerShdw blurRad="38100" dist="38100" dir="2700000" algn="tl">
                    <a:srgbClr val="000000"/>
                  </a:outerShdw>
                </a:effectLst>
                <a:latin typeface="Times" pitchFamily="18" charset="0"/>
              </a:rPr>
              <a:t>:</a:t>
            </a:r>
          </a:p>
          <a:p>
            <a:pPr defTabSz="800100" eaLnBrk="0" hangingPunct="0">
              <a:lnSpc>
                <a:spcPct val="120000"/>
              </a:lnSpc>
            </a:pPr>
            <a:endParaRPr lang="cs-CZ" sz="2500" b="1" dirty="0">
              <a:solidFill>
                <a:srgbClr val="FFFF00"/>
              </a:solidFill>
              <a:effectLst>
                <a:outerShdw blurRad="38100" dist="38100" dir="2700000" algn="tl">
                  <a:srgbClr val="000000"/>
                </a:outerShdw>
              </a:effectLst>
              <a:latin typeface="Times" pitchFamily="18" charset="0"/>
            </a:endParaRPr>
          </a:p>
          <a:p>
            <a:pPr defTabSz="800100" eaLnBrk="0" hangingPunct="0">
              <a:lnSpc>
                <a:spcPct val="120000"/>
              </a:lnSpc>
            </a:pPr>
            <a:r>
              <a:rPr lang="cs-CZ" sz="2500" b="1" dirty="0">
                <a:solidFill>
                  <a:srgbClr val="99FFCC"/>
                </a:solidFill>
                <a:effectLst>
                  <a:outerShdw blurRad="38100" dist="38100" dir="2700000" algn="tl">
                    <a:srgbClr val="000000"/>
                  </a:outerShdw>
                </a:effectLst>
                <a:latin typeface="Times" pitchFamily="18" charset="0"/>
              </a:rPr>
              <a:t>     </a:t>
            </a:r>
            <a:r>
              <a:rPr lang="cs-CZ" sz="2500" b="1" dirty="0" err="1" smtClean="0">
                <a:solidFill>
                  <a:srgbClr val="99FFCC"/>
                </a:solidFill>
                <a:effectLst>
                  <a:outerShdw blurRad="38100" dist="38100" dir="2700000" algn="tl">
                    <a:srgbClr val="000000"/>
                  </a:outerShdw>
                </a:effectLst>
                <a:latin typeface="Times" pitchFamily="18" charset="0"/>
              </a:rPr>
              <a:t>absolute</a:t>
            </a:r>
            <a:r>
              <a:rPr lang="cs-CZ" sz="2500" b="1" dirty="0" smtClean="0">
                <a:solidFill>
                  <a:srgbClr val="99FFCC"/>
                </a:solidFill>
                <a:effectLst>
                  <a:outerShdw blurRad="38100" dist="38100" dir="2700000" algn="tl">
                    <a:srgbClr val="000000"/>
                  </a:outerShdw>
                </a:effectLst>
                <a:latin typeface="Times" pitchFamily="18" charset="0"/>
              </a:rPr>
              <a:t>:</a:t>
            </a:r>
            <a:r>
              <a:rPr lang="cs-CZ" sz="2500" b="1" dirty="0" smtClean="0">
                <a:solidFill>
                  <a:schemeClr val="bg1"/>
                </a:solidFill>
                <a:effectLst>
                  <a:outerShdw blurRad="38100" dist="38100" dir="2700000" algn="tl">
                    <a:srgbClr val="000000"/>
                  </a:outerShdw>
                </a:effectLst>
                <a:latin typeface="Times" pitchFamily="18" charset="0"/>
              </a:rPr>
              <a:t> </a:t>
            </a:r>
            <a:r>
              <a:rPr lang="cs-CZ" sz="2500" b="1" dirty="0">
                <a:solidFill>
                  <a:schemeClr val="bg1"/>
                </a:solidFill>
                <a:effectLst>
                  <a:outerShdw blurRad="38100" dist="38100" dir="2700000" algn="tl">
                    <a:srgbClr val="000000"/>
                  </a:outerShdw>
                </a:effectLst>
                <a:latin typeface="Times" pitchFamily="18" charset="0"/>
              </a:rPr>
              <a:t>	</a:t>
            </a:r>
            <a:r>
              <a:rPr lang="cs-CZ" sz="2500" b="1" dirty="0">
                <a:effectLst>
                  <a:outerShdw blurRad="38100" dist="38100" dir="2700000" algn="tl">
                    <a:srgbClr val="000000"/>
                  </a:outerShdw>
                </a:effectLst>
                <a:latin typeface="Times" pitchFamily="18" charset="0"/>
              </a:rPr>
              <a:t>AV </a:t>
            </a:r>
            <a:r>
              <a:rPr lang="cs-CZ" sz="2500" b="1" dirty="0" err="1" smtClean="0">
                <a:effectLst>
                  <a:outerShdw blurRad="38100" dist="38100" dir="2700000" algn="tl">
                    <a:srgbClr val="000000"/>
                  </a:outerShdw>
                </a:effectLst>
                <a:latin typeface="Times" pitchFamily="18" charset="0"/>
              </a:rPr>
              <a:t>block</a:t>
            </a:r>
            <a:r>
              <a:rPr lang="cs-CZ" sz="2500" b="1" dirty="0" smtClean="0">
                <a:effectLst>
                  <a:outerShdw blurRad="38100" dist="38100" dir="2700000" algn="tl">
                    <a:srgbClr val="000000"/>
                  </a:outerShdw>
                </a:effectLst>
                <a:latin typeface="Times" pitchFamily="18" charset="0"/>
              </a:rPr>
              <a:t> (grade 2 </a:t>
            </a:r>
            <a:r>
              <a:rPr lang="cs-CZ" sz="2500" b="1" dirty="0" err="1" smtClean="0">
                <a:effectLst>
                  <a:outerShdw blurRad="38100" dist="38100" dir="2700000" algn="tl">
                    <a:srgbClr val="000000"/>
                  </a:outerShdw>
                </a:effectLst>
                <a:latin typeface="Times" pitchFamily="18" charset="0"/>
              </a:rPr>
              <a:t>or</a:t>
            </a:r>
            <a:r>
              <a:rPr lang="cs-CZ" sz="2500" b="1" dirty="0" smtClean="0">
                <a:effectLst>
                  <a:outerShdw blurRad="38100" dist="38100" dir="2700000" algn="tl">
                    <a:srgbClr val="000000"/>
                  </a:outerShdw>
                </a:effectLst>
                <a:latin typeface="Times" pitchFamily="18" charset="0"/>
              </a:rPr>
              <a:t> 3), </a:t>
            </a:r>
            <a:r>
              <a:rPr lang="cs-CZ" sz="2500" b="1" dirty="0" err="1" smtClean="0">
                <a:effectLst>
                  <a:outerShdw blurRad="38100" dist="38100" dir="2700000" algn="tl">
                    <a:srgbClr val="000000"/>
                  </a:outerShdw>
                </a:effectLst>
                <a:latin typeface="Times" pitchFamily="18" charset="0"/>
              </a:rPr>
              <a:t>asthma</a:t>
            </a:r>
            <a:r>
              <a:rPr lang="cs-CZ" sz="2500" b="1" dirty="0">
                <a:effectLst>
                  <a:outerShdw blurRad="38100" dist="38100" dir="2700000" algn="tl">
                    <a:srgbClr val="000000"/>
                  </a:outerShdw>
                </a:effectLst>
                <a:latin typeface="Times" pitchFamily="18" charset="0"/>
              </a:rPr>
              <a:t>,</a:t>
            </a:r>
            <a:r>
              <a:rPr lang="cs-CZ" sz="1800" b="1" dirty="0">
                <a:effectLst>
                  <a:outerShdw blurRad="38100" dist="38100" dir="2700000" algn="tl">
                    <a:srgbClr val="000000"/>
                  </a:outerShdw>
                </a:effectLst>
                <a:latin typeface="Times" pitchFamily="18" charset="0"/>
              </a:rPr>
              <a:t> </a:t>
            </a:r>
            <a:endParaRPr lang="cs-CZ" sz="2500" b="1" dirty="0">
              <a:effectLst>
                <a:outerShdw blurRad="38100" dist="38100" dir="2700000" algn="tl">
                  <a:srgbClr val="000000"/>
                </a:outerShdw>
              </a:effectLst>
              <a:latin typeface="Times" pitchFamily="18" charset="0"/>
            </a:endParaRPr>
          </a:p>
          <a:p>
            <a:pPr defTabSz="800100" eaLnBrk="0" hangingPunct="0">
              <a:lnSpc>
                <a:spcPct val="120000"/>
              </a:lnSpc>
            </a:pPr>
            <a:r>
              <a:rPr lang="cs-CZ" sz="2500" b="1" dirty="0">
                <a:effectLst>
                  <a:outerShdw blurRad="38100" dist="38100" dir="2700000" algn="tl">
                    <a:srgbClr val="000000"/>
                  </a:outerShdw>
                </a:effectLst>
                <a:latin typeface="Times" pitchFamily="18" charset="0"/>
              </a:rPr>
              <a:t>      </a:t>
            </a:r>
            <a:endParaRPr lang="cs-CZ" sz="2500" b="1" dirty="0">
              <a:solidFill>
                <a:schemeClr val="bg1"/>
              </a:solidFill>
              <a:effectLst>
                <a:outerShdw blurRad="38100" dist="38100" dir="2700000" algn="tl">
                  <a:srgbClr val="000000"/>
                </a:outerShdw>
              </a:effectLst>
              <a:latin typeface="Times"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44730" y="908720"/>
            <a:ext cx="9144000" cy="762000"/>
          </a:xfrm>
        </p:spPr>
        <p:txBody>
          <a:bodyPr/>
          <a:lstStyle/>
          <a:p>
            <a:r>
              <a:rPr lang="cs-CZ" sz="4400" dirty="0" err="1" smtClean="0">
                <a:solidFill>
                  <a:srgbClr val="FFFF00"/>
                </a:solidFill>
              </a:rPr>
              <a:t>Adverse</a:t>
            </a:r>
            <a:r>
              <a:rPr lang="cs-CZ" sz="4400" dirty="0" smtClean="0">
                <a:solidFill>
                  <a:srgbClr val="FFFF00"/>
                </a:solidFill>
              </a:rPr>
              <a:t> </a:t>
            </a:r>
            <a:r>
              <a:rPr lang="cs-CZ" sz="4400" dirty="0" err="1" smtClean="0">
                <a:solidFill>
                  <a:srgbClr val="FFFF00"/>
                </a:solidFill>
              </a:rPr>
              <a:t>events</a:t>
            </a:r>
            <a:r>
              <a:rPr lang="cs-CZ" sz="4400" dirty="0" smtClean="0">
                <a:solidFill>
                  <a:srgbClr val="FFFF00"/>
                </a:solidFill>
              </a:rPr>
              <a:t/>
            </a:r>
            <a:br>
              <a:rPr lang="cs-CZ" sz="4400" dirty="0" smtClean="0">
                <a:solidFill>
                  <a:srgbClr val="FFFF00"/>
                </a:solidFill>
              </a:rPr>
            </a:br>
            <a:endParaRPr lang="cs-CZ" sz="4400" dirty="0">
              <a:solidFill>
                <a:srgbClr val="FFFF00"/>
              </a:solidFill>
            </a:endParaRPr>
          </a:p>
        </p:txBody>
      </p:sp>
      <p:sp>
        <p:nvSpPr>
          <p:cNvPr id="18435" name="Text Box 3"/>
          <p:cNvSpPr txBox="1">
            <a:spLocks noChangeArrowheads="1"/>
          </p:cNvSpPr>
          <p:nvPr/>
        </p:nvSpPr>
        <p:spPr bwMode="auto">
          <a:xfrm>
            <a:off x="228600" y="1844824"/>
            <a:ext cx="8686800" cy="3687018"/>
          </a:xfrm>
          <a:prstGeom prst="rect">
            <a:avLst/>
          </a:prstGeom>
          <a:noFill/>
          <a:ln w="9525">
            <a:noFill/>
            <a:miter lim="800000"/>
            <a:headEnd/>
            <a:tailEnd/>
          </a:ln>
          <a:effectLst/>
        </p:spPr>
        <p:txBody>
          <a:bodyPr tIns="118800" bIns="118800">
            <a:spAutoFit/>
          </a:bodyPr>
          <a:lstStyle/>
          <a:p>
            <a:pPr marL="457200" indent="-457200" algn="l">
              <a:spcBef>
                <a:spcPct val="50000"/>
              </a:spcBef>
              <a:buFontTx/>
              <a:buChar char="-"/>
            </a:pPr>
            <a:r>
              <a:rPr lang="cs-CZ" sz="3200" dirty="0" err="1" smtClean="0"/>
              <a:t>Bronchoconstriction</a:t>
            </a:r>
            <a:endParaRPr lang="cs-CZ" sz="3200" dirty="0" smtClean="0"/>
          </a:p>
          <a:p>
            <a:pPr marL="457200" indent="-457200" algn="l">
              <a:spcBef>
                <a:spcPct val="50000"/>
              </a:spcBef>
              <a:buFontTx/>
              <a:buChar char="-"/>
            </a:pPr>
            <a:r>
              <a:rPr lang="cs-CZ" sz="3200" dirty="0" err="1" smtClean="0"/>
              <a:t>Bradycardia</a:t>
            </a:r>
            <a:endParaRPr lang="cs-CZ" sz="3200" dirty="0" smtClean="0"/>
          </a:p>
          <a:p>
            <a:pPr marL="457200" indent="-457200" algn="l">
              <a:spcBef>
                <a:spcPct val="50000"/>
              </a:spcBef>
              <a:buFontTx/>
              <a:buChar char="-"/>
            </a:pPr>
            <a:r>
              <a:rPr lang="cs-CZ" sz="3200" dirty="0" err="1" smtClean="0"/>
              <a:t>Hypoglycaemia</a:t>
            </a:r>
            <a:endParaRPr lang="cs-CZ" sz="3200" dirty="0" smtClean="0"/>
          </a:p>
          <a:p>
            <a:pPr marL="457200" indent="-457200" algn="l">
              <a:spcBef>
                <a:spcPct val="50000"/>
              </a:spcBef>
              <a:buFontTx/>
              <a:buChar char="-"/>
            </a:pPr>
            <a:r>
              <a:rPr lang="cs-CZ" sz="3200" dirty="0" err="1" smtClean="0"/>
              <a:t>Fatique</a:t>
            </a:r>
            <a:endParaRPr lang="cs-CZ" sz="3200" dirty="0" smtClean="0"/>
          </a:p>
          <a:p>
            <a:pPr marL="457200" indent="-457200" algn="l">
              <a:spcBef>
                <a:spcPct val="50000"/>
              </a:spcBef>
              <a:buFontTx/>
              <a:buChar char="-"/>
            </a:pPr>
            <a:endParaRPr lang="cs-CZ" sz="3200" dirty="0" smtClean="0"/>
          </a:p>
        </p:txBody>
      </p:sp>
    </p:spTree>
    <p:extLst>
      <p:ext uri="{BB962C8B-B14F-4D97-AF65-F5344CB8AC3E}">
        <p14:creationId xmlns:p14="http://schemas.microsoft.com/office/powerpoint/2010/main" val="292984965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44730" y="908720"/>
            <a:ext cx="9144000" cy="762000"/>
          </a:xfrm>
        </p:spPr>
        <p:txBody>
          <a:bodyPr/>
          <a:lstStyle/>
          <a:p>
            <a:r>
              <a:rPr lang="en-US" sz="4400" dirty="0">
                <a:solidFill>
                  <a:srgbClr val="FFFF00"/>
                </a:solidFill>
              </a:rPr>
              <a:t>I</a:t>
            </a:r>
            <a:r>
              <a:rPr lang="en-US" sz="4400" baseline="-25000" dirty="0">
                <a:solidFill>
                  <a:srgbClr val="FFFF00"/>
                </a:solidFill>
              </a:rPr>
              <a:t>f </a:t>
            </a:r>
            <a:r>
              <a:rPr lang="cs-CZ" sz="4400" baseline="-25000" dirty="0" smtClean="0"/>
              <a:t> </a:t>
            </a:r>
            <a:r>
              <a:rPr lang="cs-CZ" sz="4400" dirty="0" err="1" smtClean="0">
                <a:solidFill>
                  <a:srgbClr val="FFFF00"/>
                </a:solidFill>
              </a:rPr>
              <a:t>blockers</a:t>
            </a:r>
            <a:r>
              <a:rPr lang="cs-CZ" sz="4400" dirty="0" smtClean="0">
                <a:solidFill>
                  <a:srgbClr val="FFFF00"/>
                </a:solidFill>
              </a:rPr>
              <a:t> –SA node</a:t>
            </a:r>
            <a:br>
              <a:rPr lang="cs-CZ" sz="4400" dirty="0" smtClean="0">
                <a:solidFill>
                  <a:srgbClr val="FFFF00"/>
                </a:solidFill>
              </a:rPr>
            </a:br>
            <a:endParaRPr lang="cs-CZ" sz="4400" dirty="0">
              <a:solidFill>
                <a:srgbClr val="FFFF00"/>
              </a:solidFill>
            </a:endParaRPr>
          </a:p>
        </p:txBody>
      </p:sp>
      <p:sp>
        <p:nvSpPr>
          <p:cNvPr id="18435" name="Text Box 3"/>
          <p:cNvSpPr txBox="1">
            <a:spLocks noChangeArrowheads="1"/>
          </p:cNvSpPr>
          <p:nvPr/>
        </p:nvSpPr>
        <p:spPr bwMode="auto">
          <a:xfrm>
            <a:off x="228600" y="1844824"/>
            <a:ext cx="8686800" cy="2702133"/>
          </a:xfrm>
          <a:prstGeom prst="rect">
            <a:avLst/>
          </a:prstGeom>
          <a:noFill/>
          <a:ln w="9525">
            <a:noFill/>
            <a:miter lim="800000"/>
            <a:headEnd/>
            <a:tailEnd/>
          </a:ln>
          <a:effectLst/>
        </p:spPr>
        <p:txBody>
          <a:bodyPr tIns="118800" bIns="118800">
            <a:spAutoFit/>
          </a:bodyPr>
          <a:lstStyle/>
          <a:p>
            <a:pPr algn="l">
              <a:spcBef>
                <a:spcPct val="50000"/>
              </a:spcBef>
            </a:pPr>
            <a:r>
              <a:rPr lang="en-US" sz="3200" dirty="0" smtClean="0"/>
              <a:t>Heart </a:t>
            </a:r>
            <a:r>
              <a:rPr lang="en-US" sz="3200" dirty="0"/>
              <a:t>rate is determined by spontaneous electrical pacemaker activity in the </a:t>
            </a:r>
            <a:r>
              <a:rPr lang="en-US" sz="3200" dirty="0" err="1"/>
              <a:t>sinoatrial</a:t>
            </a:r>
            <a:r>
              <a:rPr lang="en-US" sz="3200" dirty="0"/>
              <a:t> node controlled by the </a:t>
            </a:r>
            <a:r>
              <a:rPr lang="en-US" sz="3200" i="1" dirty="0"/>
              <a:t>I</a:t>
            </a:r>
            <a:r>
              <a:rPr lang="en-US" sz="3200" baseline="-25000" dirty="0"/>
              <a:t>f</a:t>
            </a:r>
            <a:r>
              <a:rPr lang="en-US" sz="3200" dirty="0"/>
              <a:t> </a:t>
            </a:r>
            <a:r>
              <a:rPr lang="en-US" sz="3200" dirty="0" smtClean="0"/>
              <a:t>current</a:t>
            </a:r>
            <a:r>
              <a:rPr lang="cs-CZ" sz="3200" dirty="0" smtClean="0"/>
              <a:t> </a:t>
            </a:r>
            <a:r>
              <a:rPr lang="en-US" sz="3200" dirty="0"/>
              <a:t>(</a:t>
            </a:r>
            <a:r>
              <a:rPr lang="en-US" sz="3200" i="1" dirty="0"/>
              <a:t>f</a:t>
            </a:r>
            <a:r>
              <a:rPr lang="en-US" sz="3200" dirty="0"/>
              <a:t> is for "</a:t>
            </a:r>
            <a:r>
              <a:rPr lang="en-US" sz="3200" dirty="0">
                <a:hlinkClick r:id="rId2" action="ppaction://hlinkfile" tooltip="Funny current"/>
              </a:rPr>
              <a:t>funny</a:t>
            </a:r>
            <a:r>
              <a:rPr lang="en-US" sz="3200" dirty="0"/>
              <a:t>", so called because it had unusual properties compared with other current systems known at the time of its discovery</a:t>
            </a:r>
            <a:r>
              <a:rPr lang="en-US" sz="3200" dirty="0" smtClean="0"/>
              <a:t>)</a:t>
            </a:r>
            <a:endParaRPr lang="cs-CZ" sz="3200" dirty="0" smtClean="0"/>
          </a:p>
        </p:txBody>
      </p:sp>
    </p:spTree>
    <p:extLst>
      <p:ext uri="{BB962C8B-B14F-4D97-AF65-F5344CB8AC3E}">
        <p14:creationId xmlns:p14="http://schemas.microsoft.com/office/powerpoint/2010/main" val="358828203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1268760"/>
            <a:ext cx="9144000" cy="762000"/>
          </a:xfrm>
        </p:spPr>
        <p:txBody>
          <a:bodyPr/>
          <a:lstStyle/>
          <a:p>
            <a:r>
              <a:rPr lang="en-US" sz="4400" dirty="0">
                <a:solidFill>
                  <a:srgbClr val="FFFF00"/>
                </a:solidFill>
              </a:rPr>
              <a:t>I</a:t>
            </a:r>
            <a:r>
              <a:rPr lang="en-US" sz="4400" baseline="-25000" dirty="0">
                <a:solidFill>
                  <a:srgbClr val="FFFF00"/>
                </a:solidFill>
              </a:rPr>
              <a:t>f </a:t>
            </a:r>
            <a:r>
              <a:rPr lang="cs-CZ" sz="4400" baseline="-25000" dirty="0"/>
              <a:t> </a:t>
            </a:r>
            <a:r>
              <a:rPr lang="cs-CZ" sz="4400" dirty="0" err="1">
                <a:solidFill>
                  <a:srgbClr val="FFFF00"/>
                </a:solidFill>
              </a:rPr>
              <a:t>blockers</a:t>
            </a:r>
            <a:r>
              <a:rPr lang="cs-CZ" sz="4400" dirty="0">
                <a:solidFill>
                  <a:srgbClr val="FFFF00"/>
                </a:solidFill>
              </a:rPr>
              <a:t> –SA node</a:t>
            </a:r>
            <a:br>
              <a:rPr lang="cs-CZ" sz="4400" dirty="0">
                <a:solidFill>
                  <a:srgbClr val="FFFF00"/>
                </a:solidFill>
              </a:rPr>
            </a:br>
            <a:r>
              <a:rPr lang="cs-CZ" sz="4400" dirty="0" smtClean="0">
                <a:solidFill>
                  <a:srgbClr val="FFFF00"/>
                </a:solidFill>
              </a:rPr>
              <a:t/>
            </a:r>
            <a:br>
              <a:rPr lang="cs-CZ" sz="4400" dirty="0" smtClean="0">
                <a:solidFill>
                  <a:srgbClr val="FFFF00"/>
                </a:solidFill>
              </a:rPr>
            </a:br>
            <a:endParaRPr lang="cs-CZ" sz="4400" dirty="0">
              <a:solidFill>
                <a:srgbClr val="FFFF00"/>
              </a:solidFill>
            </a:endParaRPr>
          </a:p>
        </p:txBody>
      </p:sp>
      <p:sp>
        <p:nvSpPr>
          <p:cNvPr id="18435" name="Text Box 3"/>
          <p:cNvSpPr txBox="1">
            <a:spLocks noChangeArrowheads="1"/>
          </p:cNvSpPr>
          <p:nvPr/>
        </p:nvSpPr>
        <p:spPr bwMode="auto">
          <a:xfrm>
            <a:off x="323528" y="1484784"/>
            <a:ext cx="8686800" cy="3194575"/>
          </a:xfrm>
          <a:prstGeom prst="rect">
            <a:avLst/>
          </a:prstGeom>
          <a:noFill/>
          <a:ln w="9525">
            <a:noFill/>
            <a:miter lim="800000"/>
            <a:headEnd/>
            <a:tailEnd/>
          </a:ln>
          <a:effectLst/>
        </p:spPr>
        <p:txBody>
          <a:bodyPr tIns="118800" bIns="118800">
            <a:spAutoFit/>
          </a:bodyPr>
          <a:lstStyle/>
          <a:p>
            <a:pPr algn="l"/>
            <a:r>
              <a:rPr lang="en-US" sz="3200" b="1" dirty="0" err="1" smtClean="0">
                <a:solidFill>
                  <a:srgbClr val="FF0000"/>
                </a:solidFill>
              </a:rPr>
              <a:t>Ivabradine</a:t>
            </a:r>
            <a:r>
              <a:rPr lang="en-US" sz="3200" b="1" dirty="0" smtClean="0">
                <a:solidFill>
                  <a:srgbClr val="FF0000"/>
                </a:solidFill>
              </a:rPr>
              <a:t> </a:t>
            </a:r>
            <a:r>
              <a:rPr lang="en-US" sz="3200" dirty="0"/>
              <a:t>acts on the I</a:t>
            </a:r>
            <a:r>
              <a:rPr lang="en-US" sz="3200" i="1" baseline="-25000" dirty="0"/>
              <a:t>f</a:t>
            </a:r>
            <a:r>
              <a:rPr lang="en-US" sz="3200" dirty="0"/>
              <a:t> </a:t>
            </a:r>
            <a:r>
              <a:rPr lang="en-US" sz="3200" dirty="0" smtClean="0"/>
              <a:t>ion </a:t>
            </a:r>
            <a:r>
              <a:rPr lang="en-US" sz="3200" dirty="0"/>
              <a:t>current, which is highly expressed in the </a:t>
            </a:r>
            <a:r>
              <a:rPr lang="en-US" sz="3200" dirty="0" err="1">
                <a:hlinkClick r:id="rId2" action="ppaction://hlinkfile" tooltip="Sinoatrial node"/>
              </a:rPr>
              <a:t>sinoatrial</a:t>
            </a:r>
            <a:r>
              <a:rPr lang="en-US" sz="3200" dirty="0">
                <a:hlinkClick r:id="rId2" action="ppaction://hlinkfile" tooltip="Sinoatrial node"/>
              </a:rPr>
              <a:t> node</a:t>
            </a:r>
            <a:r>
              <a:rPr lang="en-US" sz="3200" dirty="0"/>
              <a:t>. I</a:t>
            </a:r>
            <a:r>
              <a:rPr lang="en-US" sz="3200" i="1" baseline="-25000" dirty="0"/>
              <a:t>f</a:t>
            </a:r>
            <a:r>
              <a:rPr lang="en-US" sz="3200" dirty="0"/>
              <a:t> is a mixed Na</a:t>
            </a:r>
            <a:r>
              <a:rPr lang="en-US" sz="3200" baseline="30000" dirty="0"/>
              <a:t>+</a:t>
            </a:r>
            <a:r>
              <a:rPr lang="en-US" sz="3200" dirty="0"/>
              <a:t>–</a:t>
            </a:r>
            <a:r>
              <a:rPr lang="en-US" sz="3200" dirty="0" smtClean="0"/>
              <a:t>K</a:t>
            </a:r>
            <a:endParaRPr lang="cs-CZ" sz="3200" dirty="0" smtClean="0"/>
          </a:p>
          <a:p>
            <a:pPr algn="l"/>
            <a:endParaRPr lang="cs-CZ" sz="3200" dirty="0"/>
          </a:p>
          <a:p>
            <a:pPr algn="l"/>
            <a:r>
              <a:rPr lang="en-US" sz="3200" dirty="0"/>
              <a:t>I</a:t>
            </a:r>
            <a:r>
              <a:rPr lang="en-US" sz="3200" i="1" baseline="-25000" dirty="0"/>
              <a:t>f</a:t>
            </a:r>
            <a:r>
              <a:rPr lang="en-US" sz="3200" dirty="0" smtClean="0"/>
              <a:t> </a:t>
            </a:r>
            <a:r>
              <a:rPr lang="en-US" sz="3200" dirty="0"/>
              <a:t>is one of the most important ionic currents for regulating pacemaker activity in the </a:t>
            </a:r>
            <a:r>
              <a:rPr lang="en-US" sz="3200" dirty="0" err="1"/>
              <a:t>sinoatrial</a:t>
            </a:r>
            <a:r>
              <a:rPr lang="en-US" sz="3200" dirty="0"/>
              <a:t> (SA) node. </a:t>
            </a:r>
            <a:endParaRPr lang="en-US" sz="3200" dirty="0">
              <a:effectLst/>
            </a:endParaRPr>
          </a:p>
        </p:txBody>
      </p:sp>
    </p:spTree>
    <p:extLst>
      <p:ext uri="{BB962C8B-B14F-4D97-AF65-F5344CB8AC3E}">
        <p14:creationId xmlns:p14="http://schemas.microsoft.com/office/powerpoint/2010/main" val="17027038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928670"/>
            <a:ext cx="9144000" cy="762000"/>
          </a:xfrm>
        </p:spPr>
        <p:txBody>
          <a:bodyPr/>
          <a:lstStyle/>
          <a:p>
            <a:r>
              <a:rPr lang="cs-CZ" sz="4400" dirty="0" err="1" smtClean="0">
                <a:solidFill>
                  <a:srgbClr val="FFFF00"/>
                </a:solidFill>
              </a:rPr>
              <a:t>Ivabradine</a:t>
            </a:r>
            <a:r>
              <a:rPr lang="cs-CZ" sz="4400" dirty="0" smtClean="0">
                <a:solidFill>
                  <a:srgbClr val="FFFF00"/>
                </a:solidFill>
              </a:rPr>
              <a:t> (PROCORALAN)</a:t>
            </a:r>
            <a:endParaRPr lang="cs-CZ" sz="4400" dirty="0">
              <a:solidFill>
                <a:srgbClr val="FFFF00"/>
              </a:solidFill>
            </a:endParaRPr>
          </a:p>
        </p:txBody>
      </p:sp>
      <p:sp>
        <p:nvSpPr>
          <p:cNvPr id="18435" name="Text Box 3"/>
          <p:cNvSpPr txBox="1">
            <a:spLocks noChangeArrowheads="1"/>
          </p:cNvSpPr>
          <p:nvPr/>
        </p:nvSpPr>
        <p:spPr bwMode="auto">
          <a:xfrm>
            <a:off x="179512" y="1340768"/>
            <a:ext cx="8686800" cy="3563907"/>
          </a:xfrm>
          <a:prstGeom prst="rect">
            <a:avLst/>
          </a:prstGeom>
          <a:noFill/>
          <a:ln w="9525">
            <a:noFill/>
            <a:miter lim="800000"/>
            <a:headEnd/>
            <a:tailEnd/>
          </a:ln>
          <a:effectLst/>
        </p:spPr>
        <p:txBody>
          <a:bodyPr tIns="118800" bIns="118800">
            <a:spAutoFit/>
          </a:bodyPr>
          <a:lstStyle/>
          <a:p>
            <a:pPr algn="l">
              <a:spcBef>
                <a:spcPct val="50000"/>
              </a:spcBef>
            </a:pPr>
            <a:endParaRPr lang="cs-CZ" sz="2400" dirty="0" smtClean="0">
              <a:latin typeface="Times New Roman" pitchFamily="18" charset="0"/>
            </a:endParaRPr>
          </a:p>
          <a:p>
            <a:pPr marL="457200" indent="-457200" algn="l">
              <a:buFont typeface="Arial" pitchFamily="34" charset="0"/>
              <a:buChar char="•"/>
            </a:pPr>
            <a:endParaRPr lang="cs-CZ" sz="3200" dirty="0" smtClean="0"/>
          </a:p>
          <a:p>
            <a:pPr marL="457200" indent="-457200" algn="l">
              <a:buFont typeface="Arial" pitchFamily="34" charset="0"/>
              <a:buChar char="•"/>
            </a:pPr>
            <a:r>
              <a:rPr lang="en-US" sz="3200" dirty="0" smtClean="0"/>
              <a:t>selectively </a:t>
            </a:r>
            <a:r>
              <a:rPr lang="en-US" sz="3200" dirty="0"/>
              <a:t>inhibits the pacemaker I</a:t>
            </a:r>
            <a:r>
              <a:rPr lang="en-US" sz="3200" i="1" baseline="-25000" dirty="0"/>
              <a:t>f</a:t>
            </a:r>
            <a:r>
              <a:rPr lang="en-US" sz="3200" dirty="0"/>
              <a:t> current in a dose-dependent manner. Blocking this channel reduces </a:t>
            </a:r>
            <a:r>
              <a:rPr lang="en-US" sz="3200" dirty="0">
                <a:hlinkClick r:id="rId2" action="ppaction://hlinkfile" tooltip="Cardiac pacemaker"/>
              </a:rPr>
              <a:t>cardiac pacemaker</a:t>
            </a:r>
            <a:r>
              <a:rPr lang="en-US" sz="3200" dirty="0"/>
              <a:t> activity, slowing the </a:t>
            </a:r>
            <a:r>
              <a:rPr lang="en-US" sz="3200" dirty="0">
                <a:hlinkClick r:id="rId3" action="ppaction://hlinkfile" tooltip="Heart rate"/>
              </a:rPr>
              <a:t>heart rate</a:t>
            </a:r>
            <a:r>
              <a:rPr lang="en-US" sz="3200" dirty="0"/>
              <a:t> and allowing more time for blood to flow to the myocardium</a:t>
            </a:r>
            <a:r>
              <a:rPr lang="en-US" sz="3200" dirty="0" smtClean="0"/>
              <a:t>.</a:t>
            </a:r>
            <a:endParaRPr lang="en-US" sz="3200" dirty="0"/>
          </a:p>
        </p:txBody>
      </p:sp>
    </p:spTree>
    <p:extLst>
      <p:ext uri="{BB962C8B-B14F-4D97-AF65-F5344CB8AC3E}">
        <p14:creationId xmlns:p14="http://schemas.microsoft.com/office/powerpoint/2010/main" val="8297327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928670"/>
            <a:ext cx="9144000" cy="762000"/>
          </a:xfrm>
        </p:spPr>
        <p:txBody>
          <a:bodyPr/>
          <a:lstStyle/>
          <a:p>
            <a:r>
              <a:rPr lang="cs-CZ" sz="4400" dirty="0" err="1" smtClean="0">
                <a:solidFill>
                  <a:srgbClr val="FFFF00"/>
                </a:solidFill>
              </a:rPr>
              <a:t>Ivabradine</a:t>
            </a:r>
            <a:r>
              <a:rPr lang="cs-CZ" sz="4400" dirty="0" smtClean="0">
                <a:solidFill>
                  <a:srgbClr val="FFFF00"/>
                </a:solidFill>
              </a:rPr>
              <a:t> – </a:t>
            </a:r>
            <a:r>
              <a:rPr lang="cs-CZ" sz="4400" dirty="0" err="1" smtClean="0">
                <a:solidFill>
                  <a:srgbClr val="FFFF00"/>
                </a:solidFill>
              </a:rPr>
              <a:t>indication</a:t>
            </a:r>
            <a:r>
              <a:rPr lang="cs-CZ" sz="4400" dirty="0" smtClean="0">
                <a:solidFill>
                  <a:srgbClr val="FFFF00"/>
                </a:solidFill>
              </a:rPr>
              <a:t> :</a:t>
            </a:r>
            <a:br>
              <a:rPr lang="cs-CZ" sz="4400" dirty="0" smtClean="0">
                <a:solidFill>
                  <a:srgbClr val="FFFF00"/>
                </a:solidFill>
              </a:rPr>
            </a:br>
            <a:endParaRPr lang="cs-CZ" sz="4400" dirty="0">
              <a:solidFill>
                <a:srgbClr val="FFFF00"/>
              </a:solidFill>
            </a:endParaRPr>
          </a:p>
        </p:txBody>
      </p:sp>
      <p:sp>
        <p:nvSpPr>
          <p:cNvPr id="18435" name="Text Box 3"/>
          <p:cNvSpPr txBox="1">
            <a:spLocks noChangeArrowheads="1"/>
          </p:cNvSpPr>
          <p:nvPr/>
        </p:nvSpPr>
        <p:spPr bwMode="auto">
          <a:xfrm>
            <a:off x="457200" y="1556792"/>
            <a:ext cx="8686800" cy="5164345"/>
          </a:xfrm>
          <a:prstGeom prst="rect">
            <a:avLst/>
          </a:prstGeom>
          <a:noFill/>
          <a:ln w="9525">
            <a:noFill/>
            <a:miter lim="800000"/>
            <a:headEnd/>
            <a:tailEnd/>
          </a:ln>
          <a:effectLst/>
        </p:spPr>
        <p:txBody>
          <a:bodyPr tIns="118800" bIns="118800">
            <a:spAutoFit/>
          </a:bodyPr>
          <a:lstStyle/>
          <a:p>
            <a:pPr algn="l"/>
            <a:r>
              <a:rPr lang="cs-CZ" sz="3200" b="1" dirty="0" smtClean="0">
                <a:solidFill>
                  <a:srgbClr val="FFFF00"/>
                </a:solidFill>
              </a:rPr>
              <a:t>I: </a:t>
            </a:r>
            <a:r>
              <a:rPr lang="en-US" sz="3200" dirty="0" smtClean="0"/>
              <a:t>Symptomatic </a:t>
            </a:r>
            <a:r>
              <a:rPr lang="en-US" sz="3200" dirty="0"/>
              <a:t>treatment of chronic stable angina pectoris in coronary artery disease adults with normal sinus rhythm. </a:t>
            </a:r>
            <a:endParaRPr lang="cs-CZ" sz="3200" dirty="0" smtClean="0"/>
          </a:p>
          <a:p>
            <a:pPr algn="l"/>
            <a:endParaRPr lang="en-US" sz="3200" dirty="0"/>
          </a:p>
          <a:p>
            <a:pPr marL="457200" indent="-457200" algn="l">
              <a:buFontTx/>
              <a:buChar char="-"/>
            </a:pPr>
            <a:r>
              <a:rPr lang="en-US" sz="3200" dirty="0" smtClean="0"/>
              <a:t>in </a:t>
            </a:r>
            <a:r>
              <a:rPr lang="en-US" sz="3200" dirty="0"/>
              <a:t>adults unable to tolerate or with a contra-indication to the use of beta-blockers </a:t>
            </a:r>
            <a:endParaRPr lang="cs-CZ" sz="3200" dirty="0" smtClean="0"/>
          </a:p>
          <a:p>
            <a:pPr marL="457200" indent="-457200" algn="l">
              <a:buFontTx/>
              <a:buChar char="-"/>
            </a:pPr>
            <a:endParaRPr lang="en-US" sz="3200" dirty="0"/>
          </a:p>
          <a:p>
            <a:pPr algn="l"/>
            <a:r>
              <a:rPr lang="en-US" sz="3200" dirty="0"/>
              <a:t>- or in combination with beta-blockers in patients inadequately controlled with an optimal beta-blocker dose and whose heart rate is &gt; 60 </a:t>
            </a:r>
            <a:r>
              <a:rPr lang="en-US" sz="3200" dirty="0" err="1"/>
              <a:t>bpm</a:t>
            </a:r>
            <a:r>
              <a:rPr lang="en-US" sz="3200" dirty="0"/>
              <a:t>. </a:t>
            </a:r>
          </a:p>
        </p:txBody>
      </p:sp>
    </p:spTree>
    <p:extLst>
      <p:ext uri="{BB962C8B-B14F-4D97-AF65-F5344CB8AC3E}">
        <p14:creationId xmlns:p14="http://schemas.microsoft.com/office/powerpoint/2010/main" val="43257299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928670"/>
            <a:ext cx="9144000" cy="762000"/>
          </a:xfrm>
        </p:spPr>
        <p:txBody>
          <a:bodyPr/>
          <a:lstStyle/>
          <a:p>
            <a:r>
              <a:rPr lang="cs-CZ" sz="4400" dirty="0" err="1" smtClean="0">
                <a:solidFill>
                  <a:srgbClr val="FFFF00"/>
                </a:solidFill>
              </a:rPr>
              <a:t>Calcium-channel</a:t>
            </a:r>
            <a:r>
              <a:rPr lang="cs-CZ" sz="4400" dirty="0" smtClean="0">
                <a:solidFill>
                  <a:srgbClr val="FFFF00"/>
                </a:solidFill>
              </a:rPr>
              <a:t> </a:t>
            </a:r>
            <a:r>
              <a:rPr lang="cs-CZ" sz="4400" dirty="0" err="1" smtClean="0">
                <a:solidFill>
                  <a:srgbClr val="FFFF00"/>
                </a:solidFill>
              </a:rPr>
              <a:t>blockers</a:t>
            </a:r>
            <a:r>
              <a:rPr lang="cs-CZ" sz="4400" dirty="0" smtClean="0">
                <a:solidFill>
                  <a:srgbClr val="FFFF00"/>
                </a:solidFill>
              </a:rPr>
              <a:t> (CCB)</a:t>
            </a:r>
            <a:br>
              <a:rPr lang="cs-CZ" sz="4400" dirty="0" smtClean="0">
                <a:solidFill>
                  <a:srgbClr val="FFFF00"/>
                </a:solidFill>
              </a:rPr>
            </a:br>
            <a:endParaRPr lang="cs-CZ" sz="4400" dirty="0">
              <a:solidFill>
                <a:srgbClr val="FFFF00"/>
              </a:solidFill>
            </a:endParaRPr>
          </a:p>
        </p:txBody>
      </p:sp>
      <p:sp>
        <p:nvSpPr>
          <p:cNvPr id="18435" name="Text Box 3"/>
          <p:cNvSpPr txBox="1">
            <a:spLocks noChangeArrowheads="1"/>
          </p:cNvSpPr>
          <p:nvPr/>
        </p:nvSpPr>
        <p:spPr bwMode="auto">
          <a:xfrm>
            <a:off x="-8384" y="1484784"/>
            <a:ext cx="8686800" cy="4795013"/>
          </a:xfrm>
          <a:prstGeom prst="rect">
            <a:avLst/>
          </a:prstGeom>
          <a:noFill/>
          <a:ln w="9525">
            <a:noFill/>
            <a:miter lim="800000"/>
            <a:headEnd/>
            <a:tailEnd/>
          </a:ln>
          <a:effectLst/>
        </p:spPr>
        <p:txBody>
          <a:bodyPr tIns="118800" bIns="118800">
            <a:spAutoFit/>
          </a:bodyPr>
          <a:lstStyle/>
          <a:p>
            <a:pPr algn="l">
              <a:spcBef>
                <a:spcPct val="50000"/>
              </a:spcBef>
            </a:pPr>
            <a:endParaRPr lang="cs-CZ" sz="2400" b="1" dirty="0" smtClean="0">
              <a:latin typeface="Times New Roman" pitchFamily="18" charset="0"/>
            </a:endParaRPr>
          </a:p>
          <a:p>
            <a:pPr marL="457200" indent="-457200" algn="l">
              <a:spcBef>
                <a:spcPct val="50000"/>
              </a:spcBef>
              <a:buFont typeface="Arial" pitchFamily="34" charset="0"/>
              <a:buChar char="•"/>
            </a:pPr>
            <a:r>
              <a:rPr lang="en-US" sz="3200" dirty="0" smtClean="0"/>
              <a:t>work</a:t>
            </a:r>
            <a:r>
              <a:rPr lang="cs-CZ" sz="3200" dirty="0" smtClean="0"/>
              <a:t>s</a:t>
            </a:r>
            <a:r>
              <a:rPr lang="en-US" sz="3200" dirty="0" smtClean="0"/>
              <a:t> </a:t>
            </a:r>
            <a:r>
              <a:rPr lang="en-US" sz="3200" dirty="0"/>
              <a:t>by blocking </a:t>
            </a:r>
            <a:r>
              <a:rPr lang="en-US" sz="3200" dirty="0">
                <a:hlinkClick r:id="rId2" action="ppaction://hlinkfile" tooltip="Voltage-gated calcium channel"/>
              </a:rPr>
              <a:t>voltage-gated calcium </a:t>
            </a:r>
            <a:r>
              <a:rPr lang="en-US" sz="3200" dirty="0" smtClean="0">
                <a:hlinkClick r:id="rId2" action="ppaction://hlinkfile" tooltip="Voltage-gated calcium channel"/>
              </a:rPr>
              <a:t>channels</a:t>
            </a:r>
            <a:r>
              <a:rPr lang="en-US" sz="3200" dirty="0" smtClean="0"/>
              <a:t> </a:t>
            </a:r>
            <a:r>
              <a:rPr lang="en-US" sz="3200" dirty="0"/>
              <a:t>in </a:t>
            </a:r>
            <a:r>
              <a:rPr lang="en-US" sz="3200" dirty="0">
                <a:hlinkClick r:id="rId3" action="ppaction://hlinkfile" tooltip="Cardiac muscle"/>
              </a:rPr>
              <a:t>cardiac muscle</a:t>
            </a:r>
            <a:r>
              <a:rPr lang="en-US" sz="3200" dirty="0"/>
              <a:t> and </a:t>
            </a:r>
            <a:r>
              <a:rPr lang="en-US" sz="3200" dirty="0">
                <a:hlinkClick r:id="rId4" action="ppaction://hlinkfile" tooltip="Blood vessel"/>
              </a:rPr>
              <a:t>blood vessels</a:t>
            </a:r>
            <a:r>
              <a:rPr lang="en-US" sz="3200" dirty="0"/>
              <a:t>. </a:t>
            </a:r>
            <a:endParaRPr lang="cs-CZ" sz="3200" dirty="0" smtClean="0"/>
          </a:p>
          <a:p>
            <a:pPr marL="457200" indent="-457200" algn="l">
              <a:spcBef>
                <a:spcPct val="50000"/>
              </a:spcBef>
              <a:buFont typeface="Arial" pitchFamily="34" charset="0"/>
              <a:buChar char="•"/>
            </a:pPr>
            <a:r>
              <a:rPr lang="en-US" sz="3200" dirty="0" smtClean="0"/>
              <a:t>↓</a:t>
            </a:r>
            <a:r>
              <a:rPr lang="cs-CZ" sz="3200" dirty="0" smtClean="0"/>
              <a:t> </a:t>
            </a:r>
            <a:r>
              <a:rPr lang="en-US" sz="3200" dirty="0" smtClean="0"/>
              <a:t>intracellular </a:t>
            </a:r>
            <a:r>
              <a:rPr lang="en-US" sz="3200" dirty="0"/>
              <a:t>calcium leading to ↓ </a:t>
            </a:r>
            <a:r>
              <a:rPr lang="en-US" sz="3200" dirty="0" smtClean="0">
                <a:hlinkClick r:id="rId5" action="ppaction://hlinkfile" tooltip="Cardiac contractility"/>
              </a:rPr>
              <a:t>cardiac contractility</a:t>
            </a:r>
            <a:endParaRPr lang="cs-CZ" sz="3200" dirty="0"/>
          </a:p>
          <a:p>
            <a:pPr marL="457200" indent="-457200" algn="l">
              <a:spcBef>
                <a:spcPct val="50000"/>
              </a:spcBef>
              <a:buFont typeface="Arial" pitchFamily="34" charset="0"/>
              <a:buChar char="•"/>
            </a:pPr>
            <a:r>
              <a:rPr lang="en-US" sz="3200" dirty="0" smtClean="0"/>
              <a:t>In </a:t>
            </a:r>
            <a:r>
              <a:rPr lang="en-US" sz="3200" dirty="0"/>
              <a:t>blood </a:t>
            </a:r>
            <a:r>
              <a:rPr lang="en-US" sz="3200" dirty="0" smtClean="0"/>
              <a:t>vessels</a:t>
            </a:r>
            <a:r>
              <a:rPr lang="cs-CZ" sz="3200" dirty="0" smtClean="0"/>
              <a:t> </a:t>
            </a:r>
            <a:r>
              <a:rPr lang="en-US" sz="3200" dirty="0" smtClean="0">
                <a:solidFill>
                  <a:srgbClr val="FFFFFF"/>
                </a:solidFill>
              </a:rPr>
              <a:t>↓</a:t>
            </a:r>
            <a:r>
              <a:rPr lang="cs-CZ" sz="3200" dirty="0"/>
              <a:t> </a:t>
            </a:r>
            <a:r>
              <a:rPr lang="en-US" sz="3200" dirty="0" smtClean="0">
                <a:hlinkClick r:id="rId6" action="ppaction://hlinkfile" tooltip="Vascular smooth muscle"/>
              </a:rPr>
              <a:t>vascular </a:t>
            </a:r>
            <a:r>
              <a:rPr lang="en-US" sz="3200" dirty="0">
                <a:hlinkClick r:id="rId6" action="ppaction://hlinkfile" tooltip="Vascular smooth muscle"/>
              </a:rPr>
              <a:t>smooth muscle</a:t>
            </a:r>
            <a:r>
              <a:rPr lang="en-US" sz="3200" dirty="0"/>
              <a:t> and therefore ↑</a:t>
            </a:r>
            <a:r>
              <a:rPr lang="en-US" sz="3200" dirty="0" smtClean="0"/>
              <a:t> </a:t>
            </a:r>
            <a:r>
              <a:rPr lang="en-US" sz="3200" dirty="0" smtClean="0">
                <a:hlinkClick r:id="rId7" action="ppaction://hlinkfile" tooltip="Vasodilation"/>
              </a:rPr>
              <a:t>vasodilation</a:t>
            </a:r>
            <a:r>
              <a:rPr lang="en-US" sz="3200" dirty="0"/>
              <a:t>. Vasodilation decreases </a:t>
            </a:r>
            <a:r>
              <a:rPr lang="en-US" sz="3200" dirty="0">
                <a:hlinkClick r:id="rId8" action="ppaction://hlinkfile" tooltip="Total peripheral resistance"/>
              </a:rPr>
              <a:t>total peripheral </a:t>
            </a:r>
            <a:r>
              <a:rPr lang="en-US" sz="3200" dirty="0" smtClean="0">
                <a:hlinkClick r:id="rId8" action="ppaction://hlinkfile" tooltip="Total peripheral resistance"/>
              </a:rPr>
              <a:t>resistance</a:t>
            </a:r>
            <a:r>
              <a:rPr lang="cs-CZ" sz="3200" dirty="0"/>
              <a:t>.</a:t>
            </a:r>
            <a:endParaRPr lang="cs-CZ" sz="3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8600" y="1196975"/>
            <a:ext cx="8686800" cy="1631216"/>
          </a:xfrm>
          <a:prstGeom prst="rect">
            <a:avLst/>
          </a:prstGeom>
          <a:noFill/>
          <a:ln w="9525">
            <a:noFill/>
            <a:miter lim="800000"/>
            <a:headEnd/>
            <a:tailEnd/>
          </a:ln>
          <a:effectLst/>
        </p:spPr>
        <p:txBody>
          <a:bodyPr>
            <a:spAutoFit/>
          </a:bodyPr>
          <a:lstStyle/>
          <a:p>
            <a:pPr algn="l">
              <a:spcBef>
                <a:spcPct val="50000"/>
              </a:spcBef>
            </a:pPr>
            <a:r>
              <a:rPr lang="cs-CZ" sz="2800" b="1" u="sng" dirty="0" smtClean="0">
                <a:solidFill>
                  <a:srgbClr val="FFFF00"/>
                </a:solidFill>
                <a:latin typeface="Times New Roman" pitchFamily="18" charset="0"/>
              </a:rPr>
              <a:t>Risk </a:t>
            </a:r>
            <a:r>
              <a:rPr lang="cs-CZ" sz="2800" b="1" u="sng" dirty="0" err="1" smtClean="0">
                <a:solidFill>
                  <a:srgbClr val="FFFF00"/>
                </a:solidFill>
                <a:latin typeface="Times New Roman" pitchFamily="18" charset="0"/>
              </a:rPr>
              <a:t>factors</a:t>
            </a:r>
            <a:r>
              <a:rPr lang="cs-CZ" sz="2800" b="1" u="sng" dirty="0" smtClean="0">
                <a:solidFill>
                  <a:srgbClr val="FFFF00"/>
                </a:solidFill>
                <a:latin typeface="Times New Roman" pitchFamily="18" charset="0"/>
              </a:rPr>
              <a:t>:</a:t>
            </a:r>
            <a:endParaRPr lang="cs-CZ" sz="2400" dirty="0"/>
          </a:p>
          <a:p>
            <a:pPr marL="342900" indent="-342900" algn="l">
              <a:buFont typeface="Arial" pitchFamily="34" charset="0"/>
              <a:buChar char="•"/>
            </a:pPr>
            <a:r>
              <a:rPr lang="cs-CZ" sz="2400" dirty="0" err="1" smtClean="0"/>
              <a:t>Should</a:t>
            </a:r>
            <a:r>
              <a:rPr lang="cs-CZ" sz="2400" dirty="0" smtClean="0"/>
              <a:t> not </a:t>
            </a:r>
            <a:r>
              <a:rPr lang="cs-CZ" sz="2400" dirty="0" err="1"/>
              <a:t>be</a:t>
            </a:r>
            <a:r>
              <a:rPr lang="cs-CZ" sz="2400" dirty="0"/>
              <a:t> </a:t>
            </a:r>
            <a:r>
              <a:rPr lang="cs-CZ" sz="2400" dirty="0" err="1"/>
              <a:t>influenced</a:t>
            </a:r>
            <a:r>
              <a:rPr lang="cs-CZ" sz="2400" dirty="0"/>
              <a:t> - </a:t>
            </a:r>
            <a:r>
              <a:rPr lang="cs-CZ" sz="2400" dirty="0" err="1"/>
              <a:t>age</a:t>
            </a:r>
            <a:r>
              <a:rPr lang="cs-CZ" sz="2400" dirty="0"/>
              <a:t>, gender, </a:t>
            </a:r>
            <a:r>
              <a:rPr lang="cs-CZ" sz="2400" dirty="0" err="1"/>
              <a:t>family</a:t>
            </a:r>
            <a:r>
              <a:rPr lang="cs-CZ" sz="2400" dirty="0"/>
              <a:t> </a:t>
            </a:r>
            <a:r>
              <a:rPr lang="cs-CZ" sz="2400" dirty="0" err="1" smtClean="0"/>
              <a:t>history</a:t>
            </a:r>
            <a:endParaRPr lang="cs-CZ" sz="2400" dirty="0" smtClean="0"/>
          </a:p>
          <a:p>
            <a:pPr marL="342900" indent="-342900" algn="l">
              <a:buFont typeface="Arial" pitchFamily="34" charset="0"/>
              <a:buChar char="•"/>
            </a:pPr>
            <a:r>
              <a:rPr lang="cs-CZ" sz="2400" dirty="0" err="1" smtClean="0"/>
              <a:t>Should</a:t>
            </a:r>
            <a:r>
              <a:rPr lang="cs-CZ" sz="2400" dirty="0" smtClean="0"/>
              <a:t> </a:t>
            </a:r>
            <a:r>
              <a:rPr lang="cs-CZ" sz="2400" dirty="0" err="1" smtClean="0"/>
              <a:t>be</a:t>
            </a:r>
            <a:r>
              <a:rPr lang="cs-CZ" sz="2400" dirty="0" smtClean="0"/>
              <a:t> </a:t>
            </a:r>
            <a:r>
              <a:rPr lang="cs-CZ" sz="2400" dirty="0" err="1" smtClean="0"/>
              <a:t>influenced</a:t>
            </a:r>
            <a:r>
              <a:rPr lang="cs-CZ" sz="2400" dirty="0" smtClean="0"/>
              <a:t> </a:t>
            </a:r>
            <a:r>
              <a:rPr lang="cs-CZ" sz="2400" dirty="0"/>
              <a:t>- </a:t>
            </a:r>
            <a:r>
              <a:rPr lang="cs-CZ" sz="2400" dirty="0" err="1"/>
              <a:t>hypertension</a:t>
            </a:r>
            <a:r>
              <a:rPr lang="cs-CZ" sz="2400" dirty="0"/>
              <a:t>, </a:t>
            </a:r>
            <a:r>
              <a:rPr lang="cs-CZ" sz="2400" dirty="0" err="1"/>
              <a:t>hyperlipoproteinaemia</a:t>
            </a:r>
            <a:r>
              <a:rPr lang="cs-CZ" sz="2400" dirty="0"/>
              <a:t>, </a:t>
            </a:r>
            <a:r>
              <a:rPr lang="cs-CZ" sz="2400" dirty="0" smtClean="0"/>
              <a:t>smoking, stress</a:t>
            </a:r>
            <a:r>
              <a:rPr lang="cs-CZ" sz="2400" dirty="0"/>
              <a:t>, obesity, </a:t>
            </a:r>
            <a:r>
              <a:rPr lang="cs-CZ" sz="2400" dirty="0" err="1"/>
              <a:t>physical</a:t>
            </a:r>
            <a:r>
              <a:rPr lang="cs-CZ" sz="2400" dirty="0"/>
              <a:t> </a:t>
            </a:r>
            <a:r>
              <a:rPr lang="cs-CZ" sz="2400" dirty="0" err="1"/>
              <a:t>inactivity</a:t>
            </a:r>
            <a:r>
              <a:rPr lang="cs-CZ" sz="2400" dirty="0"/>
              <a:t>, </a:t>
            </a:r>
            <a:r>
              <a:rPr lang="cs-CZ" sz="2400" dirty="0" err="1"/>
              <a:t>dietary</a:t>
            </a:r>
            <a:r>
              <a:rPr lang="cs-CZ" sz="2400" dirty="0"/>
              <a:t> </a:t>
            </a:r>
            <a:r>
              <a:rPr lang="cs-CZ" sz="2400" dirty="0" err="1"/>
              <a:t>habits</a:t>
            </a:r>
            <a:endParaRPr lang="cs-CZ" sz="2400" dirty="0">
              <a:effectLst/>
            </a:endParaRPr>
          </a:p>
        </p:txBody>
      </p:sp>
      <p:sp>
        <p:nvSpPr>
          <p:cNvPr id="3078" name="Rectangle 6"/>
          <p:cNvSpPr>
            <a:spLocks noGrp="1" noChangeArrowheads="1"/>
          </p:cNvSpPr>
          <p:nvPr>
            <p:ph type="ctrTitle"/>
          </p:nvPr>
        </p:nvSpPr>
        <p:spPr bwMode="invGray">
          <a:xfrm>
            <a:off x="0" y="0"/>
            <a:ext cx="9144000" cy="1052513"/>
          </a:xfrm>
          <a:noFill/>
          <a:ln/>
        </p:spPr>
        <p:txBody>
          <a:bodyPr/>
          <a:lstStyle/>
          <a:p>
            <a:r>
              <a:rPr lang="cs-CZ" sz="4400" dirty="0" err="1" smtClean="0">
                <a:solidFill>
                  <a:srgbClr val="FFFF00"/>
                </a:solidFill>
              </a:rPr>
              <a:t>Ischemic</a:t>
            </a:r>
            <a:r>
              <a:rPr lang="cs-CZ" sz="4400" dirty="0" smtClean="0">
                <a:solidFill>
                  <a:srgbClr val="FFFF00"/>
                </a:solidFill>
              </a:rPr>
              <a:t> </a:t>
            </a:r>
            <a:r>
              <a:rPr lang="cs-CZ" sz="4400" dirty="0" err="1" smtClean="0">
                <a:solidFill>
                  <a:srgbClr val="FFFF00"/>
                </a:solidFill>
              </a:rPr>
              <a:t>hearth</a:t>
            </a:r>
            <a:r>
              <a:rPr lang="cs-CZ" sz="4400" dirty="0" smtClean="0">
                <a:solidFill>
                  <a:srgbClr val="FFFF00"/>
                </a:solidFill>
              </a:rPr>
              <a:t> </a:t>
            </a:r>
            <a:r>
              <a:rPr lang="cs-CZ" sz="4400" dirty="0" err="1" smtClean="0">
                <a:solidFill>
                  <a:srgbClr val="FFFF00"/>
                </a:solidFill>
              </a:rPr>
              <a:t>disease</a:t>
            </a:r>
            <a:endParaRPr lang="cs-CZ" sz="4400" dirty="0">
              <a:solidFill>
                <a:srgbClr val="FFFF00"/>
              </a:solidFill>
            </a:endParaRPr>
          </a:p>
        </p:txBody>
      </p:sp>
      <p:pic>
        <p:nvPicPr>
          <p:cNvPr id="3079" name="Picture 7" descr="kouření"/>
          <p:cNvPicPr>
            <a:picLocks noChangeAspect="1" noChangeArrowheads="1"/>
          </p:cNvPicPr>
          <p:nvPr/>
        </p:nvPicPr>
        <p:blipFill>
          <a:blip r:embed="rId2"/>
          <a:srcRect/>
          <a:stretch>
            <a:fillRect/>
          </a:stretch>
        </p:blipFill>
        <p:spPr bwMode="auto">
          <a:xfrm>
            <a:off x="1447006" y="3500437"/>
            <a:ext cx="2119313" cy="2808287"/>
          </a:xfrm>
          <a:prstGeom prst="rect">
            <a:avLst/>
          </a:prstGeom>
          <a:noFill/>
        </p:spPr>
      </p:pic>
      <p:pic>
        <p:nvPicPr>
          <p:cNvPr id="3080" name="Picture 8" descr="obezita-muž"/>
          <p:cNvPicPr>
            <a:picLocks noChangeAspect="1" noChangeArrowheads="1"/>
          </p:cNvPicPr>
          <p:nvPr/>
        </p:nvPicPr>
        <p:blipFill>
          <a:blip r:embed="rId3"/>
          <a:srcRect/>
          <a:stretch>
            <a:fillRect/>
          </a:stretch>
        </p:blipFill>
        <p:spPr bwMode="auto">
          <a:xfrm>
            <a:off x="4139952" y="3500437"/>
            <a:ext cx="1962150" cy="2735262"/>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928670"/>
            <a:ext cx="9144000" cy="762000"/>
          </a:xfrm>
        </p:spPr>
        <p:txBody>
          <a:bodyPr/>
          <a:lstStyle/>
          <a:p>
            <a:r>
              <a:rPr lang="cs-CZ" sz="4400" dirty="0" err="1" smtClean="0">
                <a:solidFill>
                  <a:srgbClr val="FFFF00"/>
                </a:solidFill>
              </a:rPr>
              <a:t>Calcium-channel</a:t>
            </a:r>
            <a:r>
              <a:rPr lang="cs-CZ" sz="4400" dirty="0" smtClean="0">
                <a:solidFill>
                  <a:srgbClr val="FFFF00"/>
                </a:solidFill>
              </a:rPr>
              <a:t> </a:t>
            </a:r>
            <a:r>
              <a:rPr lang="cs-CZ" sz="4400" dirty="0" err="1" smtClean="0">
                <a:solidFill>
                  <a:srgbClr val="FFFF00"/>
                </a:solidFill>
              </a:rPr>
              <a:t>blockers</a:t>
            </a:r>
            <a:r>
              <a:rPr lang="cs-CZ" sz="4400" dirty="0" smtClean="0">
                <a:solidFill>
                  <a:srgbClr val="FFFF00"/>
                </a:solidFill>
              </a:rPr>
              <a:t> (CCB)</a:t>
            </a:r>
            <a:br>
              <a:rPr lang="cs-CZ" sz="4400" dirty="0" smtClean="0">
                <a:solidFill>
                  <a:srgbClr val="FFFF00"/>
                </a:solidFill>
              </a:rPr>
            </a:br>
            <a:endParaRPr lang="cs-CZ" sz="4400" dirty="0">
              <a:solidFill>
                <a:srgbClr val="FFFF00"/>
              </a:solidFill>
            </a:endParaRPr>
          </a:p>
        </p:txBody>
      </p:sp>
      <p:sp>
        <p:nvSpPr>
          <p:cNvPr id="18435" name="Text Box 3"/>
          <p:cNvSpPr txBox="1">
            <a:spLocks noChangeArrowheads="1"/>
          </p:cNvSpPr>
          <p:nvPr/>
        </p:nvSpPr>
        <p:spPr bwMode="auto">
          <a:xfrm>
            <a:off x="-8384" y="1484784"/>
            <a:ext cx="8686800" cy="5779898"/>
          </a:xfrm>
          <a:prstGeom prst="rect">
            <a:avLst/>
          </a:prstGeom>
          <a:noFill/>
          <a:ln w="9525">
            <a:noFill/>
            <a:miter lim="800000"/>
            <a:headEnd/>
            <a:tailEnd/>
          </a:ln>
          <a:effectLst/>
        </p:spPr>
        <p:txBody>
          <a:bodyPr tIns="118800" bIns="118800">
            <a:spAutoFit/>
          </a:bodyPr>
          <a:lstStyle/>
          <a:p>
            <a:pPr algn="l">
              <a:spcBef>
                <a:spcPct val="50000"/>
              </a:spcBef>
            </a:pPr>
            <a:endParaRPr lang="cs-CZ" sz="2400" b="1" dirty="0" smtClean="0">
              <a:latin typeface="Times New Roman" pitchFamily="18" charset="0"/>
            </a:endParaRPr>
          </a:p>
          <a:p>
            <a:pPr marL="457200" indent="-457200" algn="l">
              <a:spcBef>
                <a:spcPct val="50000"/>
              </a:spcBef>
              <a:buFont typeface="Arial" pitchFamily="34" charset="0"/>
              <a:buChar char="•"/>
            </a:pPr>
            <a:r>
              <a:rPr lang="cs-CZ" sz="3200" b="1" dirty="0" smtClean="0">
                <a:latin typeface="+mj-lt"/>
              </a:rPr>
              <a:t>3 </a:t>
            </a:r>
            <a:r>
              <a:rPr lang="cs-CZ" sz="3200" b="1" dirty="0" err="1" smtClean="0">
                <a:latin typeface="+mj-lt"/>
              </a:rPr>
              <a:t>chemically</a:t>
            </a:r>
            <a:r>
              <a:rPr lang="cs-CZ" sz="3200" b="1" dirty="0" smtClean="0">
                <a:latin typeface="+mj-lt"/>
              </a:rPr>
              <a:t> </a:t>
            </a:r>
            <a:r>
              <a:rPr lang="cs-CZ" sz="3200" b="1" dirty="0" err="1" smtClean="0">
                <a:latin typeface="+mj-lt"/>
              </a:rPr>
              <a:t>distinct</a:t>
            </a:r>
            <a:r>
              <a:rPr lang="cs-CZ" sz="3200" b="1" dirty="0" smtClean="0">
                <a:latin typeface="+mj-lt"/>
              </a:rPr>
              <a:t> </a:t>
            </a:r>
            <a:r>
              <a:rPr lang="cs-CZ" sz="3200" b="1" dirty="0" err="1" smtClean="0">
                <a:latin typeface="+mj-lt"/>
              </a:rPr>
              <a:t>classes</a:t>
            </a:r>
            <a:r>
              <a:rPr lang="cs-CZ" sz="3200" b="1" dirty="0" smtClean="0">
                <a:latin typeface="+mj-lt"/>
              </a:rPr>
              <a:t>:</a:t>
            </a:r>
          </a:p>
          <a:p>
            <a:pPr marL="457200" indent="-457200" algn="l">
              <a:spcBef>
                <a:spcPct val="50000"/>
              </a:spcBef>
              <a:buFont typeface="Arial" pitchFamily="34" charset="0"/>
              <a:buChar char="•"/>
            </a:pPr>
            <a:endParaRPr lang="cs-CZ" sz="3200" b="1" dirty="0" smtClean="0">
              <a:latin typeface="+mj-lt"/>
            </a:endParaRPr>
          </a:p>
          <a:p>
            <a:pPr marL="457200" indent="-457200" algn="l">
              <a:spcBef>
                <a:spcPct val="50000"/>
              </a:spcBef>
              <a:buFontTx/>
              <a:buChar char="-"/>
            </a:pPr>
            <a:r>
              <a:rPr lang="cs-CZ" sz="3200" dirty="0" err="1" smtClean="0">
                <a:latin typeface="+mj-lt"/>
              </a:rPr>
              <a:t>Phenylalkylamines</a:t>
            </a:r>
            <a:endParaRPr lang="cs-CZ" sz="3200" dirty="0" smtClean="0">
              <a:latin typeface="+mj-lt"/>
            </a:endParaRPr>
          </a:p>
          <a:p>
            <a:pPr marL="457200" indent="-457200" algn="l">
              <a:spcBef>
                <a:spcPct val="50000"/>
              </a:spcBef>
              <a:buFontTx/>
              <a:buChar char="-"/>
            </a:pPr>
            <a:r>
              <a:rPr lang="cs-CZ" sz="3200" dirty="0" err="1" smtClean="0">
                <a:latin typeface="+mj-lt"/>
              </a:rPr>
              <a:t>Benzothiazepines</a:t>
            </a:r>
            <a:endParaRPr lang="cs-CZ" sz="3200" dirty="0" smtClean="0">
              <a:latin typeface="+mj-lt"/>
            </a:endParaRPr>
          </a:p>
          <a:p>
            <a:pPr marL="457200" indent="-457200" algn="l">
              <a:spcBef>
                <a:spcPct val="50000"/>
              </a:spcBef>
              <a:buFontTx/>
              <a:buChar char="-"/>
            </a:pPr>
            <a:r>
              <a:rPr lang="cs-CZ" sz="3200" dirty="0" err="1" smtClean="0">
                <a:latin typeface="+mj-lt"/>
              </a:rPr>
              <a:t>Dihydropyrimidines</a:t>
            </a:r>
            <a:endParaRPr lang="cs-CZ" sz="3200" dirty="0" smtClean="0">
              <a:latin typeface="+mj-lt"/>
            </a:endParaRPr>
          </a:p>
          <a:p>
            <a:pPr marL="457200" indent="-457200" algn="l">
              <a:spcBef>
                <a:spcPct val="50000"/>
              </a:spcBef>
              <a:buFontTx/>
              <a:buChar char="-"/>
            </a:pPr>
            <a:endParaRPr lang="cs-CZ" sz="3200" dirty="0" smtClean="0">
              <a:latin typeface="+mj-lt"/>
            </a:endParaRPr>
          </a:p>
          <a:p>
            <a:pPr algn="l">
              <a:spcBef>
                <a:spcPct val="50000"/>
              </a:spcBef>
            </a:pPr>
            <a:r>
              <a:rPr lang="cs-CZ" sz="3200" dirty="0" smtClean="0">
                <a:latin typeface="+mj-lt"/>
              </a:rPr>
              <a:t>- </a:t>
            </a:r>
            <a:endParaRPr lang="cs-CZ" sz="3200" dirty="0">
              <a:latin typeface="+mj-lt"/>
            </a:endParaRPr>
          </a:p>
        </p:txBody>
      </p:sp>
    </p:spTree>
    <p:extLst>
      <p:ext uri="{BB962C8B-B14F-4D97-AF65-F5344CB8AC3E}">
        <p14:creationId xmlns:p14="http://schemas.microsoft.com/office/powerpoint/2010/main" val="329259467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3038" y="1308100"/>
            <a:ext cx="8970962" cy="3398623"/>
          </a:xfrm>
          <a:prstGeom prst="rect">
            <a:avLst/>
          </a:prstGeom>
          <a:noFill/>
          <a:ln w="9525">
            <a:solidFill>
              <a:schemeClr val="tx1"/>
            </a:solidFill>
            <a:miter lim="800000"/>
            <a:headEnd/>
            <a:tailEnd/>
          </a:ln>
          <a:effectLst/>
        </p:spPr>
        <p:txBody>
          <a:bodyPr lIns="80010" tIns="40005" rIns="80010" bIns="40005">
            <a:spAutoFit/>
          </a:bodyPr>
          <a:lstStyle/>
          <a:p>
            <a:pPr defTabSz="800100" eaLnBrk="0" hangingPunct="0">
              <a:lnSpc>
                <a:spcPct val="110000"/>
              </a:lnSpc>
            </a:pPr>
            <a:r>
              <a:rPr lang="cs-CZ" sz="2800" b="1" dirty="0" err="1" smtClean="0">
                <a:solidFill>
                  <a:srgbClr val="99FFCC"/>
                </a:solidFill>
                <a:effectLst>
                  <a:outerShdw blurRad="38100" dist="38100" dir="2700000" algn="tl">
                    <a:srgbClr val="000000"/>
                  </a:outerShdw>
                </a:effectLst>
                <a:latin typeface="Times" pitchFamily="18" charset="0"/>
              </a:rPr>
              <a:t>Phenylalkylamine</a:t>
            </a:r>
            <a:r>
              <a:rPr lang="cs-CZ" sz="2800" b="1" dirty="0" smtClean="0">
                <a:solidFill>
                  <a:srgbClr val="99FFCC"/>
                </a:solidFill>
                <a:effectLst>
                  <a:outerShdw blurRad="38100" dist="38100" dir="2700000" algn="tl">
                    <a:srgbClr val="000000"/>
                  </a:outerShdw>
                </a:effectLst>
                <a:latin typeface="Times" pitchFamily="18" charset="0"/>
              </a:rPr>
              <a:t>: </a:t>
            </a:r>
            <a:r>
              <a:rPr lang="cs-CZ" sz="2800" b="1" dirty="0" err="1" smtClean="0">
                <a:solidFill>
                  <a:srgbClr val="99FFCC"/>
                </a:solidFill>
                <a:effectLst>
                  <a:outerShdw blurRad="38100" dist="38100" dir="2700000" algn="tl">
                    <a:srgbClr val="000000"/>
                  </a:outerShdw>
                </a:effectLst>
                <a:latin typeface="Times" pitchFamily="18" charset="0"/>
              </a:rPr>
              <a:t>verapamil</a:t>
            </a:r>
            <a:endParaRPr lang="cs-CZ" sz="2800" b="1" dirty="0">
              <a:solidFill>
                <a:srgbClr val="99FFCC"/>
              </a:solidFill>
              <a:effectLst>
                <a:outerShdw blurRad="38100" dist="38100" dir="2700000" algn="tl">
                  <a:srgbClr val="000000"/>
                </a:outerShdw>
              </a:effectLst>
              <a:latin typeface="Times" pitchFamily="18" charset="0"/>
            </a:endParaRPr>
          </a:p>
          <a:p>
            <a:pPr defTabSz="800100" eaLnBrk="0" hangingPunct="0">
              <a:lnSpc>
                <a:spcPct val="60000"/>
              </a:lnSpc>
            </a:pPr>
            <a:endParaRPr lang="cs-CZ" sz="2800" b="1" dirty="0">
              <a:solidFill>
                <a:srgbClr val="99FFCC"/>
              </a:solidFill>
              <a:effectLst>
                <a:outerShdw blurRad="38100" dist="38100" dir="2700000" algn="tl">
                  <a:srgbClr val="000000"/>
                </a:outerShdw>
              </a:effectLst>
              <a:latin typeface="Times" pitchFamily="18" charset="0"/>
            </a:endParaRPr>
          </a:p>
          <a:p>
            <a:pPr algn="l"/>
            <a:r>
              <a:rPr lang="cs-CZ" sz="2800" dirty="0" err="1" smtClean="0"/>
              <a:t>Preferentially</a:t>
            </a:r>
            <a:r>
              <a:rPr lang="cs-CZ" sz="2800" dirty="0" smtClean="0"/>
              <a:t> </a:t>
            </a:r>
            <a:r>
              <a:rPr lang="cs-CZ" sz="2800" dirty="0" err="1" smtClean="0"/>
              <a:t>affects</a:t>
            </a:r>
            <a:r>
              <a:rPr lang="cs-CZ" sz="2800" dirty="0" smtClean="0"/>
              <a:t> Ca-</a:t>
            </a:r>
            <a:r>
              <a:rPr lang="cs-CZ" sz="2800" dirty="0" err="1" smtClean="0"/>
              <a:t>channel</a:t>
            </a:r>
            <a:r>
              <a:rPr lang="cs-CZ" sz="2800" dirty="0" smtClean="0"/>
              <a:t> in </a:t>
            </a:r>
            <a:r>
              <a:rPr lang="cs-CZ" sz="2800" dirty="0" err="1" smtClean="0"/>
              <a:t>hearth</a:t>
            </a:r>
            <a:endParaRPr lang="cs-CZ" sz="2800" dirty="0" smtClean="0"/>
          </a:p>
          <a:p>
            <a:pPr algn="l"/>
            <a:r>
              <a:rPr lang="cs-CZ" sz="2800" dirty="0" err="1" smtClean="0"/>
              <a:t>Indications</a:t>
            </a:r>
            <a:r>
              <a:rPr lang="cs-CZ" sz="2800" dirty="0"/>
              <a:t>: </a:t>
            </a:r>
            <a:r>
              <a:rPr lang="cs-CZ" sz="2800" dirty="0" err="1" smtClean="0"/>
              <a:t>antiarrhytmics</a:t>
            </a:r>
            <a:r>
              <a:rPr lang="cs-CZ" sz="2800" dirty="0" smtClean="0"/>
              <a:t> </a:t>
            </a:r>
          </a:p>
          <a:p>
            <a:pPr algn="l"/>
            <a:endParaRPr lang="cs-CZ" sz="2800" dirty="0"/>
          </a:p>
          <a:p>
            <a:pPr algn="l"/>
            <a:r>
              <a:rPr lang="cs-CZ" sz="2800" dirty="0" err="1" smtClean="0"/>
              <a:t>Contraindications</a:t>
            </a:r>
            <a:r>
              <a:rPr lang="cs-CZ" sz="2800" dirty="0"/>
              <a:t>:</a:t>
            </a:r>
            <a:br>
              <a:rPr lang="cs-CZ" sz="2800" dirty="0"/>
            </a:br>
            <a:r>
              <a:rPr lang="cs-CZ" sz="2800" dirty="0"/>
              <a:t>        </a:t>
            </a:r>
            <a:r>
              <a:rPr lang="cs-CZ" sz="2800" dirty="0" err="1"/>
              <a:t>absolute</a:t>
            </a:r>
            <a:r>
              <a:rPr lang="cs-CZ" sz="2800" dirty="0"/>
              <a:t>: AV </a:t>
            </a:r>
            <a:r>
              <a:rPr lang="cs-CZ" sz="2800" dirty="0" err="1"/>
              <a:t>block</a:t>
            </a:r>
            <a:r>
              <a:rPr lang="cs-CZ" sz="2800" dirty="0"/>
              <a:t> (grade 2 </a:t>
            </a:r>
            <a:r>
              <a:rPr lang="cs-CZ" sz="2800" dirty="0" err="1"/>
              <a:t>or</a:t>
            </a:r>
            <a:r>
              <a:rPr lang="cs-CZ" sz="2800" dirty="0"/>
              <a:t> 3), </a:t>
            </a:r>
            <a:r>
              <a:rPr lang="cs-CZ" sz="2800" dirty="0" err="1"/>
              <a:t>heart</a:t>
            </a:r>
            <a:r>
              <a:rPr lang="cs-CZ" sz="2800" dirty="0"/>
              <a:t> </a:t>
            </a:r>
            <a:r>
              <a:rPr lang="cs-CZ" sz="2800" dirty="0" err="1"/>
              <a:t>failure</a:t>
            </a:r>
            <a:r>
              <a:rPr lang="cs-CZ" sz="2800" dirty="0"/>
              <a:t/>
            </a:r>
            <a:br>
              <a:rPr lang="cs-CZ" sz="2800" dirty="0"/>
            </a:br>
            <a:r>
              <a:rPr lang="cs-CZ" sz="2800" dirty="0"/>
              <a:t>        </a:t>
            </a:r>
            <a:r>
              <a:rPr lang="cs-CZ" sz="2800" dirty="0" err="1"/>
              <a:t>relative</a:t>
            </a:r>
            <a:r>
              <a:rPr lang="cs-CZ" sz="2800" dirty="0"/>
              <a:t>: </a:t>
            </a:r>
            <a:r>
              <a:rPr lang="cs-CZ" sz="2800" dirty="0" err="1"/>
              <a:t>bradycardia</a:t>
            </a:r>
            <a:r>
              <a:rPr lang="cs-CZ" sz="2800" dirty="0"/>
              <a:t> </a:t>
            </a:r>
            <a:r>
              <a:rPr lang="cs-CZ" sz="2800" dirty="0" err="1"/>
              <a:t>below</a:t>
            </a:r>
            <a:r>
              <a:rPr lang="cs-CZ" sz="2800" dirty="0"/>
              <a:t> 50/min, </a:t>
            </a:r>
            <a:r>
              <a:rPr lang="cs-CZ" sz="2800" dirty="0" err="1"/>
              <a:t>concomitant</a:t>
            </a:r>
            <a:r>
              <a:rPr lang="cs-CZ" sz="2800" dirty="0"/>
              <a:t> </a:t>
            </a:r>
            <a:r>
              <a:rPr lang="cs-CZ" sz="2800" dirty="0" err="1"/>
              <a:t>with</a:t>
            </a:r>
            <a:r>
              <a:rPr lang="cs-CZ" sz="2800" dirty="0"/>
              <a:t> BB</a:t>
            </a:r>
            <a:endParaRPr lang="cs-CZ" sz="2800" dirty="0">
              <a:effectLst/>
            </a:endParaRPr>
          </a:p>
        </p:txBody>
      </p:sp>
      <p:sp>
        <p:nvSpPr>
          <p:cNvPr id="97283" name="Rectangle 3"/>
          <p:cNvSpPr>
            <a:spLocks noChangeArrowheads="1"/>
          </p:cNvSpPr>
          <p:nvPr/>
        </p:nvSpPr>
        <p:spPr bwMode="auto">
          <a:xfrm>
            <a:off x="288925" y="265113"/>
            <a:ext cx="8636000" cy="842962"/>
          </a:xfrm>
          <a:prstGeom prst="rect">
            <a:avLst/>
          </a:prstGeom>
          <a:noFill/>
          <a:ln w="9525">
            <a:noFill/>
            <a:miter lim="800000"/>
            <a:headEnd/>
            <a:tailEnd/>
          </a:ln>
          <a:effectLst/>
        </p:spPr>
        <p:txBody>
          <a:bodyPr wrap="none" lIns="80010" tIns="40005" rIns="80010" bIns="40005" anchor="ctr"/>
          <a:lstStyle/>
          <a:p>
            <a:pPr defTabSz="800100" eaLnBrk="0" hangingPunct="0">
              <a:lnSpc>
                <a:spcPct val="90000"/>
              </a:lnSpc>
            </a:pPr>
            <a:r>
              <a:rPr lang="cs-CZ" sz="3600" b="1" dirty="0" smtClean="0">
                <a:solidFill>
                  <a:srgbClr val="FFFF00"/>
                </a:solidFill>
              </a:rPr>
              <a:t>Non DHP CCB</a:t>
            </a:r>
            <a:endParaRPr lang="it-IT" altLang="it-IT" sz="3200" b="1" dirty="0">
              <a:solidFill>
                <a:srgbClr val="FFFF00"/>
              </a:solidFill>
              <a:effectLst>
                <a:outerShdw blurRad="38100" dist="38100" dir="2700000" algn="tl">
                  <a:srgbClr val="000000"/>
                </a:outerShdw>
              </a:effectLst>
              <a:latin typeface="Times"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3038" y="1308100"/>
            <a:ext cx="8970962" cy="3398623"/>
          </a:xfrm>
          <a:prstGeom prst="rect">
            <a:avLst/>
          </a:prstGeom>
          <a:noFill/>
          <a:ln w="9525">
            <a:solidFill>
              <a:schemeClr val="tx1"/>
            </a:solidFill>
            <a:miter lim="800000"/>
            <a:headEnd/>
            <a:tailEnd/>
          </a:ln>
          <a:effectLst/>
        </p:spPr>
        <p:txBody>
          <a:bodyPr lIns="80010" tIns="40005" rIns="80010" bIns="40005">
            <a:spAutoFit/>
          </a:bodyPr>
          <a:lstStyle/>
          <a:p>
            <a:pPr defTabSz="800100" eaLnBrk="0" hangingPunct="0">
              <a:lnSpc>
                <a:spcPct val="110000"/>
              </a:lnSpc>
            </a:pPr>
            <a:r>
              <a:rPr lang="cs-CZ" sz="2800" b="1" dirty="0" err="1" smtClean="0">
                <a:solidFill>
                  <a:srgbClr val="99FFCC"/>
                </a:solidFill>
                <a:effectLst>
                  <a:outerShdw blurRad="38100" dist="38100" dir="2700000" algn="tl">
                    <a:srgbClr val="000000"/>
                  </a:outerShdw>
                </a:effectLst>
                <a:latin typeface="Times" pitchFamily="18" charset="0"/>
              </a:rPr>
              <a:t>Benzithiazepiny</a:t>
            </a:r>
            <a:r>
              <a:rPr lang="cs-CZ" sz="2800" b="1" dirty="0" smtClean="0">
                <a:solidFill>
                  <a:srgbClr val="99FFCC"/>
                </a:solidFill>
                <a:effectLst>
                  <a:outerShdw blurRad="38100" dist="38100" dir="2700000" algn="tl">
                    <a:srgbClr val="000000"/>
                  </a:outerShdw>
                </a:effectLst>
                <a:latin typeface="Times" pitchFamily="18" charset="0"/>
              </a:rPr>
              <a:t> : </a:t>
            </a:r>
            <a:r>
              <a:rPr lang="cs-CZ" sz="2800" b="1" dirty="0" err="1" smtClean="0">
                <a:solidFill>
                  <a:srgbClr val="99FFCC"/>
                </a:solidFill>
                <a:effectLst>
                  <a:outerShdw blurRad="38100" dist="38100" dir="2700000" algn="tl">
                    <a:srgbClr val="000000"/>
                  </a:outerShdw>
                </a:effectLst>
                <a:latin typeface="Times" pitchFamily="18" charset="0"/>
              </a:rPr>
              <a:t>diltiazem</a:t>
            </a:r>
            <a:endParaRPr lang="cs-CZ" sz="2800" b="1" dirty="0" smtClean="0">
              <a:solidFill>
                <a:srgbClr val="99FFCC"/>
              </a:solidFill>
              <a:effectLst>
                <a:outerShdw blurRad="38100" dist="38100" dir="2700000" algn="tl">
                  <a:srgbClr val="000000"/>
                </a:outerShdw>
              </a:effectLst>
              <a:latin typeface="Times" pitchFamily="18" charset="0"/>
            </a:endParaRPr>
          </a:p>
          <a:p>
            <a:pPr defTabSz="800100" eaLnBrk="0" hangingPunct="0">
              <a:lnSpc>
                <a:spcPct val="60000"/>
              </a:lnSpc>
            </a:pPr>
            <a:endParaRPr lang="cs-CZ" sz="2800" b="1" dirty="0">
              <a:solidFill>
                <a:srgbClr val="99FFCC"/>
              </a:solidFill>
              <a:effectLst>
                <a:outerShdw blurRad="38100" dist="38100" dir="2700000" algn="tl">
                  <a:srgbClr val="000000"/>
                </a:outerShdw>
              </a:effectLst>
              <a:latin typeface="Times" pitchFamily="18" charset="0"/>
            </a:endParaRPr>
          </a:p>
          <a:p>
            <a:pPr algn="l"/>
            <a:r>
              <a:rPr lang="cs-CZ" sz="2800" dirty="0" err="1" smtClean="0"/>
              <a:t>Affects</a:t>
            </a:r>
            <a:r>
              <a:rPr lang="cs-CZ" sz="2800" dirty="0" smtClean="0"/>
              <a:t> </a:t>
            </a:r>
            <a:r>
              <a:rPr lang="cs-CZ" sz="2800" dirty="0" err="1" smtClean="0"/>
              <a:t>both</a:t>
            </a:r>
            <a:r>
              <a:rPr lang="cs-CZ" sz="2800" dirty="0" smtClean="0"/>
              <a:t> Ca-</a:t>
            </a:r>
            <a:r>
              <a:rPr lang="cs-CZ" sz="2800" dirty="0" err="1" smtClean="0"/>
              <a:t>channel</a:t>
            </a:r>
            <a:r>
              <a:rPr lang="cs-CZ" sz="2800" dirty="0" smtClean="0"/>
              <a:t>  in </a:t>
            </a:r>
            <a:r>
              <a:rPr lang="cs-CZ" sz="2800" dirty="0" err="1" smtClean="0"/>
              <a:t>hearth</a:t>
            </a:r>
            <a:r>
              <a:rPr lang="cs-CZ" sz="2800" dirty="0" smtClean="0"/>
              <a:t> and in </a:t>
            </a:r>
            <a:r>
              <a:rPr lang="cs-CZ" sz="2800" dirty="0" err="1" smtClean="0"/>
              <a:t>vessels</a:t>
            </a:r>
            <a:endParaRPr lang="cs-CZ" sz="2800" dirty="0" smtClean="0"/>
          </a:p>
          <a:p>
            <a:pPr algn="l"/>
            <a:r>
              <a:rPr lang="cs-CZ" sz="2800" dirty="0" err="1" smtClean="0"/>
              <a:t>Indications</a:t>
            </a:r>
            <a:r>
              <a:rPr lang="cs-CZ" sz="2800" dirty="0"/>
              <a:t>: </a:t>
            </a:r>
            <a:r>
              <a:rPr lang="cs-CZ" sz="2800" dirty="0" smtClean="0"/>
              <a:t>angina pectoris</a:t>
            </a:r>
          </a:p>
          <a:p>
            <a:pPr algn="l"/>
            <a:endParaRPr lang="cs-CZ" sz="2800" dirty="0"/>
          </a:p>
          <a:p>
            <a:pPr algn="l"/>
            <a:r>
              <a:rPr lang="cs-CZ" sz="2800" dirty="0" err="1" smtClean="0"/>
              <a:t>Contraindications</a:t>
            </a:r>
            <a:r>
              <a:rPr lang="cs-CZ" sz="2800" dirty="0"/>
              <a:t>:</a:t>
            </a:r>
            <a:br>
              <a:rPr lang="cs-CZ" sz="2800" dirty="0"/>
            </a:br>
            <a:r>
              <a:rPr lang="cs-CZ" sz="2800" dirty="0"/>
              <a:t>        </a:t>
            </a:r>
            <a:r>
              <a:rPr lang="cs-CZ" sz="2800" dirty="0" err="1"/>
              <a:t>absolute</a:t>
            </a:r>
            <a:r>
              <a:rPr lang="cs-CZ" sz="2800" dirty="0"/>
              <a:t>: AV </a:t>
            </a:r>
            <a:r>
              <a:rPr lang="cs-CZ" sz="2800" dirty="0" err="1"/>
              <a:t>block</a:t>
            </a:r>
            <a:r>
              <a:rPr lang="cs-CZ" sz="2800" dirty="0"/>
              <a:t> (grade 2 </a:t>
            </a:r>
            <a:r>
              <a:rPr lang="cs-CZ" sz="2800" dirty="0" err="1"/>
              <a:t>or</a:t>
            </a:r>
            <a:r>
              <a:rPr lang="cs-CZ" sz="2800" dirty="0"/>
              <a:t> 3), </a:t>
            </a:r>
            <a:r>
              <a:rPr lang="cs-CZ" sz="2800" dirty="0" err="1"/>
              <a:t>heart</a:t>
            </a:r>
            <a:r>
              <a:rPr lang="cs-CZ" sz="2800" dirty="0"/>
              <a:t> </a:t>
            </a:r>
            <a:r>
              <a:rPr lang="cs-CZ" sz="2800" dirty="0" err="1"/>
              <a:t>failure</a:t>
            </a:r>
            <a:r>
              <a:rPr lang="cs-CZ" sz="2800" dirty="0"/>
              <a:t/>
            </a:r>
            <a:br>
              <a:rPr lang="cs-CZ" sz="2800" dirty="0"/>
            </a:br>
            <a:r>
              <a:rPr lang="cs-CZ" sz="2800" dirty="0"/>
              <a:t>        </a:t>
            </a:r>
            <a:r>
              <a:rPr lang="cs-CZ" sz="2800" dirty="0" err="1"/>
              <a:t>relative</a:t>
            </a:r>
            <a:r>
              <a:rPr lang="cs-CZ" sz="2800" dirty="0"/>
              <a:t>: </a:t>
            </a:r>
            <a:r>
              <a:rPr lang="cs-CZ" sz="2800" dirty="0" err="1"/>
              <a:t>bradycardia</a:t>
            </a:r>
            <a:r>
              <a:rPr lang="cs-CZ" sz="2800" dirty="0"/>
              <a:t> </a:t>
            </a:r>
            <a:r>
              <a:rPr lang="cs-CZ" sz="2800" dirty="0" err="1"/>
              <a:t>below</a:t>
            </a:r>
            <a:r>
              <a:rPr lang="cs-CZ" sz="2800" dirty="0"/>
              <a:t> 50/min, </a:t>
            </a:r>
            <a:r>
              <a:rPr lang="cs-CZ" sz="2800" dirty="0" err="1"/>
              <a:t>concomitant</a:t>
            </a:r>
            <a:r>
              <a:rPr lang="cs-CZ" sz="2800" dirty="0"/>
              <a:t> </a:t>
            </a:r>
            <a:r>
              <a:rPr lang="cs-CZ" sz="2800" dirty="0" err="1"/>
              <a:t>with</a:t>
            </a:r>
            <a:r>
              <a:rPr lang="cs-CZ" sz="2800" dirty="0"/>
              <a:t> BB</a:t>
            </a:r>
            <a:endParaRPr lang="cs-CZ" sz="2800" dirty="0">
              <a:effectLst/>
            </a:endParaRPr>
          </a:p>
        </p:txBody>
      </p:sp>
      <p:sp>
        <p:nvSpPr>
          <p:cNvPr id="97283" name="Rectangle 3"/>
          <p:cNvSpPr>
            <a:spLocks noChangeArrowheads="1"/>
          </p:cNvSpPr>
          <p:nvPr/>
        </p:nvSpPr>
        <p:spPr bwMode="auto">
          <a:xfrm>
            <a:off x="288925" y="265113"/>
            <a:ext cx="8636000" cy="842962"/>
          </a:xfrm>
          <a:prstGeom prst="rect">
            <a:avLst/>
          </a:prstGeom>
          <a:noFill/>
          <a:ln w="9525">
            <a:noFill/>
            <a:miter lim="800000"/>
            <a:headEnd/>
            <a:tailEnd/>
          </a:ln>
          <a:effectLst/>
        </p:spPr>
        <p:txBody>
          <a:bodyPr wrap="none" lIns="80010" tIns="40005" rIns="80010" bIns="40005" anchor="ctr"/>
          <a:lstStyle/>
          <a:p>
            <a:pPr defTabSz="800100" eaLnBrk="0" hangingPunct="0">
              <a:lnSpc>
                <a:spcPct val="90000"/>
              </a:lnSpc>
            </a:pPr>
            <a:r>
              <a:rPr lang="cs-CZ" sz="3600" b="1" dirty="0" smtClean="0">
                <a:solidFill>
                  <a:srgbClr val="FFFF00"/>
                </a:solidFill>
              </a:rPr>
              <a:t>Non DHP CCB</a:t>
            </a:r>
            <a:endParaRPr lang="it-IT" altLang="it-IT" sz="3200" b="1" dirty="0">
              <a:solidFill>
                <a:srgbClr val="FFFF00"/>
              </a:solidFill>
              <a:effectLst>
                <a:outerShdw blurRad="38100" dist="38100" dir="2700000" algn="tl">
                  <a:srgbClr val="000000"/>
                </a:outerShdw>
              </a:effectLst>
              <a:latin typeface="Times" pitchFamily="18" charset="0"/>
            </a:endParaRPr>
          </a:p>
        </p:txBody>
      </p:sp>
    </p:spTree>
    <p:extLst>
      <p:ext uri="{BB962C8B-B14F-4D97-AF65-F5344CB8AC3E}">
        <p14:creationId xmlns:p14="http://schemas.microsoft.com/office/powerpoint/2010/main" val="1508709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88925" y="265113"/>
            <a:ext cx="8636000" cy="842962"/>
          </a:xfrm>
          <a:prstGeom prst="rect">
            <a:avLst/>
          </a:prstGeom>
          <a:noFill/>
          <a:ln w="9525">
            <a:noFill/>
            <a:miter lim="800000"/>
            <a:headEnd/>
            <a:tailEnd/>
          </a:ln>
          <a:effectLst/>
        </p:spPr>
        <p:txBody>
          <a:bodyPr wrap="none" lIns="80010" tIns="40005" rIns="80010" bIns="40005" anchor="ctr"/>
          <a:lstStyle/>
          <a:p>
            <a:pPr defTabSz="800100" eaLnBrk="0" hangingPunct="0">
              <a:lnSpc>
                <a:spcPct val="90000"/>
              </a:lnSpc>
            </a:pPr>
            <a:r>
              <a:rPr lang="cs-CZ" sz="4000" b="1" dirty="0" smtClean="0">
                <a:solidFill>
                  <a:srgbClr val="FFFF00"/>
                </a:solidFill>
              </a:rPr>
              <a:t>DHP CCB</a:t>
            </a:r>
            <a:endParaRPr lang="it-IT" altLang="it-IT" sz="3500" b="1" dirty="0">
              <a:solidFill>
                <a:srgbClr val="FFFF00"/>
              </a:solidFill>
              <a:effectLst>
                <a:outerShdw blurRad="38100" dist="38100" dir="2700000" algn="tl">
                  <a:srgbClr val="000000"/>
                </a:outerShdw>
              </a:effectLst>
              <a:latin typeface="Times" pitchFamily="18" charset="0"/>
            </a:endParaRPr>
          </a:p>
        </p:txBody>
      </p:sp>
      <p:sp>
        <p:nvSpPr>
          <p:cNvPr id="96259" name="Text Box 3"/>
          <p:cNvSpPr txBox="1">
            <a:spLocks noChangeArrowheads="1"/>
          </p:cNvSpPr>
          <p:nvPr/>
        </p:nvSpPr>
        <p:spPr bwMode="auto">
          <a:xfrm>
            <a:off x="721363" y="1612900"/>
            <a:ext cx="8187049" cy="3398623"/>
          </a:xfrm>
          <a:prstGeom prst="rect">
            <a:avLst/>
          </a:prstGeom>
          <a:noFill/>
          <a:ln w="9525">
            <a:solidFill>
              <a:schemeClr val="tx1"/>
            </a:solidFill>
            <a:miter lim="800000"/>
            <a:headEnd/>
            <a:tailEnd/>
          </a:ln>
          <a:effectLst/>
        </p:spPr>
        <p:txBody>
          <a:bodyPr wrap="none" lIns="80010" tIns="40005" rIns="80010" bIns="40005">
            <a:spAutoFit/>
          </a:bodyPr>
          <a:lstStyle/>
          <a:p>
            <a:pPr defTabSz="800100" eaLnBrk="0" hangingPunct="0">
              <a:lnSpc>
                <a:spcPct val="110000"/>
              </a:lnSpc>
            </a:pPr>
            <a:r>
              <a:rPr lang="cs-CZ" sz="2800" b="1" dirty="0" err="1" smtClean="0">
                <a:effectLst>
                  <a:outerShdw blurRad="38100" dist="38100" dir="2700000" algn="tl">
                    <a:srgbClr val="000000"/>
                  </a:outerShdw>
                </a:effectLst>
                <a:latin typeface="Times" pitchFamily="18" charset="0"/>
              </a:rPr>
              <a:t>Dihydropyridine</a:t>
            </a:r>
            <a:r>
              <a:rPr lang="cs-CZ" sz="2800" b="1" dirty="0" smtClean="0">
                <a:effectLst>
                  <a:outerShdw blurRad="38100" dist="38100" dir="2700000" algn="tl">
                    <a:srgbClr val="000000"/>
                  </a:outerShdw>
                </a:effectLst>
                <a:latin typeface="Times" pitchFamily="18" charset="0"/>
              </a:rPr>
              <a:t> CCB</a:t>
            </a:r>
            <a:endParaRPr lang="cs-CZ" sz="2800" b="1" dirty="0">
              <a:effectLst>
                <a:outerShdw blurRad="38100" dist="38100" dir="2700000" algn="tl">
                  <a:srgbClr val="000000"/>
                </a:outerShdw>
              </a:effectLst>
              <a:latin typeface="Times" pitchFamily="18" charset="0"/>
            </a:endParaRPr>
          </a:p>
          <a:p>
            <a:pPr defTabSz="800100" eaLnBrk="0" hangingPunct="0">
              <a:lnSpc>
                <a:spcPct val="60000"/>
              </a:lnSpc>
            </a:pPr>
            <a:endParaRPr lang="cs-CZ" sz="2800" b="1" dirty="0">
              <a:effectLst>
                <a:outerShdw blurRad="38100" dist="38100" dir="2700000" algn="tl">
                  <a:srgbClr val="000000"/>
                </a:outerShdw>
              </a:effectLst>
              <a:latin typeface="Times" pitchFamily="18" charset="0"/>
            </a:endParaRPr>
          </a:p>
          <a:p>
            <a:pPr algn="l"/>
            <a:r>
              <a:rPr lang="en-US" sz="2800" dirty="0"/>
              <a:t>Indications: </a:t>
            </a:r>
            <a:r>
              <a:rPr lang="en-US" sz="2800" dirty="0" smtClean="0"/>
              <a:t>e</a:t>
            </a:r>
            <a:r>
              <a:rPr lang="cs-CZ" sz="2800" dirty="0" err="1" smtClean="0"/>
              <a:t>lderly</a:t>
            </a:r>
            <a:r>
              <a:rPr lang="cs-CZ" sz="2800" dirty="0" smtClean="0"/>
              <a:t> - </a:t>
            </a:r>
            <a:r>
              <a:rPr lang="en-US" sz="2800" dirty="0" smtClean="0"/>
              <a:t>angina </a:t>
            </a:r>
            <a:r>
              <a:rPr lang="en-US" sz="2800" dirty="0"/>
              <a:t>pectoris, coronary</a:t>
            </a:r>
            <a:br>
              <a:rPr lang="en-US" sz="2800" dirty="0"/>
            </a:br>
            <a:r>
              <a:rPr lang="en-US" sz="2800" dirty="0"/>
              <a:t>                   </a:t>
            </a:r>
            <a:r>
              <a:rPr lang="cs-CZ" sz="2800" dirty="0" smtClean="0"/>
              <a:t> </a:t>
            </a:r>
            <a:r>
              <a:rPr lang="en-US" sz="2800" dirty="0" smtClean="0"/>
              <a:t>disease </a:t>
            </a:r>
            <a:r>
              <a:rPr lang="en-US" sz="2800" dirty="0"/>
              <a:t>of lower extremities, atherosclerotic</a:t>
            </a:r>
            <a:br>
              <a:rPr lang="en-US" sz="2800" dirty="0"/>
            </a:br>
            <a:r>
              <a:rPr lang="en-US" sz="2800" dirty="0"/>
              <a:t>                   </a:t>
            </a:r>
            <a:r>
              <a:rPr lang="cs-CZ" sz="2800" dirty="0" smtClean="0"/>
              <a:t> </a:t>
            </a:r>
            <a:r>
              <a:rPr lang="en-US" sz="2800" dirty="0" smtClean="0"/>
              <a:t>carotid disability</a:t>
            </a:r>
            <a:r>
              <a:rPr lang="en-US" sz="2800" dirty="0"/>
              <a:t/>
            </a:r>
            <a:br>
              <a:rPr lang="en-US" sz="2800" dirty="0"/>
            </a:br>
            <a:r>
              <a:rPr lang="en-US" sz="2800" dirty="0"/>
              <a:t/>
            </a:r>
            <a:br>
              <a:rPr lang="en-US" sz="2800" dirty="0"/>
            </a:br>
            <a:r>
              <a:rPr lang="en-US" sz="2800" dirty="0"/>
              <a:t>Contraindications:</a:t>
            </a:r>
            <a:br>
              <a:rPr lang="en-US" sz="2800" dirty="0"/>
            </a:br>
            <a:r>
              <a:rPr lang="en-US" sz="2800" dirty="0"/>
              <a:t>                     relative: </a:t>
            </a:r>
            <a:r>
              <a:rPr lang="en-US" sz="2800" dirty="0" err="1"/>
              <a:t>tachyarrhythmias</a:t>
            </a:r>
            <a:r>
              <a:rPr lang="en-US" sz="2800" dirty="0"/>
              <a:t>, heart failure</a:t>
            </a:r>
            <a:endParaRPr lang="en-US" sz="2800" dirty="0">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211015" y="304800"/>
            <a:ext cx="8651631" cy="6248400"/>
            <a:chOff x="0" y="0"/>
            <a:chExt cx="4990" cy="1518"/>
          </a:xfrm>
        </p:grpSpPr>
        <p:grpSp>
          <p:nvGrpSpPr>
            <p:cNvPr id="3" name="Group 24"/>
            <p:cNvGrpSpPr>
              <a:grpSpLocks/>
            </p:cNvGrpSpPr>
            <p:nvPr/>
          </p:nvGrpSpPr>
          <p:grpSpPr bwMode="auto">
            <a:xfrm>
              <a:off x="0" y="0"/>
              <a:ext cx="4990" cy="1518"/>
              <a:chOff x="0" y="0"/>
              <a:chExt cx="4990" cy="1518"/>
            </a:xfrm>
          </p:grpSpPr>
          <p:grpSp>
            <p:nvGrpSpPr>
              <p:cNvPr id="4" name="Group 11"/>
              <p:cNvGrpSpPr>
                <a:grpSpLocks/>
              </p:cNvGrpSpPr>
              <p:nvPr/>
            </p:nvGrpSpPr>
            <p:grpSpPr bwMode="auto">
              <a:xfrm>
                <a:off x="0" y="0"/>
                <a:ext cx="4990" cy="154"/>
                <a:chOff x="0" y="0"/>
                <a:chExt cx="4990" cy="154"/>
              </a:xfrm>
            </p:grpSpPr>
            <p:sp>
              <p:nvSpPr>
                <p:cNvPr id="27672" name="Rectangle 3"/>
                <p:cNvSpPr>
                  <a:spLocks noChangeArrowheads="1"/>
                </p:cNvSpPr>
                <p:nvPr/>
              </p:nvSpPr>
              <p:spPr bwMode="auto">
                <a:xfrm>
                  <a:off x="0" y="0"/>
                  <a:ext cx="4990" cy="154"/>
                </a:xfrm>
                <a:prstGeom prst="rect">
                  <a:avLst/>
                </a:prstGeom>
                <a:noFill/>
                <a:ln w="9525">
                  <a:solidFill>
                    <a:schemeClr val="bg1"/>
                  </a:solidFill>
                  <a:miter lim="800000"/>
                  <a:headEnd/>
                  <a:tailEnd/>
                </a:ln>
              </p:spPr>
              <p:txBody>
                <a:bodyPr anchor="ctr"/>
                <a:lstStyle/>
                <a:p>
                  <a:pPr defTabSz="800100" eaLnBrk="0" hangingPunct="0">
                    <a:lnSpc>
                      <a:spcPct val="90000"/>
                    </a:lnSpc>
                  </a:pPr>
                  <a:r>
                    <a:rPr lang="cs-CZ" sz="3200" b="1" dirty="0" err="1">
                      <a:solidFill>
                        <a:srgbClr val="FFFF00"/>
                      </a:solidFill>
                    </a:rPr>
                    <a:t>Calcium-channel</a:t>
                  </a:r>
                  <a:r>
                    <a:rPr lang="cs-CZ" sz="3200" b="1" dirty="0">
                      <a:solidFill>
                        <a:srgbClr val="FFFF00"/>
                      </a:solidFill>
                    </a:rPr>
                    <a:t> </a:t>
                  </a:r>
                  <a:r>
                    <a:rPr lang="cs-CZ" sz="3200" b="1" dirty="0" err="1">
                      <a:solidFill>
                        <a:srgbClr val="FFFF00"/>
                      </a:solidFill>
                    </a:rPr>
                    <a:t>blockers</a:t>
                  </a:r>
                  <a:r>
                    <a:rPr lang="cs-CZ" sz="3200" b="1" dirty="0">
                      <a:solidFill>
                        <a:srgbClr val="FFFF00"/>
                      </a:solidFill>
                    </a:rPr>
                    <a:t> (CCB)</a:t>
                  </a:r>
                  <a:endParaRPr lang="it-IT" altLang="it-IT" sz="2800" b="1" dirty="0">
                    <a:solidFill>
                      <a:srgbClr val="FFFF00"/>
                    </a:solidFill>
                    <a:effectLst>
                      <a:outerShdw blurRad="38100" dist="38100" dir="2700000" algn="tl">
                        <a:srgbClr val="000000"/>
                      </a:outerShdw>
                    </a:effectLst>
                    <a:latin typeface="Times" pitchFamily="18" charset="0"/>
                  </a:endParaRPr>
                </a:p>
              </p:txBody>
            </p:sp>
            <p:sp>
              <p:nvSpPr>
                <p:cNvPr id="27673" name="Rectangle 10"/>
                <p:cNvSpPr>
                  <a:spLocks noChangeArrowheads="1"/>
                </p:cNvSpPr>
                <p:nvPr/>
              </p:nvSpPr>
              <p:spPr bwMode="auto">
                <a:xfrm>
                  <a:off x="0" y="0"/>
                  <a:ext cx="4990" cy="154"/>
                </a:xfrm>
                <a:prstGeom prst="rect">
                  <a:avLst/>
                </a:prstGeom>
                <a:noFill/>
                <a:ln w="7">
                  <a:solidFill>
                    <a:schemeClr val="bg1"/>
                  </a:solidFill>
                  <a:miter lim="800000"/>
                  <a:headEnd/>
                  <a:tailEnd/>
                </a:ln>
              </p:spPr>
              <p:txBody>
                <a:bodyPr/>
                <a:lstStyle/>
                <a:p>
                  <a:endParaRPr lang="cs-CZ"/>
                </a:p>
              </p:txBody>
            </p:sp>
          </p:grpSp>
          <p:grpSp>
            <p:nvGrpSpPr>
              <p:cNvPr id="5" name="Group 13"/>
              <p:cNvGrpSpPr>
                <a:grpSpLocks/>
              </p:cNvGrpSpPr>
              <p:nvPr/>
            </p:nvGrpSpPr>
            <p:grpSpPr bwMode="auto">
              <a:xfrm>
                <a:off x="0" y="154"/>
                <a:ext cx="1845" cy="154"/>
                <a:chOff x="0" y="154"/>
                <a:chExt cx="1845" cy="154"/>
              </a:xfrm>
            </p:grpSpPr>
            <p:sp>
              <p:nvSpPr>
                <p:cNvPr id="27670" name="Rectangle 4"/>
                <p:cNvSpPr>
                  <a:spLocks noChangeArrowheads="1"/>
                </p:cNvSpPr>
                <p:nvPr/>
              </p:nvSpPr>
              <p:spPr bwMode="auto">
                <a:xfrm>
                  <a:off x="0" y="154"/>
                  <a:ext cx="1845" cy="154"/>
                </a:xfrm>
                <a:prstGeom prst="rect">
                  <a:avLst/>
                </a:prstGeom>
                <a:noFill/>
                <a:ln w="9525">
                  <a:solidFill>
                    <a:schemeClr val="bg1"/>
                  </a:solidFill>
                  <a:miter lim="800000"/>
                  <a:headEnd/>
                  <a:tailEnd/>
                </a:ln>
              </p:spPr>
              <p:txBody>
                <a:bodyPr anchor="ctr"/>
                <a:lstStyle/>
                <a:p>
                  <a:pPr algn="ctr"/>
                  <a:r>
                    <a:rPr lang="cs-CZ" b="1" dirty="0" err="1" smtClean="0">
                      <a:solidFill>
                        <a:srgbClr val="FFFF00"/>
                      </a:solidFill>
                    </a:rPr>
                    <a:t>Class</a:t>
                  </a:r>
                  <a:endParaRPr lang="cs-CZ" dirty="0">
                    <a:solidFill>
                      <a:srgbClr val="FFFF00"/>
                    </a:solidFill>
                  </a:endParaRPr>
                </a:p>
              </p:txBody>
            </p:sp>
            <p:sp>
              <p:nvSpPr>
                <p:cNvPr id="27671" name="Rectangle 12"/>
                <p:cNvSpPr>
                  <a:spLocks noChangeArrowheads="1"/>
                </p:cNvSpPr>
                <p:nvPr/>
              </p:nvSpPr>
              <p:spPr bwMode="auto">
                <a:xfrm>
                  <a:off x="0" y="154"/>
                  <a:ext cx="1845" cy="154"/>
                </a:xfrm>
                <a:prstGeom prst="rect">
                  <a:avLst/>
                </a:prstGeom>
                <a:noFill/>
                <a:ln w="7">
                  <a:solidFill>
                    <a:schemeClr val="bg1"/>
                  </a:solidFill>
                  <a:miter lim="800000"/>
                  <a:headEnd/>
                  <a:tailEnd/>
                </a:ln>
              </p:spPr>
              <p:txBody>
                <a:bodyPr/>
                <a:lstStyle/>
                <a:p>
                  <a:endParaRPr lang="cs-CZ"/>
                </a:p>
              </p:txBody>
            </p:sp>
          </p:grpSp>
          <p:grpSp>
            <p:nvGrpSpPr>
              <p:cNvPr id="6" name="Group 15"/>
              <p:cNvGrpSpPr>
                <a:grpSpLocks/>
              </p:cNvGrpSpPr>
              <p:nvPr/>
            </p:nvGrpSpPr>
            <p:grpSpPr bwMode="auto">
              <a:xfrm>
                <a:off x="1845" y="154"/>
                <a:ext cx="1402" cy="154"/>
                <a:chOff x="1845" y="154"/>
                <a:chExt cx="1402" cy="154"/>
              </a:xfrm>
            </p:grpSpPr>
            <p:sp>
              <p:nvSpPr>
                <p:cNvPr id="27668" name="Rectangle 5"/>
                <p:cNvSpPr>
                  <a:spLocks noChangeArrowheads="1"/>
                </p:cNvSpPr>
                <p:nvPr/>
              </p:nvSpPr>
              <p:spPr bwMode="auto">
                <a:xfrm>
                  <a:off x="1845" y="154"/>
                  <a:ext cx="1402" cy="154"/>
                </a:xfrm>
                <a:prstGeom prst="rect">
                  <a:avLst/>
                </a:prstGeom>
                <a:noFill/>
                <a:ln w="9525">
                  <a:solidFill>
                    <a:schemeClr val="bg1"/>
                  </a:solidFill>
                  <a:miter lim="800000"/>
                  <a:headEnd/>
                  <a:tailEnd/>
                </a:ln>
              </p:spPr>
              <p:txBody>
                <a:bodyPr anchor="ctr"/>
                <a:lstStyle/>
                <a:p>
                  <a:pPr algn="ctr"/>
                  <a:r>
                    <a:rPr lang="cs-CZ" b="1" dirty="0" smtClean="0">
                      <a:solidFill>
                        <a:srgbClr val="FFFF00"/>
                      </a:solidFill>
                    </a:rPr>
                    <a:t>1st </a:t>
                  </a:r>
                  <a:r>
                    <a:rPr lang="cs-CZ" b="1" dirty="0" err="1" smtClean="0">
                      <a:solidFill>
                        <a:srgbClr val="FFFF00"/>
                      </a:solidFill>
                    </a:rPr>
                    <a:t>generation</a:t>
                  </a:r>
                  <a:endParaRPr lang="cs-CZ" dirty="0">
                    <a:solidFill>
                      <a:srgbClr val="FFFF00"/>
                    </a:solidFill>
                  </a:endParaRPr>
                </a:p>
              </p:txBody>
            </p:sp>
            <p:sp>
              <p:nvSpPr>
                <p:cNvPr id="27669" name="Rectangle 14"/>
                <p:cNvSpPr>
                  <a:spLocks noChangeArrowheads="1"/>
                </p:cNvSpPr>
                <p:nvPr/>
              </p:nvSpPr>
              <p:spPr bwMode="auto">
                <a:xfrm>
                  <a:off x="1845" y="154"/>
                  <a:ext cx="1402" cy="154"/>
                </a:xfrm>
                <a:prstGeom prst="rect">
                  <a:avLst/>
                </a:prstGeom>
                <a:noFill/>
                <a:ln w="7">
                  <a:solidFill>
                    <a:schemeClr val="bg1"/>
                  </a:solidFill>
                  <a:miter lim="800000"/>
                  <a:headEnd/>
                  <a:tailEnd/>
                </a:ln>
              </p:spPr>
              <p:txBody>
                <a:bodyPr/>
                <a:lstStyle/>
                <a:p>
                  <a:endParaRPr lang="cs-CZ"/>
                </a:p>
              </p:txBody>
            </p:sp>
          </p:grpSp>
          <p:grpSp>
            <p:nvGrpSpPr>
              <p:cNvPr id="7" name="Group 17"/>
              <p:cNvGrpSpPr>
                <a:grpSpLocks/>
              </p:cNvGrpSpPr>
              <p:nvPr/>
            </p:nvGrpSpPr>
            <p:grpSpPr bwMode="auto">
              <a:xfrm>
                <a:off x="3247" y="154"/>
                <a:ext cx="1743" cy="154"/>
                <a:chOff x="3247" y="154"/>
                <a:chExt cx="1743" cy="154"/>
              </a:xfrm>
            </p:grpSpPr>
            <p:sp>
              <p:nvSpPr>
                <p:cNvPr id="27666" name="Rectangle 6"/>
                <p:cNvSpPr>
                  <a:spLocks noChangeArrowheads="1"/>
                </p:cNvSpPr>
                <p:nvPr/>
              </p:nvSpPr>
              <p:spPr bwMode="auto">
                <a:xfrm>
                  <a:off x="3247" y="154"/>
                  <a:ext cx="1743" cy="154"/>
                </a:xfrm>
                <a:prstGeom prst="rect">
                  <a:avLst/>
                </a:prstGeom>
                <a:noFill/>
                <a:ln w="9525">
                  <a:solidFill>
                    <a:schemeClr val="bg1"/>
                  </a:solidFill>
                  <a:miter lim="800000"/>
                  <a:headEnd/>
                  <a:tailEnd/>
                </a:ln>
              </p:spPr>
              <p:txBody>
                <a:bodyPr anchor="ctr"/>
                <a:lstStyle/>
                <a:p>
                  <a:pPr algn="ctr"/>
                  <a:r>
                    <a:rPr lang="cs-CZ" b="1" dirty="0" smtClean="0">
                      <a:solidFill>
                        <a:srgbClr val="FFFF00"/>
                      </a:solidFill>
                    </a:rPr>
                    <a:t>2nd </a:t>
                  </a:r>
                  <a:r>
                    <a:rPr lang="cs-CZ" b="1" dirty="0" err="1" smtClean="0">
                      <a:solidFill>
                        <a:srgbClr val="FFFF00"/>
                      </a:solidFill>
                    </a:rPr>
                    <a:t>generation</a:t>
                  </a:r>
                  <a:endParaRPr lang="cs-CZ" dirty="0">
                    <a:solidFill>
                      <a:srgbClr val="FFFF00"/>
                    </a:solidFill>
                  </a:endParaRPr>
                </a:p>
              </p:txBody>
            </p:sp>
            <p:sp>
              <p:nvSpPr>
                <p:cNvPr id="27667" name="Rectangle 16"/>
                <p:cNvSpPr>
                  <a:spLocks noChangeArrowheads="1"/>
                </p:cNvSpPr>
                <p:nvPr/>
              </p:nvSpPr>
              <p:spPr bwMode="auto">
                <a:xfrm>
                  <a:off x="3247" y="154"/>
                  <a:ext cx="1743" cy="154"/>
                </a:xfrm>
                <a:prstGeom prst="rect">
                  <a:avLst/>
                </a:prstGeom>
                <a:noFill/>
                <a:ln w="7">
                  <a:solidFill>
                    <a:schemeClr val="bg1"/>
                  </a:solidFill>
                  <a:miter lim="800000"/>
                  <a:headEnd/>
                  <a:tailEnd/>
                </a:ln>
              </p:spPr>
              <p:txBody>
                <a:bodyPr/>
                <a:lstStyle/>
                <a:p>
                  <a:endParaRPr lang="cs-CZ"/>
                </a:p>
              </p:txBody>
            </p:sp>
          </p:grpSp>
          <p:grpSp>
            <p:nvGrpSpPr>
              <p:cNvPr id="8" name="Group 19"/>
              <p:cNvGrpSpPr>
                <a:grpSpLocks/>
              </p:cNvGrpSpPr>
              <p:nvPr/>
            </p:nvGrpSpPr>
            <p:grpSpPr bwMode="auto">
              <a:xfrm>
                <a:off x="0" y="308"/>
                <a:ext cx="1845" cy="1210"/>
                <a:chOff x="0" y="308"/>
                <a:chExt cx="1845" cy="1210"/>
              </a:xfrm>
            </p:grpSpPr>
            <p:sp>
              <p:nvSpPr>
                <p:cNvPr id="27664" name="Rectangle 7"/>
                <p:cNvSpPr>
                  <a:spLocks noChangeArrowheads="1"/>
                </p:cNvSpPr>
                <p:nvPr/>
              </p:nvSpPr>
              <p:spPr bwMode="auto">
                <a:xfrm>
                  <a:off x="0" y="308"/>
                  <a:ext cx="1845" cy="1210"/>
                </a:xfrm>
                <a:prstGeom prst="rect">
                  <a:avLst/>
                </a:prstGeom>
                <a:noFill/>
                <a:ln w="9525">
                  <a:solidFill>
                    <a:schemeClr val="bg1"/>
                  </a:solidFill>
                  <a:miter lim="800000"/>
                  <a:headEnd/>
                  <a:tailEnd/>
                </a:ln>
              </p:spPr>
              <p:txBody>
                <a:bodyPr/>
                <a:lstStyle/>
                <a:p>
                  <a:pPr algn="ctr"/>
                  <a:r>
                    <a:rPr lang="cs-CZ" sz="2400" b="1" dirty="0" err="1" smtClean="0">
                      <a:solidFill>
                        <a:srgbClr val="FFFF00"/>
                      </a:solidFill>
                    </a:rPr>
                    <a:t>Fenylalkylamines</a:t>
                  </a:r>
                  <a:r>
                    <a:rPr lang="cs-CZ" sz="2400" b="1" dirty="0">
                      <a:solidFill>
                        <a:srgbClr val="FFFF00"/>
                      </a:solidFill>
                    </a:rPr>
                    <a:t/>
                  </a:r>
                  <a:br>
                    <a:rPr lang="cs-CZ" sz="2400" b="1" dirty="0">
                      <a:solidFill>
                        <a:srgbClr val="FFFF00"/>
                      </a:solidFill>
                    </a:rPr>
                  </a:br>
                  <a:r>
                    <a:rPr lang="cs-CZ" sz="2400" b="1" dirty="0" err="1" smtClean="0">
                      <a:solidFill>
                        <a:srgbClr val="FFFF00"/>
                      </a:solidFill>
                    </a:rPr>
                    <a:t>Benzothiazepines</a:t>
                  </a:r>
                  <a:r>
                    <a:rPr lang="cs-CZ" sz="2400" b="1" dirty="0">
                      <a:solidFill>
                        <a:srgbClr val="FFFF00"/>
                      </a:solidFill>
                    </a:rPr>
                    <a:t/>
                  </a:r>
                  <a:br>
                    <a:rPr lang="cs-CZ" sz="2400" b="1" dirty="0">
                      <a:solidFill>
                        <a:srgbClr val="FFFF00"/>
                      </a:solidFill>
                    </a:rPr>
                  </a:br>
                  <a:r>
                    <a:rPr lang="cs-CZ" sz="2400" b="1" dirty="0" err="1" smtClean="0">
                      <a:solidFill>
                        <a:srgbClr val="FFFF00"/>
                      </a:solidFill>
                    </a:rPr>
                    <a:t>Dihydropyridines</a:t>
                  </a:r>
                  <a:endParaRPr lang="cs-CZ" sz="2400" b="1" dirty="0">
                    <a:solidFill>
                      <a:srgbClr val="FFFF00"/>
                    </a:solidFill>
                  </a:endParaRPr>
                </a:p>
              </p:txBody>
            </p:sp>
            <p:sp>
              <p:nvSpPr>
                <p:cNvPr id="27665" name="Rectangle 18"/>
                <p:cNvSpPr>
                  <a:spLocks noChangeArrowheads="1"/>
                </p:cNvSpPr>
                <p:nvPr/>
              </p:nvSpPr>
              <p:spPr bwMode="auto">
                <a:xfrm>
                  <a:off x="0" y="308"/>
                  <a:ext cx="1845" cy="1210"/>
                </a:xfrm>
                <a:prstGeom prst="rect">
                  <a:avLst/>
                </a:prstGeom>
                <a:noFill/>
                <a:ln w="7">
                  <a:solidFill>
                    <a:schemeClr val="bg1"/>
                  </a:solidFill>
                  <a:miter lim="800000"/>
                  <a:headEnd/>
                  <a:tailEnd/>
                </a:ln>
              </p:spPr>
              <p:txBody>
                <a:bodyPr/>
                <a:lstStyle/>
                <a:p>
                  <a:endParaRPr lang="cs-CZ"/>
                </a:p>
              </p:txBody>
            </p:sp>
          </p:grpSp>
          <p:grpSp>
            <p:nvGrpSpPr>
              <p:cNvPr id="9" name="Group 21"/>
              <p:cNvGrpSpPr>
                <a:grpSpLocks/>
              </p:cNvGrpSpPr>
              <p:nvPr/>
            </p:nvGrpSpPr>
            <p:grpSpPr bwMode="auto">
              <a:xfrm>
                <a:off x="1845" y="308"/>
                <a:ext cx="1402" cy="1210"/>
                <a:chOff x="1845" y="308"/>
                <a:chExt cx="1402" cy="1210"/>
              </a:xfrm>
            </p:grpSpPr>
            <p:sp>
              <p:nvSpPr>
                <p:cNvPr id="27662" name="Rectangle 8"/>
                <p:cNvSpPr>
                  <a:spLocks noChangeArrowheads="1"/>
                </p:cNvSpPr>
                <p:nvPr/>
              </p:nvSpPr>
              <p:spPr bwMode="auto">
                <a:xfrm>
                  <a:off x="1845" y="308"/>
                  <a:ext cx="1402" cy="1210"/>
                </a:xfrm>
                <a:prstGeom prst="rect">
                  <a:avLst/>
                </a:prstGeom>
                <a:noFill/>
                <a:ln w="9525">
                  <a:solidFill>
                    <a:schemeClr val="bg1"/>
                  </a:solidFill>
                  <a:miter lim="800000"/>
                  <a:headEnd/>
                  <a:tailEnd/>
                </a:ln>
              </p:spPr>
              <p:txBody>
                <a:bodyPr/>
                <a:lstStyle/>
                <a:p>
                  <a:pPr algn="ctr"/>
                  <a:r>
                    <a:rPr lang="cs-CZ" sz="2400" dirty="0" err="1">
                      <a:solidFill>
                        <a:srgbClr val="FFFF00"/>
                      </a:solidFill>
                    </a:rPr>
                    <a:t>Verapamil</a:t>
                  </a:r>
                  <a:r>
                    <a:rPr lang="cs-CZ" sz="2400" dirty="0">
                      <a:solidFill>
                        <a:srgbClr val="FFFF00"/>
                      </a:solidFill>
                    </a:rPr>
                    <a:t/>
                  </a:r>
                  <a:br>
                    <a:rPr lang="cs-CZ" sz="2400" dirty="0">
                      <a:solidFill>
                        <a:srgbClr val="FFFF00"/>
                      </a:solidFill>
                    </a:rPr>
                  </a:br>
                  <a:r>
                    <a:rPr lang="cs-CZ" sz="2400" dirty="0" err="1">
                      <a:solidFill>
                        <a:srgbClr val="FFFF00"/>
                      </a:solidFill>
                    </a:rPr>
                    <a:t>Diltiazem</a:t>
                  </a:r>
                  <a:r>
                    <a:rPr lang="cs-CZ" sz="2400" dirty="0">
                      <a:solidFill>
                        <a:srgbClr val="FFFF00"/>
                      </a:solidFill>
                    </a:rPr>
                    <a:t/>
                  </a:r>
                  <a:br>
                    <a:rPr lang="cs-CZ" sz="2400" dirty="0">
                      <a:solidFill>
                        <a:srgbClr val="FFFF00"/>
                      </a:solidFill>
                    </a:rPr>
                  </a:br>
                  <a:r>
                    <a:rPr lang="cs-CZ" sz="2400" dirty="0" err="1">
                      <a:solidFill>
                        <a:srgbClr val="FFFF00"/>
                      </a:solidFill>
                    </a:rPr>
                    <a:t>Nifedipin</a:t>
                  </a:r>
                  <a:endParaRPr lang="cs-CZ" sz="2400" dirty="0">
                    <a:solidFill>
                      <a:srgbClr val="FFFF00"/>
                    </a:solidFill>
                  </a:endParaRPr>
                </a:p>
              </p:txBody>
            </p:sp>
            <p:sp>
              <p:nvSpPr>
                <p:cNvPr id="27663" name="Rectangle 20"/>
                <p:cNvSpPr>
                  <a:spLocks noChangeArrowheads="1"/>
                </p:cNvSpPr>
                <p:nvPr/>
              </p:nvSpPr>
              <p:spPr bwMode="auto">
                <a:xfrm>
                  <a:off x="1845" y="308"/>
                  <a:ext cx="1402" cy="1210"/>
                </a:xfrm>
                <a:prstGeom prst="rect">
                  <a:avLst/>
                </a:prstGeom>
                <a:noFill/>
                <a:ln w="7">
                  <a:solidFill>
                    <a:schemeClr val="bg1"/>
                  </a:solidFill>
                  <a:miter lim="800000"/>
                  <a:headEnd/>
                  <a:tailEnd/>
                </a:ln>
              </p:spPr>
              <p:txBody>
                <a:bodyPr/>
                <a:lstStyle/>
                <a:p>
                  <a:endParaRPr lang="cs-CZ"/>
                </a:p>
              </p:txBody>
            </p:sp>
          </p:grpSp>
          <p:grpSp>
            <p:nvGrpSpPr>
              <p:cNvPr id="10" name="Group 23"/>
              <p:cNvGrpSpPr>
                <a:grpSpLocks/>
              </p:cNvGrpSpPr>
              <p:nvPr/>
            </p:nvGrpSpPr>
            <p:grpSpPr bwMode="auto">
              <a:xfrm>
                <a:off x="3247" y="308"/>
                <a:ext cx="1743" cy="1210"/>
                <a:chOff x="3247" y="308"/>
                <a:chExt cx="1743" cy="1210"/>
              </a:xfrm>
            </p:grpSpPr>
            <p:sp>
              <p:nvSpPr>
                <p:cNvPr id="27660" name="Rectangle 9"/>
                <p:cNvSpPr>
                  <a:spLocks noChangeArrowheads="1"/>
                </p:cNvSpPr>
                <p:nvPr/>
              </p:nvSpPr>
              <p:spPr bwMode="auto">
                <a:xfrm>
                  <a:off x="3247" y="308"/>
                  <a:ext cx="1743" cy="1210"/>
                </a:xfrm>
                <a:prstGeom prst="rect">
                  <a:avLst/>
                </a:prstGeom>
                <a:noFill/>
                <a:ln w="9525">
                  <a:solidFill>
                    <a:schemeClr val="bg1"/>
                  </a:solidFill>
                  <a:miter lim="800000"/>
                  <a:headEnd/>
                  <a:tailEnd/>
                </a:ln>
              </p:spPr>
              <p:txBody>
                <a:bodyPr/>
                <a:lstStyle/>
                <a:p>
                  <a:pPr algn="ctr"/>
                  <a:r>
                    <a:rPr lang="cs-CZ" sz="2400" dirty="0" err="1">
                      <a:solidFill>
                        <a:srgbClr val="FFFF00"/>
                      </a:solidFill>
                    </a:rPr>
                    <a:t>Verapamil</a:t>
                  </a:r>
                  <a:r>
                    <a:rPr lang="cs-CZ" sz="2400" dirty="0">
                      <a:solidFill>
                        <a:srgbClr val="FFFF00"/>
                      </a:solidFill>
                    </a:rPr>
                    <a:t> SR</a:t>
                  </a:r>
                  <a:br>
                    <a:rPr lang="cs-CZ" sz="2400" dirty="0">
                      <a:solidFill>
                        <a:srgbClr val="FFFF00"/>
                      </a:solidFill>
                    </a:rPr>
                  </a:br>
                  <a:r>
                    <a:rPr lang="cs-CZ" sz="2400" dirty="0" err="1">
                      <a:solidFill>
                        <a:srgbClr val="FFFF00"/>
                      </a:solidFill>
                    </a:rPr>
                    <a:t>Diltiazem</a:t>
                  </a:r>
                  <a:r>
                    <a:rPr lang="cs-CZ" sz="2400" dirty="0">
                      <a:solidFill>
                        <a:srgbClr val="FFFF00"/>
                      </a:solidFill>
                    </a:rPr>
                    <a:t> SR</a:t>
                  </a:r>
                  <a:br>
                    <a:rPr lang="cs-CZ" sz="2400" dirty="0">
                      <a:solidFill>
                        <a:srgbClr val="FFFF00"/>
                      </a:solidFill>
                    </a:rPr>
                  </a:br>
                  <a:r>
                    <a:rPr lang="cs-CZ" sz="2400" dirty="0" err="1">
                      <a:solidFill>
                        <a:srgbClr val="FFFF00"/>
                      </a:solidFill>
                    </a:rPr>
                    <a:t>Nifedipin</a:t>
                  </a:r>
                  <a:r>
                    <a:rPr lang="cs-CZ" sz="2400" dirty="0">
                      <a:solidFill>
                        <a:srgbClr val="FFFF00"/>
                      </a:solidFill>
                    </a:rPr>
                    <a:t> GITS</a:t>
                  </a:r>
                  <a:br>
                    <a:rPr lang="cs-CZ" sz="2400" dirty="0">
                      <a:solidFill>
                        <a:srgbClr val="FFFF00"/>
                      </a:solidFill>
                    </a:rPr>
                  </a:br>
                  <a:r>
                    <a:rPr lang="cs-CZ" sz="2400" dirty="0" err="1" smtClean="0">
                      <a:solidFill>
                        <a:srgbClr val="FFFF00"/>
                      </a:solidFill>
                    </a:rPr>
                    <a:t>Isradipin</a:t>
                  </a:r>
                  <a:r>
                    <a:rPr lang="cs-CZ" sz="2400" dirty="0" smtClean="0">
                      <a:solidFill>
                        <a:srgbClr val="FFFF00"/>
                      </a:solidFill>
                    </a:rPr>
                    <a:t> </a:t>
                  </a:r>
                  <a:r>
                    <a:rPr lang="cs-CZ" sz="2400" dirty="0">
                      <a:solidFill>
                        <a:srgbClr val="FFFF00"/>
                      </a:solidFill>
                    </a:rPr>
                    <a:t>SRO</a:t>
                  </a:r>
                  <a:br>
                    <a:rPr lang="cs-CZ" sz="2400" dirty="0">
                      <a:solidFill>
                        <a:srgbClr val="FFFF00"/>
                      </a:solidFill>
                    </a:rPr>
                  </a:br>
                  <a:r>
                    <a:rPr lang="cs-CZ" sz="2400" dirty="0" err="1">
                      <a:solidFill>
                        <a:srgbClr val="FFFF00"/>
                      </a:solidFill>
                    </a:rPr>
                    <a:t>Felodipin</a:t>
                  </a:r>
                  <a:r>
                    <a:rPr lang="cs-CZ" sz="2400" dirty="0">
                      <a:solidFill>
                        <a:srgbClr val="FFFF00"/>
                      </a:solidFill>
                    </a:rPr>
                    <a:t/>
                  </a:r>
                  <a:br>
                    <a:rPr lang="cs-CZ" sz="2400" dirty="0">
                      <a:solidFill>
                        <a:srgbClr val="FFFF00"/>
                      </a:solidFill>
                    </a:rPr>
                  </a:br>
                  <a:r>
                    <a:rPr lang="cs-CZ" sz="2400" dirty="0" err="1">
                      <a:solidFill>
                        <a:srgbClr val="FFFF00"/>
                      </a:solidFill>
                    </a:rPr>
                    <a:t>Nitrendipin</a:t>
                  </a:r>
                  <a:r>
                    <a:rPr lang="cs-CZ" sz="2400" dirty="0">
                      <a:solidFill>
                        <a:srgbClr val="FFFF00"/>
                      </a:solidFill>
                    </a:rPr>
                    <a:t/>
                  </a:r>
                  <a:br>
                    <a:rPr lang="cs-CZ" sz="2400" dirty="0">
                      <a:solidFill>
                        <a:srgbClr val="FFFF00"/>
                      </a:solidFill>
                    </a:rPr>
                  </a:br>
                  <a:r>
                    <a:rPr lang="cs-CZ" sz="2400" dirty="0" err="1">
                      <a:solidFill>
                        <a:srgbClr val="FFFF00"/>
                      </a:solidFill>
                    </a:rPr>
                    <a:t>Nilvadipin</a:t>
                  </a:r>
                  <a:r>
                    <a:rPr lang="cs-CZ" sz="2400" dirty="0">
                      <a:solidFill>
                        <a:srgbClr val="FFFF00"/>
                      </a:solidFill>
                    </a:rPr>
                    <a:t/>
                  </a:r>
                  <a:br>
                    <a:rPr lang="cs-CZ" sz="2400" dirty="0">
                      <a:solidFill>
                        <a:srgbClr val="FFFF00"/>
                      </a:solidFill>
                    </a:rPr>
                  </a:br>
                  <a:r>
                    <a:rPr lang="cs-CZ" sz="2400" dirty="0" err="1">
                      <a:solidFill>
                        <a:srgbClr val="FFFF00"/>
                      </a:solidFill>
                    </a:rPr>
                    <a:t>Nisoldipin</a:t>
                  </a:r>
                  <a:r>
                    <a:rPr lang="cs-CZ" sz="2400" dirty="0">
                      <a:solidFill>
                        <a:srgbClr val="FFFF00"/>
                      </a:solidFill>
                    </a:rPr>
                    <a:t/>
                  </a:r>
                  <a:br>
                    <a:rPr lang="cs-CZ" sz="2400" dirty="0">
                      <a:solidFill>
                        <a:srgbClr val="FFFF00"/>
                      </a:solidFill>
                    </a:rPr>
                  </a:br>
                  <a:r>
                    <a:rPr lang="cs-CZ" sz="2400" dirty="0" err="1">
                      <a:solidFill>
                        <a:srgbClr val="FFFF00"/>
                      </a:solidFill>
                    </a:rPr>
                    <a:t>Nimodipin</a:t>
                  </a:r>
                  <a:r>
                    <a:rPr lang="cs-CZ" sz="2400" dirty="0">
                      <a:solidFill>
                        <a:srgbClr val="FFFF00"/>
                      </a:solidFill>
                    </a:rPr>
                    <a:t/>
                  </a:r>
                  <a:br>
                    <a:rPr lang="cs-CZ" sz="2400" dirty="0">
                      <a:solidFill>
                        <a:srgbClr val="FFFF00"/>
                      </a:solidFill>
                    </a:rPr>
                  </a:br>
                  <a:r>
                    <a:rPr lang="cs-CZ" sz="2400" dirty="0" err="1">
                      <a:solidFill>
                        <a:srgbClr val="FFFF00"/>
                      </a:solidFill>
                    </a:rPr>
                    <a:t>Amlodipin</a:t>
                  </a:r>
                  <a:r>
                    <a:rPr lang="cs-CZ" sz="2400" dirty="0">
                      <a:solidFill>
                        <a:srgbClr val="FFFF00"/>
                      </a:solidFill>
                    </a:rPr>
                    <a:t/>
                  </a:r>
                  <a:br>
                    <a:rPr lang="cs-CZ" sz="2400" dirty="0">
                      <a:solidFill>
                        <a:srgbClr val="FFFF00"/>
                      </a:solidFill>
                    </a:rPr>
                  </a:br>
                  <a:r>
                    <a:rPr lang="cs-CZ" sz="2400" dirty="0" err="1">
                      <a:solidFill>
                        <a:srgbClr val="FFFF00"/>
                      </a:solidFill>
                    </a:rPr>
                    <a:t>Lacidipin</a:t>
                  </a:r>
                  <a:endParaRPr lang="cs-CZ" sz="2400" dirty="0">
                    <a:solidFill>
                      <a:srgbClr val="FFFF00"/>
                    </a:solidFill>
                  </a:endParaRPr>
                </a:p>
              </p:txBody>
            </p:sp>
            <p:sp>
              <p:nvSpPr>
                <p:cNvPr id="27661" name="Rectangle 22"/>
                <p:cNvSpPr>
                  <a:spLocks noChangeArrowheads="1"/>
                </p:cNvSpPr>
                <p:nvPr/>
              </p:nvSpPr>
              <p:spPr bwMode="auto">
                <a:xfrm>
                  <a:off x="3247" y="308"/>
                  <a:ext cx="1743" cy="1210"/>
                </a:xfrm>
                <a:prstGeom prst="rect">
                  <a:avLst/>
                </a:prstGeom>
                <a:noFill/>
                <a:ln w="7">
                  <a:solidFill>
                    <a:schemeClr val="bg1"/>
                  </a:solidFill>
                  <a:miter lim="800000"/>
                  <a:headEnd/>
                  <a:tailEnd/>
                </a:ln>
              </p:spPr>
              <p:txBody>
                <a:bodyPr/>
                <a:lstStyle/>
                <a:p>
                  <a:endParaRPr lang="cs-CZ"/>
                </a:p>
              </p:txBody>
            </p:sp>
          </p:grpSp>
        </p:grpSp>
        <p:sp>
          <p:nvSpPr>
            <p:cNvPr id="27652" name="Rectangle 25"/>
            <p:cNvSpPr>
              <a:spLocks noChangeArrowheads="1"/>
            </p:cNvSpPr>
            <p:nvPr/>
          </p:nvSpPr>
          <p:spPr bwMode="auto">
            <a:xfrm>
              <a:off x="0" y="0"/>
              <a:ext cx="4990" cy="1518"/>
            </a:xfrm>
            <a:prstGeom prst="rect">
              <a:avLst/>
            </a:prstGeom>
            <a:noFill/>
            <a:ln w="1">
              <a:solidFill>
                <a:schemeClr val="bg1"/>
              </a:solidFill>
              <a:miter lim="800000"/>
              <a:headEnd/>
              <a:tailEnd/>
            </a:ln>
          </p:spPr>
          <p:txBody>
            <a:bodyPr/>
            <a:lstStyle/>
            <a:p>
              <a:endParaRPr lang="cs-CZ"/>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500042"/>
            <a:ext cx="9144000" cy="762000"/>
          </a:xfrm>
        </p:spPr>
        <p:txBody>
          <a:bodyPr/>
          <a:lstStyle/>
          <a:p>
            <a:pPr defTabSz="800100" eaLnBrk="0" hangingPunct="0">
              <a:lnSpc>
                <a:spcPct val="90000"/>
              </a:lnSpc>
            </a:pPr>
            <a:r>
              <a:rPr lang="cs-CZ" sz="4400" dirty="0" err="1">
                <a:solidFill>
                  <a:srgbClr val="FFFF00"/>
                </a:solidFill>
              </a:rPr>
              <a:t>Calcium-channel</a:t>
            </a:r>
            <a:r>
              <a:rPr lang="cs-CZ" sz="4400" dirty="0">
                <a:solidFill>
                  <a:srgbClr val="FFFF00"/>
                </a:solidFill>
              </a:rPr>
              <a:t> </a:t>
            </a:r>
            <a:r>
              <a:rPr lang="cs-CZ" sz="4400" dirty="0" err="1">
                <a:solidFill>
                  <a:srgbClr val="FFFF00"/>
                </a:solidFill>
              </a:rPr>
              <a:t>blockers</a:t>
            </a:r>
            <a:r>
              <a:rPr lang="cs-CZ" sz="4400" dirty="0">
                <a:solidFill>
                  <a:srgbClr val="FFFF00"/>
                </a:solidFill>
              </a:rPr>
              <a:t> (CCB)</a:t>
            </a:r>
            <a:endParaRPr lang="it-IT" altLang="it-IT" sz="4000" dirty="0">
              <a:solidFill>
                <a:srgbClr val="FFFF00"/>
              </a:solidFill>
              <a:latin typeface="Times" pitchFamily="18" charset="0"/>
            </a:endParaRPr>
          </a:p>
        </p:txBody>
      </p:sp>
      <p:sp>
        <p:nvSpPr>
          <p:cNvPr id="18435" name="Text Box 3"/>
          <p:cNvSpPr txBox="1">
            <a:spLocks noChangeArrowheads="1"/>
          </p:cNvSpPr>
          <p:nvPr/>
        </p:nvSpPr>
        <p:spPr bwMode="auto">
          <a:xfrm>
            <a:off x="214282" y="1628800"/>
            <a:ext cx="8686800" cy="3982483"/>
          </a:xfrm>
          <a:prstGeom prst="rect">
            <a:avLst/>
          </a:prstGeom>
          <a:noFill/>
          <a:ln w="9525">
            <a:noFill/>
            <a:miter lim="800000"/>
            <a:headEnd/>
            <a:tailEnd/>
          </a:ln>
          <a:effectLst/>
        </p:spPr>
        <p:txBody>
          <a:bodyPr tIns="118800" bIns="118800">
            <a:spAutoFit/>
          </a:bodyPr>
          <a:lstStyle/>
          <a:p>
            <a:pPr algn="l">
              <a:lnSpc>
                <a:spcPct val="110000"/>
              </a:lnSpc>
              <a:spcBef>
                <a:spcPct val="50000"/>
              </a:spcBef>
            </a:pPr>
            <a:r>
              <a:rPr lang="cs-CZ" sz="3200" dirty="0" err="1"/>
              <a:t>ADRs</a:t>
            </a:r>
            <a:r>
              <a:rPr lang="cs-CZ" sz="3200" dirty="0"/>
              <a:t>: </a:t>
            </a:r>
            <a:r>
              <a:rPr lang="cs-CZ" sz="3200" dirty="0" err="1"/>
              <a:t>results</a:t>
            </a:r>
            <a:r>
              <a:rPr lang="cs-CZ" sz="3200" dirty="0"/>
              <a:t> </a:t>
            </a:r>
            <a:r>
              <a:rPr lang="cs-CZ" sz="3200" dirty="0" err="1"/>
              <a:t>from</a:t>
            </a:r>
            <a:r>
              <a:rPr lang="cs-CZ" sz="3200" dirty="0"/>
              <a:t> </a:t>
            </a:r>
            <a:r>
              <a:rPr lang="cs-CZ" sz="3200" dirty="0" err="1"/>
              <a:t>vasodilation</a:t>
            </a:r>
            <a:r>
              <a:rPr lang="cs-CZ" sz="3200" dirty="0"/>
              <a:t> and </a:t>
            </a:r>
            <a:r>
              <a:rPr lang="cs-CZ" sz="3200" dirty="0" err="1"/>
              <a:t>the</a:t>
            </a:r>
            <a:r>
              <a:rPr lang="cs-CZ" sz="3200" dirty="0"/>
              <a:t> </a:t>
            </a:r>
            <a:r>
              <a:rPr lang="cs-CZ" sz="3200" dirty="0" err="1"/>
              <a:t>effect</a:t>
            </a:r>
            <a:r>
              <a:rPr lang="cs-CZ" sz="3200" dirty="0"/>
              <a:t> on </a:t>
            </a:r>
            <a:r>
              <a:rPr lang="cs-CZ" sz="3200" dirty="0" err="1"/>
              <a:t>the</a:t>
            </a:r>
            <a:r>
              <a:rPr lang="cs-CZ" sz="3200" dirty="0"/>
              <a:t> </a:t>
            </a:r>
            <a:r>
              <a:rPr lang="cs-CZ" sz="3200" dirty="0" err="1"/>
              <a:t>conduction</a:t>
            </a:r>
            <a:r>
              <a:rPr lang="cs-CZ" sz="3200" dirty="0"/>
              <a:t> </a:t>
            </a:r>
            <a:r>
              <a:rPr lang="cs-CZ" sz="3200" dirty="0" err="1" smtClean="0"/>
              <a:t>system</a:t>
            </a:r>
            <a:r>
              <a:rPr lang="cs-CZ" sz="3200" dirty="0" smtClean="0"/>
              <a:t> </a:t>
            </a:r>
          </a:p>
          <a:p>
            <a:pPr marL="457200" indent="-457200" algn="l">
              <a:lnSpc>
                <a:spcPct val="110000"/>
              </a:lnSpc>
              <a:spcBef>
                <a:spcPct val="50000"/>
              </a:spcBef>
              <a:buFont typeface="Arial" pitchFamily="34" charset="0"/>
              <a:buChar char="•"/>
            </a:pPr>
            <a:r>
              <a:rPr lang="cs-CZ" sz="3200" dirty="0" err="1" smtClean="0"/>
              <a:t>headache</a:t>
            </a:r>
            <a:r>
              <a:rPr lang="cs-CZ" sz="3200" dirty="0"/>
              <a:t>, </a:t>
            </a:r>
            <a:r>
              <a:rPr lang="cs-CZ" sz="3200" dirty="0" err="1"/>
              <a:t>orthostatic</a:t>
            </a:r>
            <a:r>
              <a:rPr lang="cs-CZ" sz="3200" dirty="0"/>
              <a:t> </a:t>
            </a:r>
            <a:r>
              <a:rPr lang="cs-CZ" sz="3200" dirty="0" err="1"/>
              <a:t>hypotension</a:t>
            </a:r>
            <a:r>
              <a:rPr lang="cs-CZ" sz="3200" dirty="0"/>
              <a:t>, </a:t>
            </a:r>
            <a:r>
              <a:rPr lang="cs-CZ" sz="3200" dirty="0" err="1"/>
              <a:t>palpitations</a:t>
            </a:r>
            <a:r>
              <a:rPr lang="cs-CZ" sz="3200" dirty="0"/>
              <a:t>, </a:t>
            </a:r>
            <a:r>
              <a:rPr lang="cs-CZ" sz="3200" dirty="0" err="1" smtClean="0"/>
              <a:t>swollen</a:t>
            </a:r>
            <a:r>
              <a:rPr lang="cs-CZ" sz="3200" dirty="0" smtClean="0"/>
              <a:t> </a:t>
            </a:r>
            <a:r>
              <a:rPr lang="cs-CZ" sz="3200" dirty="0" err="1" smtClean="0"/>
              <a:t>ankles</a:t>
            </a:r>
            <a:r>
              <a:rPr lang="cs-CZ" sz="3200" dirty="0" smtClean="0"/>
              <a:t>, </a:t>
            </a:r>
          </a:p>
          <a:p>
            <a:pPr marL="457200" indent="-457200" algn="l">
              <a:lnSpc>
                <a:spcPct val="110000"/>
              </a:lnSpc>
              <a:spcBef>
                <a:spcPct val="50000"/>
              </a:spcBef>
              <a:buFont typeface="Arial" pitchFamily="34" charset="0"/>
              <a:buChar char="•"/>
            </a:pPr>
            <a:r>
              <a:rPr lang="cs-CZ" sz="3200" dirty="0" smtClean="0"/>
              <a:t>AV </a:t>
            </a:r>
            <a:r>
              <a:rPr lang="cs-CZ" sz="3200" dirty="0" err="1" smtClean="0"/>
              <a:t>block</a:t>
            </a:r>
            <a:r>
              <a:rPr lang="cs-CZ" sz="3200" dirty="0" smtClean="0"/>
              <a:t> non-DHP </a:t>
            </a:r>
            <a:r>
              <a:rPr lang="cs-CZ" sz="3200" dirty="0"/>
              <a:t>in </a:t>
            </a:r>
            <a:r>
              <a:rPr lang="cs-CZ" sz="3200" dirty="0" err="1"/>
              <a:t>combination</a:t>
            </a:r>
            <a:r>
              <a:rPr lang="cs-CZ" sz="3200" dirty="0"/>
              <a:t> </a:t>
            </a:r>
            <a:r>
              <a:rPr lang="cs-CZ" sz="3200" dirty="0" err="1"/>
              <a:t>with</a:t>
            </a:r>
            <a:r>
              <a:rPr lang="cs-CZ" sz="3200" dirty="0"/>
              <a:t> beta-</a:t>
            </a:r>
            <a:r>
              <a:rPr lang="cs-CZ" sz="3200" dirty="0" err="1"/>
              <a:t>blockers</a:t>
            </a:r>
            <a:r>
              <a:rPr lang="cs-CZ" sz="3200" dirty="0"/>
              <a:t>, </a:t>
            </a:r>
            <a:r>
              <a:rPr lang="cs-CZ" sz="3200" dirty="0" err="1"/>
              <a:t>significant</a:t>
            </a:r>
            <a:r>
              <a:rPr lang="cs-CZ" sz="3200" dirty="0"/>
              <a:t> </a:t>
            </a:r>
            <a:r>
              <a:rPr lang="cs-CZ" sz="3200" dirty="0" err="1" smtClean="0"/>
              <a:t>bradycardia</a:t>
            </a:r>
            <a:endParaRPr lang="cs-CZ" sz="3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571480"/>
            <a:ext cx="9144000" cy="762000"/>
          </a:xfrm>
        </p:spPr>
        <p:txBody>
          <a:bodyPr/>
          <a:lstStyle/>
          <a:p>
            <a:r>
              <a:rPr lang="cs-CZ" sz="4400" dirty="0" err="1" smtClean="0">
                <a:solidFill>
                  <a:srgbClr val="FFFF00"/>
                </a:solidFill>
              </a:rPr>
              <a:t>Combination</a:t>
            </a:r>
            <a:r>
              <a:rPr lang="cs-CZ" sz="4400" dirty="0" smtClean="0">
                <a:solidFill>
                  <a:srgbClr val="FFFF00"/>
                </a:solidFill>
              </a:rPr>
              <a:t> </a:t>
            </a:r>
            <a:r>
              <a:rPr lang="cs-CZ" sz="4400" dirty="0" err="1" smtClean="0">
                <a:solidFill>
                  <a:srgbClr val="FFFF00"/>
                </a:solidFill>
              </a:rPr>
              <a:t>of</a:t>
            </a:r>
            <a:r>
              <a:rPr lang="cs-CZ" sz="4400" dirty="0" smtClean="0">
                <a:solidFill>
                  <a:srgbClr val="FFFF00"/>
                </a:solidFill>
              </a:rPr>
              <a:t> </a:t>
            </a:r>
            <a:r>
              <a:rPr lang="cs-CZ" sz="4400" dirty="0" err="1" smtClean="0">
                <a:solidFill>
                  <a:srgbClr val="FFFF00"/>
                </a:solidFill>
              </a:rPr>
              <a:t>antianginous</a:t>
            </a:r>
            <a:r>
              <a:rPr lang="cs-CZ" sz="4400" dirty="0" smtClean="0">
                <a:solidFill>
                  <a:srgbClr val="FFFF00"/>
                </a:solidFill>
              </a:rPr>
              <a:t> </a:t>
            </a:r>
            <a:r>
              <a:rPr lang="cs-CZ" sz="4400" dirty="0" err="1" smtClean="0">
                <a:solidFill>
                  <a:srgbClr val="FFFF00"/>
                </a:solidFill>
              </a:rPr>
              <a:t>drugs</a:t>
            </a:r>
            <a:endParaRPr lang="cs-CZ" sz="4400" dirty="0">
              <a:solidFill>
                <a:srgbClr val="FFFF00"/>
              </a:solidFill>
            </a:endParaRPr>
          </a:p>
        </p:txBody>
      </p:sp>
      <p:sp>
        <p:nvSpPr>
          <p:cNvPr id="22531" name="Text Box 3"/>
          <p:cNvSpPr txBox="1">
            <a:spLocks noChangeArrowheads="1"/>
          </p:cNvSpPr>
          <p:nvPr/>
        </p:nvSpPr>
        <p:spPr bwMode="auto">
          <a:xfrm>
            <a:off x="214282" y="2000240"/>
            <a:ext cx="8686800" cy="4080972"/>
          </a:xfrm>
          <a:prstGeom prst="rect">
            <a:avLst/>
          </a:prstGeom>
          <a:noFill/>
          <a:ln w="9525">
            <a:noFill/>
            <a:miter lim="800000"/>
            <a:headEnd/>
            <a:tailEnd/>
          </a:ln>
          <a:effectLst/>
        </p:spPr>
        <p:txBody>
          <a:bodyPr tIns="118800" bIns="118800">
            <a:spAutoFit/>
          </a:bodyPr>
          <a:lstStyle/>
          <a:p>
            <a:pPr algn="l">
              <a:lnSpc>
                <a:spcPct val="90000"/>
              </a:lnSpc>
              <a:spcBef>
                <a:spcPct val="50000"/>
              </a:spcBef>
              <a:buFontTx/>
              <a:buChar char="•"/>
            </a:pPr>
            <a:r>
              <a:rPr lang="cs-CZ" sz="3200" dirty="0" smtClean="0">
                <a:latin typeface="Times New Roman" pitchFamily="18" charset="0"/>
              </a:rPr>
              <a:t> </a:t>
            </a:r>
            <a:r>
              <a:rPr lang="cs-CZ" sz="3200" b="1" u="sng" dirty="0" err="1" smtClean="0">
                <a:latin typeface="Times New Roman" pitchFamily="18" charset="0"/>
              </a:rPr>
              <a:t>Nitrates</a:t>
            </a:r>
            <a:r>
              <a:rPr lang="cs-CZ" sz="3200" b="1" u="sng" dirty="0" smtClean="0">
                <a:latin typeface="Times New Roman" pitchFamily="18" charset="0"/>
              </a:rPr>
              <a:t> </a:t>
            </a:r>
            <a:r>
              <a:rPr lang="cs-CZ" sz="3200" b="1" u="sng" dirty="0">
                <a:latin typeface="Times New Roman" pitchFamily="18" charset="0"/>
              </a:rPr>
              <a:t>+ </a:t>
            </a:r>
            <a:r>
              <a:rPr lang="cs-CZ" sz="3200" b="1" u="sng" dirty="0" smtClean="0">
                <a:latin typeface="Times New Roman" pitchFamily="18" charset="0"/>
              </a:rPr>
              <a:t>beta-</a:t>
            </a:r>
            <a:r>
              <a:rPr lang="cs-CZ" sz="3200" b="1" u="sng" dirty="0" err="1" smtClean="0">
                <a:latin typeface="Times New Roman" pitchFamily="18" charset="0"/>
              </a:rPr>
              <a:t>blockers</a:t>
            </a:r>
            <a:r>
              <a:rPr lang="cs-CZ" sz="3200" dirty="0" smtClean="0">
                <a:latin typeface="Times New Roman" pitchFamily="18" charset="0"/>
              </a:rPr>
              <a:t> </a:t>
            </a:r>
            <a:r>
              <a:rPr lang="cs-CZ" sz="3200" dirty="0">
                <a:latin typeface="Times New Roman" pitchFamily="18" charset="0"/>
              </a:rPr>
              <a:t>– </a:t>
            </a:r>
            <a:r>
              <a:rPr lang="cs-CZ" sz="3200" dirty="0" smtClean="0">
                <a:latin typeface="Times New Roman" pitchFamily="18" charset="0"/>
              </a:rPr>
              <a:t>a </a:t>
            </a:r>
            <a:r>
              <a:rPr lang="cs-CZ" sz="3200" dirty="0" err="1" smtClean="0">
                <a:latin typeface="Times New Roman" pitchFamily="18" charset="0"/>
              </a:rPr>
              <a:t>suitable</a:t>
            </a:r>
            <a:r>
              <a:rPr lang="cs-CZ" sz="3200" dirty="0" smtClean="0">
                <a:latin typeface="Times New Roman" pitchFamily="18" charset="0"/>
              </a:rPr>
              <a:t> </a:t>
            </a:r>
            <a:r>
              <a:rPr lang="cs-CZ" sz="3200" dirty="0" err="1" smtClean="0">
                <a:latin typeface="Times New Roman" pitchFamily="18" charset="0"/>
              </a:rPr>
              <a:t>combination</a:t>
            </a:r>
            <a:endParaRPr lang="cs-CZ" sz="3200" dirty="0">
              <a:latin typeface="Times New Roman" pitchFamily="18" charset="0"/>
            </a:endParaRPr>
          </a:p>
          <a:p>
            <a:pPr algn="l">
              <a:lnSpc>
                <a:spcPct val="90000"/>
              </a:lnSpc>
              <a:spcBef>
                <a:spcPct val="50000"/>
              </a:spcBef>
              <a:buFontTx/>
              <a:buChar char="•"/>
            </a:pPr>
            <a:r>
              <a:rPr lang="cs-CZ" sz="3200" dirty="0">
                <a:latin typeface="Times New Roman" pitchFamily="18" charset="0"/>
              </a:rPr>
              <a:t> </a:t>
            </a:r>
            <a:r>
              <a:rPr lang="cs-CZ" sz="3200" b="1" u="sng" dirty="0" err="1" smtClean="0">
                <a:latin typeface="Times New Roman" pitchFamily="18" charset="0"/>
              </a:rPr>
              <a:t>Nitrates</a:t>
            </a:r>
            <a:r>
              <a:rPr lang="cs-CZ" sz="3200" b="1" u="sng" dirty="0" smtClean="0">
                <a:latin typeface="Times New Roman" pitchFamily="18" charset="0"/>
              </a:rPr>
              <a:t> </a:t>
            </a:r>
            <a:r>
              <a:rPr lang="cs-CZ" sz="3200" b="1" u="sng" dirty="0">
                <a:latin typeface="Times New Roman" pitchFamily="18" charset="0"/>
              </a:rPr>
              <a:t>+ </a:t>
            </a:r>
            <a:r>
              <a:rPr lang="cs-CZ" sz="3200" b="1" u="sng" dirty="0" smtClean="0">
                <a:latin typeface="Times New Roman" pitchFamily="18" charset="0"/>
              </a:rPr>
              <a:t>CCB</a:t>
            </a:r>
            <a:r>
              <a:rPr lang="cs-CZ" sz="3200" dirty="0" smtClean="0">
                <a:latin typeface="Times New Roman" pitchFamily="18" charset="0"/>
              </a:rPr>
              <a:t> – </a:t>
            </a:r>
            <a:r>
              <a:rPr lang="cs-CZ" sz="3200" dirty="0" err="1" smtClean="0">
                <a:latin typeface="Times New Roman" pitchFamily="18" charset="0"/>
              </a:rPr>
              <a:t>need</a:t>
            </a:r>
            <a:r>
              <a:rPr lang="cs-CZ" sz="3200" dirty="0" smtClean="0">
                <a:latin typeface="Times New Roman" pitchFamily="18" charset="0"/>
              </a:rPr>
              <a:t> BP </a:t>
            </a:r>
            <a:r>
              <a:rPr lang="cs-CZ" sz="3200" dirty="0" err="1" smtClean="0">
                <a:latin typeface="Times New Roman" pitchFamily="18" charset="0"/>
              </a:rPr>
              <a:t>corrections</a:t>
            </a:r>
            <a:endParaRPr lang="cs-CZ" sz="3200" dirty="0" smtClean="0">
              <a:latin typeface="Times New Roman" pitchFamily="18" charset="0"/>
            </a:endParaRPr>
          </a:p>
          <a:p>
            <a:pPr algn="l">
              <a:lnSpc>
                <a:spcPct val="90000"/>
              </a:lnSpc>
              <a:spcBef>
                <a:spcPct val="50000"/>
              </a:spcBef>
              <a:buFontTx/>
              <a:buChar char="•"/>
            </a:pPr>
            <a:r>
              <a:rPr lang="cs-CZ" sz="3200" b="1" u="sng" dirty="0" smtClean="0">
                <a:latin typeface="Times New Roman" pitchFamily="18" charset="0"/>
              </a:rPr>
              <a:t> Beta-</a:t>
            </a:r>
            <a:r>
              <a:rPr lang="cs-CZ" sz="3200" b="1" u="sng" dirty="0" err="1" smtClean="0">
                <a:latin typeface="Times New Roman" pitchFamily="18" charset="0"/>
              </a:rPr>
              <a:t>blockers</a:t>
            </a:r>
            <a:r>
              <a:rPr lang="cs-CZ" sz="3200" b="1" u="sng" dirty="0" smtClean="0">
                <a:latin typeface="Times New Roman" pitchFamily="18" charset="0"/>
              </a:rPr>
              <a:t>+ CCB – </a:t>
            </a:r>
            <a:r>
              <a:rPr lang="cs-CZ" sz="3200" dirty="0" smtClean="0"/>
              <a:t>a </a:t>
            </a:r>
            <a:r>
              <a:rPr lang="cs-CZ" sz="3200" dirty="0" err="1" smtClean="0"/>
              <a:t>suitable</a:t>
            </a:r>
            <a:r>
              <a:rPr lang="cs-CZ" sz="3200" dirty="0" smtClean="0"/>
              <a:t>, but ! AV </a:t>
            </a:r>
            <a:r>
              <a:rPr lang="cs-CZ" sz="3200" dirty="0" err="1"/>
              <a:t>block</a:t>
            </a:r>
            <a:r>
              <a:rPr lang="cs-CZ" sz="3200" dirty="0"/>
              <a:t> non-DHP in </a:t>
            </a:r>
            <a:r>
              <a:rPr lang="cs-CZ" sz="3200" dirty="0" err="1"/>
              <a:t>combination</a:t>
            </a:r>
            <a:r>
              <a:rPr lang="cs-CZ" sz="3200" dirty="0"/>
              <a:t> </a:t>
            </a:r>
            <a:r>
              <a:rPr lang="cs-CZ" sz="3200" dirty="0" err="1"/>
              <a:t>with</a:t>
            </a:r>
            <a:r>
              <a:rPr lang="cs-CZ" sz="3200" dirty="0"/>
              <a:t> beta-</a:t>
            </a:r>
            <a:r>
              <a:rPr lang="cs-CZ" sz="3200" dirty="0" err="1"/>
              <a:t>blockers</a:t>
            </a:r>
            <a:r>
              <a:rPr lang="cs-CZ" sz="3200" dirty="0"/>
              <a:t>, </a:t>
            </a:r>
            <a:r>
              <a:rPr lang="cs-CZ" sz="3200" dirty="0" err="1"/>
              <a:t>significant</a:t>
            </a:r>
            <a:r>
              <a:rPr lang="cs-CZ" sz="3200" dirty="0"/>
              <a:t> </a:t>
            </a:r>
            <a:r>
              <a:rPr lang="cs-CZ" sz="3200" dirty="0" err="1"/>
              <a:t>bradycardia</a:t>
            </a:r>
            <a:endParaRPr lang="cs-CZ" sz="3200" dirty="0">
              <a:latin typeface="Times New Roman" pitchFamily="18" charset="0"/>
            </a:endParaRPr>
          </a:p>
          <a:p>
            <a:pPr algn="l">
              <a:lnSpc>
                <a:spcPct val="90000"/>
              </a:lnSpc>
              <a:spcBef>
                <a:spcPct val="50000"/>
              </a:spcBef>
              <a:buFontTx/>
              <a:buChar char="•"/>
            </a:pPr>
            <a:endParaRPr lang="cs-CZ" sz="3200" dirty="0">
              <a:latin typeface="Times New Roman" pitchFamily="18" charset="0"/>
            </a:endParaRPr>
          </a:p>
        </p:txBody>
      </p:sp>
    </p:spTree>
    <p:extLst>
      <p:ext uri="{BB962C8B-B14F-4D97-AF65-F5344CB8AC3E}">
        <p14:creationId xmlns:p14="http://schemas.microsoft.com/office/powerpoint/2010/main" val="13526001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14282" y="1912672"/>
            <a:ext cx="8686800" cy="4524315"/>
          </a:xfrm>
          <a:prstGeom prst="rect">
            <a:avLst/>
          </a:prstGeom>
          <a:noFill/>
          <a:ln w="9525">
            <a:noFill/>
            <a:miter lim="800000"/>
            <a:headEnd/>
            <a:tailEnd/>
          </a:ln>
          <a:effectLst/>
        </p:spPr>
        <p:txBody>
          <a:bodyPr>
            <a:spAutoFit/>
          </a:bodyPr>
          <a:lstStyle/>
          <a:p>
            <a:pPr algn="l">
              <a:spcBef>
                <a:spcPct val="50000"/>
              </a:spcBef>
            </a:pPr>
            <a:r>
              <a:rPr lang="cs-CZ" sz="3200" b="1" u="sng" dirty="0" err="1" smtClean="0">
                <a:solidFill>
                  <a:srgbClr val="FFFF00"/>
                </a:solidFill>
                <a:latin typeface="Times New Roman" pitchFamily="18" charset="0"/>
              </a:rPr>
              <a:t>Classification</a:t>
            </a:r>
            <a:r>
              <a:rPr lang="cs-CZ" sz="3200" b="1" u="sng" dirty="0" smtClean="0">
                <a:solidFill>
                  <a:srgbClr val="FFFF00"/>
                </a:solidFill>
                <a:latin typeface="Times New Roman" pitchFamily="18" charset="0"/>
              </a:rPr>
              <a:t>:</a:t>
            </a:r>
          </a:p>
          <a:p>
            <a:pPr marL="457200" indent="-457200" algn="l">
              <a:spcBef>
                <a:spcPct val="50000"/>
              </a:spcBef>
              <a:buFont typeface="Arial" pitchFamily="34" charset="0"/>
              <a:buChar char="•"/>
            </a:pPr>
            <a:r>
              <a:rPr lang="cs-CZ" sz="3200" dirty="0" err="1" smtClean="0"/>
              <a:t>acute</a:t>
            </a:r>
            <a:r>
              <a:rPr lang="cs-CZ" sz="3200" dirty="0" smtClean="0"/>
              <a:t> </a:t>
            </a:r>
            <a:r>
              <a:rPr lang="cs-CZ" sz="3200" dirty="0"/>
              <a:t>(</a:t>
            </a:r>
            <a:r>
              <a:rPr lang="cs-CZ" sz="3200" dirty="0" err="1"/>
              <a:t>unstable</a:t>
            </a:r>
            <a:r>
              <a:rPr lang="cs-CZ" sz="3200" dirty="0"/>
              <a:t>) - </a:t>
            </a:r>
            <a:r>
              <a:rPr lang="cs-CZ" sz="3200" dirty="0" err="1"/>
              <a:t>acute</a:t>
            </a:r>
            <a:r>
              <a:rPr lang="cs-CZ" sz="3200" dirty="0"/>
              <a:t> </a:t>
            </a:r>
            <a:r>
              <a:rPr lang="cs-CZ" sz="3200" dirty="0" err="1"/>
              <a:t>myocardial</a:t>
            </a:r>
            <a:r>
              <a:rPr lang="cs-CZ" sz="3200" dirty="0"/>
              <a:t> </a:t>
            </a:r>
            <a:r>
              <a:rPr lang="cs-CZ" sz="3200" dirty="0" err="1"/>
              <a:t>infarction</a:t>
            </a:r>
            <a:r>
              <a:rPr lang="cs-CZ" sz="3200" dirty="0"/>
              <a:t>, </a:t>
            </a:r>
            <a:r>
              <a:rPr lang="cs-CZ" sz="3200" dirty="0" err="1"/>
              <a:t>unstable</a:t>
            </a:r>
            <a:r>
              <a:rPr lang="cs-CZ" sz="3200" dirty="0"/>
              <a:t> angina, </a:t>
            </a:r>
            <a:r>
              <a:rPr lang="cs-CZ" sz="3200" dirty="0" err="1"/>
              <a:t>sudden</a:t>
            </a:r>
            <a:r>
              <a:rPr lang="cs-CZ" sz="3200" dirty="0"/>
              <a:t> </a:t>
            </a:r>
            <a:r>
              <a:rPr lang="cs-CZ" sz="3200" dirty="0" err="1" smtClean="0"/>
              <a:t>death</a:t>
            </a:r>
            <a:endParaRPr lang="cs-CZ" sz="3200" dirty="0" smtClean="0"/>
          </a:p>
          <a:p>
            <a:pPr marL="457200" indent="-457200" algn="l">
              <a:spcBef>
                <a:spcPct val="50000"/>
              </a:spcBef>
              <a:buFont typeface="Arial" pitchFamily="34" charset="0"/>
              <a:buChar char="•"/>
            </a:pPr>
            <a:r>
              <a:rPr lang="cs-CZ" sz="3200" dirty="0" err="1" smtClean="0"/>
              <a:t>chronic</a:t>
            </a:r>
            <a:r>
              <a:rPr lang="cs-CZ" sz="3200" dirty="0" smtClean="0"/>
              <a:t> </a:t>
            </a:r>
            <a:r>
              <a:rPr lang="cs-CZ" sz="3200" dirty="0"/>
              <a:t>(</a:t>
            </a:r>
            <a:r>
              <a:rPr lang="cs-CZ" sz="3200" dirty="0" err="1"/>
              <a:t>stable</a:t>
            </a:r>
            <a:r>
              <a:rPr lang="cs-CZ" sz="3200" dirty="0"/>
              <a:t>) - </a:t>
            </a:r>
            <a:r>
              <a:rPr lang="cs-CZ" sz="3200" b="1" dirty="0">
                <a:solidFill>
                  <a:srgbClr val="FF3300"/>
                </a:solidFill>
              </a:rPr>
              <a:t>angina pectoris </a:t>
            </a:r>
            <a:r>
              <a:rPr lang="cs-CZ" sz="3200" dirty="0"/>
              <a:t>(</a:t>
            </a:r>
            <a:r>
              <a:rPr lang="cs-CZ" sz="3200" dirty="0" err="1"/>
              <a:t>exertional</a:t>
            </a:r>
            <a:r>
              <a:rPr lang="cs-CZ" sz="3200" dirty="0"/>
              <a:t>, </a:t>
            </a:r>
            <a:r>
              <a:rPr lang="cs-CZ" sz="3200" dirty="0" err="1"/>
              <a:t>mixed</a:t>
            </a:r>
            <a:r>
              <a:rPr lang="cs-CZ" sz="3200" dirty="0"/>
              <a:t>, variant), </a:t>
            </a:r>
            <a:r>
              <a:rPr lang="cs-CZ" sz="3200" dirty="0" err="1"/>
              <a:t>silent</a:t>
            </a:r>
            <a:r>
              <a:rPr lang="cs-CZ" sz="3200" dirty="0"/>
              <a:t> </a:t>
            </a:r>
            <a:r>
              <a:rPr lang="cs-CZ" sz="3200" dirty="0" err="1"/>
              <a:t>ischaemia</a:t>
            </a:r>
            <a:r>
              <a:rPr lang="cs-CZ" sz="3200" dirty="0" smtClean="0"/>
              <a:t>, </a:t>
            </a:r>
            <a:r>
              <a:rPr lang="cs-CZ" sz="3200" dirty="0" err="1"/>
              <a:t>arrhythmic</a:t>
            </a:r>
            <a:r>
              <a:rPr lang="cs-CZ" sz="3200" dirty="0"/>
              <a:t> </a:t>
            </a:r>
            <a:r>
              <a:rPr lang="cs-CZ" sz="3200" dirty="0" err="1"/>
              <a:t>forms</a:t>
            </a:r>
            <a:endParaRPr lang="cs-CZ" sz="3200" dirty="0"/>
          </a:p>
          <a:p>
            <a:pPr algn="l">
              <a:spcBef>
                <a:spcPct val="50000"/>
              </a:spcBef>
            </a:pPr>
            <a:endParaRPr lang="cs-CZ" sz="3200" b="1" u="sng" dirty="0">
              <a:solidFill>
                <a:srgbClr val="FFFF00"/>
              </a:solidFill>
              <a:latin typeface="Times New Roman" pitchFamily="18" charset="0"/>
            </a:endParaRPr>
          </a:p>
          <a:p>
            <a:pPr algn="l">
              <a:spcBef>
                <a:spcPct val="50000"/>
              </a:spcBef>
              <a:buFontTx/>
              <a:buChar char="•"/>
            </a:pPr>
            <a:r>
              <a:rPr lang="cs-CZ" sz="3200" dirty="0">
                <a:latin typeface="Times New Roman" pitchFamily="18" charset="0"/>
              </a:rPr>
              <a:t> </a:t>
            </a:r>
            <a:endParaRPr lang="cs-CZ" dirty="0">
              <a:latin typeface="Times New Roman" pitchFamily="18" charset="0"/>
            </a:endParaRPr>
          </a:p>
        </p:txBody>
      </p:sp>
      <p:sp>
        <p:nvSpPr>
          <p:cNvPr id="101379" name="Rectangle 3"/>
          <p:cNvSpPr>
            <a:spLocks noGrp="1" noChangeArrowheads="1"/>
          </p:cNvSpPr>
          <p:nvPr>
            <p:ph type="ctrTitle"/>
          </p:nvPr>
        </p:nvSpPr>
        <p:spPr bwMode="invGray">
          <a:xfrm>
            <a:off x="0" y="476672"/>
            <a:ext cx="9144000" cy="1052513"/>
          </a:xfrm>
          <a:noFill/>
          <a:ln/>
        </p:spPr>
        <p:txBody>
          <a:bodyPr/>
          <a:lstStyle/>
          <a:p>
            <a:r>
              <a:rPr lang="cs-CZ" sz="4400" dirty="0" err="1">
                <a:solidFill>
                  <a:srgbClr val="FFFF00"/>
                </a:solidFill>
              </a:rPr>
              <a:t>Ischemic</a:t>
            </a:r>
            <a:r>
              <a:rPr lang="cs-CZ" sz="4400" dirty="0">
                <a:solidFill>
                  <a:srgbClr val="FFFF00"/>
                </a:solidFill>
              </a:rPr>
              <a:t> </a:t>
            </a:r>
            <a:r>
              <a:rPr lang="cs-CZ" sz="4400" dirty="0" err="1">
                <a:solidFill>
                  <a:srgbClr val="FFFF00"/>
                </a:solidFill>
              </a:rPr>
              <a:t>hearth</a:t>
            </a:r>
            <a:r>
              <a:rPr lang="cs-CZ" sz="4400" dirty="0">
                <a:solidFill>
                  <a:srgbClr val="FFFF00"/>
                </a:solidFill>
              </a:rPr>
              <a:t> </a:t>
            </a:r>
            <a:r>
              <a:rPr lang="cs-CZ" sz="4400" dirty="0" err="1">
                <a:solidFill>
                  <a:srgbClr val="FFFF00"/>
                </a:solidFill>
              </a:rPr>
              <a:t>disease</a:t>
            </a:r>
            <a:endParaRPr lang="cs-CZ" sz="4400" dirty="0">
              <a:solidFill>
                <a:srgbClr val="FFFF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28600" y="1196975"/>
            <a:ext cx="8686800" cy="3816429"/>
          </a:xfrm>
          <a:prstGeom prst="rect">
            <a:avLst/>
          </a:prstGeom>
          <a:noFill/>
          <a:ln w="9525">
            <a:noFill/>
            <a:miter lim="800000"/>
            <a:headEnd/>
            <a:tailEnd/>
          </a:ln>
          <a:effectLst/>
        </p:spPr>
        <p:txBody>
          <a:bodyPr>
            <a:spAutoFit/>
          </a:bodyPr>
          <a:lstStyle/>
          <a:p>
            <a:pPr algn="l"/>
            <a:endParaRPr lang="cs-CZ" dirty="0">
              <a:latin typeface="Times New Roman" pitchFamily="18" charset="0"/>
            </a:endParaRPr>
          </a:p>
          <a:p>
            <a:pPr algn="l">
              <a:spcBef>
                <a:spcPct val="50000"/>
              </a:spcBef>
            </a:pPr>
            <a:r>
              <a:rPr lang="cs-CZ" sz="3200" b="1" u="sng" dirty="0">
                <a:solidFill>
                  <a:srgbClr val="FFFF00"/>
                </a:solidFill>
                <a:latin typeface="Times New Roman" pitchFamily="18" charset="0"/>
              </a:rPr>
              <a:t>Angina pectoris</a:t>
            </a:r>
            <a:r>
              <a:rPr lang="cs-CZ" sz="3200" b="1" u="sng" dirty="0" smtClean="0">
                <a:solidFill>
                  <a:srgbClr val="FFFF00"/>
                </a:solidFill>
                <a:latin typeface="Times New Roman" pitchFamily="18" charset="0"/>
              </a:rPr>
              <a:t>:</a:t>
            </a:r>
            <a:endParaRPr lang="cs-CZ" sz="3200" b="1" u="sng" dirty="0">
              <a:solidFill>
                <a:srgbClr val="FFFF00"/>
              </a:solidFill>
              <a:latin typeface="Times New Roman" pitchFamily="18" charset="0"/>
            </a:endParaRPr>
          </a:p>
          <a:p>
            <a:pPr marL="457200" indent="-457200" algn="l">
              <a:buFont typeface="Arial" pitchFamily="34" charset="0"/>
              <a:buChar char="•"/>
            </a:pPr>
            <a:r>
              <a:rPr lang="cs-CZ" sz="3200" dirty="0"/>
              <a:t>M</a:t>
            </a:r>
            <a:r>
              <a:rPr lang="en-US" sz="3200" dirty="0" err="1" smtClean="0"/>
              <a:t>ost</a:t>
            </a:r>
            <a:r>
              <a:rPr lang="en-US" sz="3200" dirty="0" smtClean="0"/>
              <a:t> </a:t>
            </a:r>
            <a:r>
              <a:rPr lang="en-US" sz="3200" dirty="0"/>
              <a:t>frequent clinical manifestations of </a:t>
            </a:r>
            <a:r>
              <a:rPr lang="cs-CZ" sz="3200" dirty="0" smtClean="0"/>
              <a:t>I</a:t>
            </a:r>
            <a:r>
              <a:rPr lang="en-US" sz="3200" dirty="0" smtClean="0"/>
              <a:t>HD </a:t>
            </a:r>
            <a:r>
              <a:rPr lang="cs-CZ" sz="3200" dirty="0" smtClean="0"/>
              <a:t> - </a:t>
            </a:r>
            <a:r>
              <a:rPr lang="cs-CZ" sz="3200" dirty="0" err="1" smtClean="0"/>
              <a:t>caused</a:t>
            </a:r>
            <a:r>
              <a:rPr lang="cs-CZ" sz="3200" dirty="0" smtClean="0"/>
              <a:t> by</a:t>
            </a:r>
            <a:r>
              <a:rPr lang="en-US" sz="3200" dirty="0" smtClean="0"/>
              <a:t> the </a:t>
            </a:r>
            <a:r>
              <a:rPr lang="cs-CZ" sz="3200" dirty="0" err="1" smtClean="0"/>
              <a:t>myocardial</a:t>
            </a:r>
            <a:r>
              <a:rPr lang="cs-CZ" sz="3200" dirty="0"/>
              <a:t> </a:t>
            </a:r>
            <a:r>
              <a:rPr lang="en-US" sz="3200" dirty="0" smtClean="0"/>
              <a:t>ischemia, </a:t>
            </a:r>
            <a:r>
              <a:rPr lang="en-US" sz="3200" dirty="0"/>
              <a:t>in which the patient has chest pain (</a:t>
            </a:r>
            <a:r>
              <a:rPr lang="en-US" sz="3200" dirty="0" err="1"/>
              <a:t>stenocardia</a:t>
            </a:r>
            <a:r>
              <a:rPr lang="en-US" sz="3200" dirty="0"/>
              <a:t>).</a:t>
            </a:r>
          </a:p>
          <a:p>
            <a:pPr>
              <a:spcBef>
                <a:spcPct val="50000"/>
              </a:spcBef>
              <a:buFontTx/>
              <a:buChar char="•"/>
            </a:pPr>
            <a:r>
              <a:rPr lang="cs-CZ" sz="3200" dirty="0" smtClean="0">
                <a:latin typeface="Times New Roman" pitchFamily="18" charset="0"/>
              </a:rPr>
              <a:t>   </a:t>
            </a:r>
            <a:r>
              <a:rPr lang="en-US" sz="3200" dirty="0" smtClean="0"/>
              <a:t>Imbalance </a:t>
            </a:r>
            <a:r>
              <a:rPr lang="en-US" sz="3200" dirty="0"/>
              <a:t>between </a:t>
            </a:r>
            <a:r>
              <a:rPr lang="cs-CZ" sz="3200" dirty="0" smtClean="0"/>
              <a:t>m</a:t>
            </a:r>
            <a:r>
              <a:rPr lang="en-US" sz="3200" dirty="0" err="1" smtClean="0"/>
              <a:t>yocardial</a:t>
            </a:r>
            <a:r>
              <a:rPr lang="en-US" sz="3200" dirty="0" smtClean="0"/>
              <a:t> </a:t>
            </a:r>
            <a:r>
              <a:rPr lang="en-US" sz="3200" dirty="0"/>
              <a:t>oxygen supply </a:t>
            </a:r>
            <a:r>
              <a:rPr lang="en-US" sz="3200" dirty="0" smtClean="0"/>
              <a:t>and</a:t>
            </a:r>
            <a:r>
              <a:rPr lang="cs-CZ" sz="3200" dirty="0"/>
              <a:t> </a:t>
            </a:r>
            <a:r>
              <a:rPr lang="cs-CZ" sz="3200" dirty="0" smtClean="0"/>
              <a:t>         </a:t>
            </a:r>
            <a:r>
              <a:rPr lang="en-US" sz="3200" dirty="0" smtClean="0"/>
              <a:t>demand</a:t>
            </a:r>
            <a:endParaRPr lang="cs-CZ" sz="3200" dirty="0">
              <a:latin typeface="Times New Roman" pitchFamily="18" charset="0"/>
            </a:endParaRPr>
          </a:p>
        </p:txBody>
      </p:sp>
      <p:sp>
        <p:nvSpPr>
          <p:cNvPr id="101379" name="Rectangle 3"/>
          <p:cNvSpPr>
            <a:spLocks noGrp="1" noChangeArrowheads="1"/>
          </p:cNvSpPr>
          <p:nvPr>
            <p:ph type="ctrTitle"/>
          </p:nvPr>
        </p:nvSpPr>
        <p:spPr bwMode="invGray">
          <a:xfrm>
            <a:off x="0" y="0"/>
            <a:ext cx="9144000" cy="1052513"/>
          </a:xfrm>
          <a:noFill/>
          <a:ln/>
        </p:spPr>
        <p:txBody>
          <a:bodyPr/>
          <a:lstStyle/>
          <a:p>
            <a:r>
              <a:rPr lang="cs-CZ" sz="4400" dirty="0" err="1">
                <a:solidFill>
                  <a:srgbClr val="FFFF00"/>
                </a:solidFill>
              </a:rPr>
              <a:t>Ischemic</a:t>
            </a:r>
            <a:r>
              <a:rPr lang="cs-CZ" sz="4400" dirty="0">
                <a:solidFill>
                  <a:srgbClr val="FFFF00"/>
                </a:solidFill>
              </a:rPr>
              <a:t> </a:t>
            </a:r>
            <a:r>
              <a:rPr lang="cs-CZ" sz="4400" dirty="0" err="1">
                <a:solidFill>
                  <a:srgbClr val="FFFF00"/>
                </a:solidFill>
              </a:rPr>
              <a:t>hearth</a:t>
            </a:r>
            <a:r>
              <a:rPr lang="cs-CZ" sz="4400" dirty="0">
                <a:solidFill>
                  <a:srgbClr val="FFFF00"/>
                </a:solidFill>
              </a:rPr>
              <a:t> </a:t>
            </a:r>
            <a:r>
              <a:rPr lang="cs-CZ" sz="4400" dirty="0" err="1">
                <a:solidFill>
                  <a:srgbClr val="FFFF00"/>
                </a:solidFill>
              </a:rPr>
              <a:t>disease</a:t>
            </a:r>
            <a:endParaRPr lang="cs-CZ" sz="4400" dirty="0">
              <a:solidFill>
                <a:srgbClr val="FFFF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285728"/>
            <a:ext cx="9144000" cy="762000"/>
          </a:xfrm>
        </p:spPr>
        <p:txBody>
          <a:bodyPr/>
          <a:lstStyle/>
          <a:p>
            <a:r>
              <a:rPr lang="cs-CZ" sz="4400" dirty="0">
                <a:solidFill>
                  <a:srgbClr val="FFFF00"/>
                </a:solidFill>
                <a:effectLst/>
              </a:rPr>
              <a:t>A</a:t>
            </a:r>
            <a:r>
              <a:rPr lang="cs-CZ" sz="4400" dirty="0" smtClean="0">
                <a:solidFill>
                  <a:srgbClr val="FFFF00"/>
                </a:solidFill>
                <a:effectLst/>
              </a:rPr>
              <a:t>ngina </a:t>
            </a:r>
            <a:r>
              <a:rPr lang="cs-CZ" sz="4400" dirty="0">
                <a:solidFill>
                  <a:srgbClr val="FFFF00"/>
                </a:solidFill>
                <a:effectLst/>
              </a:rPr>
              <a:t>pectoris</a:t>
            </a:r>
          </a:p>
        </p:txBody>
      </p:sp>
      <p:sp>
        <p:nvSpPr>
          <p:cNvPr id="4099" name="Text Box 3"/>
          <p:cNvSpPr txBox="1">
            <a:spLocks noChangeArrowheads="1"/>
          </p:cNvSpPr>
          <p:nvPr/>
        </p:nvSpPr>
        <p:spPr bwMode="auto">
          <a:xfrm>
            <a:off x="0" y="928670"/>
            <a:ext cx="8686800" cy="4431983"/>
          </a:xfrm>
          <a:prstGeom prst="rect">
            <a:avLst/>
          </a:prstGeom>
          <a:noFill/>
          <a:ln w="9525">
            <a:noFill/>
            <a:miter lim="800000"/>
            <a:headEnd/>
            <a:tailEnd/>
          </a:ln>
          <a:effectLst/>
        </p:spPr>
        <p:txBody>
          <a:bodyPr>
            <a:spAutoFit/>
          </a:bodyPr>
          <a:lstStyle/>
          <a:p>
            <a:pPr algn="l">
              <a:spcBef>
                <a:spcPct val="50000"/>
              </a:spcBef>
            </a:pPr>
            <a:r>
              <a:rPr lang="cs-CZ" sz="3600" b="1" u="sng" dirty="0" err="1" smtClean="0">
                <a:solidFill>
                  <a:srgbClr val="FFFF00"/>
                </a:solidFill>
                <a:latin typeface="Times New Roman" pitchFamily="18" charset="0"/>
              </a:rPr>
              <a:t>Main</a:t>
            </a:r>
            <a:r>
              <a:rPr lang="cs-CZ" sz="3600" b="1" u="sng" dirty="0" smtClean="0">
                <a:solidFill>
                  <a:srgbClr val="FFFF00"/>
                </a:solidFill>
                <a:latin typeface="Times New Roman" pitchFamily="18" charset="0"/>
              </a:rPr>
              <a:t> cause:</a:t>
            </a:r>
          </a:p>
          <a:p>
            <a:pPr marL="571500" indent="-571500" algn="l">
              <a:spcBef>
                <a:spcPct val="50000"/>
              </a:spcBef>
              <a:buFont typeface="Arial" pitchFamily="34" charset="0"/>
              <a:buChar char="•"/>
            </a:pPr>
            <a:r>
              <a:rPr lang="en-US" sz="3600" dirty="0" smtClean="0"/>
              <a:t>atherosclerotic </a:t>
            </a:r>
            <a:r>
              <a:rPr lang="en-US" sz="3600" dirty="0"/>
              <a:t>plaque in coronary artery</a:t>
            </a:r>
          </a:p>
          <a:p>
            <a:pPr algn="l">
              <a:lnSpc>
                <a:spcPct val="50000"/>
              </a:lnSpc>
              <a:spcBef>
                <a:spcPct val="50000"/>
              </a:spcBef>
            </a:pPr>
            <a:endParaRPr lang="cs-CZ" sz="3600" dirty="0">
              <a:latin typeface="Times New Roman" pitchFamily="18" charset="0"/>
            </a:endParaRPr>
          </a:p>
          <a:p>
            <a:pPr algn="l"/>
            <a:r>
              <a:rPr lang="cs-CZ" sz="3600" dirty="0"/>
              <a:t>l</a:t>
            </a:r>
            <a:r>
              <a:rPr lang="cs-CZ" sz="3600" dirty="0" smtClean="0"/>
              <a:t>umen </a:t>
            </a:r>
            <a:r>
              <a:rPr lang="cs-CZ" sz="3600" dirty="0" err="1" smtClean="0"/>
              <a:t>stenosis</a:t>
            </a:r>
            <a:r>
              <a:rPr lang="cs-CZ" sz="3600" dirty="0" smtClean="0"/>
              <a:t> </a:t>
            </a:r>
            <a:r>
              <a:rPr lang="cs-CZ" sz="3600" dirty="0" err="1" smtClean="0"/>
              <a:t>lower</a:t>
            </a:r>
            <a:r>
              <a:rPr lang="cs-CZ" sz="3600" dirty="0" smtClean="0"/>
              <a:t> </a:t>
            </a:r>
            <a:r>
              <a:rPr lang="cs-CZ" sz="3600" dirty="0" err="1" smtClean="0"/>
              <a:t>than</a:t>
            </a:r>
            <a:r>
              <a:rPr lang="en-US" sz="3600" dirty="0" smtClean="0"/>
              <a:t> </a:t>
            </a:r>
            <a:r>
              <a:rPr lang="en-US" sz="3600" dirty="0"/>
              <a:t>50% - insignificant</a:t>
            </a:r>
            <a:br>
              <a:rPr lang="en-US" sz="3600" dirty="0"/>
            </a:br>
            <a:r>
              <a:rPr lang="en-US" sz="3600" dirty="0"/>
              <a:t>lumen stenosis above 50% - a significant</a:t>
            </a:r>
            <a:br>
              <a:rPr lang="en-US" sz="3600" dirty="0"/>
            </a:br>
            <a:r>
              <a:rPr lang="en-US" sz="3600" dirty="0"/>
              <a:t>lumen stenosis above 95% - critical</a:t>
            </a:r>
          </a:p>
          <a:p>
            <a:pPr algn="l">
              <a:lnSpc>
                <a:spcPct val="50000"/>
              </a:lnSpc>
              <a:spcBef>
                <a:spcPct val="50000"/>
              </a:spcBef>
            </a:pPr>
            <a:endParaRPr lang="cs-CZ" sz="2400" dirty="0">
              <a:latin typeface="Times New Roman" pitchFamily="18" charset="0"/>
            </a:endParaRPr>
          </a:p>
          <a:p>
            <a:pPr algn="l">
              <a:lnSpc>
                <a:spcPct val="50000"/>
              </a:lnSpc>
              <a:spcBef>
                <a:spcPct val="50000"/>
              </a:spcBef>
            </a:pPr>
            <a:endParaRPr lang="cs-CZ" sz="2400" dirty="0">
              <a:latin typeface="Times New Roman" pitchFamily="18" charset="0"/>
            </a:endParaRPr>
          </a:p>
        </p:txBody>
      </p:sp>
      <p:pic>
        <p:nvPicPr>
          <p:cNvPr id="4100" name="Picture 4" descr="angina-AS"/>
          <p:cNvPicPr>
            <a:picLocks noChangeAspect="1" noChangeArrowheads="1"/>
          </p:cNvPicPr>
          <p:nvPr/>
        </p:nvPicPr>
        <p:blipFill>
          <a:blip r:embed="rId2"/>
          <a:srcRect/>
          <a:stretch>
            <a:fillRect/>
          </a:stretch>
        </p:blipFill>
        <p:spPr bwMode="auto">
          <a:xfrm>
            <a:off x="4500562" y="4725144"/>
            <a:ext cx="2447925" cy="184467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500042"/>
            <a:ext cx="9144000" cy="762000"/>
          </a:xfrm>
        </p:spPr>
        <p:txBody>
          <a:bodyPr/>
          <a:lstStyle/>
          <a:p>
            <a:r>
              <a:rPr lang="cs-CZ" sz="4400" dirty="0">
                <a:solidFill>
                  <a:srgbClr val="FFFF00"/>
                </a:solidFill>
                <a:effectLst/>
              </a:rPr>
              <a:t>A</a:t>
            </a:r>
            <a:r>
              <a:rPr lang="cs-CZ" sz="4400" dirty="0" smtClean="0">
                <a:solidFill>
                  <a:srgbClr val="FFFF00"/>
                </a:solidFill>
                <a:effectLst/>
              </a:rPr>
              <a:t>ngina </a:t>
            </a:r>
            <a:r>
              <a:rPr lang="cs-CZ" sz="4400" dirty="0">
                <a:solidFill>
                  <a:srgbClr val="FFFF00"/>
                </a:solidFill>
                <a:effectLst/>
              </a:rPr>
              <a:t>pectoris</a:t>
            </a:r>
          </a:p>
        </p:txBody>
      </p:sp>
      <p:sp>
        <p:nvSpPr>
          <p:cNvPr id="4099" name="Text Box 3"/>
          <p:cNvSpPr txBox="1">
            <a:spLocks noChangeArrowheads="1"/>
          </p:cNvSpPr>
          <p:nvPr/>
        </p:nvSpPr>
        <p:spPr bwMode="auto">
          <a:xfrm>
            <a:off x="228600" y="914400"/>
            <a:ext cx="8686800" cy="4278094"/>
          </a:xfrm>
          <a:prstGeom prst="rect">
            <a:avLst/>
          </a:prstGeom>
          <a:noFill/>
          <a:ln w="9525">
            <a:noFill/>
            <a:miter lim="800000"/>
            <a:headEnd/>
            <a:tailEnd/>
          </a:ln>
          <a:effectLst/>
        </p:spPr>
        <p:txBody>
          <a:bodyPr>
            <a:spAutoFit/>
          </a:bodyPr>
          <a:lstStyle/>
          <a:p>
            <a:pPr algn="l">
              <a:spcBef>
                <a:spcPct val="50000"/>
              </a:spcBef>
            </a:pPr>
            <a:endParaRPr lang="cs-CZ" sz="2400" dirty="0">
              <a:latin typeface="Times New Roman" pitchFamily="18" charset="0"/>
            </a:endParaRPr>
          </a:p>
          <a:p>
            <a:pPr algn="l">
              <a:lnSpc>
                <a:spcPct val="50000"/>
              </a:lnSpc>
              <a:spcBef>
                <a:spcPct val="50000"/>
              </a:spcBef>
            </a:pPr>
            <a:endParaRPr lang="cs-CZ" sz="2400" dirty="0">
              <a:latin typeface="Times New Roman" pitchFamily="18" charset="0"/>
            </a:endParaRPr>
          </a:p>
          <a:p>
            <a:pPr algn="l"/>
            <a:r>
              <a:rPr lang="cs-CZ" sz="3200" b="1" u="sng" dirty="0" err="1" smtClean="0">
                <a:solidFill>
                  <a:srgbClr val="FFFF00"/>
                </a:solidFill>
              </a:rPr>
              <a:t>Classification</a:t>
            </a:r>
            <a:r>
              <a:rPr lang="cs-CZ" sz="3200" b="1" u="sng" dirty="0" smtClean="0">
                <a:solidFill>
                  <a:srgbClr val="FFFF00"/>
                </a:solidFill>
              </a:rPr>
              <a:t> </a:t>
            </a:r>
            <a:r>
              <a:rPr lang="cs-CZ" sz="3200" b="1" u="sng" dirty="0" err="1">
                <a:solidFill>
                  <a:srgbClr val="FFFF00"/>
                </a:solidFill>
              </a:rPr>
              <a:t>of</a:t>
            </a:r>
            <a:r>
              <a:rPr lang="cs-CZ" sz="3200" b="1" u="sng" dirty="0">
                <a:solidFill>
                  <a:srgbClr val="FFFF00"/>
                </a:solidFill>
              </a:rPr>
              <a:t> </a:t>
            </a:r>
            <a:r>
              <a:rPr lang="cs-CZ" sz="3200" b="1" u="sng" dirty="0" err="1">
                <a:solidFill>
                  <a:srgbClr val="FFFF00"/>
                </a:solidFill>
              </a:rPr>
              <a:t>severity</a:t>
            </a:r>
            <a:r>
              <a:rPr lang="cs-CZ" sz="3200" b="1" u="sng" dirty="0">
                <a:solidFill>
                  <a:srgbClr val="FFFF00"/>
                </a:solidFill>
              </a:rPr>
              <a:t>:</a:t>
            </a:r>
            <a:br>
              <a:rPr lang="cs-CZ" sz="3200" b="1" u="sng" dirty="0">
                <a:solidFill>
                  <a:srgbClr val="FFFF00"/>
                </a:solidFill>
              </a:rPr>
            </a:br>
            <a:r>
              <a:rPr lang="cs-CZ" sz="3200" dirty="0" smtClean="0"/>
              <a:t>I.    </a:t>
            </a:r>
            <a:r>
              <a:rPr lang="cs-CZ" sz="3200" dirty="0" err="1" smtClean="0"/>
              <a:t>stenocardia</a:t>
            </a:r>
            <a:r>
              <a:rPr lang="cs-CZ" sz="3200" dirty="0" smtClean="0"/>
              <a:t> </a:t>
            </a:r>
            <a:r>
              <a:rPr lang="cs-CZ" sz="3200" dirty="0" err="1"/>
              <a:t>provoked</a:t>
            </a:r>
            <a:r>
              <a:rPr lang="cs-CZ" sz="3200" dirty="0"/>
              <a:t> </a:t>
            </a:r>
            <a:r>
              <a:rPr lang="cs-CZ" sz="3200" dirty="0" smtClean="0"/>
              <a:t>by </a:t>
            </a:r>
            <a:r>
              <a:rPr lang="cs-CZ" sz="3200" dirty="0" err="1" smtClean="0"/>
              <a:t>extraordinary</a:t>
            </a:r>
            <a:r>
              <a:rPr lang="cs-CZ" sz="3200" dirty="0" smtClean="0"/>
              <a:t> </a:t>
            </a:r>
            <a:r>
              <a:rPr lang="cs-CZ" sz="3200" dirty="0" err="1"/>
              <a:t>exertion</a:t>
            </a:r>
            <a:r>
              <a:rPr lang="cs-CZ" sz="3200" dirty="0"/>
              <a:t> </a:t>
            </a:r>
            <a:br>
              <a:rPr lang="cs-CZ" sz="3200" dirty="0"/>
            </a:br>
            <a:r>
              <a:rPr lang="cs-CZ" sz="3200" dirty="0"/>
              <a:t>II. </a:t>
            </a:r>
            <a:r>
              <a:rPr lang="cs-CZ" sz="3200" dirty="0" smtClean="0"/>
              <a:t> </a:t>
            </a:r>
            <a:r>
              <a:rPr lang="cs-CZ" sz="3200" dirty="0" err="1" smtClean="0"/>
              <a:t>stenocardia</a:t>
            </a:r>
            <a:r>
              <a:rPr lang="cs-CZ" sz="3200" dirty="0" smtClean="0"/>
              <a:t> </a:t>
            </a:r>
            <a:r>
              <a:rPr lang="cs-CZ" sz="3200" dirty="0" err="1"/>
              <a:t>provoked</a:t>
            </a:r>
            <a:r>
              <a:rPr lang="cs-CZ" sz="3200" dirty="0"/>
              <a:t> more </a:t>
            </a:r>
            <a:r>
              <a:rPr lang="cs-CZ" sz="3200" dirty="0" err="1"/>
              <a:t>than</a:t>
            </a:r>
            <a:r>
              <a:rPr lang="cs-CZ" sz="3200" dirty="0"/>
              <a:t> </a:t>
            </a:r>
            <a:r>
              <a:rPr lang="cs-CZ" sz="3200" dirty="0" err="1"/>
              <a:t>usual</a:t>
            </a:r>
            <a:r>
              <a:rPr lang="cs-CZ" sz="3200" dirty="0"/>
              <a:t> </a:t>
            </a:r>
            <a:r>
              <a:rPr lang="cs-CZ" sz="3200" dirty="0" err="1"/>
              <a:t>exertion</a:t>
            </a:r>
            <a:r>
              <a:rPr lang="cs-CZ" sz="3200" dirty="0"/>
              <a:t/>
            </a:r>
            <a:br>
              <a:rPr lang="cs-CZ" sz="3200" dirty="0"/>
            </a:br>
            <a:r>
              <a:rPr lang="cs-CZ" sz="3200" dirty="0"/>
              <a:t>III</a:t>
            </a:r>
            <a:r>
              <a:rPr lang="cs-CZ" sz="3200" dirty="0" smtClean="0"/>
              <a:t>. </a:t>
            </a:r>
            <a:r>
              <a:rPr lang="cs-CZ" sz="3200" dirty="0" err="1" smtClean="0"/>
              <a:t>stenocardia</a:t>
            </a:r>
            <a:r>
              <a:rPr lang="cs-CZ" sz="3200" dirty="0" smtClean="0"/>
              <a:t> </a:t>
            </a:r>
            <a:r>
              <a:rPr lang="cs-CZ" sz="3200" dirty="0" err="1"/>
              <a:t>provoked</a:t>
            </a:r>
            <a:r>
              <a:rPr lang="cs-CZ" sz="3200" dirty="0"/>
              <a:t> by </a:t>
            </a:r>
            <a:r>
              <a:rPr lang="cs-CZ" sz="3200" dirty="0" err="1"/>
              <a:t>regular</a:t>
            </a:r>
            <a:r>
              <a:rPr lang="cs-CZ" sz="3200" dirty="0"/>
              <a:t> </a:t>
            </a:r>
            <a:r>
              <a:rPr lang="cs-CZ" sz="3200" dirty="0" err="1"/>
              <a:t>exertion</a:t>
            </a:r>
            <a:r>
              <a:rPr lang="cs-CZ" sz="3200" dirty="0"/>
              <a:t> </a:t>
            </a:r>
            <a:r>
              <a:rPr lang="cs-CZ" sz="3200" dirty="0" smtClean="0"/>
              <a:t> </a:t>
            </a:r>
            <a:r>
              <a:rPr lang="cs-CZ" sz="3200" dirty="0" err="1" smtClean="0"/>
              <a:t>stenocardia</a:t>
            </a:r>
            <a:r>
              <a:rPr lang="cs-CZ" sz="3200" dirty="0"/>
              <a:t/>
            </a:r>
            <a:br>
              <a:rPr lang="cs-CZ" sz="3200" dirty="0"/>
            </a:br>
            <a:r>
              <a:rPr lang="cs-CZ" sz="3200" dirty="0"/>
              <a:t>IV. </a:t>
            </a:r>
            <a:r>
              <a:rPr lang="cs-CZ" sz="3200" dirty="0" err="1"/>
              <a:t>stenocardia</a:t>
            </a:r>
            <a:r>
              <a:rPr lang="cs-CZ" sz="3200" dirty="0"/>
              <a:t> </a:t>
            </a:r>
            <a:r>
              <a:rPr lang="cs-CZ" sz="3200" dirty="0" err="1"/>
              <a:t>provoked</a:t>
            </a:r>
            <a:r>
              <a:rPr lang="cs-CZ" sz="3200" dirty="0"/>
              <a:t> by </a:t>
            </a:r>
            <a:r>
              <a:rPr lang="cs-CZ" sz="3200" dirty="0" err="1"/>
              <a:t>minimal</a:t>
            </a:r>
            <a:r>
              <a:rPr lang="cs-CZ" sz="3200" dirty="0"/>
              <a:t> </a:t>
            </a:r>
            <a:r>
              <a:rPr lang="cs-CZ" sz="3200" dirty="0" err="1"/>
              <a:t>exertion</a:t>
            </a:r>
            <a:r>
              <a:rPr lang="cs-CZ" sz="3200" dirty="0"/>
              <a:t> </a:t>
            </a:r>
            <a:r>
              <a:rPr lang="cs-CZ" sz="3200" dirty="0" err="1"/>
              <a:t>or</a:t>
            </a:r>
            <a:r>
              <a:rPr lang="cs-CZ" sz="3200" dirty="0"/>
              <a:t> </a:t>
            </a:r>
            <a:r>
              <a:rPr lang="cs-CZ" sz="3200" dirty="0" err="1" smtClean="0"/>
              <a:t>at</a:t>
            </a:r>
            <a:r>
              <a:rPr lang="cs-CZ" sz="3200" dirty="0" smtClean="0"/>
              <a:t> rest </a:t>
            </a:r>
            <a:endParaRPr lang="cs-CZ" sz="3200" b="1" u="sng" dirty="0">
              <a:solidFill>
                <a:srgbClr val="FFFF00"/>
              </a:solidFill>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oudění">
  <a:themeElements>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roudění">
      <a:majorFont>
        <a:latin typeface="Garamond"/>
        <a:ea typeface=""/>
        <a:cs typeface=""/>
      </a:majorFont>
      <a:minorFont>
        <a:latin typeface="Garamond"/>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38100" cap="flat" cmpd="sng" algn="ctr">
          <a:solidFill>
            <a:srgbClr val="FF33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oudění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oudění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oudění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oudění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udění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oudění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oudění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oudění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1782</TotalTime>
  <Words>1542</Words>
  <Application>Microsoft Office PowerPoint</Application>
  <PresentationFormat>Fólie</PresentationFormat>
  <Paragraphs>326</Paragraphs>
  <Slides>56</Slides>
  <Notes>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56</vt:i4>
      </vt:variant>
    </vt:vector>
  </HeadingPairs>
  <TitlesOfParts>
    <vt:vector size="58" baseType="lpstr">
      <vt:lpstr>Proudění</vt:lpstr>
      <vt:lpstr>Photo Editor Photo</vt:lpstr>
      <vt:lpstr>Treatment of ischemic heart disease – coronary artery disease (CAD)    Regina Demlova  </vt:lpstr>
      <vt:lpstr>Ischemic heart disease</vt:lpstr>
      <vt:lpstr>Ischemic heart disease</vt:lpstr>
      <vt:lpstr>Ischemic heart disease</vt:lpstr>
      <vt:lpstr>Ischemic hearth disease</vt:lpstr>
      <vt:lpstr>Ischemic hearth disease</vt:lpstr>
      <vt:lpstr>Ischemic hearth disease</vt:lpstr>
      <vt:lpstr>Angina pectoris</vt:lpstr>
      <vt:lpstr>Angina pectoris</vt:lpstr>
      <vt:lpstr>Angina pectoris</vt:lpstr>
      <vt:lpstr>Angina pectoris</vt:lpstr>
      <vt:lpstr>Angina pectoris</vt:lpstr>
      <vt:lpstr>Prezentace aplikace PowerPoint</vt:lpstr>
      <vt:lpstr>Angina pectoris</vt:lpstr>
      <vt:lpstr>Treatment of CAD </vt:lpstr>
      <vt:lpstr>Treatment of CAD</vt:lpstr>
      <vt:lpstr>Treatment of CAD</vt:lpstr>
      <vt:lpstr>Treatment of CAD</vt:lpstr>
      <vt:lpstr>Prezentace aplikace PowerPoint</vt:lpstr>
      <vt:lpstr>Prezentace aplikace PowerPoint</vt:lpstr>
      <vt:lpstr>Prezentace aplikace PowerPoint</vt:lpstr>
      <vt:lpstr> </vt:lpstr>
      <vt:lpstr> </vt:lpstr>
      <vt:lpstr>Treatment of CAD</vt:lpstr>
      <vt:lpstr>Prezentace aplikace PowerPoint</vt:lpstr>
      <vt:lpstr>Treatment of CAD</vt:lpstr>
      <vt:lpstr>Methods of pharmacological treatment:</vt:lpstr>
      <vt:lpstr>Methods of pharmacological treatment:</vt:lpstr>
      <vt:lpstr>Methods of pharmacological treatment:</vt:lpstr>
      <vt:lpstr>Treatment of CAD</vt:lpstr>
      <vt:lpstr>Hypolipidemics</vt:lpstr>
      <vt:lpstr>Treatment of CAD</vt:lpstr>
      <vt:lpstr>Methods of pharmacological treatment:</vt:lpstr>
      <vt:lpstr>Nitrates</vt:lpstr>
      <vt:lpstr>Prezentace aplikace PowerPoint</vt:lpstr>
      <vt:lpstr>Nitrates</vt:lpstr>
      <vt:lpstr>Nitrates</vt:lpstr>
      <vt:lpstr>Nitrates</vt:lpstr>
      <vt:lpstr>Nitrates</vt:lpstr>
      <vt:lpstr>Prezentace aplikace PowerPoint</vt:lpstr>
      <vt:lpstr>Prezentace aplikace PowerPoint</vt:lpstr>
      <vt:lpstr>Prezentace aplikace PowerPoint</vt:lpstr>
      <vt:lpstr>Prezentace aplikace PowerPoint</vt:lpstr>
      <vt:lpstr>Adverse events </vt:lpstr>
      <vt:lpstr>If  blockers –SA node </vt:lpstr>
      <vt:lpstr>If  blockers –SA node  </vt:lpstr>
      <vt:lpstr>Ivabradine (PROCORALAN)</vt:lpstr>
      <vt:lpstr>Ivabradine – indication : </vt:lpstr>
      <vt:lpstr>Calcium-channel blockers (CCB) </vt:lpstr>
      <vt:lpstr>Calcium-channel blockers (CCB) </vt:lpstr>
      <vt:lpstr>Prezentace aplikace PowerPoint</vt:lpstr>
      <vt:lpstr>Prezentace aplikace PowerPoint</vt:lpstr>
      <vt:lpstr>Prezentace aplikace PowerPoint</vt:lpstr>
      <vt:lpstr>Prezentace aplikace PowerPoint</vt:lpstr>
      <vt:lpstr>Calcium-channel blockers (CCB)</vt:lpstr>
      <vt:lpstr>Combination of antianginous drugs</vt:lpstr>
    </vt:vector>
  </TitlesOfParts>
  <Company>Matrix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Ischemická choroba srdeční</dc:title>
  <dc:creator>John Rambo</dc:creator>
  <cp:lastModifiedBy>Rega Deml</cp:lastModifiedBy>
  <cp:revision>131</cp:revision>
  <dcterms:created xsi:type="dcterms:W3CDTF">2001-04-18T20:25:46Z</dcterms:created>
  <dcterms:modified xsi:type="dcterms:W3CDTF">2013-10-16T18:07:26Z</dcterms:modified>
</cp:coreProperties>
</file>