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>
        <p:scale>
          <a:sx n="94" d="100"/>
          <a:sy n="94" d="100"/>
        </p:scale>
        <p:origin x="-128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D2D8BC-84ED-49BA-9902-3D4050831F7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CD2D8BC-84ED-49BA-9902-3D4050831F7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D2D8BC-84ED-49BA-9902-3D4050831F7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CD2D8BC-84ED-49BA-9902-3D4050831F76}" type="datetimeFigureOut">
              <a:rPr lang="cs-CZ" smtClean="0"/>
              <a:pPr/>
              <a:t>11. 9. 2013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C62454-ED80-4180-9D90-A63B778D19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6000" dirty="0" err="1" smtClean="0"/>
              <a:t>Nulla</a:t>
            </a:r>
            <a:r>
              <a:rPr lang="cs-CZ" sz="6000" dirty="0" smtClean="0"/>
              <a:t> </a:t>
            </a:r>
            <a:r>
              <a:rPr lang="cs-CZ" sz="6000" dirty="0" err="1" smtClean="0"/>
              <a:t>est</a:t>
            </a:r>
            <a:r>
              <a:rPr lang="cs-CZ" sz="6000" dirty="0" smtClean="0"/>
              <a:t> </a:t>
            </a:r>
            <a:r>
              <a:rPr lang="cs-CZ" sz="6000" dirty="0" err="1" smtClean="0"/>
              <a:t>medicina</a:t>
            </a:r>
            <a:r>
              <a:rPr lang="cs-CZ" sz="6000" dirty="0" smtClean="0"/>
              <a:t> sine </a:t>
            </a:r>
            <a:r>
              <a:rPr lang="cs-CZ" sz="6000" dirty="0" err="1" smtClean="0"/>
              <a:t>lingua</a:t>
            </a:r>
            <a:r>
              <a:rPr lang="cs-CZ" sz="6000" dirty="0" smtClean="0"/>
              <a:t> Latina</a:t>
            </a:r>
            <a:endParaRPr lang="cs-CZ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2071678"/>
            <a:ext cx="8229600" cy="264320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9600" dirty="0" smtClean="0"/>
              <a:t>I. DEKLINACE</a:t>
            </a:r>
            <a:br>
              <a:rPr lang="cs-CZ" sz="9600" dirty="0" smtClean="0"/>
            </a:br>
            <a:r>
              <a:rPr lang="cs-CZ" sz="9600" dirty="0" smtClean="0"/>
              <a:t>(a-kmeny)</a:t>
            </a:r>
            <a:endParaRPr lang="cs-CZ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286280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AutoNum type="arabicParenR"/>
            </a:pPr>
            <a:r>
              <a:rPr lang="cs-CZ" sz="3600" dirty="0" smtClean="0">
                <a:solidFill>
                  <a:schemeClr val="bg2">
                    <a:lumMod val="50000"/>
                  </a:schemeClr>
                </a:solidFill>
              </a:rPr>
              <a:t>Substantiva latinského původu + přejatá řecká substantiva:</a:t>
            </a:r>
          </a:p>
          <a:p>
            <a:pPr marL="742950" indent="-742950">
              <a:buNone/>
            </a:pPr>
            <a:endParaRPr lang="cs-CZ" sz="36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514350" indent="-514350"/>
            <a:r>
              <a:rPr lang="cs-CZ" dirty="0" smtClean="0"/>
              <a:t>Vzor: </a:t>
            </a:r>
            <a:r>
              <a:rPr lang="cs-CZ" dirty="0" err="1" smtClean="0">
                <a:solidFill>
                  <a:srgbClr val="FF0000"/>
                </a:solidFill>
              </a:rPr>
              <a:t>vena</a:t>
            </a:r>
            <a:r>
              <a:rPr lang="cs-CZ" dirty="0" smtClean="0"/>
              <a:t>, </a:t>
            </a:r>
            <a:r>
              <a:rPr lang="cs-CZ" dirty="0" err="1" smtClean="0"/>
              <a:t>ae</a:t>
            </a:r>
            <a:r>
              <a:rPr lang="cs-CZ" dirty="0" smtClean="0"/>
              <a:t>, </a:t>
            </a:r>
            <a:r>
              <a:rPr lang="cs-CZ" dirty="0" err="1" smtClean="0"/>
              <a:t>f</a:t>
            </a:r>
            <a:r>
              <a:rPr lang="cs-CZ" dirty="0" smtClean="0"/>
              <a:t>. </a:t>
            </a:r>
          </a:p>
          <a:p>
            <a:pPr marL="514350" indent="-514350"/>
            <a:r>
              <a:rPr lang="cs-CZ" dirty="0" smtClean="0"/>
              <a:t>Výjimky: </a:t>
            </a:r>
            <a:r>
              <a:rPr lang="cs-CZ" dirty="0" smtClean="0">
                <a:solidFill>
                  <a:srgbClr val="FF0000"/>
                </a:solidFill>
              </a:rPr>
              <a:t>dentista</a:t>
            </a:r>
            <a:r>
              <a:rPr lang="cs-CZ" dirty="0" smtClean="0"/>
              <a:t>, </a:t>
            </a:r>
            <a:r>
              <a:rPr lang="cs-CZ" dirty="0" err="1" smtClean="0"/>
              <a:t>ae</a:t>
            </a:r>
            <a:r>
              <a:rPr lang="cs-CZ" dirty="0" smtClean="0"/>
              <a:t>, m.; </a:t>
            </a:r>
            <a:r>
              <a:rPr lang="cs-CZ" dirty="0" smtClean="0">
                <a:solidFill>
                  <a:srgbClr val="FF0000"/>
                </a:solidFill>
              </a:rPr>
              <a:t>antagonista</a:t>
            </a:r>
            <a:r>
              <a:rPr lang="cs-CZ" dirty="0" smtClean="0"/>
              <a:t>, </a:t>
            </a:r>
            <a:r>
              <a:rPr lang="cs-CZ" dirty="0" err="1" smtClean="0"/>
              <a:t>ae</a:t>
            </a:r>
            <a:r>
              <a:rPr lang="cs-CZ" dirty="0" smtClean="0"/>
              <a:t>, m.</a:t>
            </a:r>
          </a:p>
          <a:p>
            <a:pPr marL="514350" indent="-514350"/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	</a:t>
            </a:r>
            <a:r>
              <a:rPr lang="cs-CZ" dirty="0" err="1" smtClean="0"/>
              <a:t>sg</a:t>
            </a:r>
            <a:r>
              <a:rPr lang="cs-CZ" dirty="0" smtClean="0"/>
              <a:t>. 				     </a:t>
            </a:r>
            <a:r>
              <a:rPr lang="cs-CZ" dirty="0" err="1" smtClean="0"/>
              <a:t>pl</a:t>
            </a:r>
            <a:r>
              <a:rPr lang="cs-CZ" dirty="0" smtClean="0"/>
              <a:t>.</a:t>
            </a:r>
          </a:p>
          <a:p>
            <a:pPr marL="514350" indent="-514350">
              <a:buNone/>
            </a:pPr>
            <a:r>
              <a:rPr lang="cs-CZ" dirty="0" smtClean="0"/>
              <a:t> 1.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				1.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ae</a:t>
            </a:r>
            <a:r>
              <a:rPr lang="cs-CZ" dirty="0" smtClean="0"/>
              <a:t>	    </a:t>
            </a:r>
          </a:p>
          <a:p>
            <a:pPr marL="514350" indent="-514350">
              <a:buNone/>
            </a:pPr>
            <a:r>
              <a:rPr lang="cs-CZ" dirty="0" smtClean="0"/>
              <a:t> 2.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ae</a:t>
            </a:r>
            <a:r>
              <a:rPr lang="cs-CZ" dirty="0" smtClean="0"/>
              <a:t>				2.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ārum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cs-CZ" dirty="0" smtClean="0"/>
              <a:t> 4.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/>
              <a:t>				4.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ās</a:t>
            </a:r>
            <a:endParaRPr lang="cs-CZ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cs-CZ" dirty="0" smtClean="0"/>
              <a:t> 6. ven-</a:t>
            </a:r>
            <a:r>
              <a:rPr lang="cs-CZ" dirty="0" smtClean="0">
                <a:solidFill>
                  <a:srgbClr val="FF0000"/>
                </a:solidFill>
              </a:rPr>
              <a:t>ā</a:t>
            </a:r>
            <a:r>
              <a:rPr lang="cs-CZ" dirty="0" smtClean="0"/>
              <a:t>				6. </a:t>
            </a:r>
            <a:r>
              <a:rPr lang="cs-CZ" dirty="0" err="1" smtClean="0"/>
              <a:t>vēn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īs</a:t>
            </a:r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r>
              <a:rPr lang="cs-CZ" dirty="0" smtClean="0"/>
              <a:t>VZORY: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Vzory: </a:t>
            </a:r>
            <a:r>
              <a:rPr lang="cs-CZ" dirty="0" smtClean="0">
                <a:solidFill>
                  <a:srgbClr val="FF0000"/>
                </a:solidFill>
              </a:rPr>
              <a:t>systole</a:t>
            </a:r>
            <a:r>
              <a:rPr lang="cs-CZ" dirty="0" smtClean="0"/>
              <a:t>, es, </a:t>
            </a:r>
            <a:r>
              <a:rPr lang="cs-CZ" dirty="0" err="1" smtClean="0"/>
              <a:t>f</a:t>
            </a:r>
            <a:r>
              <a:rPr lang="cs-CZ" dirty="0" smtClean="0"/>
              <a:t>.; </a:t>
            </a:r>
            <a:r>
              <a:rPr lang="cs-CZ" dirty="0" smtClean="0">
                <a:solidFill>
                  <a:srgbClr val="FF0000"/>
                </a:solidFill>
              </a:rPr>
              <a:t>diabetes</a:t>
            </a:r>
            <a:r>
              <a:rPr lang="cs-CZ" dirty="0" smtClean="0"/>
              <a:t>, </a:t>
            </a:r>
            <a:r>
              <a:rPr lang="cs-CZ" dirty="0" err="1" smtClean="0"/>
              <a:t>ae</a:t>
            </a:r>
            <a:r>
              <a:rPr lang="cs-CZ" dirty="0" smtClean="0"/>
              <a:t>, m.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     </a:t>
            </a:r>
            <a:r>
              <a:rPr lang="cs-CZ" dirty="0" err="1" smtClean="0"/>
              <a:t>sg</a:t>
            </a:r>
            <a:r>
              <a:rPr lang="cs-CZ" dirty="0" smtClean="0"/>
              <a:t>.				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1. systol-</a:t>
            </a:r>
            <a:r>
              <a:rPr lang="cs-CZ" dirty="0" smtClean="0">
                <a:solidFill>
                  <a:srgbClr val="FF0000"/>
                </a:solidFill>
              </a:rPr>
              <a:t>ē</a:t>
            </a:r>
            <a:r>
              <a:rPr lang="cs-CZ" dirty="0" smtClean="0"/>
              <a:t>			1. </a:t>
            </a:r>
            <a:r>
              <a:rPr lang="cs-CZ" dirty="0" err="1" smtClean="0"/>
              <a:t>diabēt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ēs</a:t>
            </a: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2. systol-</a:t>
            </a:r>
            <a:r>
              <a:rPr lang="cs-CZ" dirty="0" err="1" smtClean="0">
                <a:solidFill>
                  <a:srgbClr val="FF0000"/>
                </a:solidFill>
              </a:rPr>
              <a:t>ēs</a:t>
            </a:r>
            <a:r>
              <a:rPr lang="cs-CZ" dirty="0" smtClean="0"/>
              <a:t>			2. </a:t>
            </a:r>
            <a:r>
              <a:rPr lang="cs-CZ" dirty="0" err="1" smtClean="0"/>
              <a:t>diabēt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ae</a:t>
            </a: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4. systol-</a:t>
            </a:r>
            <a:r>
              <a:rPr lang="cs-CZ" dirty="0" err="1" smtClean="0">
                <a:solidFill>
                  <a:srgbClr val="FF0000"/>
                </a:solidFill>
              </a:rPr>
              <a:t>ēn</a:t>
            </a:r>
            <a:r>
              <a:rPr lang="cs-CZ" dirty="0" smtClean="0"/>
              <a:t>			4. </a:t>
            </a:r>
            <a:r>
              <a:rPr lang="cs-CZ" dirty="0" err="1" smtClean="0"/>
              <a:t>diabēt</a:t>
            </a:r>
            <a:r>
              <a:rPr lang="cs-CZ" dirty="0" smtClean="0"/>
              <a:t>-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>
                <a:solidFill>
                  <a:srgbClr val="FF0000"/>
                </a:solidFill>
              </a:rPr>
              <a:t>/</a:t>
            </a:r>
            <a:r>
              <a:rPr lang="cs-CZ" dirty="0" err="1" smtClean="0">
                <a:solidFill>
                  <a:srgbClr val="FF0000"/>
                </a:solidFill>
              </a:rPr>
              <a:t>ēn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6. systol-</a:t>
            </a:r>
            <a:r>
              <a:rPr lang="cs-CZ" dirty="0" smtClean="0">
                <a:solidFill>
                  <a:srgbClr val="FF0000"/>
                </a:solidFill>
              </a:rPr>
              <a:t>ē</a:t>
            </a:r>
            <a:r>
              <a:rPr lang="cs-CZ" dirty="0" smtClean="0"/>
              <a:t>			6. </a:t>
            </a:r>
            <a:r>
              <a:rPr lang="cs-CZ" dirty="0" err="1" smtClean="0"/>
              <a:t>diabet</a:t>
            </a:r>
            <a:r>
              <a:rPr lang="cs-CZ" dirty="0" smtClean="0"/>
              <a:t>-</a:t>
            </a:r>
            <a:r>
              <a:rPr lang="cs-CZ" dirty="0" smtClean="0">
                <a:solidFill>
                  <a:srgbClr val="FF0000"/>
                </a:solidFill>
              </a:rPr>
              <a:t>ā/ē</a:t>
            </a:r>
            <a:r>
              <a:rPr lang="cs-CZ" dirty="0" smtClean="0"/>
              <a:t>				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V plurálu </a:t>
            </a:r>
            <a:r>
              <a:rPr lang="cs-CZ" dirty="0" smtClean="0"/>
              <a:t>se </a:t>
            </a:r>
            <a:r>
              <a:rPr lang="cs-CZ" i="1" dirty="0" smtClean="0"/>
              <a:t>systole</a:t>
            </a:r>
            <a:r>
              <a:rPr lang="cs-CZ" dirty="0" smtClean="0"/>
              <a:t> i </a:t>
            </a:r>
            <a:r>
              <a:rPr lang="cs-CZ" i="1" dirty="0" smtClean="0"/>
              <a:t>diabetes</a:t>
            </a:r>
            <a:r>
              <a:rPr lang="cs-CZ" dirty="0" smtClean="0"/>
              <a:t> skloňují jako</a:t>
            </a:r>
          </a:p>
          <a:p>
            <a:pPr>
              <a:buNone/>
            </a:pPr>
            <a:r>
              <a:rPr lang="cs-CZ" i="1" dirty="0" err="1" smtClean="0">
                <a:solidFill>
                  <a:srgbClr val="FF0000"/>
                </a:solidFill>
              </a:rPr>
              <a:t>vena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B0F0"/>
                </a:solidFill>
              </a:rPr>
              <a:t>2) Substantiva řeckého původu </a:t>
            </a:r>
            <a:endParaRPr lang="cs-CZ" sz="3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110046"/>
          </a:xfrm>
        </p:spPr>
        <p:txBody>
          <a:bodyPr/>
          <a:lstStyle/>
          <a:p>
            <a:r>
              <a:rPr lang="cs-CZ" dirty="0" err="1" smtClean="0"/>
              <a:t>costa</a:t>
            </a:r>
            <a:endParaRPr lang="cs-CZ" dirty="0" smtClean="0"/>
          </a:p>
          <a:p>
            <a:r>
              <a:rPr lang="cs-CZ" dirty="0" smtClean="0"/>
              <a:t>ascites</a:t>
            </a:r>
          </a:p>
          <a:p>
            <a:r>
              <a:rPr lang="cs-CZ" dirty="0" smtClean="0"/>
              <a:t>diastole</a:t>
            </a:r>
          </a:p>
          <a:p>
            <a:r>
              <a:rPr lang="cs-CZ" dirty="0" err="1" smtClean="0"/>
              <a:t>diphtheria</a:t>
            </a:r>
            <a:endParaRPr lang="cs-CZ" dirty="0" smtClean="0"/>
          </a:p>
          <a:p>
            <a:r>
              <a:rPr lang="cs-CZ" dirty="0" err="1" smtClean="0"/>
              <a:t>maxilla</a:t>
            </a:r>
            <a:endParaRPr lang="cs-CZ" dirty="0" smtClean="0"/>
          </a:p>
          <a:p>
            <a:r>
              <a:rPr lang="cs-CZ" dirty="0" smtClean="0"/>
              <a:t>dyspnoe</a:t>
            </a:r>
          </a:p>
          <a:p>
            <a:r>
              <a:rPr lang="cs-CZ" dirty="0" err="1" smtClean="0"/>
              <a:t>gangraena</a:t>
            </a:r>
            <a:endParaRPr lang="cs-CZ" dirty="0" smtClean="0"/>
          </a:p>
          <a:p>
            <a:r>
              <a:rPr lang="cs-CZ" dirty="0" smtClean="0"/>
              <a:t>antagonista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39028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chemeClr val="tx1"/>
                </a:solidFill>
              </a:rPr>
              <a:t>Cvičení: </a:t>
            </a:r>
            <a:r>
              <a:rPr lang="cs-CZ" sz="4000" dirty="0" smtClean="0">
                <a:solidFill>
                  <a:schemeClr val="bg2">
                    <a:lumMod val="50000"/>
                  </a:schemeClr>
                </a:solidFill>
              </a:rPr>
              <a:t>Rozdělte substantiva do tří skupin podle vzorů a skloňujte:</a:t>
            </a:r>
            <a:endParaRPr lang="cs-CZ" sz="4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cs-CZ" dirty="0" smtClean="0">
                <a:solidFill>
                  <a:srgbClr val="00B0F0"/>
                </a:solidFill>
              </a:rPr>
              <a:t>1) Adjektiva 1. a 2. deklinace:</a:t>
            </a:r>
          </a:p>
          <a:p>
            <a:pPr marL="514350" indent="-514350" algn="just"/>
            <a:r>
              <a:rPr lang="cs-CZ" dirty="0" err="1" smtClean="0">
                <a:solidFill>
                  <a:schemeClr val="tx1"/>
                </a:solidFill>
              </a:rPr>
              <a:t>latus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(m.)</a:t>
            </a:r>
            <a:r>
              <a:rPr lang="cs-CZ" dirty="0" smtClean="0">
                <a:solidFill>
                  <a:schemeClr val="tx1"/>
                </a:solidFill>
              </a:rPr>
              <a:t>, a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</a:t>
            </a:r>
            <a:r>
              <a:rPr lang="cs-CZ" dirty="0" smtClean="0">
                <a:solidFill>
                  <a:schemeClr val="tx1"/>
                </a:solidFill>
              </a:rPr>
              <a:t>, um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514350" indent="-514350" algn="just"/>
            <a:r>
              <a:rPr lang="cs-CZ" dirty="0" err="1" smtClean="0">
                <a:solidFill>
                  <a:schemeClr val="tx1"/>
                </a:solidFill>
              </a:rPr>
              <a:t>sinister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(m.)</a:t>
            </a:r>
            <a:r>
              <a:rPr lang="cs-CZ" dirty="0" smtClean="0">
                <a:solidFill>
                  <a:schemeClr val="tx1"/>
                </a:solidFill>
              </a:rPr>
              <a:t>, a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</a:t>
            </a:r>
            <a:r>
              <a:rPr lang="cs-CZ" dirty="0" smtClean="0">
                <a:solidFill>
                  <a:schemeClr val="tx1"/>
                </a:solidFill>
              </a:rPr>
              <a:t>, um</a:t>
            </a:r>
            <a:r>
              <a:rPr lang="cs-CZ" dirty="0" smtClean="0">
                <a:solidFill>
                  <a:srgbClr val="00B050"/>
                </a:solidFill>
              </a:rPr>
              <a:t> (n.)</a:t>
            </a:r>
          </a:p>
          <a:p>
            <a:pPr marL="514350" indent="-514350" algn="just"/>
            <a:endParaRPr lang="cs-CZ" dirty="0" smtClean="0">
              <a:solidFill>
                <a:schemeClr val="tx1"/>
              </a:solidFill>
            </a:endParaRPr>
          </a:p>
          <a:p>
            <a:pPr marL="514350" indent="-514350" algn="just"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 marL="514350" indent="-514350" algn="just">
              <a:buNone/>
            </a:pPr>
            <a:r>
              <a:rPr lang="cs-CZ" dirty="0" smtClean="0">
                <a:solidFill>
                  <a:srgbClr val="00B0F0"/>
                </a:solidFill>
              </a:rPr>
              <a:t>2) Adjektiva 3. deklinace:</a:t>
            </a:r>
          </a:p>
          <a:p>
            <a:pPr marL="514350" indent="-514350" algn="just"/>
            <a:r>
              <a:rPr lang="cs-CZ" dirty="0" smtClean="0">
                <a:solidFill>
                  <a:schemeClr val="tx1"/>
                </a:solidFill>
              </a:rPr>
              <a:t>celer </a:t>
            </a:r>
            <a:r>
              <a:rPr lang="cs-CZ" dirty="0" smtClean="0">
                <a:solidFill>
                  <a:srgbClr val="002060"/>
                </a:solidFill>
              </a:rPr>
              <a:t>(m.)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is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</a:t>
            </a:r>
            <a:r>
              <a:rPr lang="cs-CZ" dirty="0" smtClean="0">
                <a:solidFill>
                  <a:schemeClr val="tx1"/>
                </a:solidFill>
              </a:rPr>
              <a:t>, e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514350" indent="-514350" algn="just"/>
            <a:r>
              <a:rPr lang="cs-CZ" dirty="0" err="1" smtClean="0">
                <a:solidFill>
                  <a:schemeClr val="tx1"/>
                </a:solidFill>
              </a:rPr>
              <a:t>brevis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smtClean="0">
                <a:solidFill>
                  <a:srgbClr val="002060"/>
                </a:solidFill>
              </a:rPr>
              <a:t>m.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>
                <a:solidFill>
                  <a:schemeClr val="tx1"/>
                </a:solidFill>
              </a:rPr>
              <a:t>), e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 marL="514350" indent="-514350" algn="just"/>
            <a:r>
              <a:rPr lang="cs-CZ" dirty="0" smtClean="0">
                <a:solidFill>
                  <a:schemeClr val="tx1"/>
                </a:solidFill>
              </a:rPr>
              <a:t>multiplex </a:t>
            </a:r>
            <a:r>
              <a:rPr lang="cs-CZ" dirty="0" smtClean="0">
                <a:solidFill>
                  <a:srgbClr val="002060"/>
                </a:solidFill>
              </a:rPr>
              <a:t>(m</a:t>
            </a:r>
            <a:r>
              <a:rPr lang="cs-CZ" dirty="0" smtClean="0">
                <a:solidFill>
                  <a:schemeClr val="tx1"/>
                </a:solidFill>
              </a:rPr>
              <a:t>,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>
                <a:solidFill>
                  <a:schemeClr val="tx1"/>
                </a:solidFill>
              </a:rPr>
              <a:t>,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B050"/>
                </a:solidFill>
              </a:rPr>
              <a:t>n.</a:t>
            </a:r>
            <a:r>
              <a:rPr lang="cs-CZ" dirty="0" smtClean="0">
                <a:solidFill>
                  <a:schemeClr val="tx1"/>
                </a:solidFill>
              </a:rPr>
              <a:t>), </a:t>
            </a:r>
            <a:r>
              <a:rPr lang="cs-CZ" dirty="0" err="1" smtClean="0">
                <a:solidFill>
                  <a:schemeClr val="tx1"/>
                </a:solidFill>
              </a:rPr>
              <a:t>icis</a:t>
            </a:r>
            <a:r>
              <a:rPr lang="cs-CZ" dirty="0" smtClean="0">
                <a:solidFill>
                  <a:schemeClr val="tx1"/>
                </a:solidFill>
              </a:rPr>
              <a:t> (gen. </a:t>
            </a:r>
            <a:r>
              <a:rPr lang="cs-CZ" dirty="0" err="1" smtClean="0">
                <a:solidFill>
                  <a:schemeClr val="tx1"/>
                </a:solidFill>
              </a:rPr>
              <a:t>sg</a:t>
            </a:r>
            <a:r>
              <a:rPr lang="cs-CZ" dirty="0" smtClean="0">
                <a:solidFill>
                  <a:schemeClr val="tx1"/>
                </a:solidFill>
              </a:rPr>
              <a:t>.)</a:t>
            </a:r>
          </a:p>
          <a:p>
            <a:pPr marL="514350" indent="-514350" algn="just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smtClean="0"/>
              <a:t>ADJEKTIVA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14357"/>
            <a:ext cx="8229600" cy="5143536"/>
          </a:xfrm>
        </p:spPr>
        <p:txBody>
          <a:bodyPr>
            <a:normAutofit fontScale="92500"/>
          </a:bodyPr>
          <a:lstStyle/>
          <a:p>
            <a:pPr marL="514350" indent="-514350">
              <a:buNone/>
            </a:pPr>
            <a:r>
              <a:rPr lang="cs-CZ" dirty="0" smtClean="0"/>
              <a:t>Adjektivum se vždy shoduje se substantivem,</a:t>
            </a:r>
          </a:p>
          <a:p>
            <a:pPr marL="514350" indent="-514350">
              <a:buNone/>
            </a:pPr>
            <a:r>
              <a:rPr lang="cs-CZ" dirty="0" smtClean="0"/>
              <a:t>které rozvíjejí, v gramatických kategoriích, tj.</a:t>
            </a:r>
          </a:p>
          <a:p>
            <a:pPr marL="514350" indent="-514350">
              <a:buNone/>
            </a:pPr>
            <a:r>
              <a:rPr lang="cs-CZ" dirty="0" smtClean="0"/>
              <a:t>v pádě, čísle a rodě.</a:t>
            </a:r>
          </a:p>
          <a:p>
            <a:pPr marL="514350" indent="-514350">
              <a:buNone/>
            </a:pP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fractur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 </a:t>
            </a:r>
            <a:r>
              <a:rPr lang="cs-CZ" dirty="0" err="1" smtClean="0"/>
              <a:t>apert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x dentist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(m.) </a:t>
            </a:r>
            <a:r>
              <a:rPr lang="cs-CZ" dirty="0" smtClean="0"/>
              <a:t>bon</a:t>
            </a:r>
            <a:r>
              <a:rPr lang="cs-CZ" dirty="0" smtClean="0">
                <a:solidFill>
                  <a:srgbClr val="FF0000"/>
                </a:solidFill>
              </a:rPr>
              <a:t>us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Ženské tvary adjektiv 1. a 2. deklinace se</a:t>
            </a:r>
          </a:p>
          <a:p>
            <a:pPr marL="514350" indent="-514350">
              <a:buNone/>
            </a:pPr>
            <a:r>
              <a:rPr lang="cs-CZ" dirty="0" smtClean="0"/>
              <a:t>skloňují podle </a:t>
            </a:r>
            <a:r>
              <a:rPr lang="cs-CZ" i="1" dirty="0" err="1" smtClean="0"/>
              <a:t>vena</a:t>
            </a:r>
            <a:r>
              <a:rPr lang="cs-CZ" i="1" dirty="0" smtClean="0"/>
              <a:t>:</a:t>
            </a:r>
          </a:p>
          <a:p>
            <a:pPr marL="514350" indent="-514350">
              <a:buNone/>
            </a:pPr>
            <a:endParaRPr lang="cs-CZ" sz="2000" dirty="0" smtClean="0"/>
          </a:p>
          <a:p>
            <a:pPr marL="514350" indent="-514350">
              <a:buNone/>
            </a:pPr>
            <a:r>
              <a:rPr lang="cs-CZ" sz="2000" dirty="0" smtClean="0"/>
              <a:t>		   </a:t>
            </a:r>
            <a:r>
              <a:rPr lang="cs-CZ" sz="2000" dirty="0" err="1" smtClean="0"/>
              <a:t>sg</a:t>
            </a:r>
            <a:r>
              <a:rPr lang="cs-CZ" sz="2000" dirty="0" smtClean="0"/>
              <a:t>.				      </a:t>
            </a:r>
            <a:r>
              <a:rPr lang="cs-CZ" sz="2000" dirty="0" err="1" smtClean="0"/>
              <a:t>pl</a:t>
            </a:r>
            <a:r>
              <a:rPr lang="cs-CZ" sz="2000" dirty="0" smtClean="0"/>
              <a:t>.</a:t>
            </a:r>
          </a:p>
          <a:p>
            <a:pPr marL="514350" indent="-514350">
              <a:buNone/>
            </a:pPr>
            <a:r>
              <a:rPr lang="cs-CZ" sz="2000" dirty="0" smtClean="0"/>
              <a:t>1.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-a palatin-a		1.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</a:t>
            </a:r>
            <a:r>
              <a:rPr lang="cs-CZ" sz="2000" dirty="0" err="1" smtClean="0"/>
              <a:t>ae</a:t>
            </a:r>
            <a:r>
              <a:rPr lang="cs-CZ" sz="2000" dirty="0" smtClean="0"/>
              <a:t> palatin-</a:t>
            </a:r>
            <a:r>
              <a:rPr lang="cs-CZ" sz="2000" dirty="0" err="1" smtClean="0"/>
              <a:t>ae</a:t>
            </a:r>
            <a:endParaRPr lang="cs-CZ" sz="2000" dirty="0" smtClean="0"/>
          </a:p>
          <a:p>
            <a:pPr marL="514350" indent="-514350">
              <a:buNone/>
            </a:pPr>
            <a:r>
              <a:rPr lang="cs-CZ" sz="2000" dirty="0" smtClean="0"/>
              <a:t>2.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</a:t>
            </a:r>
            <a:r>
              <a:rPr lang="cs-CZ" sz="2000" dirty="0" err="1" smtClean="0"/>
              <a:t>ae</a:t>
            </a:r>
            <a:r>
              <a:rPr lang="cs-CZ" sz="2000" dirty="0" smtClean="0"/>
              <a:t> palatin-</a:t>
            </a:r>
            <a:r>
              <a:rPr lang="cs-CZ" sz="2000" dirty="0" err="1" smtClean="0"/>
              <a:t>ae</a:t>
            </a:r>
            <a:r>
              <a:rPr lang="cs-CZ" sz="2000" dirty="0" smtClean="0"/>
              <a:t>		2.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</a:t>
            </a:r>
            <a:r>
              <a:rPr lang="cs-CZ" sz="2000" dirty="0" err="1" smtClean="0"/>
              <a:t>ārum</a:t>
            </a:r>
            <a:r>
              <a:rPr lang="cs-CZ" sz="2000" dirty="0" smtClean="0"/>
              <a:t> palatin-</a:t>
            </a:r>
            <a:r>
              <a:rPr lang="cs-CZ" sz="2000" dirty="0" err="1" smtClean="0"/>
              <a:t>ārum</a:t>
            </a:r>
            <a:endParaRPr lang="cs-CZ" sz="2000" dirty="0" smtClean="0"/>
          </a:p>
          <a:p>
            <a:pPr marL="514350" indent="-514350">
              <a:buNone/>
            </a:pPr>
            <a:r>
              <a:rPr lang="cs-CZ" sz="2000" dirty="0" smtClean="0"/>
              <a:t>4.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</a:t>
            </a:r>
            <a:r>
              <a:rPr lang="cs-CZ" sz="2000" dirty="0" err="1" smtClean="0"/>
              <a:t>am</a:t>
            </a:r>
            <a:r>
              <a:rPr lang="cs-CZ" sz="2000" dirty="0" smtClean="0"/>
              <a:t> palatin-</a:t>
            </a:r>
            <a:r>
              <a:rPr lang="cs-CZ" sz="2000" dirty="0" err="1" smtClean="0"/>
              <a:t>am</a:t>
            </a:r>
            <a:r>
              <a:rPr lang="cs-CZ" sz="2000" dirty="0" smtClean="0"/>
              <a:t>	4.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</a:t>
            </a:r>
            <a:r>
              <a:rPr lang="cs-CZ" sz="2000" dirty="0" err="1" smtClean="0"/>
              <a:t>ās</a:t>
            </a:r>
            <a:r>
              <a:rPr lang="cs-CZ" sz="2000" dirty="0" smtClean="0"/>
              <a:t> palatin-</a:t>
            </a:r>
            <a:r>
              <a:rPr lang="cs-CZ" sz="2000" dirty="0" err="1" smtClean="0"/>
              <a:t>ās</a:t>
            </a:r>
            <a:endParaRPr lang="cs-CZ" sz="2000" dirty="0" smtClean="0"/>
          </a:p>
          <a:p>
            <a:pPr marL="514350" indent="-514350">
              <a:buNone/>
            </a:pPr>
            <a:r>
              <a:rPr lang="cs-CZ" sz="2000" dirty="0" smtClean="0"/>
              <a:t>6.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-ā palatin-ā		6. </a:t>
            </a:r>
            <a:r>
              <a:rPr lang="cs-CZ" sz="2000" dirty="0" err="1" smtClean="0"/>
              <a:t>tonsill</a:t>
            </a:r>
            <a:r>
              <a:rPr lang="cs-CZ" sz="2000" dirty="0" smtClean="0"/>
              <a:t>-</a:t>
            </a:r>
            <a:r>
              <a:rPr lang="cs-CZ" sz="2000" dirty="0" err="1" smtClean="0"/>
              <a:t>īs</a:t>
            </a:r>
            <a:r>
              <a:rPr lang="cs-CZ" sz="2000" dirty="0" smtClean="0"/>
              <a:t> palatin-</a:t>
            </a:r>
            <a:r>
              <a:rPr lang="cs-CZ" sz="2000" dirty="0" err="1" smtClean="0"/>
              <a:t>īs</a:t>
            </a:r>
            <a:endParaRPr lang="cs-CZ" sz="2000" dirty="0" smtClean="0"/>
          </a:p>
          <a:p>
            <a:pPr marL="514350" indent="-51435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/>
          <a:lstStyle/>
          <a:p>
            <a:r>
              <a:rPr lang="cs-CZ" dirty="0" smtClean="0"/>
              <a:t>dutá žíla</a:t>
            </a:r>
          </a:p>
          <a:p>
            <a:r>
              <a:rPr lang="cs-CZ" dirty="0" smtClean="0"/>
              <a:t>zlomená lopatka</a:t>
            </a:r>
          </a:p>
          <a:p>
            <a:r>
              <a:rPr lang="cs-CZ" dirty="0" smtClean="0"/>
              <a:t>komplikovaná zlomenina</a:t>
            </a:r>
          </a:p>
          <a:p>
            <a:r>
              <a:rPr lang="cs-CZ" dirty="0" smtClean="0"/>
              <a:t>hrudní obratel</a:t>
            </a:r>
          </a:p>
          <a:p>
            <a:r>
              <a:rPr lang="cs-CZ" dirty="0" smtClean="0"/>
              <a:t>vrozená odchylka</a:t>
            </a:r>
          </a:p>
          <a:p>
            <a:r>
              <a:rPr lang="cs-CZ" dirty="0" smtClean="0"/>
              <a:t>prodloužená mícha</a:t>
            </a:r>
          </a:p>
          <a:p>
            <a:r>
              <a:rPr lang="cs-CZ" dirty="0" smtClean="0"/>
              <a:t>vejcovod</a:t>
            </a:r>
          </a:p>
          <a:p>
            <a:r>
              <a:rPr lang="cs-CZ" dirty="0" smtClean="0"/>
              <a:t>žebro pravé a nepravé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Přeložte a vyskloňujte:</a:t>
            </a:r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176</TotalTime>
  <Words>232</Words>
  <Application>Microsoft Office PowerPoint</Application>
  <PresentationFormat>Předvádění na obrazovce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Nulla est medicina sine lingua Latina</vt:lpstr>
      <vt:lpstr>I. DEKLINACE (a-kmeny)</vt:lpstr>
      <vt:lpstr>VZORY:</vt:lpstr>
      <vt:lpstr>2) Substantiva řeckého původu </vt:lpstr>
      <vt:lpstr>Cvičení: Rozdělte substantiva do tří skupin podle vzorů a skloňujte:</vt:lpstr>
      <vt:lpstr>ADJEKTIVA</vt:lpstr>
      <vt:lpstr>Prezentace aplikace PowerPoint</vt:lpstr>
      <vt:lpstr>Přeložte a vyskloňujte: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Nulla est sine medicina lingua Latina</dc:title>
  <dc:creator>Eva</dc:creator>
  <cp:lastModifiedBy>Eva Dávidová</cp:lastModifiedBy>
  <cp:revision>18</cp:revision>
  <dcterms:created xsi:type="dcterms:W3CDTF">2010-09-26T09:48:25Z</dcterms:created>
  <dcterms:modified xsi:type="dcterms:W3CDTF">2013-09-11T07:36:23Z</dcterms:modified>
</cp:coreProperties>
</file>