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7" r:id="rId3"/>
    <p:sldId id="260" r:id="rId4"/>
    <p:sldId id="258" r:id="rId5"/>
    <p:sldId id="263" r:id="rId6"/>
    <p:sldId id="259" r:id="rId7"/>
    <p:sldId id="261" r:id="rId8"/>
    <p:sldId id="262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6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6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6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6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6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6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6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6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6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3BCC4A3-C44E-4046-88F0-5D36038E794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28730D-B961-4682-B7DB-2994BFA715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C838FC-BBB5-48F7-A442-1665F1F42F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C6DF38-009D-485A-B999-AC3B982AAEC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3A2209-846D-4C4B-90B4-5ECEB4441AA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2DA7DE-C9AC-44ED-9371-4E1C3A28360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6B73D-E70C-4A70-8887-C1C77850F8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EC778A-3D96-4073-80CD-32A380F0FA5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C5D231-0372-433D-9D1C-D5AA3B685A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DD89E2-EC0F-4704-9147-484E941664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5272711-9F6A-4B1A-A425-E928A0838ED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398EB64-4CF9-44BD-AF8B-28078ADC915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792869"/>
          </a:xfrm>
        </p:spPr>
        <p:txBody>
          <a:bodyPr/>
          <a:lstStyle/>
          <a:p>
            <a:pPr algn="ctr">
              <a:buNone/>
            </a:pPr>
            <a:endParaRPr lang="cs-CZ" sz="4800" dirty="0" smtClean="0"/>
          </a:p>
          <a:p>
            <a:pPr algn="ctr">
              <a:buNone/>
            </a:pPr>
            <a:r>
              <a:rPr lang="cs-CZ" sz="4800" dirty="0" err="1" smtClean="0"/>
              <a:t>Satis</a:t>
            </a:r>
            <a:r>
              <a:rPr lang="cs-CZ" sz="4800" dirty="0" smtClean="0"/>
              <a:t> </a:t>
            </a:r>
            <a:r>
              <a:rPr lang="cs-CZ" sz="4800" dirty="0" err="1" smtClean="0"/>
              <a:t>est</a:t>
            </a:r>
            <a:r>
              <a:rPr lang="cs-CZ" sz="4800" dirty="0" smtClean="0"/>
              <a:t>, </a:t>
            </a:r>
            <a:r>
              <a:rPr lang="cs-CZ" sz="4800" dirty="0" err="1" smtClean="0"/>
              <a:t>ut</a:t>
            </a:r>
            <a:r>
              <a:rPr lang="cs-CZ" sz="4800" dirty="0" smtClean="0"/>
              <a:t> tria verba Latine vel plane </a:t>
            </a:r>
            <a:r>
              <a:rPr lang="cs-CZ" sz="4800" dirty="0" err="1" smtClean="0"/>
              <a:t>Graece</a:t>
            </a:r>
            <a:r>
              <a:rPr lang="cs-CZ" sz="4800" dirty="0" smtClean="0"/>
              <a:t> </a:t>
            </a:r>
            <a:r>
              <a:rPr lang="cs-CZ" sz="4800" dirty="0" err="1" smtClean="0"/>
              <a:t>dicas</a:t>
            </a:r>
            <a:r>
              <a:rPr lang="cs-CZ" sz="4800" dirty="0" smtClean="0"/>
              <a:t> </a:t>
            </a:r>
            <a:r>
              <a:rPr lang="cs-CZ" sz="4800" dirty="0" err="1" smtClean="0"/>
              <a:t>coram</a:t>
            </a:r>
            <a:r>
              <a:rPr lang="cs-CZ" sz="4800" dirty="0" smtClean="0"/>
              <a:t> </a:t>
            </a:r>
            <a:r>
              <a:rPr lang="cs-CZ" sz="4800" dirty="0" err="1" smtClean="0"/>
              <a:t>plebe</a:t>
            </a:r>
            <a:r>
              <a:rPr lang="cs-CZ" sz="4800" dirty="0" smtClean="0"/>
              <a:t>, et </a:t>
            </a:r>
            <a:r>
              <a:rPr lang="cs-CZ" sz="4800" dirty="0" err="1" smtClean="0"/>
              <a:t>eximius</a:t>
            </a:r>
            <a:r>
              <a:rPr lang="cs-CZ" sz="4800" smtClean="0"/>
              <a:t> es </a:t>
            </a:r>
            <a:r>
              <a:rPr lang="cs-CZ" sz="4800" dirty="0" err="1" smtClean="0"/>
              <a:t>medicus</a:t>
            </a:r>
            <a:r>
              <a:rPr lang="cs-CZ" sz="4800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14282" y="1481328"/>
            <a:ext cx="8929718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Ženské tvary adjektiv: </a:t>
            </a:r>
            <a:r>
              <a:rPr lang="cs-CZ" dirty="0" smtClean="0">
                <a:solidFill>
                  <a:srgbClr val="FF0000"/>
                </a:solidFill>
              </a:rPr>
              <a:t>–a </a:t>
            </a:r>
            <a:r>
              <a:rPr lang="cs-CZ" dirty="0" smtClean="0"/>
              <a:t>&gt; </a:t>
            </a:r>
            <a:r>
              <a:rPr lang="cs-CZ" dirty="0" smtClean="0">
                <a:solidFill>
                  <a:srgbClr val="FF0000"/>
                </a:solidFill>
              </a:rPr>
              <a:t>VENA</a:t>
            </a:r>
          </a:p>
          <a:p>
            <a:pPr>
              <a:buNone/>
            </a:pPr>
            <a:r>
              <a:rPr lang="cs-CZ" dirty="0" smtClean="0"/>
              <a:t>Mužské tvary adjektiv: </a:t>
            </a:r>
            <a:r>
              <a:rPr lang="cs-CZ" dirty="0" smtClean="0">
                <a:solidFill>
                  <a:srgbClr val="0070C0"/>
                </a:solidFill>
              </a:rPr>
              <a:t>–</a:t>
            </a:r>
            <a:r>
              <a:rPr lang="cs-CZ" dirty="0" err="1" smtClean="0">
                <a:solidFill>
                  <a:srgbClr val="0070C0"/>
                </a:solidFill>
              </a:rPr>
              <a:t>us</a:t>
            </a:r>
            <a:r>
              <a:rPr lang="cs-CZ" dirty="0" smtClean="0">
                <a:solidFill>
                  <a:srgbClr val="0070C0"/>
                </a:solidFill>
              </a:rPr>
              <a:t>/-</a:t>
            </a:r>
            <a:r>
              <a:rPr lang="cs-CZ" dirty="0" err="1" smtClean="0">
                <a:solidFill>
                  <a:srgbClr val="0070C0"/>
                </a:solidFill>
              </a:rPr>
              <a:t>er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&gt; </a:t>
            </a:r>
            <a:r>
              <a:rPr lang="cs-CZ" dirty="0" smtClean="0">
                <a:solidFill>
                  <a:srgbClr val="0070C0"/>
                </a:solidFill>
              </a:rPr>
              <a:t>MUSCULUS</a:t>
            </a:r>
          </a:p>
          <a:p>
            <a:pPr>
              <a:buNone/>
            </a:pPr>
            <a:r>
              <a:rPr lang="cs-CZ" dirty="0" smtClean="0"/>
              <a:t>Střední tvary adjektiv: </a:t>
            </a:r>
            <a:r>
              <a:rPr lang="cs-CZ" dirty="0" smtClean="0">
                <a:solidFill>
                  <a:srgbClr val="00B050"/>
                </a:solidFill>
              </a:rPr>
              <a:t>-um </a:t>
            </a:r>
            <a:r>
              <a:rPr lang="cs-CZ" dirty="0" smtClean="0"/>
              <a:t>&gt; </a:t>
            </a:r>
            <a:r>
              <a:rPr lang="cs-CZ" dirty="0" smtClean="0">
                <a:solidFill>
                  <a:srgbClr val="00B050"/>
                </a:solidFill>
              </a:rPr>
              <a:t>CEREBRUM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cost</a:t>
            </a:r>
            <a:r>
              <a:rPr lang="cs-CZ" dirty="0" err="1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</a:t>
            </a:r>
            <a:r>
              <a:rPr lang="cs-CZ" dirty="0" err="1" smtClean="0"/>
              <a:t>ver</a:t>
            </a:r>
            <a:r>
              <a:rPr lang="cs-CZ" dirty="0" err="1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X </a:t>
            </a:r>
            <a:r>
              <a:rPr lang="cs-CZ" dirty="0" err="1" smtClean="0"/>
              <a:t>nerv</a:t>
            </a:r>
            <a:r>
              <a:rPr lang="cs-CZ" dirty="0" err="1" smtClean="0">
                <a:solidFill>
                  <a:srgbClr val="0070C0"/>
                </a:solidFill>
              </a:rPr>
              <a:t>us</a:t>
            </a:r>
            <a:r>
              <a:rPr lang="cs-CZ" dirty="0" smtClean="0"/>
              <a:t> </a:t>
            </a:r>
            <a:r>
              <a:rPr lang="cs-CZ" dirty="0" err="1" smtClean="0"/>
              <a:t>extern</a:t>
            </a:r>
            <a:r>
              <a:rPr lang="cs-CZ" dirty="0" err="1" smtClean="0">
                <a:solidFill>
                  <a:srgbClr val="0070C0"/>
                </a:solidFill>
              </a:rPr>
              <a:t>us</a:t>
            </a:r>
            <a:r>
              <a:rPr lang="cs-CZ" dirty="0" smtClean="0"/>
              <a:t> X </a:t>
            </a:r>
            <a:r>
              <a:rPr lang="cs-CZ" dirty="0" err="1" smtClean="0"/>
              <a:t>membr</a:t>
            </a:r>
            <a:r>
              <a:rPr lang="cs-CZ" dirty="0" err="1" smtClean="0">
                <a:solidFill>
                  <a:srgbClr val="00B050"/>
                </a:solidFill>
              </a:rPr>
              <a:t>um</a:t>
            </a:r>
            <a:endParaRPr lang="cs-CZ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cs-CZ" dirty="0" err="1" smtClean="0"/>
              <a:t>dextr</a:t>
            </a:r>
            <a:r>
              <a:rPr lang="cs-CZ" dirty="0" err="1" smtClean="0">
                <a:solidFill>
                  <a:srgbClr val="00B050"/>
                </a:solidFill>
              </a:rPr>
              <a:t>um</a:t>
            </a:r>
            <a:endParaRPr lang="cs-CZ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Pozor na výjimky</a:t>
            </a:r>
            <a:r>
              <a:rPr lang="cs-CZ" dirty="0" smtClean="0"/>
              <a:t>: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dentista, antagonista; </a:t>
            </a:r>
            <a:r>
              <a:rPr lang="cs-CZ" dirty="0" err="1" smtClean="0"/>
              <a:t>atomus</a:t>
            </a:r>
            <a:r>
              <a:rPr lang="cs-CZ" dirty="0" smtClean="0"/>
              <a:t>,</a:t>
            </a:r>
          </a:p>
          <a:p>
            <a:pPr>
              <a:buNone/>
            </a:pPr>
            <a:r>
              <a:rPr lang="cs-CZ" dirty="0" err="1" smtClean="0"/>
              <a:t>periodus</a:t>
            </a:r>
            <a:r>
              <a:rPr lang="cs-CZ" dirty="0" smtClean="0"/>
              <a:t>, </a:t>
            </a:r>
            <a:r>
              <a:rPr lang="cs-CZ" dirty="0" err="1" smtClean="0"/>
              <a:t>diameter</a:t>
            </a:r>
            <a:r>
              <a:rPr lang="cs-CZ" dirty="0" smtClean="0"/>
              <a:t>, humus, </a:t>
            </a:r>
            <a:r>
              <a:rPr lang="cs-CZ" dirty="0" err="1" smtClean="0"/>
              <a:t>methodus</a:t>
            </a:r>
            <a:r>
              <a:rPr lang="cs-CZ" dirty="0" smtClean="0"/>
              <a:t>; virus…</a:t>
            </a:r>
          </a:p>
          <a:p>
            <a:pPr>
              <a:buNone/>
            </a:pPr>
            <a:r>
              <a:rPr lang="cs-CZ" dirty="0" err="1" smtClean="0"/>
              <a:t>E.g</a:t>
            </a:r>
            <a:r>
              <a:rPr lang="cs-CZ" dirty="0" smtClean="0"/>
              <a:t>. dentista </a:t>
            </a:r>
            <a:r>
              <a:rPr lang="cs-CZ" dirty="0" smtClean="0">
                <a:solidFill>
                  <a:srgbClr val="0070C0"/>
                </a:solidFill>
              </a:rPr>
              <a:t>(m.) </a:t>
            </a:r>
            <a:r>
              <a:rPr lang="cs-CZ" dirty="0" smtClean="0"/>
              <a:t>bon</a:t>
            </a:r>
            <a:r>
              <a:rPr lang="cs-CZ" dirty="0" smtClean="0">
                <a:solidFill>
                  <a:srgbClr val="0070C0"/>
                </a:solidFill>
              </a:rPr>
              <a:t>us</a:t>
            </a:r>
            <a:r>
              <a:rPr lang="cs-CZ" dirty="0" smtClean="0"/>
              <a:t>; humus </a:t>
            </a:r>
            <a:r>
              <a:rPr lang="cs-CZ" dirty="0" smtClean="0">
                <a:solidFill>
                  <a:srgbClr val="FF0000"/>
                </a:solidFill>
              </a:rPr>
              <a:t>(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.) </a:t>
            </a:r>
            <a:r>
              <a:rPr lang="cs-CZ" dirty="0" err="1" smtClean="0"/>
              <a:t>nigr</a:t>
            </a:r>
            <a:r>
              <a:rPr lang="cs-CZ" dirty="0" err="1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; virus </a:t>
            </a:r>
            <a:r>
              <a:rPr lang="cs-CZ" dirty="0" smtClean="0">
                <a:solidFill>
                  <a:srgbClr val="00B050"/>
                </a:solidFill>
              </a:rPr>
              <a:t>(n.)</a:t>
            </a:r>
          </a:p>
          <a:p>
            <a:pPr>
              <a:buNone/>
            </a:pPr>
            <a:r>
              <a:rPr lang="cs-CZ" dirty="0" err="1" smtClean="0"/>
              <a:t>valid</a:t>
            </a:r>
            <a:r>
              <a:rPr lang="cs-CZ" dirty="0" err="1" smtClean="0">
                <a:solidFill>
                  <a:srgbClr val="00B050"/>
                </a:solidFill>
              </a:rPr>
              <a:t>um</a:t>
            </a:r>
            <a:endParaRPr lang="cs-CZ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ADJEKTIVA 1. a 2. deklinace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nakažlivá nemoc</a:t>
            </a:r>
          </a:p>
          <a:p>
            <a:pPr>
              <a:buNone/>
            </a:pPr>
            <a:r>
              <a:rPr lang="cs-CZ" dirty="0" smtClean="0"/>
              <a:t>pravé oko</a:t>
            </a:r>
          </a:p>
          <a:p>
            <a:pPr>
              <a:buNone/>
            </a:pPr>
            <a:r>
              <a:rPr lang="cs-CZ" dirty="0" smtClean="0"/>
              <a:t>nová metoda</a:t>
            </a:r>
          </a:p>
          <a:p>
            <a:pPr>
              <a:buNone/>
            </a:pPr>
            <a:r>
              <a:rPr lang="cs-CZ" dirty="0" smtClean="0"/>
              <a:t>bílá vazelína</a:t>
            </a:r>
          </a:p>
          <a:p>
            <a:pPr>
              <a:buNone/>
            </a:pPr>
            <a:r>
              <a:rPr lang="cs-CZ" smtClean="0"/>
              <a:t>dobrý/hodný </a:t>
            </a:r>
            <a:r>
              <a:rPr lang="cs-CZ" dirty="0" smtClean="0"/>
              <a:t>zubař </a:t>
            </a:r>
          </a:p>
          <a:p>
            <a:pPr>
              <a:buNone/>
            </a:pPr>
            <a:r>
              <a:rPr lang="cs-CZ" dirty="0" smtClean="0"/>
              <a:t>levá ledvina</a:t>
            </a:r>
          </a:p>
          <a:p>
            <a:pPr>
              <a:buNone/>
            </a:pPr>
            <a:r>
              <a:rPr lang="cs-CZ" dirty="0" smtClean="0"/>
              <a:t>silný jed</a:t>
            </a:r>
          </a:p>
          <a:p>
            <a:pPr>
              <a:buNone/>
            </a:pPr>
            <a:r>
              <a:rPr lang="cs-CZ" dirty="0" smtClean="0"/>
              <a:t>dlouhé břicho</a:t>
            </a:r>
          </a:p>
          <a:p>
            <a:pPr>
              <a:buNone/>
            </a:pPr>
            <a:r>
              <a:rPr lang="cs-CZ" dirty="0" smtClean="0"/>
              <a:t>široký vaz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Úkol: Přeložte a vyskloňujte:</a:t>
            </a:r>
            <a:endParaRPr lang="cs-CZ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1785926"/>
            <a:ext cx="8540750" cy="3857652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cs-CZ" sz="8000" dirty="0"/>
              <a:t>II. deklinace</a:t>
            </a:r>
          </a:p>
          <a:p>
            <a:pPr algn="ctr">
              <a:buFont typeface="Wingdings" pitchFamily="2" charset="2"/>
              <a:buNone/>
            </a:pPr>
            <a:r>
              <a:rPr lang="cs-CZ" sz="8000" dirty="0"/>
              <a:t>(o-kmeny)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643050"/>
            <a:ext cx="8229600" cy="4364241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dirty="0">
                <a:solidFill>
                  <a:srgbClr val="0070C0"/>
                </a:solidFill>
              </a:rPr>
              <a:t>1) Substantiva latinského původu:</a:t>
            </a:r>
          </a:p>
          <a:p>
            <a:pPr>
              <a:buFont typeface="Wingdings" pitchFamily="2" charset="2"/>
              <a:buNone/>
            </a:pPr>
            <a:r>
              <a:rPr lang="cs-CZ" dirty="0"/>
              <a:t>maskulina: </a:t>
            </a:r>
            <a:r>
              <a:rPr lang="cs-CZ" dirty="0" err="1"/>
              <a:t>musculus</a:t>
            </a:r>
            <a:r>
              <a:rPr lang="cs-CZ" dirty="0"/>
              <a:t>, i, m.</a:t>
            </a:r>
          </a:p>
          <a:p>
            <a:pPr>
              <a:buFont typeface="Wingdings" pitchFamily="2" charset="2"/>
              <a:buNone/>
            </a:pPr>
            <a:r>
              <a:rPr lang="cs-CZ" dirty="0"/>
              <a:t>neutra: cerebrum, i, n.</a:t>
            </a:r>
          </a:p>
          <a:p>
            <a:pPr>
              <a:buFont typeface="Wingdings" pitchFamily="2" charset="2"/>
              <a:buNone/>
            </a:pPr>
            <a:endParaRPr lang="cs-CZ" dirty="0"/>
          </a:p>
          <a:p>
            <a:pPr>
              <a:buFont typeface="Wingdings" pitchFamily="2" charset="2"/>
              <a:buNone/>
            </a:pPr>
            <a:endParaRPr lang="cs-CZ" dirty="0" smtClean="0"/>
          </a:p>
          <a:p>
            <a:pPr>
              <a:buFont typeface="Wingdings" pitchFamily="2" charset="2"/>
              <a:buNone/>
            </a:pPr>
            <a:r>
              <a:rPr lang="cs-CZ" dirty="0" smtClean="0">
                <a:solidFill>
                  <a:srgbClr val="0070C0"/>
                </a:solidFill>
              </a:rPr>
              <a:t>2</a:t>
            </a:r>
            <a:r>
              <a:rPr lang="cs-CZ" dirty="0">
                <a:solidFill>
                  <a:srgbClr val="0070C0"/>
                </a:solidFill>
              </a:rPr>
              <a:t>) Substantiva řeckého původu:</a:t>
            </a:r>
          </a:p>
          <a:p>
            <a:pPr>
              <a:buFont typeface="Wingdings" pitchFamily="2" charset="2"/>
              <a:buNone/>
            </a:pPr>
            <a:r>
              <a:rPr lang="cs-CZ" dirty="0"/>
              <a:t>maskulina: </a:t>
            </a:r>
            <a:r>
              <a:rPr lang="cs-CZ" dirty="0" err="1"/>
              <a:t>nephros</a:t>
            </a:r>
            <a:r>
              <a:rPr lang="cs-CZ" dirty="0"/>
              <a:t>, i, m.</a:t>
            </a:r>
          </a:p>
          <a:p>
            <a:pPr>
              <a:buFont typeface="Wingdings" pitchFamily="2" charset="2"/>
              <a:buNone/>
            </a:pPr>
            <a:r>
              <a:rPr lang="cs-CZ" dirty="0"/>
              <a:t>neutra: </a:t>
            </a:r>
            <a:r>
              <a:rPr lang="cs-CZ" dirty="0" err="1"/>
              <a:t>colon</a:t>
            </a:r>
            <a:r>
              <a:rPr lang="cs-CZ" dirty="0"/>
              <a:t>, i, n.</a:t>
            </a:r>
          </a:p>
          <a:p>
            <a:pPr>
              <a:buFont typeface="Wingdings" pitchFamily="2" charset="2"/>
              <a:buNone/>
            </a:pPr>
            <a:endParaRPr lang="cs-CZ" dirty="0"/>
          </a:p>
        </p:txBody>
      </p:sp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VZORY: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571481"/>
            <a:ext cx="8540750" cy="5429288"/>
          </a:xfrm>
        </p:spPr>
        <p:txBody>
          <a:bodyPr>
            <a:normAutofit fontScale="25000" lnSpcReduction="20000"/>
          </a:bodyPr>
          <a:lstStyle/>
          <a:p>
            <a:pPr marL="609600" indent="-609600">
              <a:lnSpc>
                <a:spcPct val="80000"/>
              </a:lnSpc>
              <a:buNone/>
            </a:pPr>
            <a:endParaRPr lang="cs-CZ" sz="2800" dirty="0" smtClean="0">
              <a:solidFill>
                <a:schemeClr val="tx2"/>
              </a:solidFill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cs-CZ" sz="16000" dirty="0" err="1" smtClean="0">
                <a:solidFill>
                  <a:schemeClr val="tx2"/>
                </a:solidFill>
              </a:rPr>
              <a:t>muscul</a:t>
            </a:r>
            <a:r>
              <a:rPr lang="cs-CZ" sz="16000" dirty="0" err="1" smtClean="0">
                <a:solidFill>
                  <a:srgbClr val="0070C0"/>
                </a:solidFill>
              </a:rPr>
              <a:t>us</a:t>
            </a:r>
            <a:r>
              <a:rPr lang="cs-CZ" sz="16000" dirty="0">
                <a:solidFill>
                  <a:srgbClr val="0070C0"/>
                </a:solidFill>
              </a:rPr>
              <a:t>, </a:t>
            </a:r>
            <a:r>
              <a:rPr lang="cs-CZ" sz="16000" dirty="0" smtClean="0">
                <a:solidFill>
                  <a:srgbClr val="0070C0"/>
                </a:solidFill>
              </a:rPr>
              <a:t>ī., m.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sz="16000" dirty="0" smtClean="0"/>
              <a:t>(</a:t>
            </a:r>
            <a:r>
              <a:rPr lang="cs-CZ" sz="16000" dirty="0" err="1" smtClean="0"/>
              <a:t>canc</a:t>
            </a:r>
            <a:r>
              <a:rPr lang="cs-CZ" sz="16000" dirty="0" err="1" smtClean="0">
                <a:solidFill>
                  <a:srgbClr val="0070C0"/>
                </a:solidFill>
              </a:rPr>
              <a:t>er</a:t>
            </a:r>
            <a:r>
              <a:rPr lang="cs-CZ" sz="16000" dirty="0" smtClean="0"/>
              <a:t>, </a:t>
            </a:r>
            <a:r>
              <a:rPr lang="cs-CZ" sz="16000" dirty="0" err="1" smtClean="0"/>
              <a:t>cr</a:t>
            </a:r>
            <a:r>
              <a:rPr lang="cs-CZ" sz="16000" dirty="0" err="1" smtClean="0">
                <a:solidFill>
                  <a:srgbClr val="0070C0"/>
                </a:solidFill>
              </a:rPr>
              <a:t>ī</a:t>
            </a:r>
            <a:r>
              <a:rPr lang="cs-CZ" sz="16000" dirty="0" smtClean="0"/>
              <a:t>,</a:t>
            </a:r>
            <a:r>
              <a:rPr lang="cs-CZ" sz="16000" dirty="0" smtClean="0">
                <a:solidFill>
                  <a:srgbClr val="0070C0"/>
                </a:solidFill>
              </a:rPr>
              <a:t> m.</a:t>
            </a:r>
            <a:r>
              <a:rPr lang="cs-CZ" sz="16000" dirty="0" smtClean="0"/>
              <a:t>; </a:t>
            </a:r>
            <a:r>
              <a:rPr lang="cs-CZ" sz="16000" dirty="0" err="1" smtClean="0"/>
              <a:t>pu</a:t>
            </a:r>
            <a:r>
              <a:rPr lang="cs-CZ" sz="16000" dirty="0" err="1" smtClean="0">
                <a:solidFill>
                  <a:srgbClr val="0070C0"/>
                </a:solidFill>
              </a:rPr>
              <a:t>er</a:t>
            </a:r>
            <a:r>
              <a:rPr lang="cs-CZ" sz="16000" dirty="0" smtClean="0"/>
              <a:t>, </a:t>
            </a:r>
            <a:r>
              <a:rPr lang="cs-CZ" sz="16000" dirty="0" err="1" smtClean="0"/>
              <a:t>er</a:t>
            </a:r>
            <a:r>
              <a:rPr lang="cs-CZ" sz="16000" dirty="0" err="1" smtClean="0">
                <a:solidFill>
                  <a:srgbClr val="0070C0"/>
                </a:solidFill>
              </a:rPr>
              <a:t>ī</a:t>
            </a:r>
            <a:r>
              <a:rPr lang="cs-CZ" sz="16000" dirty="0" smtClean="0"/>
              <a:t>, </a:t>
            </a:r>
            <a:r>
              <a:rPr lang="cs-CZ" sz="16000" smtClean="0">
                <a:solidFill>
                  <a:srgbClr val="0070C0"/>
                </a:solidFill>
              </a:rPr>
              <a:t>m.</a:t>
            </a:r>
            <a:r>
              <a:rPr lang="cs-CZ" sz="16000" smtClean="0"/>
              <a:t>)</a:t>
            </a:r>
          </a:p>
          <a:p>
            <a:pPr marL="609600" indent="-609600">
              <a:lnSpc>
                <a:spcPct val="80000"/>
              </a:lnSpc>
              <a:buNone/>
            </a:pPr>
            <a:endParaRPr lang="cs-CZ" sz="16000" dirty="0" smtClean="0"/>
          </a:p>
          <a:p>
            <a:pPr marL="609600" indent="-609600">
              <a:lnSpc>
                <a:spcPct val="80000"/>
              </a:lnSpc>
              <a:buNone/>
            </a:pPr>
            <a:endParaRPr lang="cs-CZ" sz="3900" dirty="0">
              <a:solidFill>
                <a:srgbClr val="0070C0"/>
              </a:solidFill>
            </a:endParaRP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2800" dirty="0">
              <a:solidFill>
                <a:schemeClr val="tx2"/>
              </a:solidFill>
            </a:endParaRP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cs-CZ" sz="9600" dirty="0" smtClean="0">
                <a:solidFill>
                  <a:schemeClr val="tx2"/>
                </a:solidFill>
              </a:rPr>
              <a:t>        </a:t>
            </a:r>
            <a:r>
              <a:rPr lang="cs-CZ" sz="9600" dirty="0" smtClean="0"/>
              <a:t>sg.					</a:t>
            </a:r>
            <a:r>
              <a:rPr lang="cs-CZ" sz="9600" dirty="0" err="1" smtClean="0"/>
              <a:t>pl</a:t>
            </a:r>
            <a:r>
              <a:rPr lang="cs-CZ" sz="9600" dirty="0" smtClean="0"/>
              <a:t>.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None/>
            </a:pPr>
            <a:r>
              <a:rPr lang="cs-CZ" sz="9600" dirty="0" smtClean="0"/>
              <a:t>1. </a:t>
            </a:r>
            <a:r>
              <a:rPr lang="cs-CZ" sz="9600" dirty="0" err="1" smtClean="0"/>
              <a:t>muscul</a:t>
            </a:r>
            <a:r>
              <a:rPr lang="cs-CZ" sz="9600" dirty="0" smtClean="0"/>
              <a:t>-</a:t>
            </a:r>
            <a:r>
              <a:rPr lang="cs-CZ" sz="9600" dirty="0" err="1" smtClean="0"/>
              <a:t>us</a:t>
            </a:r>
            <a:r>
              <a:rPr lang="cs-CZ" sz="9600" dirty="0" smtClean="0"/>
              <a:t>			1. </a:t>
            </a:r>
            <a:r>
              <a:rPr lang="cs-CZ" sz="9600" dirty="0" err="1" smtClean="0"/>
              <a:t>muscul</a:t>
            </a:r>
            <a:r>
              <a:rPr lang="cs-CZ" sz="9600" dirty="0" smtClean="0"/>
              <a:t>-ī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None/>
            </a:pPr>
            <a:r>
              <a:rPr lang="cs-CZ" sz="9600" dirty="0" smtClean="0"/>
              <a:t>2. </a:t>
            </a:r>
            <a:r>
              <a:rPr lang="cs-CZ" sz="9600" dirty="0" err="1" smtClean="0"/>
              <a:t>muscul</a:t>
            </a:r>
            <a:r>
              <a:rPr lang="cs-CZ" sz="9600" dirty="0" smtClean="0"/>
              <a:t>-ī				2. </a:t>
            </a:r>
            <a:r>
              <a:rPr lang="cs-CZ" sz="9600" dirty="0" err="1" smtClean="0"/>
              <a:t>muscul</a:t>
            </a:r>
            <a:r>
              <a:rPr lang="cs-CZ" sz="9600" dirty="0" smtClean="0"/>
              <a:t>-</a:t>
            </a:r>
            <a:r>
              <a:rPr lang="cs-CZ" sz="9600" dirty="0" err="1" smtClean="0"/>
              <a:t>ōrum</a:t>
            </a:r>
            <a:endParaRPr lang="cs-CZ" sz="9600" dirty="0" smtClean="0"/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None/>
            </a:pPr>
            <a:r>
              <a:rPr lang="cs-CZ" sz="9600" dirty="0" smtClean="0"/>
              <a:t>4. </a:t>
            </a:r>
            <a:r>
              <a:rPr lang="cs-CZ" sz="9600" dirty="0" err="1" smtClean="0"/>
              <a:t>muscul</a:t>
            </a:r>
            <a:r>
              <a:rPr lang="cs-CZ" sz="9600" dirty="0" smtClean="0"/>
              <a:t>-um			4. </a:t>
            </a:r>
            <a:r>
              <a:rPr lang="cs-CZ" sz="9600" dirty="0" err="1" smtClean="0"/>
              <a:t>muscul</a:t>
            </a:r>
            <a:r>
              <a:rPr lang="cs-CZ" sz="9600" dirty="0" smtClean="0"/>
              <a:t>-</a:t>
            </a:r>
            <a:r>
              <a:rPr lang="cs-CZ" sz="9600" dirty="0" err="1" smtClean="0"/>
              <a:t>ōs</a:t>
            </a:r>
            <a:endParaRPr lang="cs-CZ" sz="9600" dirty="0" smtClean="0"/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None/>
            </a:pPr>
            <a:r>
              <a:rPr lang="cs-CZ" sz="9600" dirty="0" smtClean="0"/>
              <a:t>6. </a:t>
            </a:r>
            <a:r>
              <a:rPr lang="cs-CZ" sz="9600" dirty="0" err="1" smtClean="0"/>
              <a:t>muscul</a:t>
            </a:r>
            <a:r>
              <a:rPr lang="cs-CZ" sz="9600" dirty="0" smtClean="0"/>
              <a:t>-ō				6. </a:t>
            </a:r>
            <a:r>
              <a:rPr lang="cs-CZ" sz="9600" dirty="0" err="1" smtClean="0"/>
              <a:t>muscul</a:t>
            </a:r>
            <a:r>
              <a:rPr lang="cs-CZ" sz="9600" dirty="0" smtClean="0"/>
              <a:t>-</a:t>
            </a:r>
            <a:r>
              <a:rPr lang="cs-CZ" sz="9600" dirty="0" err="1" smtClean="0"/>
              <a:t>īs</a:t>
            </a:r>
            <a:endParaRPr lang="cs-CZ" sz="9600" dirty="0" smtClean="0"/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9600" dirty="0" smtClean="0">
              <a:solidFill>
                <a:schemeClr val="tx2"/>
              </a:solidFill>
            </a:endParaRP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9600" dirty="0" smtClean="0">
              <a:solidFill>
                <a:schemeClr val="tx2"/>
              </a:solidFill>
            </a:endParaRP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cs-CZ" sz="9600" dirty="0" smtClean="0"/>
              <a:t>VÝJIMKY</a:t>
            </a:r>
            <a:r>
              <a:rPr lang="cs-CZ" sz="9600" dirty="0"/>
              <a:t>: </a:t>
            </a:r>
            <a:r>
              <a:rPr lang="cs-CZ" sz="9600" dirty="0" err="1" smtClean="0"/>
              <a:t>atomus</a:t>
            </a:r>
            <a:r>
              <a:rPr lang="cs-CZ" sz="9600" dirty="0" smtClean="0"/>
              <a:t> </a:t>
            </a:r>
            <a:r>
              <a:rPr lang="cs-CZ" sz="9600" dirty="0" smtClean="0">
                <a:solidFill>
                  <a:srgbClr val="FF0000"/>
                </a:solidFill>
              </a:rPr>
              <a:t>(</a:t>
            </a:r>
            <a:r>
              <a:rPr lang="cs-CZ" sz="9600" dirty="0" err="1" smtClean="0">
                <a:solidFill>
                  <a:srgbClr val="FF0000"/>
                </a:solidFill>
              </a:rPr>
              <a:t>f</a:t>
            </a:r>
            <a:r>
              <a:rPr lang="cs-CZ" sz="9600" dirty="0" smtClean="0">
                <a:solidFill>
                  <a:srgbClr val="FF0000"/>
                </a:solidFill>
              </a:rPr>
              <a:t>.)</a:t>
            </a:r>
            <a:r>
              <a:rPr lang="cs-CZ" sz="9600" dirty="0" smtClean="0"/>
              <a:t>,</a:t>
            </a:r>
            <a:r>
              <a:rPr lang="cs-CZ" sz="9600" dirty="0" smtClean="0">
                <a:solidFill>
                  <a:schemeClr val="tx2"/>
                </a:solidFill>
              </a:rPr>
              <a:t> </a:t>
            </a:r>
            <a:r>
              <a:rPr lang="cs-CZ" sz="9600" dirty="0" err="1" smtClean="0"/>
              <a:t>methodus</a:t>
            </a:r>
            <a:r>
              <a:rPr lang="cs-CZ" sz="9600" dirty="0" smtClean="0">
                <a:solidFill>
                  <a:schemeClr val="tx2"/>
                </a:solidFill>
              </a:rPr>
              <a:t> </a:t>
            </a:r>
            <a:r>
              <a:rPr lang="cs-CZ" sz="9600" dirty="0" smtClean="0">
                <a:solidFill>
                  <a:srgbClr val="FF0000"/>
                </a:solidFill>
              </a:rPr>
              <a:t>(</a:t>
            </a:r>
            <a:r>
              <a:rPr lang="cs-CZ" sz="9600" dirty="0" err="1" smtClean="0">
                <a:solidFill>
                  <a:srgbClr val="FF0000"/>
                </a:solidFill>
              </a:rPr>
              <a:t>f</a:t>
            </a:r>
            <a:r>
              <a:rPr lang="cs-CZ" sz="9600" dirty="0" smtClean="0">
                <a:solidFill>
                  <a:srgbClr val="FF0000"/>
                </a:solidFill>
              </a:rPr>
              <a:t>.)</a:t>
            </a:r>
            <a:r>
              <a:rPr lang="cs-CZ" sz="9600" dirty="0" smtClean="0"/>
              <a:t>,</a:t>
            </a:r>
            <a:r>
              <a:rPr lang="cs-CZ" sz="9600" dirty="0" smtClean="0">
                <a:solidFill>
                  <a:schemeClr val="tx2"/>
                </a:solidFill>
              </a:rPr>
              <a:t> </a:t>
            </a:r>
            <a:r>
              <a:rPr lang="cs-CZ" sz="9600" dirty="0" err="1" smtClean="0"/>
              <a:t>periodus</a:t>
            </a:r>
            <a:r>
              <a:rPr lang="cs-CZ" sz="9600" dirty="0" smtClean="0">
                <a:solidFill>
                  <a:schemeClr val="tx2"/>
                </a:solidFill>
              </a:rPr>
              <a:t> </a:t>
            </a:r>
            <a:r>
              <a:rPr lang="cs-CZ" sz="9600" dirty="0" smtClean="0">
                <a:solidFill>
                  <a:srgbClr val="FF0000"/>
                </a:solidFill>
              </a:rPr>
              <a:t>(</a:t>
            </a:r>
            <a:r>
              <a:rPr lang="cs-CZ" sz="9600" dirty="0" err="1" smtClean="0">
                <a:solidFill>
                  <a:srgbClr val="FF0000"/>
                </a:solidFill>
              </a:rPr>
              <a:t>f</a:t>
            </a:r>
            <a:r>
              <a:rPr lang="cs-CZ" sz="9600" dirty="0" smtClean="0">
                <a:solidFill>
                  <a:srgbClr val="FF0000"/>
                </a:solidFill>
              </a:rPr>
              <a:t>.)</a:t>
            </a:r>
            <a:r>
              <a:rPr lang="cs-CZ" sz="9600" dirty="0" smtClean="0"/>
              <a:t>,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cs-CZ" sz="9600" dirty="0" smtClean="0"/>
              <a:t>	        </a:t>
            </a:r>
            <a:r>
              <a:rPr lang="cs-CZ" sz="9600" dirty="0" err="1" smtClean="0"/>
              <a:t>diameter</a:t>
            </a:r>
            <a:r>
              <a:rPr lang="cs-CZ" sz="9600" dirty="0" smtClean="0"/>
              <a:t> </a:t>
            </a:r>
            <a:r>
              <a:rPr lang="cs-CZ" sz="9600" dirty="0" smtClean="0">
                <a:solidFill>
                  <a:srgbClr val="FF0000"/>
                </a:solidFill>
              </a:rPr>
              <a:t>(</a:t>
            </a:r>
            <a:r>
              <a:rPr lang="cs-CZ" sz="9600" dirty="0" err="1" smtClean="0">
                <a:solidFill>
                  <a:srgbClr val="FF0000"/>
                </a:solidFill>
              </a:rPr>
              <a:t>f</a:t>
            </a:r>
            <a:r>
              <a:rPr lang="cs-CZ" sz="9600" dirty="0" smtClean="0">
                <a:solidFill>
                  <a:srgbClr val="FF0000"/>
                </a:solidFill>
              </a:rPr>
              <a:t>.)</a:t>
            </a:r>
            <a:r>
              <a:rPr lang="cs-CZ" sz="9600" dirty="0" smtClean="0"/>
              <a:t>, </a:t>
            </a:r>
            <a:r>
              <a:rPr lang="cs-CZ" sz="9600" dirty="0" err="1" smtClean="0"/>
              <a:t>alvus</a:t>
            </a:r>
            <a:r>
              <a:rPr lang="cs-CZ" sz="9600" dirty="0" smtClean="0"/>
              <a:t> </a:t>
            </a:r>
            <a:r>
              <a:rPr lang="cs-CZ" sz="9600" dirty="0" smtClean="0">
                <a:solidFill>
                  <a:srgbClr val="FF0000"/>
                </a:solidFill>
              </a:rPr>
              <a:t>(</a:t>
            </a:r>
            <a:r>
              <a:rPr lang="cs-CZ" sz="9600" dirty="0" err="1" smtClean="0">
                <a:solidFill>
                  <a:srgbClr val="FF0000"/>
                </a:solidFill>
              </a:rPr>
              <a:t>f</a:t>
            </a:r>
            <a:r>
              <a:rPr lang="cs-CZ" sz="9600" dirty="0" smtClean="0">
                <a:solidFill>
                  <a:srgbClr val="FF0000"/>
                </a:solidFill>
              </a:rPr>
              <a:t>.)</a:t>
            </a:r>
            <a:r>
              <a:rPr lang="cs-CZ" sz="9600" dirty="0" smtClean="0"/>
              <a:t>, humus </a:t>
            </a:r>
            <a:r>
              <a:rPr lang="cs-CZ" sz="9600" dirty="0" smtClean="0">
                <a:solidFill>
                  <a:srgbClr val="FF0000"/>
                </a:solidFill>
              </a:rPr>
              <a:t>(</a:t>
            </a:r>
            <a:r>
              <a:rPr lang="cs-CZ" sz="9600" dirty="0" err="1" smtClean="0">
                <a:solidFill>
                  <a:srgbClr val="FF0000"/>
                </a:solidFill>
              </a:rPr>
              <a:t>f</a:t>
            </a:r>
            <a:r>
              <a:rPr lang="cs-CZ" sz="9600" dirty="0" smtClean="0">
                <a:solidFill>
                  <a:srgbClr val="FF0000"/>
                </a:solidFill>
              </a:rPr>
              <a:t>.)</a:t>
            </a:r>
            <a:r>
              <a:rPr lang="cs-CZ" sz="9600" dirty="0" smtClean="0"/>
              <a:t>,</a:t>
            </a:r>
            <a:r>
              <a:rPr lang="cs-CZ" sz="9600" dirty="0" smtClean="0">
                <a:solidFill>
                  <a:schemeClr val="tx2"/>
                </a:solidFill>
              </a:rPr>
              <a:t> </a:t>
            </a:r>
            <a:r>
              <a:rPr lang="cs-CZ" sz="9600" dirty="0" smtClean="0"/>
              <a:t>bolus</a:t>
            </a:r>
            <a:r>
              <a:rPr lang="cs-CZ" sz="9600" dirty="0" smtClean="0">
                <a:solidFill>
                  <a:schemeClr val="tx2"/>
                </a:solidFill>
              </a:rPr>
              <a:t> </a:t>
            </a:r>
            <a:r>
              <a:rPr lang="cs-CZ" sz="9600" dirty="0" smtClean="0">
                <a:solidFill>
                  <a:srgbClr val="FF0000"/>
                </a:solidFill>
              </a:rPr>
              <a:t>(</a:t>
            </a:r>
            <a:r>
              <a:rPr lang="cs-CZ" sz="9600" dirty="0" err="1" smtClean="0">
                <a:solidFill>
                  <a:srgbClr val="FF0000"/>
                </a:solidFill>
              </a:rPr>
              <a:t>f</a:t>
            </a:r>
            <a:r>
              <a:rPr lang="cs-CZ" sz="9600" dirty="0" smtClean="0">
                <a:solidFill>
                  <a:srgbClr val="FF0000"/>
                </a:solidFill>
              </a:rPr>
              <a:t>.)</a:t>
            </a:r>
            <a:r>
              <a:rPr lang="cs-CZ" sz="9600" dirty="0" smtClean="0"/>
              <a:t>,</a:t>
            </a:r>
            <a:r>
              <a:rPr lang="cs-CZ" sz="9600" dirty="0" smtClean="0">
                <a:solidFill>
                  <a:schemeClr val="tx2"/>
                </a:solidFill>
              </a:rPr>
              <a:t> 		     </a:t>
            </a:r>
            <a:r>
              <a:rPr lang="cs-CZ" sz="9600" dirty="0" err="1" smtClean="0"/>
              <a:t>sambucus</a:t>
            </a:r>
            <a:r>
              <a:rPr lang="cs-CZ" sz="9600" dirty="0" smtClean="0">
                <a:solidFill>
                  <a:schemeClr val="tx2"/>
                </a:solidFill>
              </a:rPr>
              <a:t> </a:t>
            </a:r>
            <a:r>
              <a:rPr lang="cs-CZ" sz="9600" dirty="0" smtClean="0">
                <a:solidFill>
                  <a:srgbClr val="FF0000"/>
                </a:solidFill>
              </a:rPr>
              <a:t>(</a:t>
            </a:r>
            <a:r>
              <a:rPr lang="cs-CZ" sz="9600" dirty="0" err="1" smtClean="0">
                <a:solidFill>
                  <a:srgbClr val="FF0000"/>
                </a:solidFill>
              </a:rPr>
              <a:t>f</a:t>
            </a:r>
            <a:r>
              <a:rPr lang="cs-CZ" sz="9600" dirty="0" smtClean="0">
                <a:solidFill>
                  <a:srgbClr val="FF0000"/>
                </a:solidFill>
              </a:rPr>
              <a:t>.)</a:t>
            </a:r>
            <a:r>
              <a:rPr lang="cs-CZ" sz="9600" dirty="0" smtClean="0"/>
              <a:t>, virus </a:t>
            </a:r>
            <a:r>
              <a:rPr lang="cs-CZ" sz="9600" dirty="0" smtClean="0">
                <a:solidFill>
                  <a:srgbClr val="00B050"/>
                </a:solidFill>
              </a:rPr>
              <a:t>(n.)</a:t>
            </a:r>
            <a:endParaRPr lang="cs-CZ" sz="9600" dirty="0">
              <a:solidFill>
                <a:srgbClr val="00B050"/>
              </a:solidFill>
            </a:endParaRP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9600" dirty="0" smtClean="0"/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9600" dirty="0" smtClean="0"/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cs-CZ" sz="9600" dirty="0" smtClean="0"/>
              <a:t>!!! </a:t>
            </a:r>
            <a:r>
              <a:rPr lang="cs-CZ" sz="9600" dirty="0" err="1" smtClean="0"/>
              <a:t>musculus</a:t>
            </a:r>
            <a:r>
              <a:rPr lang="cs-CZ" sz="9600" dirty="0" smtClean="0"/>
              <a:t> </a:t>
            </a:r>
            <a:r>
              <a:rPr lang="cs-CZ" sz="9600" dirty="0" smtClean="0">
                <a:solidFill>
                  <a:srgbClr val="0070C0"/>
                </a:solidFill>
              </a:rPr>
              <a:t>(m.) </a:t>
            </a:r>
            <a:r>
              <a:rPr lang="cs-CZ" sz="9600" dirty="0" err="1" smtClean="0"/>
              <a:t>long</a:t>
            </a:r>
            <a:r>
              <a:rPr lang="cs-CZ" sz="9600" dirty="0" err="1" smtClean="0">
                <a:solidFill>
                  <a:srgbClr val="0070C0"/>
                </a:solidFill>
              </a:rPr>
              <a:t>us</a:t>
            </a:r>
            <a:r>
              <a:rPr lang="cs-CZ" sz="9600" dirty="0" smtClean="0">
                <a:solidFill>
                  <a:schemeClr val="tx2"/>
                </a:solidFill>
              </a:rPr>
              <a:t> </a:t>
            </a:r>
            <a:r>
              <a:rPr lang="cs-CZ" sz="9600" dirty="0" smtClean="0"/>
              <a:t>X </a:t>
            </a:r>
            <a:r>
              <a:rPr lang="cs-CZ" sz="9600" dirty="0" err="1" smtClean="0"/>
              <a:t>periodus</a:t>
            </a:r>
            <a:r>
              <a:rPr lang="cs-CZ" sz="9600" dirty="0" smtClean="0"/>
              <a:t> </a:t>
            </a:r>
            <a:r>
              <a:rPr lang="cs-CZ" sz="9600" dirty="0" smtClean="0">
                <a:solidFill>
                  <a:srgbClr val="FF0000"/>
                </a:solidFill>
              </a:rPr>
              <a:t>(</a:t>
            </a:r>
            <a:r>
              <a:rPr lang="cs-CZ" sz="9600" dirty="0" err="1" smtClean="0">
                <a:solidFill>
                  <a:srgbClr val="FF0000"/>
                </a:solidFill>
              </a:rPr>
              <a:t>f</a:t>
            </a:r>
            <a:r>
              <a:rPr lang="cs-CZ" sz="9600" dirty="0" smtClean="0">
                <a:solidFill>
                  <a:srgbClr val="FF0000"/>
                </a:solidFill>
              </a:rPr>
              <a:t>.) </a:t>
            </a:r>
            <a:r>
              <a:rPr lang="cs-CZ" sz="9600" dirty="0" err="1" smtClean="0"/>
              <a:t>long</a:t>
            </a:r>
            <a:r>
              <a:rPr lang="cs-CZ" sz="9600" dirty="0" err="1" smtClean="0">
                <a:solidFill>
                  <a:srgbClr val="FF0000"/>
                </a:solidFill>
              </a:rPr>
              <a:t>a</a:t>
            </a:r>
            <a:r>
              <a:rPr lang="cs-CZ" sz="9600" dirty="0" smtClean="0">
                <a:solidFill>
                  <a:srgbClr val="FF0000"/>
                </a:solidFill>
              </a:rPr>
              <a:t> </a:t>
            </a:r>
            <a:r>
              <a:rPr lang="cs-CZ" sz="9600" dirty="0" smtClean="0"/>
              <a:t>X virus </a:t>
            </a:r>
            <a:r>
              <a:rPr lang="cs-CZ" sz="9600" dirty="0" smtClean="0">
                <a:solidFill>
                  <a:srgbClr val="00B050"/>
                </a:solidFill>
              </a:rPr>
              <a:t>(n.)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cs-CZ" sz="9600" dirty="0" smtClean="0">
                <a:solidFill>
                  <a:srgbClr val="00B050"/>
                </a:solidFill>
              </a:rPr>
              <a:t>    </a:t>
            </a:r>
            <a:r>
              <a:rPr lang="cs-CZ" sz="9600" dirty="0" err="1" smtClean="0"/>
              <a:t>valid</a:t>
            </a:r>
            <a:r>
              <a:rPr lang="cs-CZ" sz="9600" dirty="0" err="1" smtClean="0">
                <a:solidFill>
                  <a:srgbClr val="00B050"/>
                </a:solidFill>
              </a:rPr>
              <a:t>um</a:t>
            </a:r>
            <a:endParaRPr lang="cs-CZ" sz="9600" dirty="0">
              <a:solidFill>
                <a:srgbClr val="00B050"/>
              </a:solidFill>
            </a:endParaRP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None/>
            </a:pPr>
            <a:r>
              <a:rPr lang="cs-CZ" sz="9600" dirty="0">
                <a:solidFill>
                  <a:schemeClr val="tx2"/>
                </a:solidFill>
              </a:rPr>
              <a:t>	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cs-CZ" sz="1600" dirty="0">
                <a:solidFill>
                  <a:schemeClr val="tx2"/>
                </a:solidFill>
              </a:rPr>
              <a:t>     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</a:pPr>
            <a:endParaRPr lang="cs-CZ" sz="1600" dirty="0">
              <a:solidFill>
                <a:schemeClr val="tx2"/>
              </a:solidFill>
            </a:endParaRP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1600" dirty="0">
              <a:solidFill>
                <a:schemeClr val="tx2"/>
              </a:solidFill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arenR"/>
            </a:pPr>
            <a:endParaRPr lang="cs-CZ" sz="1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435811"/>
          </a:xfrm>
        </p:spPr>
        <p:txBody>
          <a:bodyPr/>
          <a:lstStyle/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5" name="Nadpis 2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5357850"/>
          </a:xfrm>
        </p:spPr>
        <p:txBody>
          <a:bodyPr>
            <a:normAutofit fontScale="90000"/>
          </a:bodyPr>
          <a:lstStyle/>
          <a:p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400" dirty="0" err="1" smtClean="0"/>
              <a:t>nephr</a:t>
            </a:r>
            <a:r>
              <a:rPr lang="cs-CZ" sz="4400" dirty="0" err="1" smtClean="0">
                <a:solidFill>
                  <a:srgbClr val="0070C0"/>
                </a:solidFill>
              </a:rPr>
              <a:t>os</a:t>
            </a:r>
            <a:r>
              <a:rPr lang="cs-CZ" sz="4400" dirty="0" smtClean="0">
                <a:solidFill>
                  <a:srgbClr val="0070C0"/>
                </a:solidFill>
              </a:rPr>
              <a:t>, i, m.</a:t>
            </a:r>
            <a:r>
              <a:rPr lang="cs-CZ" sz="4000" dirty="0" smtClean="0">
                <a:solidFill>
                  <a:srgbClr val="0070C0"/>
                </a:solidFill>
              </a:rPr>
              <a:t/>
            </a:r>
            <a:br>
              <a:rPr lang="cs-CZ" sz="4000" dirty="0" smtClean="0">
                <a:solidFill>
                  <a:srgbClr val="0070C0"/>
                </a:solidFill>
              </a:rPr>
            </a:br>
            <a:r>
              <a:rPr lang="cs-CZ" sz="4000" dirty="0" smtClean="0">
                <a:solidFill>
                  <a:srgbClr val="0070C0"/>
                </a:solidFill>
              </a:rPr>
              <a:t/>
            </a:r>
            <a:br>
              <a:rPr lang="cs-CZ" sz="4000" dirty="0" smtClean="0">
                <a:solidFill>
                  <a:srgbClr val="0070C0"/>
                </a:solidFill>
              </a:rPr>
            </a:br>
            <a:r>
              <a:rPr lang="cs-CZ" sz="4000" dirty="0" smtClean="0">
                <a:solidFill>
                  <a:srgbClr val="0070C0"/>
                </a:solidFill>
              </a:rPr>
              <a:t>	</a:t>
            </a:r>
            <a:r>
              <a:rPr lang="cs-CZ" sz="2700" dirty="0" smtClean="0">
                <a:solidFill>
                  <a:schemeClr val="tx1"/>
                </a:solidFill>
              </a:rPr>
              <a:t>sg.				        </a:t>
            </a:r>
            <a:r>
              <a:rPr lang="cs-CZ" sz="2700" dirty="0" err="1" smtClean="0">
                <a:solidFill>
                  <a:schemeClr val="tx1"/>
                </a:solidFill>
              </a:rPr>
              <a:t>pl</a:t>
            </a:r>
            <a:r>
              <a:rPr lang="cs-CZ" sz="2700" dirty="0" smtClean="0">
                <a:solidFill>
                  <a:schemeClr val="tx1"/>
                </a:solidFill>
              </a:rPr>
              <a:t>.</a:t>
            </a:r>
            <a:br>
              <a:rPr lang="cs-CZ" sz="2700" dirty="0" smtClean="0">
                <a:solidFill>
                  <a:schemeClr val="tx1"/>
                </a:solidFill>
              </a:rPr>
            </a:br>
            <a:r>
              <a:rPr lang="cs-CZ" sz="2700" dirty="0" smtClean="0">
                <a:solidFill>
                  <a:schemeClr val="tx1"/>
                </a:solidFill>
              </a:rPr>
              <a:t>1. </a:t>
            </a:r>
            <a:r>
              <a:rPr lang="cs-CZ" sz="2700" dirty="0" err="1" smtClean="0">
                <a:solidFill>
                  <a:schemeClr val="tx1"/>
                </a:solidFill>
              </a:rPr>
              <a:t>nephr</a:t>
            </a:r>
            <a:r>
              <a:rPr lang="cs-CZ" sz="2700" dirty="0" smtClean="0">
                <a:solidFill>
                  <a:schemeClr val="tx1"/>
                </a:solidFill>
              </a:rPr>
              <a:t>-</a:t>
            </a:r>
            <a:r>
              <a:rPr lang="cs-CZ" sz="2700" dirty="0" smtClean="0">
                <a:solidFill>
                  <a:srgbClr val="FF0000"/>
                </a:solidFill>
              </a:rPr>
              <a:t>os</a:t>
            </a:r>
            <a:r>
              <a:rPr lang="cs-CZ" sz="2700" dirty="0" smtClean="0">
                <a:solidFill>
                  <a:schemeClr val="tx1"/>
                </a:solidFill>
              </a:rPr>
              <a:t>				1. </a:t>
            </a:r>
            <a:r>
              <a:rPr lang="cs-CZ" sz="2700" dirty="0" err="1" smtClean="0">
                <a:solidFill>
                  <a:schemeClr val="tx1"/>
                </a:solidFill>
              </a:rPr>
              <a:t>nephr</a:t>
            </a:r>
            <a:r>
              <a:rPr lang="cs-CZ" sz="2700" dirty="0" smtClean="0">
                <a:solidFill>
                  <a:schemeClr val="tx1"/>
                </a:solidFill>
              </a:rPr>
              <a:t>-ī</a:t>
            </a:r>
            <a:br>
              <a:rPr lang="cs-CZ" sz="2700" dirty="0" smtClean="0">
                <a:solidFill>
                  <a:schemeClr val="tx1"/>
                </a:solidFill>
              </a:rPr>
            </a:br>
            <a:r>
              <a:rPr lang="cs-CZ" sz="2700" dirty="0" smtClean="0">
                <a:solidFill>
                  <a:schemeClr val="tx1"/>
                </a:solidFill>
              </a:rPr>
              <a:t>2. </a:t>
            </a:r>
            <a:r>
              <a:rPr lang="cs-CZ" sz="2700" dirty="0" err="1" smtClean="0">
                <a:solidFill>
                  <a:schemeClr val="tx1"/>
                </a:solidFill>
              </a:rPr>
              <a:t>nephr</a:t>
            </a:r>
            <a:r>
              <a:rPr lang="cs-CZ" sz="2700" dirty="0" smtClean="0">
                <a:solidFill>
                  <a:schemeClr val="tx1"/>
                </a:solidFill>
              </a:rPr>
              <a:t>-ī				2. </a:t>
            </a:r>
            <a:r>
              <a:rPr lang="cs-CZ" sz="2700" dirty="0" err="1" smtClean="0">
                <a:solidFill>
                  <a:schemeClr val="tx1"/>
                </a:solidFill>
              </a:rPr>
              <a:t>nephr</a:t>
            </a:r>
            <a:r>
              <a:rPr lang="cs-CZ" sz="2700" dirty="0" smtClean="0">
                <a:solidFill>
                  <a:schemeClr val="tx1"/>
                </a:solidFill>
              </a:rPr>
              <a:t>-</a:t>
            </a:r>
            <a:r>
              <a:rPr lang="cs-CZ" sz="2700" dirty="0" err="1" smtClean="0">
                <a:solidFill>
                  <a:schemeClr val="tx1"/>
                </a:solidFill>
              </a:rPr>
              <a:t>ōrum</a:t>
            </a:r>
            <a:r>
              <a:rPr lang="cs-CZ" sz="2700" dirty="0" smtClean="0">
                <a:solidFill>
                  <a:schemeClr val="tx1"/>
                </a:solidFill>
              </a:rPr>
              <a:t/>
            </a:r>
            <a:br>
              <a:rPr lang="cs-CZ" sz="2700" dirty="0" smtClean="0">
                <a:solidFill>
                  <a:schemeClr val="tx1"/>
                </a:solidFill>
              </a:rPr>
            </a:br>
            <a:r>
              <a:rPr lang="cs-CZ" sz="2700" dirty="0" smtClean="0">
                <a:solidFill>
                  <a:schemeClr val="tx1"/>
                </a:solidFill>
              </a:rPr>
              <a:t>4. </a:t>
            </a:r>
            <a:r>
              <a:rPr lang="cs-CZ" sz="2700" dirty="0" err="1" smtClean="0">
                <a:solidFill>
                  <a:schemeClr val="tx1"/>
                </a:solidFill>
              </a:rPr>
              <a:t>nephr</a:t>
            </a:r>
            <a:r>
              <a:rPr lang="cs-CZ" sz="2700" dirty="0" smtClean="0">
                <a:solidFill>
                  <a:schemeClr val="tx1"/>
                </a:solidFill>
              </a:rPr>
              <a:t>-</a:t>
            </a:r>
            <a:r>
              <a:rPr lang="cs-CZ" sz="2700" dirty="0" smtClean="0">
                <a:solidFill>
                  <a:srgbClr val="FF0000"/>
                </a:solidFill>
              </a:rPr>
              <a:t>on	</a:t>
            </a:r>
            <a:r>
              <a:rPr lang="cs-CZ" sz="2700" dirty="0" smtClean="0">
                <a:solidFill>
                  <a:schemeClr val="tx1"/>
                </a:solidFill>
              </a:rPr>
              <a:t>			4. </a:t>
            </a:r>
            <a:r>
              <a:rPr lang="cs-CZ" sz="2700" dirty="0" err="1" smtClean="0">
                <a:solidFill>
                  <a:schemeClr val="tx1"/>
                </a:solidFill>
              </a:rPr>
              <a:t>nephr</a:t>
            </a:r>
            <a:r>
              <a:rPr lang="cs-CZ" sz="2700" dirty="0" smtClean="0">
                <a:solidFill>
                  <a:schemeClr val="tx1"/>
                </a:solidFill>
              </a:rPr>
              <a:t>-</a:t>
            </a:r>
            <a:r>
              <a:rPr lang="cs-CZ" sz="2700" dirty="0" err="1" smtClean="0">
                <a:solidFill>
                  <a:schemeClr val="tx1"/>
                </a:solidFill>
              </a:rPr>
              <a:t>ōs</a:t>
            </a:r>
            <a:r>
              <a:rPr lang="cs-CZ" sz="2700" dirty="0" smtClean="0">
                <a:solidFill>
                  <a:schemeClr val="tx1"/>
                </a:solidFill>
              </a:rPr>
              <a:t/>
            </a:r>
            <a:br>
              <a:rPr lang="cs-CZ" sz="2700" dirty="0" smtClean="0">
                <a:solidFill>
                  <a:schemeClr val="tx1"/>
                </a:solidFill>
              </a:rPr>
            </a:br>
            <a:r>
              <a:rPr lang="cs-CZ" sz="2700" dirty="0" smtClean="0">
                <a:solidFill>
                  <a:schemeClr val="tx1"/>
                </a:solidFill>
              </a:rPr>
              <a:t>6. </a:t>
            </a:r>
            <a:r>
              <a:rPr lang="cs-CZ" sz="2700" dirty="0" err="1" smtClean="0">
                <a:solidFill>
                  <a:schemeClr val="tx1"/>
                </a:solidFill>
              </a:rPr>
              <a:t>nephr</a:t>
            </a:r>
            <a:r>
              <a:rPr lang="cs-CZ" sz="2700" dirty="0" smtClean="0">
                <a:solidFill>
                  <a:schemeClr val="tx1"/>
                </a:solidFill>
              </a:rPr>
              <a:t>-ō				6. </a:t>
            </a:r>
            <a:r>
              <a:rPr lang="cs-CZ" sz="2700" dirty="0" err="1" smtClean="0">
                <a:solidFill>
                  <a:schemeClr val="tx1"/>
                </a:solidFill>
              </a:rPr>
              <a:t>nephr</a:t>
            </a:r>
            <a:r>
              <a:rPr lang="cs-CZ" sz="2700" dirty="0" smtClean="0">
                <a:solidFill>
                  <a:schemeClr val="tx1"/>
                </a:solidFill>
              </a:rPr>
              <a:t>-</a:t>
            </a:r>
            <a:r>
              <a:rPr lang="cs-CZ" sz="2700" dirty="0" err="1" smtClean="0">
                <a:solidFill>
                  <a:schemeClr val="tx1"/>
                </a:solidFill>
              </a:rPr>
              <a:t>īs</a:t>
            </a:r>
            <a:r>
              <a:rPr lang="cs-CZ" sz="2400" dirty="0" smtClean="0">
                <a:solidFill>
                  <a:schemeClr val="tx1"/>
                </a:solidFill>
              </a:rPr>
              <a:t/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/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/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Úkol: Najděte v seznamu slovíček k 2. deklinaci další substantiva, která se skloňují jako </a:t>
            </a:r>
            <a:r>
              <a:rPr lang="cs-CZ" sz="2400" i="1" dirty="0" err="1" smtClean="0">
                <a:solidFill>
                  <a:schemeClr val="tx1"/>
                </a:solidFill>
              </a:rPr>
              <a:t>nephros</a:t>
            </a:r>
            <a:r>
              <a:rPr lang="cs-CZ" sz="4000" dirty="0" smtClean="0">
                <a:solidFill>
                  <a:schemeClr val="tx1"/>
                </a:solidFill>
              </a:rPr>
              <a:t/>
            </a:r>
            <a:br>
              <a:rPr lang="cs-CZ" sz="4000" dirty="0" smtClean="0">
                <a:solidFill>
                  <a:schemeClr val="tx1"/>
                </a:solidFill>
              </a:rPr>
            </a:br>
            <a:r>
              <a:rPr lang="cs-CZ" sz="4000" dirty="0" smtClean="0">
                <a:solidFill>
                  <a:srgbClr val="0070C0"/>
                </a:solidFill>
              </a:rPr>
              <a:t/>
            </a:r>
            <a:br>
              <a:rPr lang="cs-CZ" sz="4000" dirty="0" smtClean="0">
                <a:solidFill>
                  <a:srgbClr val="0070C0"/>
                </a:solidFill>
              </a:rPr>
            </a:br>
            <a:endParaRPr lang="cs-CZ" sz="4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95288" y="188913"/>
            <a:ext cx="8447087" cy="6264275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  <a:buClr>
                <a:schemeClr val="tx1"/>
              </a:buClr>
            </a:pPr>
            <a:endParaRPr lang="cs-CZ" sz="800" dirty="0"/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None/>
            </a:pPr>
            <a:r>
              <a:rPr lang="cs-CZ" sz="4000" dirty="0" smtClean="0"/>
              <a:t>cerebr</a:t>
            </a:r>
            <a:r>
              <a:rPr lang="cs-CZ" sz="4000" dirty="0" smtClean="0">
                <a:solidFill>
                  <a:srgbClr val="00B050"/>
                </a:solidFill>
              </a:rPr>
              <a:t>um</a:t>
            </a:r>
            <a:r>
              <a:rPr lang="cs-CZ" sz="4000" dirty="0">
                <a:solidFill>
                  <a:srgbClr val="00B050"/>
                </a:solidFill>
              </a:rPr>
              <a:t>, </a:t>
            </a:r>
            <a:r>
              <a:rPr lang="cs-CZ" sz="4000" dirty="0" err="1" smtClean="0">
                <a:solidFill>
                  <a:srgbClr val="00B050"/>
                </a:solidFill>
              </a:rPr>
              <a:t>ī</a:t>
            </a:r>
            <a:r>
              <a:rPr lang="cs-CZ" sz="4000" dirty="0" smtClean="0">
                <a:solidFill>
                  <a:srgbClr val="00B050"/>
                </a:solidFill>
              </a:rPr>
              <a:t>., </a:t>
            </a:r>
            <a:r>
              <a:rPr lang="cs-CZ" sz="4000" dirty="0">
                <a:solidFill>
                  <a:srgbClr val="00B050"/>
                </a:solidFill>
              </a:rPr>
              <a:t>n</a:t>
            </a:r>
            <a:r>
              <a:rPr lang="cs-CZ" sz="4000" dirty="0" smtClean="0">
                <a:solidFill>
                  <a:srgbClr val="00B050"/>
                </a:solidFill>
              </a:rPr>
              <a:t>.</a:t>
            </a:r>
            <a:endParaRPr lang="cs-CZ" sz="2400" dirty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/>
              <a:t>	   sg. 				</a:t>
            </a:r>
            <a:r>
              <a:rPr lang="cs-CZ" sz="2400" dirty="0" smtClean="0"/>
              <a:t>        </a:t>
            </a:r>
            <a:r>
              <a:rPr lang="cs-CZ" sz="2400" dirty="0" err="1" smtClean="0"/>
              <a:t>pl</a:t>
            </a:r>
            <a:r>
              <a:rPr lang="cs-CZ" sz="2400" dirty="0"/>
              <a:t>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/>
              <a:t>1. cerebr-</a:t>
            </a:r>
            <a:r>
              <a:rPr lang="cs-CZ" sz="2400" dirty="0">
                <a:solidFill>
                  <a:srgbClr val="FF0000"/>
                </a:solidFill>
              </a:rPr>
              <a:t>um</a:t>
            </a:r>
            <a:r>
              <a:rPr lang="cs-CZ" sz="2400" dirty="0"/>
              <a:t>			</a:t>
            </a:r>
            <a:r>
              <a:rPr lang="cs-CZ" sz="2400" dirty="0" smtClean="0"/>
              <a:t>1</a:t>
            </a:r>
            <a:r>
              <a:rPr lang="cs-CZ" sz="2400" dirty="0"/>
              <a:t>. cerebr-</a:t>
            </a:r>
            <a:r>
              <a:rPr lang="cs-CZ" sz="2400" dirty="0">
                <a:solidFill>
                  <a:srgbClr val="FF0000"/>
                </a:solidFill>
              </a:rPr>
              <a:t>a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/>
              <a:t>2. </a:t>
            </a:r>
            <a:r>
              <a:rPr lang="cs-CZ" sz="2400" dirty="0" smtClean="0"/>
              <a:t>cerebr-ī</a:t>
            </a:r>
            <a:r>
              <a:rPr lang="cs-CZ" sz="2400" dirty="0"/>
              <a:t>				</a:t>
            </a:r>
            <a:r>
              <a:rPr lang="cs-CZ" sz="2400" dirty="0" smtClean="0"/>
              <a:t>2</a:t>
            </a:r>
            <a:r>
              <a:rPr lang="cs-CZ" sz="2400" dirty="0"/>
              <a:t>. </a:t>
            </a:r>
            <a:r>
              <a:rPr lang="cs-CZ" sz="2400" dirty="0" smtClean="0"/>
              <a:t>cerebr-</a:t>
            </a:r>
            <a:r>
              <a:rPr lang="cs-CZ" sz="2400" dirty="0" err="1" smtClean="0"/>
              <a:t>ōrum</a:t>
            </a:r>
            <a:endParaRPr lang="cs-CZ" sz="2400" dirty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/>
              <a:t>4. cerebr-</a:t>
            </a:r>
            <a:r>
              <a:rPr lang="cs-CZ" sz="2400" dirty="0">
                <a:solidFill>
                  <a:srgbClr val="FF0000"/>
                </a:solidFill>
              </a:rPr>
              <a:t>um</a:t>
            </a:r>
            <a:r>
              <a:rPr lang="cs-CZ" sz="2400" dirty="0"/>
              <a:t>			</a:t>
            </a:r>
            <a:r>
              <a:rPr lang="cs-CZ" sz="2400" dirty="0" smtClean="0"/>
              <a:t>4</a:t>
            </a:r>
            <a:r>
              <a:rPr lang="cs-CZ" sz="2400" dirty="0"/>
              <a:t>. cerebr-</a:t>
            </a:r>
            <a:r>
              <a:rPr lang="cs-CZ" sz="2400" dirty="0">
                <a:solidFill>
                  <a:srgbClr val="FF0000"/>
                </a:solidFill>
              </a:rPr>
              <a:t>a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/>
              <a:t>6. </a:t>
            </a:r>
            <a:r>
              <a:rPr lang="cs-CZ" sz="2400" dirty="0" smtClean="0"/>
              <a:t>cerebr-ō</a:t>
            </a:r>
            <a:r>
              <a:rPr lang="cs-CZ" sz="2400" dirty="0"/>
              <a:t>				</a:t>
            </a:r>
            <a:r>
              <a:rPr lang="cs-CZ" sz="2400" dirty="0" smtClean="0"/>
              <a:t>6</a:t>
            </a:r>
            <a:r>
              <a:rPr lang="cs-CZ" sz="2400" dirty="0"/>
              <a:t>. </a:t>
            </a:r>
            <a:r>
              <a:rPr lang="cs-CZ" sz="2400" dirty="0" smtClean="0"/>
              <a:t>cerebr-</a:t>
            </a:r>
            <a:r>
              <a:rPr lang="cs-CZ" sz="2400" dirty="0" err="1" smtClean="0"/>
              <a:t>īs</a:t>
            </a:r>
            <a:endParaRPr lang="cs-CZ" sz="2400" dirty="0" smtClean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cs-CZ" sz="2400" dirty="0" smtClean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cs-CZ" sz="2400" dirty="0" smtClean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sz="4000" dirty="0" err="1" smtClean="0"/>
              <a:t>cōl</a:t>
            </a:r>
            <a:r>
              <a:rPr lang="cs-CZ" sz="4000" dirty="0" err="1" smtClean="0">
                <a:solidFill>
                  <a:srgbClr val="00B050"/>
                </a:solidFill>
              </a:rPr>
              <a:t>on</a:t>
            </a:r>
            <a:r>
              <a:rPr lang="cs-CZ" sz="4000" dirty="0" smtClean="0">
                <a:solidFill>
                  <a:srgbClr val="00B050"/>
                </a:solidFill>
              </a:rPr>
              <a:t>, ī, n.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 smtClean="0"/>
              <a:t>     sg. 				      </a:t>
            </a:r>
            <a:r>
              <a:rPr lang="cs-CZ" sz="2400" dirty="0" err="1" smtClean="0"/>
              <a:t>pl</a:t>
            </a:r>
            <a:r>
              <a:rPr lang="cs-CZ" sz="2400" dirty="0" smtClean="0"/>
              <a:t>.</a:t>
            </a:r>
            <a:endParaRPr lang="cs-CZ" sz="2400" dirty="0"/>
          </a:p>
          <a:p>
            <a:pPr marL="609600" indent="-609600">
              <a:lnSpc>
                <a:spcPct val="80000"/>
              </a:lnSpc>
              <a:buNone/>
            </a:pPr>
            <a:r>
              <a:rPr lang="cs-CZ" sz="2400" dirty="0" smtClean="0"/>
              <a:t>1. </a:t>
            </a:r>
            <a:r>
              <a:rPr lang="cs-CZ" sz="2400" dirty="0" err="1" smtClean="0"/>
              <a:t>cōl</a:t>
            </a:r>
            <a:r>
              <a:rPr lang="cs-CZ" sz="2400" dirty="0" smtClean="0"/>
              <a:t>-</a:t>
            </a:r>
            <a:r>
              <a:rPr lang="cs-CZ" sz="2400" dirty="0" smtClean="0">
                <a:solidFill>
                  <a:srgbClr val="FF0000"/>
                </a:solidFill>
              </a:rPr>
              <a:t>on</a:t>
            </a:r>
            <a:r>
              <a:rPr lang="cs-CZ" sz="2400" dirty="0" smtClean="0"/>
              <a:t>				1. </a:t>
            </a:r>
            <a:r>
              <a:rPr lang="cs-CZ" sz="2400" dirty="0" err="1" smtClean="0"/>
              <a:t>cōl</a:t>
            </a:r>
            <a:r>
              <a:rPr lang="cs-CZ" sz="2400" dirty="0" smtClean="0"/>
              <a:t>-</a:t>
            </a:r>
            <a:r>
              <a:rPr lang="cs-CZ" sz="2400" dirty="0" smtClean="0">
                <a:solidFill>
                  <a:srgbClr val="FF0000"/>
                </a:solidFill>
              </a:rPr>
              <a:t>a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sz="2400" dirty="0" smtClean="0"/>
              <a:t>2. </a:t>
            </a:r>
            <a:r>
              <a:rPr lang="cs-CZ" sz="2400" dirty="0" err="1" smtClean="0"/>
              <a:t>cōl</a:t>
            </a:r>
            <a:r>
              <a:rPr lang="cs-CZ" sz="2400" dirty="0" smtClean="0"/>
              <a:t>-ī				2. </a:t>
            </a:r>
            <a:r>
              <a:rPr lang="cs-CZ" sz="2400" dirty="0" err="1" smtClean="0"/>
              <a:t>cōl</a:t>
            </a:r>
            <a:r>
              <a:rPr lang="cs-CZ" sz="2400" dirty="0" smtClean="0"/>
              <a:t>-</a:t>
            </a:r>
            <a:r>
              <a:rPr lang="cs-CZ" sz="2400" dirty="0" err="1" smtClean="0"/>
              <a:t>ōrum</a:t>
            </a:r>
            <a:endParaRPr lang="cs-CZ" sz="2400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cs-CZ" sz="2400" dirty="0" smtClean="0"/>
              <a:t>4. </a:t>
            </a:r>
            <a:r>
              <a:rPr lang="cs-CZ" sz="2400" dirty="0" err="1" smtClean="0"/>
              <a:t>cōl</a:t>
            </a:r>
            <a:r>
              <a:rPr lang="cs-CZ" sz="2400" dirty="0" smtClean="0"/>
              <a:t>-</a:t>
            </a:r>
            <a:r>
              <a:rPr lang="cs-CZ" sz="2400" dirty="0" smtClean="0">
                <a:solidFill>
                  <a:srgbClr val="FF0000"/>
                </a:solidFill>
              </a:rPr>
              <a:t>on</a:t>
            </a:r>
            <a:r>
              <a:rPr lang="cs-CZ" sz="2400" dirty="0" smtClean="0"/>
              <a:t>				4. </a:t>
            </a:r>
            <a:r>
              <a:rPr lang="cs-CZ" sz="2400" dirty="0" err="1" smtClean="0"/>
              <a:t>cōl</a:t>
            </a:r>
            <a:r>
              <a:rPr lang="cs-CZ" sz="2400" dirty="0" smtClean="0"/>
              <a:t>-</a:t>
            </a:r>
            <a:r>
              <a:rPr lang="cs-CZ" sz="2400" dirty="0" smtClean="0">
                <a:solidFill>
                  <a:srgbClr val="FF0000"/>
                </a:solidFill>
              </a:rPr>
              <a:t>a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sz="2400" dirty="0" smtClean="0"/>
              <a:t>6. </a:t>
            </a:r>
            <a:r>
              <a:rPr lang="cs-CZ" sz="2400" dirty="0" err="1" smtClean="0"/>
              <a:t>cōl</a:t>
            </a:r>
            <a:r>
              <a:rPr lang="cs-CZ" sz="2400" dirty="0" smtClean="0"/>
              <a:t>-ō				6. </a:t>
            </a:r>
            <a:r>
              <a:rPr lang="cs-CZ" sz="2400" dirty="0" err="1" smtClean="0"/>
              <a:t>cōl</a:t>
            </a:r>
            <a:r>
              <a:rPr lang="cs-CZ" sz="2400" dirty="0" smtClean="0"/>
              <a:t>-</a:t>
            </a:r>
            <a:r>
              <a:rPr lang="cs-CZ" sz="2400" dirty="0" err="1" smtClean="0"/>
              <a:t>īs</a:t>
            </a:r>
            <a:endParaRPr lang="cs-CZ" sz="2400" dirty="0" smtClean="0"/>
          </a:p>
          <a:p>
            <a:pPr marL="609600" indent="-609600">
              <a:lnSpc>
                <a:spcPct val="80000"/>
              </a:lnSpc>
              <a:buNone/>
            </a:pPr>
            <a:endParaRPr lang="cs-CZ" sz="2400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cs-CZ" sz="2400" dirty="0" smtClean="0"/>
              <a:t>Základní pravidlo pro neutra všech deklinací: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sz="2400" dirty="0" err="1" smtClean="0">
                <a:solidFill>
                  <a:srgbClr val="FF0000"/>
                </a:solidFill>
              </a:rPr>
              <a:t>Nom</a:t>
            </a:r>
            <a:r>
              <a:rPr lang="cs-CZ" sz="2400" dirty="0" smtClean="0">
                <a:solidFill>
                  <a:srgbClr val="FF0000"/>
                </a:solidFill>
              </a:rPr>
              <a:t>. a </a:t>
            </a:r>
            <a:r>
              <a:rPr lang="cs-CZ" sz="2400" dirty="0" err="1" smtClean="0">
                <a:solidFill>
                  <a:srgbClr val="FF0000"/>
                </a:solidFill>
              </a:rPr>
              <a:t>akuz</a:t>
            </a:r>
            <a:r>
              <a:rPr lang="cs-CZ" sz="2400" dirty="0" smtClean="0">
                <a:solidFill>
                  <a:srgbClr val="FF0000"/>
                </a:solidFill>
              </a:rPr>
              <a:t>. sg. i </a:t>
            </a:r>
            <a:r>
              <a:rPr lang="cs-CZ" sz="2400" dirty="0" err="1" smtClean="0">
                <a:solidFill>
                  <a:srgbClr val="FF0000"/>
                </a:solidFill>
              </a:rPr>
              <a:t>pl</a:t>
            </a:r>
            <a:r>
              <a:rPr lang="cs-CZ" sz="2400" dirty="0" smtClean="0">
                <a:solidFill>
                  <a:srgbClr val="FF0000"/>
                </a:solidFill>
              </a:rPr>
              <a:t>. jsou vždy stejné!</a:t>
            </a:r>
            <a:endParaRPr lang="cs-CZ" sz="2400" dirty="0">
              <a:solidFill>
                <a:srgbClr val="FF0000"/>
              </a:solidFill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2143116"/>
            <a:ext cx="8540750" cy="3956059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dirty="0"/>
              <a:t>    </a:t>
            </a:r>
            <a:r>
              <a:rPr lang="cs-CZ" sz="2800" dirty="0"/>
              <a:t>sg.					    </a:t>
            </a:r>
            <a:r>
              <a:rPr lang="cs-CZ" sz="2800" dirty="0" err="1"/>
              <a:t>pl</a:t>
            </a:r>
            <a:r>
              <a:rPr lang="cs-CZ" sz="2800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cs-CZ" sz="2800" dirty="0" smtClean="0"/>
              <a:t>1. </a:t>
            </a:r>
            <a:r>
              <a:rPr lang="cs-CZ" sz="2800" dirty="0" err="1" smtClean="0"/>
              <a:t>vīrus</a:t>
            </a:r>
            <a:r>
              <a:rPr lang="cs-CZ" sz="2800" dirty="0"/>
              <a:t>					1. </a:t>
            </a:r>
            <a:r>
              <a:rPr lang="cs-CZ" sz="2800" dirty="0" err="1" smtClean="0"/>
              <a:t>vīra</a:t>
            </a:r>
            <a:endParaRPr lang="cs-CZ" sz="2800" dirty="0"/>
          </a:p>
          <a:p>
            <a:pPr>
              <a:buFont typeface="Wingdings" pitchFamily="2" charset="2"/>
              <a:buNone/>
            </a:pPr>
            <a:r>
              <a:rPr lang="cs-CZ" sz="2800" dirty="0"/>
              <a:t>2. </a:t>
            </a:r>
            <a:r>
              <a:rPr lang="cs-CZ" sz="2800" dirty="0" err="1" smtClean="0"/>
              <a:t>vīrī</a:t>
            </a:r>
            <a:r>
              <a:rPr lang="cs-CZ" sz="2800" dirty="0"/>
              <a:t>					</a:t>
            </a:r>
            <a:r>
              <a:rPr lang="cs-CZ" sz="2800" dirty="0" smtClean="0"/>
              <a:t>2</a:t>
            </a:r>
            <a:r>
              <a:rPr lang="cs-CZ" sz="2800" dirty="0"/>
              <a:t>. </a:t>
            </a:r>
            <a:r>
              <a:rPr lang="cs-CZ" sz="2800" dirty="0" err="1" smtClean="0"/>
              <a:t>vīrōrum</a:t>
            </a:r>
            <a:endParaRPr lang="cs-CZ" sz="2800" dirty="0"/>
          </a:p>
          <a:p>
            <a:pPr>
              <a:buFont typeface="Wingdings" pitchFamily="2" charset="2"/>
              <a:buNone/>
            </a:pPr>
            <a:r>
              <a:rPr lang="cs-CZ" sz="2800" dirty="0"/>
              <a:t>4. </a:t>
            </a:r>
            <a:r>
              <a:rPr lang="cs-CZ" sz="2800" dirty="0" err="1" smtClean="0"/>
              <a:t>vīrus</a:t>
            </a:r>
            <a:r>
              <a:rPr lang="cs-CZ" sz="2800" dirty="0"/>
              <a:t>					4. </a:t>
            </a:r>
            <a:r>
              <a:rPr lang="cs-CZ" sz="2800" dirty="0" err="1" smtClean="0"/>
              <a:t>vīra</a:t>
            </a:r>
            <a:endParaRPr lang="cs-CZ" sz="2800" dirty="0"/>
          </a:p>
          <a:p>
            <a:pPr>
              <a:buFont typeface="Wingdings" pitchFamily="2" charset="2"/>
              <a:buNone/>
            </a:pPr>
            <a:r>
              <a:rPr lang="cs-CZ" sz="2800" dirty="0"/>
              <a:t>6. </a:t>
            </a:r>
            <a:r>
              <a:rPr lang="cs-CZ" sz="2800" dirty="0" err="1" smtClean="0"/>
              <a:t>vīrō</a:t>
            </a:r>
            <a:r>
              <a:rPr lang="cs-CZ" sz="2800" dirty="0"/>
              <a:t>					6. </a:t>
            </a:r>
            <a:r>
              <a:rPr lang="cs-CZ" sz="2800" dirty="0" err="1" smtClean="0"/>
              <a:t>vīrīs</a:t>
            </a:r>
            <a:endParaRPr lang="cs-CZ" sz="2800" dirty="0" smtClean="0"/>
          </a:p>
          <a:p>
            <a:pPr>
              <a:buFont typeface="Wingdings" pitchFamily="2" charset="2"/>
              <a:buNone/>
            </a:pPr>
            <a:endParaRPr lang="cs-CZ" sz="2800" dirty="0" smtClean="0"/>
          </a:p>
          <a:p>
            <a:pPr>
              <a:buFont typeface="Wingdings" pitchFamily="2" charset="2"/>
              <a:buNone/>
            </a:pPr>
            <a:r>
              <a:rPr lang="cs-CZ" sz="2800" dirty="0" smtClean="0"/>
              <a:t>!!! vir</a:t>
            </a:r>
            <a:r>
              <a:rPr lang="cs-CZ" sz="2800" dirty="0" smtClean="0">
                <a:solidFill>
                  <a:srgbClr val="0070C0"/>
                </a:solidFill>
              </a:rPr>
              <a:t>us</a:t>
            </a:r>
            <a:r>
              <a:rPr lang="cs-CZ" sz="2800" dirty="0" smtClean="0"/>
              <a:t> </a:t>
            </a:r>
            <a:r>
              <a:rPr lang="cs-CZ" sz="2800" dirty="0" err="1" smtClean="0"/>
              <a:t>valid</a:t>
            </a:r>
            <a:r>
              <a:rPr lang="cs-CZ" sz="2800" dirty="0" err="1" smtClean="0">
                <a:solidFill>
                  <a:srgbClr val="00B050"/>
                </a:solidFill>
              </a:rPr>
              <a:t>um</a:t>
            </a:r>
            <a:r>
              <a:rPr lang="cs-CZ" sz="2800" dirty="0" smtClean="0"/>
              <a:t> !!!</a:t>
            </a:r>
          </a:p>
          <a:p>
            <a:pPr>
              <a:buFont typeface="Wingdings" pitchFamily="2" charset="2"/>
              <a:buNone/>
            </a:pPr>
            <a:endParaRPr lang="cs-CZ" sz="2800" dirty="0" smtClean="0"/>
          </a:p>
          <a:p>
            <a:pPr>
              <a:buFont typeface="Wingdings" pitchFamily="2" charset="2"/>
              <a:buNone/>
            </a:pPr>
            <a:endParaRPr lang="cs-CZ" sz="2800" dirty="0"/>
          </a:p>
          <a:p>
            <a:pPr>
              <a:buFont typeface="Wingdings" pitchFamily="2" charset="2"/>
              <a:buNone/>
            </a:pPr>
            <a:endParaRPr lang="cs-CZ" sz="2800" dirty="0"/>
          </a:p>
          <a:p>
            <a:endParaRPr lang="cs-CZ" sz="2800" dirty="0"/>
          </a:p>
        </p:txBody>
      </p:sp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428604"/>
            <a:ext cx="8229600" cy="1214446"/>
          </a:xfrm>
        </p:spPr>
        <p:txBody>
          <a:bodyPr>
            <a:normAutofit/>
          </a:bodyPr>
          <a:lstStyle/>
          <a:p>
            <a:r>
              <a:rPr lang="cs-CZ" sz="4000" i="1" dirty="0" smtClean="0"/>
              <a:t>Substantivum </a:t>
            </a:r>
            <a:r>
              <a:rPr lang="cs-CZ" sz="4000" i="1" dirty="0" err="1" smtClean="0"/>
              <a:t>vīr</a:t>
            </a:r>
            <a:r>
              <a:rPr lang="cs-CZ" sz="4000" i="1" dirty="0" err="1" smtClean="0">
                <a:solidFill>
                  <a:srgbClr val="0070C0"/>
                </a:solidFill>
              </a:rPr>
              <a:t>us</a:t>
            </a:r>
            <a:r>
              <a:rPr lang="cs-CZ" sz="4000" i="1" dirty="0" smtClean="0"/>
              <a:t>, ī, </a:t>
            </a:r>
            <a:r>
              <a:rPr lang="cs-CZ" sz="4000" i="1" dirty="0" smtClean="0">
                <a:solidFill>
                  <a:srgbClr val="00B050"/>
                </a:solidFill>
              </a:rPr>
              <a:t>n</a:t>
            </a:r>
            <a:r>
              <a:rPr lang="cs-CZ" sz="4000" i="1" dirty="0">
                <a:solidFill>
                  <a:srgbClr val="00B05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571480"/>
            <a:ext cx="8540750" cy="5527695"/>
          </a:xfrm>
        </p:spPr>
        <p:txBody>
          <a:bodyPr>
            <a:normAutofit fontScale="92500"/>
          </a:bodyPr>
          <a:lstStyle/>
          <a:p>
            <a:pPr marL="609600" indent="-609600">
              <a:buFont typeface="Wingdings" pitchFamily="2" charset="2"/>
              <a:buNone/>
            </a:pPr>
            <a:r>
              <a:rPr lang="cs-CZ" sz="3600" b="1" dirty="0" smtClean="0">
                <a:solidFill>
                  <a:srgbClr val="0070C0"/>
                </a:solidFill>
              </a:rPr>
              <a:t>Úkol: Zařaďte substantiva do příslušné</a:t>
            </a:r>
          </a:p>
          <a:p>
            <a:pPr marL="609600" indent="-609600">
              <a:buFont typeface="Wingdings" pitchFamily="2" charset="2"/>
              <a:buNone/>
            </a:pPr>
            <a:r>
              <a:rPr lang="cs-CZ" sz="3600" b="1" dirty="0" smtClean="0">
                <a:solidFill>
                  <a:srgbClr val="0070C0"/>
                </a:solidFill>
              </a:rPr>
              <a:t>         deklinace, určete vzor a skloňujte:</a:t>
            </a:r>
          </a:p>
          <a:p>
            <a:pPr marL="609600" indent="-609600">
              <a:buFont typeface="Wingdings" pitchFamily="2" charset="2"/>
              <a:buNone/>
            </a:pPr>
            <a:endParaRPr lang="cs-CZ" sz="2800" dirty="0" smtClean="0"/>
          </a:p>
          <a:p>
            <a:pPr marL="609600" indent="-609600">
              <a:buFont typeface="Wingdings" pitchFamily="2" charset="2"/>
              <a:buNone/>
            </a:pPr>
            <a:r>
              <a:rPr lang="cs-CZ" sz="2800" dirty="0" err="1" smtClean="0"/>
              <a:t>catarrhus</a:t>
            </a:r>
            <a:endParaRPr lang="cs-CZ" sz="2800" dirty="0" smtClean="0"/>
          </a:p>
          <a:p>
            <a:pPr marL="609600" indent="-609600">
              <a:buFont typeface="Wingdings" pitchFamily="2" charset="2"/>
              <a:buNone/>
            </a:pPr>
            <a:r>
              <a:rPr lang="cs-CZ" sz="2800" dirty="0" smtClean="0"/>
              <a:t>diastole</a:t>
            </a:r>
          </a:p>
          <a:p>
            <a:pPr marL="609600" indent="-609600">
              <a:buFont typeface="Wingdings" pitchFamily="2" charset="2"/>
              <a:buNone/>
            </a:pPr>
            <a:r>
              <a:rPr lang="cs-CZ" sz="2800" dirty="0" err="1" smtClean="0"/>
              <a:t>stomachos</a:t>
            </a:r>
            <a:endParaRPr lang="cs-CZ" sz="2800" dirty="0" smtClean="0"/>
          </a:p>
          <a:p>
            <a:pPr marL="609600" indent="-609600">
              <a:buFont typeface="Wingdings" pitchFamily="2" charset="2"/>
              <a:buNone/>
            </a:pPr>
            <a:r>
              <a:rPr lang="cs-CZ" sz="2800" dirty="0" err="1" smtClean="0"/>
              <a:t>venenum</a:t>
            </a:r>
            <a:endParaRPr lang="cs-CZ" sz="2800" dirty="0" smtClean="0"/>
          </a:p>
          <a:p>
            <a:pPr marL="609600" indent="-609600">
              <a:buNone/>
            </a:pPr>
            <a:r>
              <a:rPr lang="cs-CZ" sz="2800" dirty="0" err="1" smtClean="0"/>
              <a:t>diameter</a:t>
            </a:r>
            <a:endParaRPr lang="cs-CZ" sz="2800" dirty="0" smtClean="0"/>
          </a:p>
          <a:p>
            <a:pPr marL="609600" indent="-609600">
              <a:buNone/>
            </a:pPr>
            <a:r>
              <a:rPr lang="cs-CZ" sz="2800" dirty="0" smtClean="0"/>
              <a:t>ascites</a:t>
            </a:r>
          </a:p>
          <a:p>
            <a:pPr marL="609600" indent="-609600">
              <a:buNone/>
            </a:pPr>
            <a:r>
              <a:rPr lang="cs-CZ" sz="2800" dirty="0" err="1" smtClean="0"/>
              <a:t>palpebra</a:t>
            </a:r>
            <a:endParaRPr lang="cs-CZ" sz="2800" dirty="0" smtClean="0"/>
          </a:p>
          <a:p>
            <a:pPr marL="609600" indent="-609600">
              <a:buNone/>
            </a:pPr>
            <a:r>
              <a:rPr lang="cs-CZ" sz="2800" dirty="0" err="1" smtClean="0"/>
              <a:t>olecranon</a:t>
            </a:r>
            <a:endParaRPr lang="cs-CZ" sz="2800" dirty="0" smtClean="0"/>
          </a:p>
          <a:p>
            <a:pPr marL="609600" indent="-609600">
              <a:buNone/>
            </a:pPr>
            <a:endParaRPr lang="cs-CZ" sz="2800" dirty="0" smtClean="0"/>
          </a:p>
          <a:p>
            <a:pPr marL="609600" indent="-609600">
              <a:buFont typeface="Wingdings" pitchFamily="2" charset="2"/>
              <a:buNone/>
            </a:pPr>
            <a:endParaRPr lang="cs-CZ" sz="2800" dirty="0" smtClean="0"/>
          </a:p>
          <a:p>
            <a:pPr marL="609600" indent="-609600">
              <a:buFont typeface="Wingdings" pitchFamily="2" charset="2"/>
              <a:buNone/>
            </a:pPr>
            <a:endParaRPr lang="cs-CZ" sz="2800" dirty="0" smtClean="0"/>
          </a:p>
          <a:p>
            <a:pPr marL="609600" indent="-609600">
              <a:buFont typeface="Wingdings" pitchFamily="2" charset="2"/>
              <a:buNone/>
            </a:pP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err="1" smtClean="0"/>
              <a:t>stomachon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vestibula</a:t>
            </a:r>
          </a:p>
          <a:p>
            <a:pPr>
              <a:buNone/>
            </a:pPr>
            <a:r>
              <a:rPr lang="cs-CZ" dirty="0" err="1" smtClean="0"/>
              <a:t>angulis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oculos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membrorum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nephron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alvo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humum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calculorum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atomi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capitulo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Úkol: Určete pád a číslo substantiv:</a:t>
            </a:r>
            <a:endParaRPr lang="cs-CZ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180</TotalTime>
  <Words>257</Words>
  <Application>Microsoft Office PowerPoint</Application>
  <PresentationFormat>Předvádění na obrazovce (4:3)</PresentationFormat>
  <Paragraphs>114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Shluk</vt:lpstr>
      <vt:lpstr>Prezentace aplikace PowerPoint</vt:lpstr>
      <vt:lpstr>Prezentace aplikace PowerPoint</vt:lpstr>
      <vt:lpstr>VZORY:</vt:lpstr>
      <vt:lpstr>Prezentace aplikace PowerPoint</vt:lpstr>
      <vt:lpstr>  nephros, i, m.   sg.            pl. 1. nephr-os    1. nephr-ī 2. nephr-ī    2. nephr-ōrum 4. nephr-on    4. nephr-ōs 6. nephr-ō    6. nephr-īs   Úkol: Najděte v seznamu slovíček k 2. deklinaci další substantiva, která se skloňují jako nephros  </vt:lpstr>
      <vt:lpstr>Prezentace aplikace PowerPoint</vt:lpstr>
      <vt:lpstr>Substantivum vīrus, ī, n.</vt:lpstr>
      <vt:lpstr>Prezentace aplikace PowerPoint</vt:lpstr>
      <vt:lpstr>Úkol: Určete pád a číslo substantiv:</vt:lpstr>
      <vt:lpstr>ADJEKTIVA 1. a 2. deklinace</vt:lpstr>
      <vt:lpstr>Úkol: Přeložte a vyskloňujte:</vt:lpstr>
    </vt:vector>
  </TitlesOfParts>
  <Company>CJV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Satis est, ut tria verba Latine vel Graece dicas coram plebe, et eximius est medicus.</dc:title>
  <dc:creator>CJV</dc:creator>
  <cp:lastModifiedBy>Eva Dávidová</cp:lastModifiedBy>
  <cp:revision>17</cp:revision>
  <dcterms:created xsi:type="dcterms:W3CDTF">2010-09-30T08:35:09Z</dcterms:created>
  <dcterms:modified xsi:type="dcterms:W3CDTF">2013-09-11T07:52:33Z</dcterms:modified>
</cp:coreProperties>
</file>