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36E488-2A3F-46F4-A4F9-9F58836D6AC8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0C6710-D98E-4BC7-8B14-3109D3B49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271464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4800" dirty="0" smtClean="0">
                <a:latin typeface="Calibri" pitchFamily="34" charset="0"/>
                <a:cs typeface="Calibri" pitchFamily="34" charset="0"/>
              </a:rPr>
              <a:t>III. deklinace – řecká substantiva</a:t>
            </a:r>
            <a:br>
              <a:rPr lang="cs-CZ" sz="4800" dirty="0" smtClean="0">
                <a:latin typeface="Calibri" pitchFamily="34" charset="0"/>
                <a:cs typeface="Calibri" pitchFamily="34" charset="0"/>
              </a:rPr>
            </a:br>
            <a:r>
              <a:rPr lang="cs-CZ" sz="4400" dirty="0" smtClean="0">
                <a:latin typeface="Calibri" pitchFamily="34" charset="0"/>
                <a:cs typeface="Calibri" pitchFamily="34" charset="0"/>
              </a:rPr>
              <a:t>(i-kmeny + konsonantické kmeny)</a:t>
            </a:r>
            <a:endParaRPr lang="cs-CZ" sz="4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sz="3600" dirty="0" smtClean="0"/>
              <a:t>1) I-kmeny: </a:t>
            </a:r>
          </a:p>
          <a:p>
            <a:pPr marL="624078" indent="-51435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Feminina</a:t>
            </a:r>
            <a:r>
              <a:rPr lang="cs-CZ" sz="3200" dirty="0" smtClean="0"/>
              <a:t>: vzor dosis, </a:t>
            </a:r>
            <a:r>
              <a:rPr lang="cs-CZ" sz="3200" dirty="0" err="1" smtClean="0"/>
              <a:t>e.g</a:t>
            </a:r>
            <a:r>
              <a:rPr lang="cs-CZ" sz="3200" dirty="0" smtClean="0"/>
              <a:t>. ba</a:t>
            </a:r>
            <a:r>
              <a:rPr lang="cs-CZ" sz="3200" dirty="0" smtClean="0">
                <a:solidFill>
                  <a:srgbClr val="FF0000"/>
                </a:solidFill>
              </a:rPr>
              <a:t>sis</a:t>
            </a:r>
          </a:p>
          <a:p>
            <a:pPr marL="624078" indent="-514350">
              <a:buNone/>
            </a:pPr>
            <a:endParaRPr lang="cs-CZ" sz="3200" dirty="0" smtClean="0"/>
          </a:p>
          <a:p>
            <a:pPr marL="624078" indent="-514350">
              <a:buNone/>
            </a:pPr>
            <a:r>
              <a:rPr lang="cs-CZ" sz="3600" dirty="0" smtClean="0"/>
              <a:t>2) Konsonantické kmeny:</a:t>
            </a:r>
          </a:p>
          <a:p>
            <a:pPr marL="624078" indent="-514350"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Maskulina</a:t>
            </a:r>
            <a:r>
              <a:rPr lang="cs-CZ" sz="3200" dirty="0" smtClean="0"/>
              <a:t>: vzor </a:t>
            </a:r>
            <a:r>
              <a:rPr lang="cs-CZ" sz="3200" dirty="0" err="1" smtClean="0"/>
              <a:t>pulmo</a:t>
            </a:r>
            <a:r>
              <a:rPr lang="cs-CZ" sz="3200" dirty="0" smtClean="0"/>
              <a:t>, </a:t>
            </a:r>
            <a:r>
              <a:rPr lang="cs-CZ" sz="3200" dirty="0" err="1" smtClean="0"/>
              <a:t>e.g</a:t>
            </a:r>
            <a:r>
              <a:rPr lang="cs-CZ" sz="3200" dirty="0" smtClean="0"/>
              <a:t>. uret</a:t>
            </a:r>
            <a:r>
              <a:rPr lang="cs-CZ" sz="3200" dirty="0" smtClean="0">
                <a:solidFill>
                  <a:srgbClr val="0070C0"/>
                </a:solidFill>
              </a:rPr>
              <a:t>er</a:t>
            </a: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Feminina</a:t>
            </a:r>
            <a:r>
              <a:rPr lang="cs-CZ" sz="3200" dirty="0" smtClean="0"/>
              <a:t>: vzor </a:t>
            </a:r>
            <a:r>
              <a:rPr lang="cs-CZ" sz="3200" dirty="0" err="1" smtClean="0"/>
              <a:t>pulmo</a:t>
            </a:r>
            <a:r>
              <a:rPr lang="cs-CZ" sz="3200" dirty="0" smtClean="0"/>
              <a:t>, </a:t>
            </a:r>
            <a:r>
              <a:rPr lang="cs-CZ" sz="3200" dirty="0" err="1" smtClean="0"/>
              <a:t>e.g</a:t>
            </a:r>
            <a:r>
              <a:rPr lang="cs-CZ" sz="3200" dirty="0" smtClean="0"/>
              <a:t>. </a:t>
            </a:r>
            <a:r>
              <a:rPr lang="cs-CZ" sz="3200" dirty="0" err="1" smtClean="0"/>
              <a:t>parot</a:t>
            </a:r>
            <a:r>
              <a:rPr lang="cs-CZ" sz="3200" dirty="0" err="1" smtClean="0">
                <a:solidFill>
                  <a:srgbClr val="FF0000"/>
                </a:solidFill>
              </a:rPr>
              <a:t>is</a:t>
            </a: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>
                <a:solidFill>
                  <a:srgbClr val="00B050"/>
                </a:solidFill>
              </a:rPr>
              <a:t>Neutra</a:t>
            </a:r>
            <a:r>
              <a:rPr lang="cs-CZ" sz="3200" dirty="0" smtClean="0"/>
              <a:t>: vzor corpus, </a:t>
            </a:r>
            <a:r>
              <a:rPr lang="cs-CZ" sz="3200" dirty="0" err="1" smtClean="0"/>
              <a:t>e.g</a:t>
            </a:r>
            <a:r>
              <a:rPr lang="cs-CZ" sz="3200" dirty="0" smtClean="0"/>
              <a:t>. trau</a:t>
            </a:r>
            <a:r>
              <a:rPr lang="cs-CZ" sz="3200" dirty="0" smtClean="0">
                <a:solidFill>
                  <a:srgbClr val="00B050"/>
                </a:solidFill>
              </a:rPr>
              <a:t>ma</a:t>
            </a:r>
            <a:endParaRPr lang="cs-CZ" sz="3200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Vzory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řecká feminina: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   </a:t>
            </a:r>
            <a:r>
              <a:rPr lang="cs-CZ" sz="2400" dirty="0" smtClean="0">
                <a:solidFill>
                  <a:srgbClr val="FF0000"/>
                </a:solidFill>
              </a:rPr>
              <a:t>-sis, -</a:t>
            </a:r>
            <a:r>
              <a:rPr lang="cs-CZ" sz="2400" dirty="0" err="1" smtClean="0">
                <a:solidFill>
                  <a:srgbClr val="FF0000"/>
                </a:solidFill>
              </a:rPr>
              <a:t>xis</a:t>
            </a:r>
            <a:r>
              <a:rPr lang="cs-CZ" sz="2400" dirty="0" smtClean="0">
                <a:solidFill>
                  <a:srgbClr val="FF0000"/>
                </a:solidFill>
              </a:rPr>
              <a:t>, -</a:t>
            </a:r>
            <a:r>
              <a:rPr lang="cs-CZ" sz="2400" dirty="0" err="1" smtClean="0">
                <a:solidFill>
                  <a:srgbClr val="FF0000"/>
                </a:solidFill>
              </a:rPr>
              <a:t>osis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=&gt; stejnoslabičná: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400" dirty="0" smtClean="0"/>
              <a:t>   ba</a:t>
            </a:r>
            <a:r>
              <a:rPr lang="cs-CZ" sz="2400" dirty="0" smtClean="0">
                <a:solidFill>
                  <a:srgbClr val="FF0000"/>
                </a:solidFill>
              </a:rPr>
              <a:t>sis</a:t>
            </a:r>
            <a:r>
              <a:rPr lang="cs-CZ" sz="2400" dirty="0" smtClean="0"/>
              <a:t> – basis, </a:t>
            </a:r>
            <a:r>
              <a:rPr lang="cs-CZ" sz="2400" dirty="0" err="1" smtClean="0"/>
              <a:t>prophyla</a:t>
            </a:r>
            <a:r>
              <a:rPr lang="cs-CZ" sz="2400" dirty="0" err="1" smtClean="0">
                <a:solidFill>
                  <a:srgbClr val="FF0000"/>
                </a:solidFill>
              </a:rPr>
              <a:t>xis</a:t>
            </a:r>
            <a:r>
              <a:rPr lang="cs-CZ" sz="2400" dirty="0" smtClean="0"/>
              <a:t> – </a:t>
            </a:r>
            <a:r>
              <a:rPr lang="cs-CZ" sz="2400" dirty="0" err="1" smtClean="0"/>
              <a:t>prophylaxis</a:t>
            </a:r>
            <a:r>
              <a:rPr lang="cs-CZ" sz="2400" dirty="0" smtClean="0"/>
              <a:t>, </a:t>
            </a:r>
            <a:r>
              <a:rPr lang="cs-CZ" sz="2400" dirty="0" err="1" smtClean="0"/>
              <a:t>narc</a:t>
            </a:r>
            <a:r>
              <a:rPr lang="cs-CZ" sz="2400" dirty="0" err="1" smtClean="0">
                <a:solidFill>
                  <a:srgbClr val="FF0000"/>
                </a:solidFill>
              </a:rPr>
              <a:t>osis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-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  </a:t>
            </a:r>
            <a:r>
              <a:rPr lang="cs-CZ" sz="2400" dirty="0" smtClean="0"/>
              <a:t> </a:t>
            </a:r>
            <a:r>
              <a:rPr lang="cs-CZ" sz="2400" dirty="0" err="1" smtClean="0"/>
              <a:t>narcosis</a:t>
            </a:r>
            <a:endParaRPr lang="cs-CZ" sz="2400" dirty="0" smtClean="0"/>
          </a:p>
          <a:p>
            <a:pPr marL="367200" indent="-255600">
              <a:spcBef>
                <a:spcPts val="0"/>
              </a:spcBef>
            </a:pPr>
            <a:r>
              <a:rPr lang="cs-CZ" sz="2400" b="1" dirty="0" smtClean="0"/>
              <a:t>latinská feminina: 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   </a:t>
            </a:r>
            <a:r>
              <a:rPr lang="cs-CZ" sz="2400" dirty="0" err="1" smtClean="0"/>
              <a:t>febris</a:t>
            </a:r>
            <a:r>
              <a:rPr lang="cs-CZ" sz="2400" dirty="0" smtClean="0"/>
              <a:t>, </a:t>
            </a:r>
            <a:r>
              <a:rPr lang="cs-CZ" sz="2400" dirty="0" err="1" smtClean="0"/>
              <a:t>tussis</a:t>
            </a:r>
            <a:r>
              <a:rPr lang="cs-CZ" sz="2400" dirty="0" smtClean="0"/>
              <a:t>, </a:t>
            </a:r>
            <a:r>
              <a:rPr lang="cs-CZ" sz="2400" dirty="0" err="1" smtClean="0"/>
              <a:t>pertussis</a:t>
            </a:r>
            <a:r>
              <a:rPr lang="cs-CZ" sz="2400" dirty="0" smtClean="0"/>
              <a:t>, </a:t>
            </a:r>
            <a:r>
              <a:rPr lang="cs-CZ" sz="2400" dirty="0" err="1" smtClean="0"/>
              <a:t>sitis</a:t>
            </a:r>
            <a:r>
              <a:rPr lang="cs-CZ" sz="2400" dirty="0" smtClean="0"/>
              <a:t>, </a:t>
            </a:r>
            <a:r>
              <a:rPr lang="cs-CZ" sz="2400" dirty="0" err="1" smtClean="0"/>
              <a:t>tuberculosis</a:t>
            </a:r>
            <a:endParaRPr lang="cs-CZ" sz="2400" dirty="0" smtClean="0"/>
          </a:p>
          <a:p>
            <a:pPr marL="367200" indent="-255600">
              <a:spcBef>
                <a:spcPts val="0"/>
              </a:spcBef>
              <a:buNone/>
            </a:pPr>
            <a:endParaRPr lang="cs-CZ" sz="24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				 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is</a:t>
            </a:r>
            <a:r>
              <a:rPr lang="cs-CZ" sz="2400" dirty="0" smtClean="0"/>
              <a:t>				1.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ēs</a:t>
            </a:r>
            <a:endParaRPr lang="cs-CZ" sz="24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is</a:t>
            </a:r>
            <a:r>
              <a:rPr lang="cs-CZ" sz="2400" dirty="0" smtClean="0"/>
              <a:t>,-</a:t>
            </a:r>
            <a:r>
              <a:rPr lang="cs-CZ" sz="2400" dirty="0" err="1" smtClean="0"/>
              <a:t>eos</a:t>
            </a:r>
            <a:r>
              <a:rPr lang="cs-CZ" sz="2400" dirty="0" smtClean="0"/>
              <a:t>			2.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ium</a:t>
            </a:r>
            <a:endParaRPr lang="cs-CZ" sz="24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im</a:t>
            </a:r>
            <a:r>
              <a:rPr lang="cs-CZ" sz="2400" dirty="0" smtClean="0"/>
              <a:t>,-in			4.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ēs</a:t>
            </a:r>
            <a:endParaRPr lang="cs-CZ" sz="24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dos</a:t>
            </a:r>
            <a:r>
              <a:rPr lang="cs-CZ" sz="2400" dirty="0" smtClean="0"/>
              <a:t>-ī				6. </a:t>
            </a:r>
            <a:r>
              <a:rPr lang="cs-CZ" sz="2400" dirty="0" err="1" smtClean="0"/>
              <a:t>dos</a:t>
            </a:r>
            <a:r>
              <a:rPr lang="cs-CZ" sz="2400" dirty="0" smtClean="0"/>
              <a:t>-</a:t>
            </a:r>
            <a:r>
              <a:rPr lang="cs-CZ" sz="2400" dirty="0" err="1" smtClean="0"/>
              <a:t>ibus</a:t>
            </a:r>
            <a:endParaRPr lang="cs-CZ" sz="2400" dirty="0" smtClean="0"/>
          </a:p>
          <a:p>
            <a:pPr marL="624078" indent="-514350">
              <a:spcBef>
                <a:spcPts val="0"/>
              </a:spcBef>
              <a:buNone/>
            </a:pPr>
            <a:endParaRPr lang="cs-CZ" dirty="0" smtClean="0"/>
          </a:p>
          <a:p>
            <a:pPr marL="624078" indent="-514350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pPr algn="ctr"/>
            <a:r>
              <a:rPr lang="cs-CZ" dirty="0" smtClean="0"/>
              <a:t>I-kmeny: dosis, </a:t>
            </a:r>
            <a:r>
              <a:rPr lang="cs-CZ" dirty="0" err="1" smtClean="0"/>
              <a:t>is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sz="4100" dirty="0" smtClean="0">
                <a:solidFill>
                  <a:schemeClr val="tx2"/>
                </a:solidFill>
              </a:rPr>
              <a:t>Konsonantické kmeny: </a:t>
            </a:r>
            <a:r>
              <a:rPr lang="cs-CZ" sz="4100" dirty="0" smtClean="0">
                <a:solidFill>
                  <a:srgbClr val="0070C0"/>
                </a:solidFill>
              </a:rPr>
              <a:t>maskulina</a:t>
            </a:r>
            <a:r>
              <a:rPr lang="cs-CZ" sz="4100" dirty="0" smtClean="0"/>
              <a:t> 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-</a:t>
            </a:r>
            <a:r>
              <a:rPr lang="cs-CZ" dirty="0" err="1" smtClean="0">
                <a:solidFill>
                  <a:srgbClr val="0070C0"/>
                </a:solidFill>
              </a:rPr>
              <a:t>ēr</a:t>
            </a:r>
            <a:r>
              <a:rPr lang="cs-CZ" dirty="0" smtClean="0"/>
              <a:t>, gen. </a:t>
            </a:r>
            <a:r>
              <a:rPr lang="cs-CZ" dirty="0" smtClean="0">
                <a:solidFill>
                  <a:srgbClr val="0070C0"/>
                </a:solidFill>
              </a:rPr>
              <a:t>-</a:t>
            </a:r>
            <a:r>
              <a:rPr lang="cs-CZ" dirty="0" err="1" smtClean="0">
                <a:solidFill>
                  <a:srgbClr val="0070C0"/>
                </a:solidFill>
              </a:rPr>
              <a:t>ēris</a:t>
            </a:r>
            <a:r>
              <a:rPr lang="cs-CZ" dirty="0" smtClean="0"/>
              <a:t>: </a:t>
            </a:r>
            <a:r>
              <a:rPr lang="cs-CZ" dirty="0" err="1" smtClean="0"/>
              <a:t>uret</a:t>
            </a:r>
            <a:r>
              <a:rPr lang="cs-CZ" dirty="0" err="1" smtClean="0">
                <a:solidFill>
                  <a:srgbClr val="0070C0"/>
                </a:solidFill>
              </a:rPr>
              <a:t>ēr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uret</a:t>
            </a:r>
            <a:r>
              <a:rPr lang="cs-CZ" dirty="0" err="1" smtClean="0">
                <a:solidFill>
                  <a:srgbClr val="0070C0"/>
                </a:solidFill>
              </a:rPr>
              <a:t>ēris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Font typeface="Symbol"/>
              <a:buChar char="Þ"/>
            </a:pPr>
            <a:r>
              <a:rPr lang="cs-CZ" dirty="0" smtClean="0"/>
              <a:t> vzor </a:t>
            </a:r>
            <a:r>
              <a:rPr lang="cs-CZ" dirty="0" err="1" smtClean="0"/>
              <a:t>pulmo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POZOR: </a:t>
            </a:r>
            <a:r>
              <a:rPr lang="cs-CZ" dirty="0" err="1" smtClean="0"/>
              <a:t>gast</a:t>
            </a:r>
            <a:r>
              <a:rPr lang="cs-CZ" dirty="0" err="1" smtClean="0">
                <a:solidFill>
                  <a:srgbClr val="0070C0"/>
                </a:solidFill>
              </a:rPr>
              <a:t>er</a:t>
            </a:r>
            <a:r>
              <a:rPr lang="cs-CZ" dirty="0" smtClean="0"/>
              <a:t>, </a:t>
            </a:r>
            <a:r>
              <a:rPr lang="cs-CZ" dirty="0" err="1" smtClean="0"/>
              <a:t>gastris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sg</a:t>
            </a:r>
            <a:r>
              <a:rPr lang="cs-CZ" dirty="0" smtClean="0"/>
              <a:t>.	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uret</a:t>
            </a:r>
            <a:r>
              <a:rPr lang="cs-CZ" dirty="0" smtClean="0"/>
              <a:t>-</a:t>
            </a:r>
            <a:r>
              <a:rPr lang="cs-CZ" dirty="0" err="1" smtClean="0"/>
              <a:t>er</a:t>
            </a:r>
            <a:r>
              <a:rPr lang="cs-CZ" dirty="0" smtClean="0"/>
              <a:t>				1. ureter-es</a:t>
            </a:r>
          </a:p>
          <a:p>
            <a:pPr marL="624078" indent="-514350">
              <a:buNone/>
            </a:pPr>
            <a:r>
              <a:rPr lang="cs-CZ" dirty="0" smtClean="0"/>
              <a:t>2. ureter-</a:t>
            </a:r>
            <a:r>
              <a:rPr lang="cs-CZ" dirty="0" err="1" smtClean="0"/>
              <a:t>is</a:t>
            </a:r>
            <a:r>
              <a:rPr lang="cs-CZ" dirty="0" smtClean="0"/>
              <a:t>			2. ureter-um</a:t>
            </a:r>
          </a:p>
          <a:p>
            <a:pPr marL="624078" indent="-514350">
              <a:buNone/>
            </a:pPr>
            <a:r>
              <a:rPr lang="cs-CZ" dirty="0" smtClean="0"/>
              <a:t>4. ureter-</a:t>
            </a:r>
            <a:r>
              <a:rPr lang="cs-CZ" dirty="0" err="1" smtClean="0"/>
              <a:t>em</a:t>
            </a:r>
            <a:r>
              <a:rPr lang="cs-CZ" dirty="0" smtClean="0"/>
              <a:t>			4. ureter-es</a:t>
            </a:r>
          </a:p>
          <a:p>
            <a:pPr marL="624078" indent="-514350">
              <a:buNone/>
            </a:pPr>
            <a:r>
              <a:rPr lang="cs-CZ" dirty="0" smtClean="0"/>
              <a:t>6. ureter-e				6. ureter-</a:t>
            </a:r>
            <a:r>
              <a:rPr lang="cs-CZ" dirty="0" err="1" smtClean="0"/>
              <a:t>ibus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/>
              <a:t>, gen. 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err="1" smtClean="0">
                <a:solidFill>
                  <a:srgbClr val="FF0000"/>
                </a:solidFill>
              </a:rPr>
              <a:t>idis</a:t>
            </a:r>
            <a:r>
              <a:rPr lang="cs-CZ" dirty="0" smtClean="0"/>
              <a:t>: </a:t>
            </a:r>
            <a:r>
              <a:rPr lang="cs-CZ" dirty="0" err="1" smtClean="0"/>
              <a:t>parot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/>
              <a:t> - </a:t>
            </a:r>
            <a:r>
              <a:rPr lang="cs-CZ" dirty="0" err="1" smtClean="0"/>
              <a:t>parot</a:t>
            </a:r>
            <a:r>
              <a:rPr lang="cs-CZ" dirty="0" err="1" smtClean="0">
                <a:solidFill>
                  <a:srgbClr val="FF0000"/>
                </a:solidFill>
              </a:rPr>
              <a:t>idis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ītis</a:t>
            </a:r>
            <a:r>
              <a:rPr lang="cs-CZ" dirty="0" smtClean="0"/>
              <a:t>, gen. </a:t>
            </a:r>
            <a:r>
              <a:rPr lang="cs-CZ" dirty="0" err="1" smtClean="0">
                <a:solidFill>
                  <a:srgbClr val="FF0000"/>
                </a:solidFill>
              </a:rPr>
              <a:t>ītidis</a:t>
            </a:r>
            <a:r>
              <a:rPr lang="cs-CZ" dirty="0" smtClean="0"/>
              <a:t>: </a:t>
            </a:r>
            <a:r>
              <a:rPr lang="cs-CZ" dirty="0" err="1" smtClean="0"/>
              <a:t>hepat</a:t>
            </a:r>
            <a:r>
              <a:rPr lang="cs-CZ" dirty="0" err="1" smtClean="0">
                <a:solidFill>
                  <a:srgbClr val="FF0000"/>
                </a:solidFill>
              </a:rPr>
              <a:t>ītis</a:t>
            </a:r>
            <a:r>
              <a:rPr lang="cs-CZ" dirty="0" smtClean="0"/>
              <a:t> – </a:t>
            </a:r>
            <a:r>
              <a:rPr lang="cs-CZ" dirty="0" err="1" smtClean="0"/>
              <a:t>hepat</a:t>
            </a:r>
            <a:r>
              <a:rPr lang="cs-CZ" dirty="0" err="1" smtClean="0">
                <a:solidFill>
                  <a:srgbClr val="FF0000"/>
                </a:solidFill>
              </a:rPr>
              <a:t>ītidis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Symbol"/>
              <a:buChar char="Þ"/>
            </a:pPr>
            <a:r>
              <a:rPr lang="cs-CZ" dirty="0" smtClean="0"/>
              <a:t>vzor </a:t>
            </a:r>
            <a:r>
              <a:rPr lang="cs-CZ" dirty="0" err="1" smtClean="0"/>
              <a:t>pulmo</a:t>
            </a:r>
            <a:endParaRPr lang="cs-CZ" dirty="0" smtClean="0"/>
          </a:p>
          <a:p>
            <a:pPr>
              <a:buFont typeface="Symbol"/>
              <a:buChar char="Þ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sg</a:t>
            </a:r>
            <a:r>
              <a:rPr lang="cs-CZ" dirty="0" smtClean="0"/>
              <a:t>.				        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parot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1. </a:t>
            </a:r>
            <a:r>
              <a:rPr lang="cs-CZ" dirty="0" err="1" smtClean="0"/>
              <a:t>parotid</a:t>
            </a:r>
            <a:r>
              <a:rPr lang="cs-CZ" dirty="0" smtClean="0"/>
              <a:t>-es</a:t>
            </a:r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parotid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parotid</a:t>
            </a:r>
            <a:r>
              <a:rPr lang="cs-CZ" dirty="0" smtClean="0"/>
              <a:t>-um</a:t>
            </a: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parotid</a:t>
            </a:r>
            <a:r>
              <a:rPr lang="cs-CZ" dirty="0" smtClean="0"/>
              <a:t>-</a:t>
            </a:r>
            <a:r>
              <a:rPr lang="cs-CZ" dirty="0" err="1" smtClean="0"/>
              <a:t>em</a:t>
            </a:r>
            <a:r>
              <a:rPr lang="cs-CZ" dirty="0" smtClean="0"/>
              <a:t>			4. </a:t>
            </a:r>
            <a:r>
              <a:rPr lang="cs-CZ" dirty="0" err="1" smtClean="0"/>
              <a:t>parotid</a:t>
            </a:r>
            <a:r>
              <a:rPr lang="cs-CZ" dirty="0" smtClean="0"/>
              <a:t>-es</a:t>
            </a:r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parotid</a:t>
            </a:r>
            <a:r>
              <a:rPr lang="cs-CZ" dirty="0" smtClean="0"/>
              <a:t>-e			6. </a:t>
            </a:r>
            <a:r>
              <a:rPr lang="cs-CZ" dirty="0" err="1" smtClean="0"/>
              <a:t>parotid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Konsonantické kmeny: </a:t>
            </a:r>
            <a:r>
              <a:rPr lang="cs-CZ" sz="4000" dirty="0" smtClean="0">
                <a:solidFill>
                  <a:srgbClr val="FF0000"/>
                </a:solidFill>
              </a:rPr>
              <a:t>feminina</a:t>
            </a:r>
            <a:r>
              <a:rPr lang="cs-CZ" sz="4000" dirty="0" smtClean="0"/>
              <a:t> 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err="1" smtClean="0">
                <a:solidFill>
                  <a:srgbClr val="00B050"/>
                </a:solidFill>
              </a:rPr>
              <a:t>ma</a:t>
            </a:r>
            <a:r>
              <a:rPr lang="cs-CZ" dirty="0" smtClean="0"/>
              <a:t>, gen. </a:t>
            </a:r>
            <a:r>
              <a:rPr lang="cs-CZ" dirty="0" smtClean="0">
                <a:solidFill>
                  <a:srgbClr val="00B050"/>
                </a:solidFill>
              </a:rPr>
              <a:t>–</a:t>
            </a:r>
            <a:r>
              <a:rPr lang="cs-CZ" dirty="0" err="1" smtClean="0">
                <a:solidFill>
                  <a:srgbClr val="00B050"/>
                </a:solidFill>
              </a:rPr>
              <a:t>matis</a:t>
            </a:r>
            <a:r>
              <a:rPr lang="cs-CZ" dirty="0" smtClean="0"/>
              <a:t>: trau</a:t>
            </a:r>
            <a:r>
              <a:rPr lang="cs-CZ" dirty="0" smtClean="0">
                <a:solidFill>
                  <a:srgbClr val="00B050"/>
                </a:solidFill>
              </a:rPr>
              <a:t>ma</a:t>
            </a:r>
            <a:r>
              <a:rPr lang="cs-CZ" dirty="0" smtClean="0"/>
              <a:t> – </a:t>
            </a:r>
            <a:r>
              <a:rPr lang="cs-CZ" dirty="0" err="1" smtClean="0"/>
              <a:t>trau</a:t>
            </a:r>
            <a:r>
              <a:rPr lang="cs-CZ" dirty="0" err="1" smtClean="0">
                <a:solidFill>
                  <a:srgbClr val="00B050"/>
                </a:solidFill>
              </a:rPr>
              <a:t>matis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err="1" smtClean="0">
                <a:solidFill>
                  <a:srgbClr val="00B050"/>
                </a:solidFill>
              </a:rPr>
              <a:t>ōma</a:t>
            </a:r>
            <a:r>
              <a:rPr lang="cs-CZ" dirty="0" smtClean="0"/>
              <a:t>, gen. </a:t>
            </a:r>
            <a:r>
              <a:rPr lang="cs-CZ" dirty="0" smtClean="0">
                <a:solidFill>
                  <a:srgbClr val="00B050"/>
                </a:solidFill>
              </a:rPr>
              <a:t>–</a:t>
            </a:r>
            <a:r>
              <a:rPr lang="cs-CZ" dirty="0" err="1" smtClean="0">
                <a:solidFill>
                  <a:srgbClr val="00B050"/>
                </a:solidFill>
              </a:rPr>
              <a:t>ōmatis</a:t>
            </a:r>
            <a:r>
              <a:rPr lang="cs-CZ" dirty="0" smtClean="0"/>
              <a:t>: </a:t>
            </a:r>
            <a:r>
              <a:rPr lang="cs-CZ" dirty="0" err="1" smtClean="0"/>
              <a:t>carcin</a:t>
            </a:r>
            <a:r>
              <a:rPr lang="cs-CZ" dirty="0" err="1" smtClean="0">
                <a:solidFill>
                  <a:srgbClr val="00B050"/>
                </a:solidFill>
              </a:rPr>
              <a:t>ōma</a:t>
            </a:r>
            <a:r>
              <a:rPr lang="cs-CZ" dirty="0" smtClean="0"/>
              <a:t> – </a:t>
            </a:r>
            <a:r>
              <a:rPr lang="cs-CZ" dirty="0" err="1" smtClean="0"/>
              <a:t>carcin</a:t>
            </a:r>
            <a:r>
              <a:rPr lang="cs-CZ" dirty="0" err="1" smtClean="0">
                <a:solidFill>
                  <a:srgbClr val="00B050"/>
                </a:solidFill>
              </a:rPr>
              <a:t>ōmatis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Font typeface="Symbol"/>
              <a:buChar char="Þ"/>
            </a:pPr>
            <a:r>
              <a:rPr lang="cs-CZ" dirty="0" smtClean="0"/>
              <a:t>vzor corpus (</a:t>
            </a:r>
            <a:r>
              <a:rPr lang="cs-CZ" dirty="0" err="1" smtClean="0"/>
              <a:t>pl</a:t>
            </a:r>
            <a:r>
              <a:rPr lang="cs-CZ" dirty="0" smtClean="0"/>
              <a:t>. – corpus i cerebrum)</a:t>
            </a:r>
          </a:p>
          <a:p>
            <a:pPr>
              <a:buFont typeface="Symbol"/>
              <a:buChar char="Þ"/>
            </a:pPr>
            <a:endParaRPr lang="cs-CZ" dirty="0" smtClean="0"/>
          </a:p>
          <a:p>
            <a:pPr>
              <a:buNone/>
            </a:pPr>
            <a:r>
              <a:rPr lang="cs-CZ" sz="2600" dirty="0" smtClean="0"/>
              <a:t>      </a:t>
            </a:r>
            <a:r>
              <a:rPr lang="cs-CZ" sz="2600" dirty="0" err="1" smtClean="0"/>
              <a:t>sg</a:t>
            </a:r>
            <a:r>
              <a:rPr lang="cs-CZ" sz="2600" dirty="0" smtClean="0"/>
              <a:t>.			        </a:t>
            </a:r>
            <a:r>
              <a:rPr lang="cs-CZ" sz="2600" dirty="0" err="1" smtClean="0"/>
              <a:t>pl</a:t>
            </a:r>
            <a:r>
              <a:rPr lang="cs-CZ" sz="2600" dirty="0" smtClean="0"/>
              <a:t>.</a:t>
            </a:r>
          </a:p>
          <a:p>
            <a:pPr marL="624078" indent="-514350">
              <a:buNone/>
            </a:pPr>
            <a:r>
              <a:rPr lang="cs-CZ" sz="2600" dirty="0" smtClean="0"/>
              <a:t>1. trauma			1.traumat-a</a:t>
            </a:r>
          </a:p>
          <a:p>
            <a:pPr marL="624078" indent="-514350">
              <a:buNone/>
            </a:pPr>
            <a:r>
              <a:rPr lang="cs-CZ" sz="2600" dirty="0" smtClean="0"/>
              <a:t>2. traumat-</a:t>
            </a:r>
            <a:r>
              <a:rPr lang="cs-CZ" sz="2600" dirty="0" err="1" smtClean="0"/>
              <a:t>is</a:t>
            </a:r>
            <a:r>
              <a:rPr lang="cs-CZ" sz="2600" dirty="0" smtClean="0"/>
              <a:t>		2. traumat-um/-</a:t>
            </a:r>
            <a:r>
              <a:rPr lang="cs-CZ" sz="2600" dirty="0" err="1" smtClean="0"/>
              <a:t>orum</a:t>
            </a:r>
            <a:endParaRPr lang="cs-CZ" sz="2600" dirty="0" smtClean="0"/>
          </a:p>
          <a:p>
            <a:pPr marL="624078" indent="-514350">
              <a:buNone/>
            </a:pPr>
            <a:r>
              <a:rPr lang="cs-CZ" sz="2600" dirty="0" smtClean="0"/>
              <a:t>4. trauma			4. traumat-a</a:t>
            </a:r>
          </a:p>
          <a:p>
            <a:pPr marL="624078" indent="-514350">
              <a:buNone/>
            </a:pPr>
            <a:r>
              <a:rPr lang="cs-CZ" sz="2600" dirty="0" smtClean="0"/>
              <a:t>6. traumat-e		6. traumat-</a:t>
            </a:r>
            <a:r>
              <a:rPr lang="cs-CZ" sz="2600" dirty="0" err="1" smtClean="0"/>
              <a:t>ibus</a:t>
            </a:r>
            <a:r>
              <a:rPr lang="cs-CZ" sz="2600" dirty="0" smtClean="0"/>
              <a:t>/-</a:t>
            </a:r>
            <a:r>
              <a:rPr lang="cs-CZ" sz="2600" dirty="0" err="1" smtClean="0"/>
              <a:t>is</a:t>
            </a:r>
            <a:endParaRPr lang="cs-CZ" sz="2600" dirty="0" smtClean="0"/>
          </a:p>
          <a:p>
            <a:pPr marL="624078" indent="-514350"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Konsonantické kmeny: </a:t>
            </a:r>
            <a:r>
              <a:rPr lang="cs-CZ" dirty="0" smtClean="0">
                <a:solidFill>
                  <a:srgbClr val="00B050"/>
                </a:solidFill>
              </a:rPr>
              <a:t>neutra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derma</a:t>
            </a:r>
          </a:p>
          <a:p>
            <a:pPr>
              <a:buNone/>
            </a:pPr>
            <a:r>
              <a:rPr lang="cs-CZ" dirty="0" err="1" smtClean="0"/>
              <a:t>gaster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nephrosis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pars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inflammatio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iris</a:t>
            </a:r>
          </a:p>
          <a:p>
            <a:pPr>
              <a:buNone/>
            </a:pPr>
            <a:r>
              <a:rPr lang="cs-CZ" dirty="0" err="1" smtClean="0"/>
              <a:t>sepsis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systema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parotitis</a:t>
            </a:r>
          </a:p>
          <a:p>
            <a:pPr>
              <a:buNone/>
            </a:pPr>
            <a:r>
              <a:rPr lang="cs-CZ" dirty="0" err="1" smtClean="0"/>
              <a:t>febris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sphincter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Úkol: Určete rod a vzor substantiv a skloňujte.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Revmatický zánět kloubů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Psychické trauma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Nervová uzlina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Chronický kašel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Vředovitý zánět tlustého střeva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Akutní zánět mozku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Úkol: Přeložte a vyskloňujte.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241</Words>
  <Application>Microsoft Office PowerPoint</Application>
  <PresentationFormat>Předvádění na obrazovce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Prezentace aplikace PowerPoint</vt:lpstr>
      <vt:lpstr>Vzory</vt:lpstr>
      <vt:lpstr>I-kmeny: dosis, is, f. </vt:lpstr>
      <vt:lpstr>Prezentace aplikace PowerPoint</vt:lpstr>
      <vt:lpstr>Konsonantické kmeny: feminina </vt:lpstr>
      <vt:lpstr>Konsonantické kmeny: neutra </vt:lpstr>
      <vt:lpstr>Úkol: Určete rod a vzor substantiv a skloňujte.</vt:lpstr>
      <vt:lpstr>Úkol: Přeložte a vyskloňujte.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 Dávidová</cp:lastModifiedBy>
  <cp:revision>14</cp:revision>
  <dcterms:created xsi:type="dcterms:W3CDTF">2010-10-24T06:51:14Z</dcterms:created>
  <dcterms:modified xsi:type="dcterms:W3CDTF">2013-09-11T07:54:00Z</dcterms:modified>
</cp:coreProperties>
</file>