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36429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dirty="0" smtClean="0"/>
              <a:t>ADJEKTIVA III. DEKLINACE</a:t>
            </a:r>
          </a:p>
          <a:p>
            <a:pPr algn="ctr">
              <a:buNone/>
            </a:pPr>
            <a:r>
              <a:rPr lang="cs-CZ" sz="4800" dirty="0" smtClean="0"/>
              <a:t>(latinská i řecká)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cs-CZ" b="1" dirty="0" smtClean="0"/>
              <a:t>1) Trojvýchodná:</a:t>
            </a:r>
          </a:p>
          <a:p>
            <a:pPr marL="624078" indent="-514350">
              <a:buNone/>
            </a:pPr>
            <a:r>
              <a:rPr lang="cs-CZ" dirty="0" err="1" smtClean="0"/>
              <a:t>ac</a:t>
            </a:r>
            <a:r>
              <a:rPr lang="cs-CZ" u="sng" dirty="0" err="1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</a:t>
            </a:r>
            <a:r>
              <a:rPr lang="cs-CZ" dirty="0" err="1" smtClean="0"/>
              <a:t>ac</a:t>
            </a:r>
            <a:r>
              <a:rPr lang="cs-CZ" u="sng" dirty="0" err="1" smtClean="0"/>
              <a:t>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r>
              <a:rPr lang="cs-CZ" dirty="0" smtClean="0"/>
              <a:t>cel</a:t>
            </a:r>
            <a:r>
              <a:rPr lang="cs-CZ" u="sng" dirty="0" smtClean="0"/>
              <a:t>er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</a:t>
            </a:r>
            <a:r>
              <a:rPr lang="cs-CZ" dirty="0" smtClean="0"/>
              <a:t>, </a:t>
            </a:r>
            <a:r>
              <a:rPr lang="cs-CZ" dirty="0" err="1" smtClean="0"/>
              <a:t>cel</a:t>
            </a:r>
            <a:r>
              <a:rPr lang="cs-CZ" u="sng" dirty="0" err="1" smtClean="0"/>
              <a:t>eris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/>
              <a:t>, cel</a:t>
            </a:r>
            <a:r>
              <a:rPr lang="cs-CZ" u="sng" dirty="0" smtClean="0"/>
              <a:t>ere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AutoNum type="arabicParenR"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2) </a:t>
            </a:r>
            <a:r>
              <a:rPr lang="cs-CZ" b="1" dirty="0" err="1" smtClean="0"/>
              <a:t>Dvojvýchodná</a:t>
            </a:r>
            <a:endParaRPr lang="cs-CZ" b="1" dirty="0" smtClean="0"/>
          </a:p>
          <a:p>
            <a:pPr marL="624078" indent="-514350">
              <a:buNone/>
            </a:pPr>
            <a:r>
              <a:rPr lang="cs-CZ" dirty="0" err="1" smtClean="0"/>
              <a:t>nasal</a:t>
            </a:r>
            <a:r>
              <a:rPr lang="cs-CZ" u="sng" dirty="0" err="1" smtClean="0"/>
              <a:t>is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), </a:t>
            </a:r>
            <a:r>
              <a:rPr lang="cs-CZ" dirty="0" err="1" smtClean="0"/>
              <a:t>nasal</a:t>
            </a:r>
            <a:r>
              <a:rPr lang="cs-CZ" u="sng" dirty="0" err="1" smtClean="0"/>
              <a:t>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b="1" dirty="0" smtClean="0"/>
              <a:t>3) Jednovýchodná</a:t>
            </a:r>
          </a:p>
          <a:p>
            <a:pPr marL="624078" indent="-514350">
              <a:buNone/>
            </a:pPr>
            <a:r>
              <a:rPr lang="cs-CZ" dirty="0" smtClean="0"/>
              <a:t>- nejčastěji zakončená na </a:t>
            </a:r>
            <a:r>
              <a:rPr lang="cs-CZ" i="1" dirty="0" smtClean="0"/>
              <a:t>–x</a:t>
            </a:r>
            <a:r>
              <a:rPr lang="cs-CZ" dirty="0" smtClean="0"/>
              <a:t> (multiple</a:t>
            </a:r>
            <a:r>
              <a:rPr lang="cs-CZ" u="sng" dirty="0" smtClean="0"/>
              <a:t>x</a:t>
            </a:r>
            <a:r>
              <a:rPr lang="cs-CZ" dirty="0" smtClean="0"/>
              <a:t>) či </a:t>
            </a:r>
            <a:r>
              <a:rPr lang="cs-CZ" i="1" dirty="0" smtClean="0"/>
              <a:t>–s</a:t>
            </a:r>
          </a:p>
          <a:p>
            <a:pPr marL="624078" indent="-514350">
              <a:buNone/>
            </a:pPr>
            <a:r>
              <a:rPr lang="cs-CZ" dirty="0" smtClean="0"/>
              <a:t>   (</a:t>
            </a:r>
            <a:r>
              <a:rPr lang="cs-CZ" dirty="0" err="1" smtClean="0"/>
              <a:t>constituen</a:t>
            </a:r>
            <a:r>
              <a:rPr lang="cs-CZ" u="sng" dirty="0" err="1" smtClean="0"/>
              <a:t>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dirty="0" smtClean="0"/>
              <a:t>simplex (</a:t>
            </a:r>
            <a:r>
              <a:rPr lang="cs-CZ" dirty="0" smtClean="0">
                <a:solidFill>
                  <a:srgbClr val="0070C0"/>
                </a:solidFill>
              </a:rPr>
              <a:t>m.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/>
              <a:t>), </a:t>
            </a:r>
            <a:r>
              <a:rPr lang="cs-CZ" dirty="0" err="1" smtClean="0"/>
              <a:t>simplicis</a:t>
            </a:r>
            <a:endParaRPr lang="cs-CZ" dirty="0" smtClean="0"/>
          </a:p>
          <a:p>
            <a:pPr marL="624078" indent="-51435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cs-CZ" sz="3400" dirty="0" smtClean="0"/>
              <a:t>Latinská adjektiva III. deklinace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3200" dirty="0" smtClean="0"/>
              <a:t>Podobné i-kmenům III. </a:t>
            </a:r>
            <a:r>
              <a:rPr lang="cs-CZ" sz="3200" smtClean="0"/>
              <a:t>deklinace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solidFill>
                  <a:srgbClr val="0070C0"/>
                </a:solidFill>
              </a:rPr>
              <a:t>m.</a:t>
            </a:r>
            <a:r>
              <a:rPr lang="cs-CZ" sz="3200" dirty="0" smtClean="0"/>
              <a:t> + </a:t>
            </a:r>
            <a:r>
              <a:rPr lang="cs-CZ" sz="3200" dirty="0" err="1" smtClean="0">
                <a:solidFill>
                  <a:srgbClr val="FF0000"/>
                </a:solidFill>
              </a:rPr>
              <a:t>f</a:t>
            </a:r>
            <a:r>
              <a:rPr lang="cs-CZ" sz="3200" dirty="0" smtClean="0">
                <a:solidFill>
                  <a:srgbClr val="FF0000"/>
                </a:solidFill>
              </a:rPr>
              <a:t>.</a:t>
            </a:r>
            <a:r>
              <a:rPr lang="cs-CZ" sz="3200" dirty="0" smtClean="0"/>
              <a:t> =&gt; vzor </a:t>
            </a:r>
            <a:r>
              <a:rPr lang="cs-CZ" sz="3200" dirty="0" err="1" smtClean="0"/>
              <a:t>auris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POZOR: </a:t>
            </a:r>
            <a:r>
              <a:rPr lang="cs-CZ" sz="3200" dirty="0" err="1" smtClean="0"/>
              <a:t>abl</a:t>
            </a:r>
            <a:r>
              <a:rPr lang="cs-CZ" sz="3200" dirty="0" smtClean="0"/>
              <a:t>. </a:t>
            </a:r>
            <a:r>
              <a:rPr lang="cs-CZ" sz="3200" dirty="0" err="1" smtClean="0"/>
              <a:t>sg</a:t>
            </a:r>
            <a:r>
              <a:rPr lang="cs-CZ" sz="3200" dirty="0" smtClean="0"/>
              <a:t>.: </a:t>
            </a:r>
            <a:r>
              <a:rPr lang="cs-CZ" sz="3200" i="1" dirty="0" smtClean="0"/>
              <a:t>–ī  </a:t>
            </a:r>
            <a:r>
              <a:rPr lang="cs-CZ" sz="3200" dirty="0" smtClean="0"/>
              <a:t>(</a:t>
            </a:r>
            <a:r>
              <a:rPr lang="cs-CZ" sz="3200" dirty="0" err="1" smtClean="0"/>
              <a:t>acr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nasal</a:t>
            </a:r>
            <a:r>
              <a:rPr lang="cs-CZ" sz="3200" u="sng" dirty="0" err="1" smtClean="0"/>
              <a:t>i</a:t>
            </a:r>
            <a:r>
              <a:rPr lang="cs-CZ" sz="3200" dirty="0" smtClean="0"/>
              <a:t>, </a:t>
            </a:r>
            <a:r>
              <a:rPr lang="cs-CZ" sz="3200" dirty="0" err="1" smtClean="0"/>
              <a:t>simplic</a:t>
            </a:r>
            <a:r>
              <a:rPr lang="cs-CZ" sz="3200" u="sng" dirty="0" err="1" smtClean="0"/>
              <a:t>i</a:t>
            </a:r>
            <a:endParaRPr lang="cs-CZ" sz="3200" dirty="0" smtClean="0"/>
          </a:p>
          <a:p>
            <a:pPr>
              <a:buNone/>
            </a:pPr>
            <a:r>
              <a:rPr lang="cs-CZ" sz="3200" dirty="0" smtClean="0"/>
              <a:t>x </a:t>
            </a:r>
            <a:r>
              <a:rPr lang="cs-CZ" sz="3200" dirty="0" err="1" smtClean="0"/>
              <a:t>aur</a:t>
            </a:r>
            <a:r>
              <a:rPr lang="cs-CZ" sz="3200" u="sng" dirty="0" err="1" smtClean="0"/>
              <a:t>e</a:t>
            </a:r>
            <a:r>
              <a:rPr lang="cs-CZ" sz="3200" dirty="0" smtClean="0"/>
              <a:t>)</a:t>
            </a:r>
          </a:p>
          <a:p>
            <a:pPr>
              <a:buNone/>
            </a:pPr>
            <a:endParaRPr lang="cs-CZ" sz="3200" dirty="0" smtClean="0"/>
          </a:p>
          <a:p>
            <a:pPr>
              <a:buFont typeface="Arial" pitchFamily="34" charset="0"/>
              <a:buChar char="•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00B050"/>
                </a:solidFill>
              </a:rPr>
              <a:t>n. </a:t>
            </a:r>
            <a:r>
              <a:rPr lang="cs-CZ" sz="3200" dirty="0" smtClean="0"/>
              <a:t>=&gt; </a:t>
            </a:r>
            <a:r>
              <a:rPr lang="cs-CZ" sz="3200" dirty="0" err="1" smtClean="0"/>
              <a:t>animal</a:t>
            </a:r>
            <a:endParaRPr lang="cs-CZ" sz="320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Skloňování latinských adjektiv III. deklinace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ācer</a:t>
            </a:r>
            <a:r>
              <a:rPr lang="cs-CZ" dirty="0" smtClean="0"/>
              <a:t>, </a:t>
            </a:r>
            <a:r>
              <a:rPr lang="cs-CZ" dirty="0" err="1" smtClean="0"/>
              <a:t>ācris</a:t>
            </a:r>
            <a:r>
              <a:rPr lang="cs-CZ" dirty="0" smtClean="0"/>
              <a:t>, </a:t>
            </a:r>
            <a:r>
              <a:rPr lang="cs-CZ" dirty="0" err="1" smtClean="0"/>
              <a:t>ācre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7858180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28626"/>
                <a:gridCol w="1143008"/>
                <a:gridCol w="1214446"/>
                <a:gridCol w="1285884"/>
                <a:gridCol w="2571768"/>
                <a:gridCol w="1214448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er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nāsālis</a:t>
            </a:r>
            <a:r>
              <a:rPr lang="cs-CZ" dirty="0" smtClean="0"/>
              <a:t>, </a:t>
            </a:r>
            <a:r>
              <a:rPr lang="cs-CZ" dirty="0" err="1" smtClean="0"/>
              <a:t>nāsāle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8001057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236529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nāsāl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1431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simplex, </a:t>
            </a:r>
            <a:r>
              <a:rPr lang="cs-CZ" dirty="0" err="1" smtClean="0"/>
              <a:t>icis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-x =&gt; –</a:t>
            </a:r>
            <a:r>
              <a:rPr lang="cs-CZ" sz="2400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 (multiple</a:t>
            </a:r>
            <a:r>
              <a:rPr lang="cs-CZ" sz="2400" u="sng" dirty="0" smtClean="0">
                <a:solidFill>
                  <a:schemeClr val="tx1"/>
                </a:solidFill>
              </a:rPr>
              <a:t>x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multipl</a:t>
            </a:r>
            <a:r>
              <a:rPr lang="cs-CZ" sz="2400" u="sng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=&gt;-</a:t>
            </a:r>
            <a:r>
              <a:rPr lang="cs-CZ" sz="2400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u="sng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b="0" u="sng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-ens =&gt;-</a:t>
            </a:r>
            <a:r>
              <a:rPr lang="cs-CZ" sz="2400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promin</a:t>
            </a:r>
            <a:r>
              <a:rPr lang="cs-CZ" sz="2400" u="sng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ALE:  </a:t>
            </a:r>
            <a:r>
              <a:rPr lang="cs-CZ" sz="2400" dirty="0" err="1" smtClean="0">
                <a:solidFill>
                  <a:schemeClr val="tx1"/>
                </a:solidFill>
              </a:rPr>
              <a:t>teres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teretis</a:t>
            </a:r>
            <a:r>
              <a:rPr lang="cs-CZ" sz="2400" dirty="0" smtClean="0">
                <a:solidFill>
                  <a:schemeClr val="tx1"/>
                </a:solidFill>
              </a:rPr>
              <a:t>, biceps - </a:t>
            </a:r>
            <a:r>
              <a:rPr lang="cs-CZ" sz="2400" dirty="0" err="1" smtClean="0">
                <a:solidFill>
                  <a:schemeClr val="tx1"/>
                </a:solidFill>
              </a:rPr>
              <a:t>bicipitis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2745631"/>
          <a:ext cx="8143932" cy="33151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379404"/>
              </a:tblGrid>
              <a:tr h="7548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                </a:t>
                      </a:r>
                      <a:r>
                        <a:rPr lang="cs-CZ" b="0" dirty="0" smtClean="0"/>
                        <a:t>simplex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simplex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Dvojvýchodná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Skloňují se podle konsonantických kmenů III. deklinace (</a:t>
            </a:r>
            <a:r>
              <a:rPr lang="cs-CZ" dirty="0" err="1" smtClean="0"/>
              <a:t>abl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i="1" dirty="0" smtClean="0"/>
              <a:t>–e</a:t>
            </a:r>
            <a:r>
              <a:rPr lang="cs-CZ" dirty="0" smtClean="0"/>
              <a:t>, gen.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i="1" dirty="0" smtClean="0"/>
              <a:t>–um</a:t>
            </a:r>
            <a:r>
              <a:rPr lang="cs-CZ" dirty="0" smtClean="0"/>
              <a:t>, </a:t>
            </a:r>
            <a:r>
              <a:rPr lang="cs-CZ" dirty="0" err="1" smtClean="0"/>
              <a:t>nom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neut</a:t>
            </a:r>
            <a:r>
              <a:rPr lang="cs-CZ" dirty="0" smtClean="0"/>
              <a:t>. </a:t>
            </a:r>
            <a:r>
              <a:rPr lang="cs-CZ" i="1" dirty="0" smtClean="0"/>
              <a:t>–a</a:t>
            </a:r>
            <a:r>
              <a:rPr lang="cs-CZ" dirty="0" smtClean="0"/>
              <a:t>)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1) –</a:t>
            </a:r>
            <a:r>
              <a:rPr lang="cs-CZ" b="1" dirty="0" err="1" smtClean="0"/>
              <a:t>genes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nephrogenēs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nephrogenes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 </a:t>
            </a:r>
          </a:p>
          <a:p>
            <a:pPr>
              <a:buNone/>
            </a:pPr>
            <a:r>
              <a:rPr lang="cs-CZ" b="1" dirty="0" smtClean="0"/>
              <a:t>2) –</a:t>
            </a:r>
            <a:r>
              <a:rPr lang="cs-CZ" b="1" dirty="0" err="1" smtClean="0"/>
              <a:t>ides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sz="2200" dirty="0" err="1" smtClean="0"/>
              <a:t>ēthmoīdēs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ēthmoīdes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(n.)</a:t>
            </a:r>
            <a:endParaRPr lang="cs-CZ" sz="2200" dirty="0" smtClean="0"/>
          </a:p>
          <a:p>
            <a:pPr>
              <a:buNone/>
            </a:pPr>
            <a:r>
              <a:rPr lang="cs-CZ" sz="2200" dirty="0" err="1" smtClean="0"/>
              <a:t>xiphoīdēs</a:t>
            </a:r>
            <a:r>
              <a:rPr lang="cs-CZ" sz="2200" dirty="0" smtClean="0"/>
              <a:t> (</a:t>
            </a:r>
            <a:r>
              <a:rPr lang="cs-CZ" sz="2200" dirty="0" smtClean="0">
                <a:solidFill>
                  <a:srgbClr val="0070C0"/>
                </a:solidFill>
              </a:rPr>
              <a:t>m.</a:t>
            </a:r>
            <a:r>
              <a:rPr lang="cs-CZ" sz="2200" dirty="0" smtClean="0"/>
              <a:t>, </a:t>
            </a:r>
            <a:r>
              <a:rPr lang="cs-CZ" sz="2200" dirty="0" err="1" smtClean="0">
                <a:solidFill>
                  <a:srgbClr val="FF0000"/>
                </a:solidFill>
              </a:rPr>
              <a:t>f</a:t>
            </a:r>
            <a:r>
              <a:rPr lang="cs-CZ" sz="2200" dirty="0" smtClean="0">
                <a:solidFill>
                  <a:srgbClr val="FF0000"/>
                </a:solidFill>
              </a:rPr>
              <a:t>.</a:t>
            </a:r>
            <a:r>
              <a:rPr lang="cs-CZ" sz="2200" dirty="0" smtClean="0"/>
              <a:t>) </a:t>
            </a:r>
            <a:r>
              <a:rPr lang="cs-CZ" sz="2200" dirty="0" err="1" smtClean="0"/>
              <a:t>xiphoīdes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(</a:t>
            </a:r>
            <a:r>
              <a:rPr lang="cs-CZ" sz="2200" smtClean="0">
                <a:solidFill>
                  <a:srgbClr val="00B050"/>
                </a:solidFill>
              </a:rPr>
              <a:t>n.)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Řecká adjektiva III. deklinace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Ledvinový kamének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Čtyřhlavý sval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Krční obratel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Stolička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Sestupný tračník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Přeložte a vyskloňujte: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</TotalTime>
  <Words>406</Words>
  <Application>Microsoft Office PowerPoint</Application>
  <PresentationFormat>Předvádění na obrazovce (4:3)</PresentationFormat>
  <Paragraphs>130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Prezentace aplikace PowerPoint</vt:lpstr>
      <vt:lpstr>Latinská adjektiva III. deklinace</vt:lpstr>
      <vt:lpstr>Skloňování latinských adjektiv III. deklinace</vt:lpstr>
      <vt:lpstr>ācer, ācris, ācre</vt:lpstr>
      <vt:lpstr>nāsālis, nāsāle</vt:lpstr>
      <vt:lpstr>simplex, icis  -x =&gt; –icis (multiplex – multiplicis) -ans =&gt;-antis (adiuvans – adiuvantis) -ens =&gt;-entis (prominens – prominentis) ALE:  teres – teretis, biceps - bicipitis</vt:lpstr>
      <vt:lpstr>Řecká adjektiva III. deklinace</vt:lpstr>
      <vt:lpstr>Přeložte a vyskloňujte: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 Dávidová</cp:lastModifiedBy>
  <cp:revision>21</cp:revision>
  <dcterms:created xsi:type="dcterms:W3CDTF">2010-10-31T16:17:24Z</dcterms:created>
  <dcterms:modified xsi:type="dcterms:W3CDTF">2013-09-11T07:50:29Z</dcterms:modified>
</cp:coreProperties>
</file>