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0DD0DC-2438-4DF2-BCD6-F463598A86C9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0DD0DC-2438-4DF2-BCD6-F463598A86C9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0DD0DC-2438-4DF2-BCD6-F463598A86C9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0DD0DC-2438-4DF2-BCD6-F463598A86C9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0DD0DC-2438-4DF2-BCD6-F463598A86C9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0DD0DC-2438-4DF2-BCD6-F463598A86C9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0DD0DC-2438-4DF2-BCD6-F463598A86C9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0DD0DC-2438-4DF2-BCD6-F463598A86C9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0DD0DC-2438-4DF2-BCD6-F463598A86C9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D0DD0DC-2438-4DF2-BCD6-F463598A86C9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0DD0DC-2438-4DF2-BCD6-F463598A86C9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D0DD0DC-2438-4DF2-BCD6-F463598A86C9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230425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sz="6000" dirty="0" smtClean="0"/>
          </a:p>
          <a:p>
            <a:pPr algn="ctr">
              <a:buNone/>
            </a:pPr>
            <a:r>
              <a:rPr lang="cs-CZ" sz="6000" dirty="0" smtClean="0"/>
              <a:t>Stupňování adjektiv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28596" y="1285860"/>
          <a:ext cx="8229600" cy="413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  <a:gridCol w="1385878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Předložka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Positiv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Komparativ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Superlativ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ante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anterior</a:t>
                      </a:r>
                      <a:r>
                        <a:rPr lang="cs-CZ" b="1" dirty="0" smtClean="0"/>
                        <a:t>, </a:t>
                      </a:r>
                      <a:r>
                        <a:rPr lang="cs-CZ" b="1" dirty="0" err="1" smtClean="0"/>
                        <a:t>ius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baseline="0" dirty="0" smtClean="0"/>
                        <a:t> </a:t>
                      </a:r>
                      <a:r>
                        <a:rPr lang="cs-CZ" baseline="0" dirty="0" smtClean="0"/>
                        <a:t>(přední)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post</a:t>
                      </a:r>
                      <a:r>
                        <a:rPr lang="cs-CZ" baseline="0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posterior</a:t>
                      </a:r>
                      <a:r>
                        <a:rPr lang="cs-CZ" b="1" dirty="0" smtClean="0"/>
                        <a:t>, </a:t>
                      </a:r>
                      <a:r>
                        <a:rPr lang="cs-CZ" b="1" dirty="0" err="1" smtClean="0"/>
                        <a:t>ius</a:t>
                      </a:r>
                      <a:r>
                        <a:rPr lang="cs-CZ" b="1" dirty="0" smtClean="0"/>
                        <a:t> </a:t>
                      </a:r>
                      <a:r>
                        <a:rPr lang="cs-CZ" dirty="0" smtClean="0"/>
                        <a:t>(zadní)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postremus</a:t>
                      </a:r>
                      <a:r>
                        <a:rPr lang="cs-CZ" dirty="0" smtClean="0"/>
                        <a:t> (poslední)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supra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superior, </a:t>
                      </a:r>
                      <a:r>
                        <a:rPr lang="cs-CZ" b="1" dirty="0" err="1" smtClean="0"/>
                        <a:t>ius</a:t>
                      </a:r>
                      <a:r>
                        <a:rPr lang="cs-CZ" b="1" dirty="0" smtClean="0"/>
                        <a:t> </a:t>
                      </a:r>
                      <a:r>
                        <a:rPr lang="cs-CZ" dirty="0" smtClean="0"/>
                        <a:t>(horní)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supremus</a:t>
                      </a:r>
                      <a:r>
                        <a:rPr lang="cs-CZ" dirty="0" smtClean="0"/>
                        <a:t> (nejhořejší)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infra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inferior</a:t>
                      </a:r>
                      <a:r>
                        <a:rPr lang="cs-CZ" b="1" dirty="0" smtClean="0"/>
                        <a:t>, </a:t>
                      </a:r>
                      <a:r>
                        <a:rPr lang="cs-CZ" b="1" dirty="0" err="1" smtClean="0"/>
                        <a:t>ius</a:t>
                      </a:r>
                      <a:r>
                        <a:rPr lang="cs-CZ" b="1" dirty="0" smtClean="0"/>
                        <a:t> </a:t>
                      </a:r>
                      <a:r>
                        <a:rPr lang="cs-CZ" dirty="0" smtClean="0"/>
                        <a:t>(dolní)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infimus</a:t>
                      </a:r>
                      <a:r>
                        <a:rPr lang="cs-CZ" dirty="0" smtClean="0"/>
                        <a:t> (nejspodnější,</a:t>
                      </a:r>
                      <a:r>
                        <a:rPr lang="cs-CZ" baseline="0" dirty="0" smtClean="0"/>
                        <a:t> nejnižší)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intra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internus</a:t>
                      </a:r>
                      <a:r>
                        <a:rPr lang="cs-CZ" dirty="0" smtClean="0"/>
                        <a:t>, a, 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interior</a:t>
                      </a:r>
                      <a:r>
                        <a:rPr lang="cs-CZ" b="1" dirty="0" smtClean="0"/>
                        <a:t>, </a:t>
                      </a:r>
                      <a:r>
                        <a:rPr lang="cs-CZ" b="1" dirty="0" err="1" smtClean="0"/>
                        <a:t>ius</a:t>
                      </a:r>
                      <a:r>
                        <a:rPr lang="cs-CZ" b="1" dirty="0" smtClean="0"/>
                        <a:t> </a:t>
                      </a:r>
                      <a:r>
                        <a:rPr lang="cs-CZ" dirty="0" smtClean="0"/>
                        <a:t>(vnitřní)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intimus</a:t>
                      </a:r>
                      <a:r>
                        <a:rPr lang="cs-CZ" dirty="0" smtClean="0"/>
                        <a:t> (nejvnitřnější)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extra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externus</a:t>
                      </a:r>
                      <a:r>
                        <a:rPr lang="cs-CZ" dirty="0" smtClean="0"/>
                        <a:t>, a, 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exterior</a:t>
                      </a:r>
                      <a:r>
                        <a:rPr lang="cs-CZ" b="1" dirty="0" smtClean="0"/>
                        <a:t>, </a:t>
                      </a:r>
                      <a:r>
                        <a:rPr lang="cs-CZ" b="1" dirty="0" err="1" smtClean="0"/>
                        <a:t>ius</a:t>
                      </a:r>
                      <a:r>
                        <a:rPr lang="cs-CZ" b="1" dirty="0" smtClean="0"/>
                        <a:t> </a:t>
                      </a:r>
                      <a:r>
                        <a:rPr lang="cs-CZ" dirty="0" smtClean="0"/>
                        <a:t>(vnější)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extremus</a:t>
                      </a:r>
                      <a:r>
                        <a:rPr lang="cs-CZ" dirty="0" smtClean="0"/>
                        <a:t> (nejzazší)</a:t>
                      </a:r>
                      <a:endParaRPr lang="cs-CZ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prope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propior</a:t>
                      </a:r>
                      <a:r>
                        <a:rPr lang="cs-CZ" b="1" dirty="0" smtClean="0"/>
                        <a:t>, </a:t>
                      </a:r>
                      <a:r>
                        <a:rPr lang="cs-CZ" b="1" dirty="0" err="1" smtClean="0"/>
                        <a:t>ius</a:t>
                      </a:r>
                      <a:r>
                        <a:rPr lang="cs-CZ" b="1" dirty="0" smtClean="0"/>
                        <a:t> </a:t>
                      </a:r>
                      <a:r>
                        <a:rPr lang="cs-CZ" dirty="0" smtClean="0"/>
                        <a:t>(bližší)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proximus</a:t>
                      </a:r>
                      <a:r>
                        <a:rPr lang="cs-CZ" dirty="0" smtClean="0"/>
                        <a:t> (nejbližší)</a:t>
                      </a:r>
                      <a:endParaRPr lang="cs-CZ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ultra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ulterior</a:t>
                      </a:r>
                      <a:r>
                        <a:rPr lang="cs-CZ" b="1" dirty="0" smtClean="0"/>
                        <a:t>, </a:t>
                      </a:r>
                      <a:r>
                        <a:rPr lang="cs-CZ" b="1" dirty="0" err="1" smtClean="0"/>
                        <a:t>ius</a:t>
                      </a:r>
                      <a:r>
                        <a:rPr lang="cs-CZ" b="1" dirty="0" smtClean="0"/>
                        <a:t> </a:t>
                      </a:r>
                      <a:r>
                        <a:rPr lang="cs-CZ" dirty="0" smtClean="0"/>
                        <a:t>(zadní)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ultimus</a:t>
                      </a:r>
                      <a:r>
                        <a:rPr lang="cs-CZ" dirty="0" smtClean="0"/>
                        <a:t> (poslední)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cs-CZ" dirty="0" smtClean="0"/>
              <a:t>Neúplné stupňování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Prudší jed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Zrychlenější tep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Velmi podobné příznaky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Velmi nutná operace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Malíček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Nejvnitřnější vrstva jícnu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Horní končetina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Úkol: Přeložte a vyskloňujte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3935613"/>
          </a:xfrm>
        </p:spPr>
        <p:txBody>
          <a:bodyPr>
            <a:normAutofit/>
          </a:bodyPr>
          <a:lstStyle/>
          <a:p>
            <a:pPr marL="852678" indent="-742950">
              <a:buNone/>
            </a:pPr>
            <a:r>
              <a:rPr lang="cs-CZ" sz="3600" dirty="0" smtClean="0"/>
              <a:t>1) Pozitiv – </a:t>
            </a:r>
            <a:r>
              <a:rPr lang="cs-CZ" sz="3600" dirty="0" err="1" smtClean="0"/>
              <a:t>brevis</a:t>
            </a:r>
            <a:r>
              <a:rPr lang="cs-CZ" sz="3600" dirty="0" smtClean="0"/>
              <a:t>, e</a:t>
            </a:r>
          </a:p>
          <a:p>
            <a:pPr marL="852678" indent="-742950">
              <a:buAutoNum type="arabicParenR"/>
            </a:pPr>
            <a:endParaRPr lang="cs-CZ" sz="3600" dirty="0" smtClean="0"/>
          </a:p>
          <a:p>
            <a:pPr marL="624078" indent="-514350">
              <a:buNone/>
            </a:pPr>
            <a:r>
              <a:rPr lang="cs-CZ" sz="3600" dirty="0" smtClean="0"/>
              <a:t>2) Komparativ – </a:t>
            </a:r>
            <a:r>
              <a:rPr lang="cs-CZ" sz="3600" dirty="0" err="1" smtClean="0"/>
              <a:t>brevior</a:t>
            </a:r>
            <a:r>
              <a:rPr lang="cs-CZ" sz="3600" dirty="0" smtClean="0"/>
              <a:t>, </a:t>
            </a:r>
            <a:r>
              <a:rPr lang="cs-CZ" sz="3600" dirty="0" err="1" smtClean="0"/>
              <a:t>ius</a:t>
            </a:r>
            <a:endParaRPr lang="cs-CZ" sz="3600" dirty="0" smtClean="0"/>
          </a:p>
          <a:p>
            <a:pPr marL="624078" indent="-514350">
              <a:buNone/>
            </a:pPr>
            <a:endParaRPr lang="cs-CZ" sz="3600" dirty="0" smtClean="0"/>
          </a:p>
          <a:p>
            <a:pPr marL="624078" indent="-514350">
              <a:buNone/>
            </a:pPr>
            <a:r>
              <a:rPr lang="cs-CZ" sz="3600" dirty="0" smtClean="0"/>
              <a:t>3) Superlativ – </a:t>
            </a:r>
            <a:r>
              <a:rPr lang="cs-CZ" sz="3600" dirty="0" err="1" smtClean="0"/>
              <a:t>brevissimus</a:t>
            </a:r>
            <a:r>
              <a:rPr lang="cs-CZ" sz="3600" dirty="0" smtClean="0"/>
              <a:t>, a, um</a:t>
            </a:r>
            <a:endParaRPr lang="cs-CZ" sz="3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214446"/>
          </a:xfrm>
        </p:spPr>
        <p:txBody>
          <a:bodyPr>
            <a:normAutofit/>
          </a:bodyPr>
          <a:lstStyle/>
          <a:p>
            <a:r>
              <a:rPr lang="cs-CZ" dirty="0" smtClean="0"/>
              <a:t>Stupně kvalitativních adjektiv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364241"/>
          </a:xfrm>
        </p:spPr>
        <p:txBody>
          <a:bodyPr>
            <a:normAutofit/>
          </a:bodyPr>
          <a:lstStyle/>
          <a:p>
            <a:pPr marL="624078" indent="-514350">
              <a:buNone/>
            </a:pPr>
            <a:r>
              <a:rPr lang="cs-CZ" sz="2600" dirty="0" smtClean="0">
                <a:solidFill>
                  <a:srgbClr val="0070C0"/>
                </a:solidFill>
              </a:rPr>
              <a:t>1) </a:t>
            </a:r>
            <a:r>
              <a:rPr lang="cs-CZ" sz="2600" b="1" dirty="0" smtClean="0">
                <a:solidFill>
                  <a:srgbClr val="0070C0"/>
                </a:solidFill>
              </a:rPr>
              <a:t>Pravidelné</a:t>
            </a:r>
          </a:p>
          <a:p>
            <a:pPr marL="624078" indent="-514350">
              <a:buNone/>
            </a:pPr>
            <a:r>
              <a:rPr lang="cs-CZ" sz="2600" dirty="0" err="1" smtClean="0"/>
              <a:t>latus</a:t>
            </a:r>
            <a:r>
              <a:rPr lang="cs-CZ" sz="2600" dirty="0" smtClean="0"/>
              <a:t>, a, um – </a:t>
            </a:r>
            <a:r>
              <a:rPr lang="cs-CZ" sz="2600" dirty="0" err="1" smtClean="0"/>
              <a:t>latior</a:t>
            </a:r>
            <a:r>
              <a:rPr lang="cs-CZ" sz="2600" dirty="0" smtClean="0"/>
              <a:t>, </a:t>
            </a:r>
            <a:r>
              <a:rPr lang="cs-CZ" sz="2600" dirty="0" err="1" smtClean="0"/>
              <a:t>ius</a:t>
            </a:r>
            <a:r>
              <a:rPr lang="cs-CZ" sz="2600" dirty="0" smtClean="0"/>
              <a:t> – </a:t>
            </a:r>
            <a:r>
              <a:rPr lang="cs-CZ" sz="2600" dirty="0" err="1" smtClean="0"/>
              <a:t>latissimus</a:t>
            </a:r>
            <a:r>
              <a:rPr lang="cs-CZ" sz="2600" dirty="0" smtClean="0"/>
              <a:t>, a, um</a:t>
            </a:r>
          </a:p>
          <a:p>
            <a:pPr marL="624078" indent="-514350">
              <a:buNone/>
            </a:pPr>
            <a:r>
              <a:rPr lang="cs-CZ" sz="2600" dirty="0" smtClean="0">
                <a:solidFill>
                  <a:srgbClr val="0070C0"/>
                </a:solidFill>
              </a:rPr>
              <a:t>2) </a:t>
            </a:r>
            <a:r>
              <a:rPr lang="cs-CZ" sz="2600" b="1" dirty="0" smtClean="0">
                <a:solidFill>
                  <a:srgbClr val="0070C0"/>
                </a:solidFill>
              </a:rPr>
              <a:t>Opisné</a:t>
            </a:r>
          </a:p>
          <a:p>
            <a:pPr marL="624078" indent="-514350">
              <a:buNone/>
            </a:pPr>
            <a:r>
              <a:rPr lang="cs-CZ" sz="2600" dirty="0" err="1" smtClean="0"/>
              <a:t>necessarius</a:t>
            </a:r>
            <a:r>
              <a:rPr lang="cs-CZ" sz="2600" dirty="0" smtClean="0"/>
              <a:t>, a, um – </a:t>
            </a:r>
            <a:r>
              <a:rPr lang="cs-CZ" sz="2600" dirty="0" err="1" smtClean="0"/>
              <a:t>magis</a:t>
            </a:r>
            <a:r>
              <a:rPr lang="cs-CZ" sz="2600" dirty="0" smtClean="0"/>
              <a:t> </a:t>
            </a:r>
            <a:r>
              <a:rPr lang="cs-CZ" sz="2600" dirty="0" err="1" smtClean="0"/>
              <a:t>necessarius</a:t>
            </a:r>
            <a:r>
              <a:rPr lang="cs-CZ" sz="2600" dirty="0" smtClean="0"/>
              <a:t>, a, um -</a:t>
            </a:r>
          </a:p>
          <a:p>
            <a:pPr marL="624078" indent="-514350">
              <a:buNone/>
            </a:pPr>
            <a:r>
              <a:rPr lang="cs-CZ" sz="2600" dirty="0" err="1" smtClean="0"/>
              <a:t>maxime</a:t>
            </a:r>
            <a:r>
              <a:rPr lang="cs-CZ" sz="2600" dirty="0" smtClean="0"/>
              <a:t> </a:t>
            </a:r>
            <a:r>
              <a:rPr lang="cs-CZ" sz="2600" dirty="0" err="1" smtClean="0"/>
              <a:t>necessarius</a:t>
            </a:r>
            <a:r>
              <a:rPr lang="cs-CZ" sz="2600" dirty="0" smtClean="0"/>
              <a:t>, a, um</a:t>
            </a:r>
          </a:p>
          <a:p>
            <a:pPr marL="624078" indent="-514350">
              <a:buNone/>
            </a:pPr>
            <a:r>
              <a:rPr lang="cs-CZ" sz="2600" dirty="0" smtClean="0">
                <a:solidFill>
                  <a:srgbClr val="0070C0"/>
                </a:solidFill>
              </a:rPr>
              <a:t>3) </a:t>
            </a:r>
            <a:r>
              <a:rPr lang="cs-CZ" sz="2600" b="1" dirty="0" smtClean="0">
                <a:solidFill>
                  <a:srgbClr val="0070C0"/>
                </a:solidFill>
              </a:rPr>
              <a:t>Nepravidelné</a:t>
            </a:r>
          </a:p>
          <a:p>
            <a:pPr marL="624078" indent="-514350">
              <a:buNone/>
            </a:pPr>
            <a:r>
              <a:rPr lang="cs-CZ" sz="2600" dirty="0" err="1" smtClean="0"/>
              <a:t>magnus</a:t>
            </a:r>
            <a:r>
              <a:rPr lang="cs-CZ" sz="2600" dirty="0" smtClean="0"/>
              <a:t>, a, um – major, </a:t>
            </a:r>
            <a:r>
              <a:rPr lang="cs-CZ" sz="2600" dirty="0" err="1" smtClean="0"/>
              <a:t>majus</a:t>
            </a:r>
            <a:r>
              <a:rPr lang="cs-CZ" sz="2600" dirty="0" smtClean="0"/>
              <a:t> – </a:t>
            </a:r>
            <a:r>
              <a:rPr lang="cs-CZ" sz="2600" dirty="0" err="1" smtClean="0"/>
              <a:t>maximus</a:t>
            </a:r>
            <a:r>
              <a:rPr lang="cs-CZ" sz="2600" dirty="0" smtClean="0"/>
              <a:t>, a, um</a:t>
            </a:r>
          </a:p>
          <a:p>
            <a:pPr marL="624078" indent="-514350">
              <a:buNone/>
            </a:pPr>
            <a:r>
              <a:rPr lang="cs-CZ" sz="2600" dirty="0" smtClean="0">
                <a:solidFill>
                  <a:srgbClr val="0070C0"/>
                </a:solidFill>
              </a:rPr>
              <a:t>4) </a:t>
            </a:r>
            <a:r>
              <a:rPr lang="cs-CZ" sz="2600" b="1" dirty="0" smtClean="0">
                <a:solidFill>
                  <a:srgbClr val="0070C0"/>
                </a:solidFill>
              </a:rPr>
              <a:t>Neúplné</a:t>
            </a:r>
          </a:p>
          <a:p>
            <a:pPr marL="624078" indent="-514350">
              <a:buNone/>
            </a:pPr>
            <a:r>
              <a:rPr lang="cs-CZ" sz="2600" dirty="0" smtClean="0"/>
              <a:t>superior, </a:t>
            </a:r>
            <a:r>
              <a:rPr lang="cs-CZ" sz="2600" dirty="0" err="1" smtClean="0"/>
              <a:t>ius</a:t>
            </a:r>
            <a:r>
              <a:rPr lang="cs-CZ" sz="2600" dirty="0" smtClean="0"/>
              <a:t> – </a:t>
            </a:r>
            <a:r>
              <a:rPr lang="cs-CZ" sz="2600" dirty="0" err="1" smtClean="0"/>
              <a:t>supremus</a:t>
            </a:r>
            <a:r>
              <a:rPr lang="cs-CZ" sz="2600" dirty="0" smtClean="0"/>
              <a:t>, a, um</a:t>
            </a:r>
            <a:endParaRPr lang="cs-CZ" sz="2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stupňování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rgbClr val="0070C0"/>
                </a:solidFill>
              </a:rPr>
              <a:t>1) Tvoření komparativu:</a:t>
            </a:r>
          </a:p>
          <a:p>
            <a:pPr>
              <a:buFontTx/>
              <a:buChar char="-"/>
            </a:pPr>
            <a:r>
              <a:rPr lang="cs-CZ" dirty="0" smtClean="0"/>
              <a:t>od gen. kmene příponami </a:t>
            </a:r>
            <a:r>
              <a:rPr lang="cs-CZ" b="1" dirty="0" smtClean="0"/>
              <a:t>–</a:t>
            </a:r>
            <a:r>
              <a:rPr lang="cs-CZ" b="1" dirty="0" err="1" smtClean="0"/>
              <a:t>ior</a:t>
            </a:r>
            <a:r>
              <a:rPr lang="cs-CZ" b="1" dirty="0" smtClean="0"/>
              <a:t> </a:t>
            </a:r>
            <a:r>
              <a:rPr lang="cs-CZ" dirty="0" smtClean="0"/>
              <a:t>(</a:t>
            </a:r>
            <a:r>
              <a:rPr lang="cs-CZ" dirty="0" smtClean="0">
                <a:solidFill>
                  <a:srgbClr val="0070C0"/>
                </a:solidFill>
              </a:rPr>
              <a:t>m.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dirty="0" smtClean="0"/>
              <a:t>), </a:t>
            </a:r>
            <a:r>
              <a:rPr lang="cs-CZ" b="1" dirty="0" smtClean="0"/>
              <a:t>-</a:t>
            </a:r>
            <a:r>
              <a:rPr lang="cs-CZ" b="1" dirty="0" err="1" smtClean="0"/>
              <a:t>ius</a:t>
            </a:r>
            <a:r>
              <a:rPr lang="cs-CZ" b="1" dirty="0" smtClean="0"/>
              <a:t> </a:t>
            </a:r>
            <a:r>
              <a:rPr lang="cs-CZ" dirty="0" smtClean="0">
                <a:solidFill>
                  <a:srgbClr val="00B050"/>
                </a:solidFill>
              </a:rPr>
              <a:t>(n.) </a:t>
            </a:r>
            <a:r>
              <a:rPr lang="cs-CZ" dirty="0" smtClean="0"/>
              <a:t>=&gt; </a:t>
            </a:r>
            <a:r>
              <a:rPr lang="cs-CZ" dirty="0" err="1" smtClean="0"/>
              <a:t>dvojvýchodná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longus</a:t>
            </a:r>
            <a:r>
              <a:rPr lang="cs-CZ" dirty="0" smtClean="0"/>
              <a:t> – </a:t>
            </a:r>
            <a:r>
              <a:rPr lang="cs-CZ" dirty="0" err="1" smtClean="0"/>
              <a:t>longior</a:t>
            </a:r>
            <a:r>
              <a:rPr lang="cs-CZ" dirty="0" smtClean="0"/>
              <a:t>, </a:t>
            </a:r>
            <a:r>
              <a:rPr lang="cs-CZ" dirty="0" err="1" smtClean="0"/>
              <a:t>ius</a:t>
            </a:r>
            <a:r>
              <a:rPr lang="cs-CZ" dirty="0" smtClean="0"/>
              <a:t>; </a:t>
            </a:r>
            <a:r>
              <a:rPr lang="cs-CZ" dirty="0" err="1" smtClean="0"/>
              <a:t>brevis</a:t>
            </a:r>
            <a:r>
              <a:rPr lang="cs-CZ" dirty="0" smtClean="0"/>
              <a:t> – </a:t>
            </a:r>
            <a:r>
              <a:rPr lang="cs-CZ" dirty="0" err="1" smtClean="0"/>
              <a:t>brevior</a:t>
            </a:r>
            <a:r>
              <a:rPr lang="cs-CZ" dirty="0" smtClean="0"/>
              <a:t>, </a:t>
            </a:r>
            <a:r>
              <a:rPr lang="cs-CZ" dirty="0" err="1" smtClean="0"/>
              <a:t>ius</a:t>
            </a:r>
            <a:r>
              <a:rPr lang="cs-CZ" dirty="0" smtClean="0"/>
              <a:t>, simplex – </a:t>
            </a:r>
            <a:r>
              <a:rPr lang="cs-CZ" dirty="0" err="1" smtClean="0"/>
              <a:t>simplicior</a:t>
            </a:r>
            <a:r>
              <a:rPr lang="cs-CZ" dirty="0" smtClean="0"/>
              <a:t>, </a:t>
            </a:r>
            <a:r>
              <a:rPr lang="cs-CZ" dirty="0" err="1" smtClean="0"/>
              <a:t>ius</a:t>
            </a: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VZORY: </a:t>
            </a:r>
            <a:r>
              <a:rPr lang="cs-CZ" dirty="0" err="1" smtClean="0"/>
              <a:t>pulmo</a:t>
            </a:r>
            <a:r>
              <a:rPr lang="cs-CZ" dirty="0" smtClean="0"/>
              <a:t> (</a:t>
            </a:r>
            <a:r>
              <a:rPr lang="cs-CZ" dirty="0" smtClean="0">
                <a:solidFill>
                  <a:srgbClr val="0070C0"/>
                </a:solidFill>
              </a:rPr>
              <a:t>m. </a:t>
            </a:r>
            <a:r>
              <a:rPr lang="cs-CZ" dirty="0" smtClean="0"/>
              <a:t>+ 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dirty="0" smtClean="0"/>
              <a:t>) a corpus </a:t>
            </a:r>
            <a:r>
              <a:rPr lang="cs-CZ" dirty="0" smtClean="0">
                <a:solidFill>
                  <a:srgbClr val="00B050"/>
                </a:solidFill>
              </a:rPr>
              <a:t>(n.) </a:t>
            </a:r>
            <a:r>
              <a:rPr lang="cs-CZ" dirty="0" smtClean="0"/>
              <a:t>=&gt; skloňují se podle souhláskových kmenů III. deklinace</a:t>
            </a:r>
          </a:p>
          <a:p>
            <a:pPr>
              <a:buFontTx/>
              <a:buChar char="-"/>
            </a:pPr>
            <a:r>
              <a:rPr lang="cs-CZ" dirty="0" smtClean="0"/>
              <a:t>gen. vždy končí na –</a:t>
            </a:r>
            <a:r>
              <a:rPr lang="cs-CZ" dirty="0" err="1" smtClean="0"/>
              <a:t>iōris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Pravidelné stupňování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err="1" smtClean="0"/>
              <a:t>Sg</a:t>
            </a:r>
            <a:r>
              <a:rPr lang="cs-CZ" dirty="0" smtClean="0"/>
              <a:t>.					</a:t>
            </a:r>
          </a:p>
          <a:p>
            <a:pPr marL="624078" indent="-514350">
              <a:buNone/>
            </a:pPr>
            <a:r>
              <a:rPr lang="cs-CZ" dirty="0" smtClean="0"/>
              <a:t>1. 		</a:t>
            </a:r>
          </a:p>
          <a:p>
            <a:pPr marL="624078" indent="-514350">
              <a:buNone/>
            </a:pPr>
            <a:r>
              <a:rPr lang="cs-CZ" dirty="0" smtClean="0"/>
              <a:t>2.						  </a:t>
            </a:r>
          </a:p>
          <a:p>
            <a:pPr marL="624078" indent="-514350">
              <a:buNone/>
            </a:pPr>
            <a:r>
              <a:rPr lang="cs-CZ" dirty="0" smtClean="0"/>
              <a:t>4.						 </a:t>
            </a:r>
          </a:p>
          <a:p>
            <a:pPr marL="624078" indent="-514350">
              <a:buNone/>
            </a:pPr>
            <a:r>
              <a:rPr lang="cs-CZ" dirty="0" smtClean="0"/>
              <a:t>6.		</a:t>
            </a:r>
          </a:p>
          <a:p>
            <a:pPr marL="624078" indent="-514350">
              <a:buNone/>
            </a:pPr>
            <a:endParaRPr lang="cs-CZ" dirty="0" smtClean="0"/>
          </a:p>
          <a:p>
            <a:pPr marL="624078" indent="-514350">
              <a:buNone/>
            </a:pPr>
            <a:r>
              <a:rPr lang="cs-CZ" dirty="0" err="1" smtClean="0"/>
              <a:t>Pl</a:t>
            </a:r>
            <a:r>
              <a:rPr lang="cs-CZ" dirty="0" smtClean="0"/>
              <a:t>.</a:t>
            </a:r>
          </a:p>
          <a:p>
            <a:pPr marL="624078" indent="-514350">
              <a:buNone/>
            </a:pPr>
            <a:r>
              <a:rPr lang="cs-CZ" dirty="0" smtClean="0"/>
              <a:t>1.</a:t>
            </a:r>
          </a:p>
          <a:p>
            <a:pPr marL="624078" indent="-514350">
              <a:buNone/>
            </a:pPr>
            <a:r>
              <a:rPr lang="cs-CZ" dirty="0" smtClean="0"/>
              <a:t>2.</a:t>
            </a:r>
          </a:p>
          <a:p>
            <a:pPr marL="624078" indent="-514350">
              <a:buNone/>
            </a:pPr>
            <a:r>
              <a:rPr lang="cs-CZ" dirty="0" smtClean="0"/>
              <a:t>4.</a:t>
            </a:r>
          </a:p>
          <a:p>
            <a:pPr marL="624078" indent="-514350">
              <a:buNone/>
            </a:pPr>
            <a:r>
              <a:rPr lang="cs-CZ" dirty="0" smtClean="0"/>
              <a:t>6.				</a:t>
            </a:r>
          </a:p>
          <a:p>
            <a:pPr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 dirty="0" smtClean="0"/>
              <a:t>Úkol: Doplňte </a:t>
            </a:r>
            <a:r>
              <a:rPr lang="cs-CZ" sz="2800" dirty="0" smtClean="0"/>
              <a:t>tvary komparativu od následujících adjektiv:</a:t>
            </a:r>
            <a:br>
              <a:rPr lang="cs-CZ" sz="2800" dirty="0" smtClean="0"/>
            </a:br>
            <a:r>
              <a:rPr lang="cs-CZ" sz="2800" i="1" dirty="0" err="1" smtClean="0"/>
              <a:t>purus</a:t>
            </a:r>
            <a:r>
              <a:rPr lang="cs-CZ" sz="2800" i="1" dirty="0" smtClean="0"/>
              <a:t>, a, um; </a:t>
            </a:r>
            <a:r>
              <a:rPr lang="cs-CZ" sz="2800" i="1" dirty="0" err="1" smtClean="0"/>
              <a:t>recens</a:t>
            </a:r>
            <a:r>
              <a:rPr lang="cs-CZ" sz="2800" i="1" dirty="0" smtClean="0"/>
              <a:t>, </a:t>
            </a:r>
            <a:r>
              <a:rPr lang="cs-CZ" sz="2800" i="1" dirty="0" err="1" smtClean="0"/>
              <a:t>entis</a:t>
            </a:r>
            <a:r>
              <a:rPr lang="cs-CZ" sz="2800" i="1" dirty="0" smtClean="0"/>
              <a:t>; </a:t>
            </a:r>
            <a:r>
              <a:rPr lang="cs-CZ" sz="2800" i="1" dirty="0" err="1" smtClean="0"/>
              <a:t>acer</a:t>
            </a:r>
            <a:r>
              <a:rPr lang="cs-CZ" sz="2800" i="1" dirty="0" smtClean="0"/>
              <a:t>, </a:t>
            </a:r>
            <a:r>
              <a:rPr lang="cs-CZ" sz="2800" i="1" dirty="0" err="1" smtClean="0"/>
              <a:t>acris</a:t>
            </a:r>
            <a:r>
              <a:rPr lang="cs-CZ" sz="2800" i="1" dirty="0" smtClean="0"/>
              <a:t>, </a:t>
            </a:r>
            <a:r>
              <a:rPr lang="cs-CZ" sz="2800" i="1" dirty="0" err="1" smtClean="0"/>
              <a:t>acre</a:t>
            </a:r>
            <a:endParaRPr lang="cs-CZ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5778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sz="3600" b="1" dirty="0" smtClean="0">
                <a:solidFill>
                  <a:srgbClr val="0070C0"/>
                </a:solidFill>
              </a:rPr>
              <a:t>2) Tvoření superlativu:</a:t>
            </a:r>
          </a:p>
          <a:p>
            <a:pPr>
              <a:buNone/>
            </a:pPr>
            <a:endParaRPr lang="cs-CZ" b="1" dirty="0" smtClean="0">
              <a:solidFill>
                <a:srgbClr val="0070C0"/>
              </a:solidFill>
            </a:endParaRPr>
          </a:p>
          <a:p>
            <a:pPr marL="624078" indent="-514350">
              <a:buNone/>
            </a:pPr>
            <a:r>
              <a:rPr lang="cs-CZ" b="1" dirty="0" smtClean="0">
                <a:solidFill>
                  <a:srgbClr val="0070C0"/>
                </a:solidFill>
              </a:rPr>
              <a:t>a) Adjektiva  na –</a:t>
            </a:r>
            <a:r>
              <a:rPr lang="cs-CZ" b="1" dirty="0" err="1" smtClean="0">
                <a:solidFill>
                  <a:srgbClr val="0070C0"/>
                </a:solidFill>
              </a:rPr>
              <a:t>er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(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aeg</a:t>
            </a:r>
            <a:r>
              <a:rPr lang="cs-CZ" u="sng" dirty="0" err="1" smtClean="0"/>
              <a:t>er</a:t>
            </a:r>
            <a:r>
              <a:rPr lang="cs-CZ" dirty="0" smtClean="0"/>
              <a:t>, </a:t>
            </a:r>
            <a:r>
              <a:rPr lang="cs-CZ" dirty="0" err="1" smtClean="0"/>
              <a:t>ac</a:t>
            </a:r>
            <a:r>
              <a:rPr lang="cs-CZ" u="sng" dirty="0" err="1" smtClean="0"/>
              <a:t>er</a:t>
            </a:r>
            <a:r>
              <a:rPr lang="cs-CZ" dirty="0" smtClean="0"/>
              <a:t>, cel</a:t>
            </a:r>
            <a:r>
              <a:rPr lang="cs-CZ" u="sng" dirty="0" smtClean="0"/>
              <a:t>er</a:t>
            </a:r>
            <a:r>
              <a:rPr lang="cs-CZ" dirty="0" smtClean="0"/>
              <a:t>)</a:t>
            </a:r>
          </a:p>
          <a:p>
            <a:pPr marL="624078" indent="-514350">
              <a:buNone/>
            </a:pPr>
            <a:r>
              <a:rPr lang="cs-CZ" b="1" dirty="0" smtClean="0"/>
              <a:t>=&gt;-</a:t>
            </a:r>
            <a:r>
              <a:rPr lang="cs-CZ" b="1" dirty="0" err="1" smtClean="0"/>
              <a:t>rimus</a:t>
            </a:r>
            <a:r>
              <a:rPr lang="cs-CZ" b="1" dirty="0" smtClean="0"/>
              <a:t>, a, um </a:t>
            </a:r>
            <a:r>
              <a:rPr lang="cs-CZ" dirty="0" smtClean="0"/>
              <a:t>ke tvaru </a:t>
            </a:r>
            <a:r>
              <a:rPr lang="cs-CZ" dirty="0" err="1" smtClean="0"/>
              <a:t>nom</a:t>
            </a:r>
            <a:r>
              <a:rPr lang="cs-CZ" dirty="0" smtClean="0"/>
              <a:t>. </a:t>
            </a:r>
            <a:r>
              <a:rPr lang="cs-CZ" dirty="0" err="1" smtClean="0"/>
              <a:t>sg</a:t>
            </a:r>
            <a:r>
              <a:rPr lang="cs-CZ" dirty="0" smtClean="0"/>
              <a:t>. </a:t>
            </a:r>
            <a:r>
              <a:rPr lang="cs-CZ" dirty="0" err="1" smtClean="0"/>
              <a:t>mask</a:t>
            </a:r>
            <a:r>
              <a:rPr lang="cs-CZ" dirty="0" smtClean="0"/>
              <a:t>.:</a:t>
            </a:r>
          </a:p>
          <a:p>
            <a:pPr marL="624078" indent="-514350">
              <a:buNone/>
            </a:pPr>
            <a:r>
              <a:rPr lang="cs-CZ" dirty="0" smtClean="0">
                <a:solidFill>
                  <a:srgbClr val="FF0000"/>
                </a:solidFill>
              </a:rPr>
              <a:t>     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aeger</a:t>
            </a:r>
            <a:r>
              <a:rPr lang="cs-CZ" dirty="0" smtClean="0"/>
              <a:t>+</a:t>
            </a:r>
            <a:r>
              <a:rPr lang="cs-CZ" dirty="0" err="1" smtClean="0"/>
              <a:t>rimus</a:t>
            </a:r>
            <a:r>
              <a:rPr lang="cs-CZ" dirty="0" smtClean="0"/>
              <a:t>, a, um; </a:t>
            </a:r>
            <a:r>
              <a:rPr lang="cs-CZ" dirty="0" err="1" smtClean="0"/>
              <a:t>acer</a:t>
            </a:r>
            <a:r>
              <a:rPr lang="cs-CZ" dirty="0" smtClean="0"/>
              <a:t>+</a:t>
            </a:r>
            <a:r>
              <a:rPr lang="cs-CZ" dirty="0" err="1" smtClean="0"/>
              <a:t>rimus</a:t>
            </a:r>
            <a:r>
              <a:rPr lang="cs-CZ" dirty="0" smtClean="0"/>
              <a:t>, a, um </a:t>
            </a:r>
          </a:p>
          <a:p>
            <a:pPr marL="624078" indent="-514350">
              <a:buNone/>
            </a:pPr>
            <a:endParaRPr lang="cs-CZ" dirty="0" smtClean="0"/>
          </a:p>
          <a:p>
            <a:pPr marL="624078" indent="-514350">
              <a:buNone/>
            </a:pPr>
            <a:r>
              <a:rPr lang="cs-CZ" b="1" dirty="0" smtClean="0">
                <a:solidFill>
                  <a:srgbClr val="0070C0"/>
                </a:solidFill>
              </a:rPr>
              <a:t>b) </a:t>
            </a:r>
            <a:r>
              <a:rPr lang="cs-CZ" b="1" dirty="0" err="1" smtClean="0">
                <a:solidFill>
                  <a:srgbClr val="0070C0"/>
                </a:solidFill>
              </a:rPr>
              <a:t>Facilis</a:t>
            </a:r>
            <a:r>
              <a:rPr lang="cs-CZ" b="1" dirty="0" smtClean="0">
                <a:solidFill>
                  <a:srgbClr val="0070C0"/>
                </a:solidFill>
              </a:rPr>
              <a:t>, </a:t>
            </a:r>
            <a:r>
              <a:rPr lang="cs-CZ" b="1" dirty="0" err="1" smtClean="0">
                <a:solidFill>
                  <a:srgbClr val="0070C0"/>
                </a:solidFill>
              </a:rPr>
              <a:t>difficilis</a:t>
            </a:r>
            <a:r>
              <a:rPr lang="cs-CZ" b="1" dirty="0" smtClean="0">
                <a:solidFill>
                  <a:srgbClr val="0070C0"/>
                </a:solidFill>
              </a:rPr>
              <a:t>, </a:t>
            </a:r>
            <a:r>
              <a:rPr lang="cs-CZ" b="1" dirty="0" err="1" smtClean="0">
                <a:solidFill>
                  <a:srgbClr val="0070C0"/>
                </a:solidFill>
              </a:rPr>
              <a:t>similis</a:t>
            </a:r>
            <a:r>
              <a:rPr lang="cs-CZ" b="1" dirty="0" smtClean="0">
                <a:solidFill>
                  <a:srgbClr val="0070C0"/>
                </a:solidFill>
              </a:rPr>
              <a:t>, </a:t>
            </a:r>
            <a:r>
              <a:rPr lang="cs-CZ" b="1" dirty="0" err="1" smtClean="0">
                <a:solidFill>
                  <a:srgbClr val="0070C0"/>
                </a:solidFill>
              </a:rPr>
              <a:t>dissimilis</a:t>
            </a:r>
            <a:r>
              <a:rPr lang="cs-CZ" b="1" dirty="0" smtClean="0">
                <a:solidFill>
                  <a:srgbClr val="0070C0"/>
                </a:solidFill>
              </a:rPr>
              <a:t>, </a:t>
            </a:r>
            <a:r>
              <a:rPr lang="cs-CZ" b="1" dirty="0" err="1" smtClean="0">
                <a:solidFill>
                  <a:srgbClr val="0070C0"/>
                </a:solidFill>
              </a:rPr>
              <a:t>gracilis</a:t>
            </a:r>
            <a:r>
              <a:rPr lang="cs-CZ" b="1" dirty="0" smtClean="0">
                <a:solidFill>
                  <a:srgbClr val="0070C0"/>
                </a:solidFill>
              </a:rPr>
              <a:t>,</a:t>
            </a:r>
          </a:p>
          <a:p>
            <a:pPr marL="624078" indent="-514350">
              <a:buNone/>
            </a:pPr>
            <a:r>
              <a:rPr lang="cs-CZ" b="1" dirty="0" smtClean="0">
                <a:solidFill>
                  <a:srgbClr val="0070C0"/>
                </a:solidFill>
              </a:rPr>
              <a:t>    </a:t>
            </a:r>
            <a:r>
              <a:rPr lang="cs-CZ" b="1" dirty="0" err="1" smtClean="0">
                <a:solidFill>
                  <a:srgbClr val="0070C0"/>
                </a:solidFill>
              </a:rPr>
              <a:t>humilis</a:t>
            </a:r>
            <a:endParaRPr lang="cs-CZ" b="1" dirty="0" smtClean="0">
              <a:solidFill>
                <a:srgbClr val="0070C0"/>
              </a:solidFill>
            </a:endParaRPr>
          </a:p>
          <a:p>
            <a:pPr marL="624078" indent="-514350">
              <a:buNone/>
            </a:pPr>
            <a:r>
              <a:rPr lang="cs-CZ" b="1" dirty="0" smtClean="0"/>
              <a:t>=&gt; -</a:t>
            </a:r>
            <a:r>
              <a:rPr lang="cs-CZ" b="1" dirty="0" err="1" smtClean="0"/>
              <a:t>limus</a:t>
            </a:r>
            <a:r>
              <a:rPr lang="cs-CZ" b="1" dirty="0" smtClean="0"/>
              <a:t>, a, um </a:t>
            </a:r>
            <a:r>
              <a:rPr lang="cs-CZ" dirty="0" smtClean="0"/>
              <a:t>ke gen. kmeni</a:t>
            </a:r>
          </a:p>
          <a:p>
            <a:pPr marL="624078" indent="-514350">
              <a:buNone/>
            </a:pPr>
            <a:r>
              <a:rPr lang="cs-CZ" dirty="0" smtClean="0"/>
              <a:t>      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facil</a:t>
            </a:r>
            <a:r>
              <a:rPr lang="cs-CZ" dirty="0" smtClean="0"/>
              <a:t>+</a:t>
            </a:r>
            <a:r>
              <a:rPr lang="cs-CZ" dirty="0" err="1" smtClean="0"/>
              <a:t>limus</a:t>
            </a:r>
            <a:r>
              <a:rPr lang="cs-CZ" dirty="0" smtClean="0"/>
              <a:t>, a, um; </a:t>
            </a:r>
            <a:r>
              <a:rPr lang="cs-CZ" dirty="0" err="1" smtClean="0"/>
              <a:t>simil</a:t>
            </a:r>
            <a:r>
              <a:rPr lang="cs-CZ" dirty="0" smtClean="0"/>
              <a:t>+</a:t>
            </a:r>
            <a:r>
              <a:rPr lang="cs-CZ" dirty="0" err="1" smtClean="0"/>
              <a:t>limus</a:t>
            </a:r>
            <a:r>
              <a:rPr lang="cs-CZ" dirty="0" smtClean="0"/>
              <a:t>, a, um</a:t>
            </a:r>
          </a:p>
          <a:p>
            <a:pPr marL="624078" indent="-514350">
              <a:buNone/>
            </a:pPr>
            <a:endParaRPr lang="cs-CZ" dirty="0" smtClean="0">
              <a:solidFill>
                <a:srgbClr val="0070C0"/>
              </a:solidFill>
            </a:endParaRPr>
          </a:p>
          <a:p>
            <a:pPr marL="624078" indent="-514350">
              <a:buNone/>
            </a:pPr>
            <a:r>
              <a:rPr lang="cs-CZ" b="1" dirty="0" smtClean="0">
                <a:solidFill>
                  <a:srgbClr val="0070C0"/>
                </a:solidFill>
              </a:rPr>
              <a:t>c)  Ostatní </a:t>
            </a:r>
            <a:r>
              <a:rPr lang="cs-CZ" b="1" dirty="0" err="1" smtClean="0">
                <a:solidFill>
                  <a:srgbClr val="0070C0"/>
                </a:solidFill>
              </a:rPr>
              <a:t>adj</a:t>
            </a:r>
            <a:r>
              <a:rPr lang="cs-CZ" b="1" dirty="0" smtClean="0">
                <a:solidFill>
                  <a:srgbClr val="0070C0"/>
                </a:solidFill>
              </a:rPr>
              <a:t>. </a:t>
            </a:r>
          </a:p>
          <a:p>
            <a:pPr marL="624078" indent="-514350">
              <a:buNone/>
            </a:pPr>
            <a:r>
              <a:rPr lang="cs-CZ" b="1" dirty="0" smtClean="0"/>
              <a:t>=&gt; -</a:t>
            </a:r>
            <a:r>
              <a:rPr lang="cs-CZ" b="1" dirty="0" err="1" smtClean="0"/>
              <a:t>issimus</a:t>
            </a:r>
            <a:r>
              <a:rPr lang="cs-CZ" b="1" dirty="0" smtClean="0"/>
              <a:t>, a, um </a:t>
            </a:r>
            <a:r>
              <a:rPr lang="cs-CZ" dirty="0" smtClean="0"/>
              <a:t>ke gen. kmeni</a:t>
            </a:r>
          </a:p>
          <a:p>
            <a:pPr marL="624078" indent="-514350">
              <a:buNone/>
            </a:pPr>
            <a:r>
              <a:rPr lang="cs-CZ" dirty="0" smtClean="0"/>
              <a:t>      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long</a:t>
            </a:r>
            <a:r>
              <a:rPr lang="cs-CZ" dirty="0" smtClean="0"/>
              <a:t>+</a:t>
            </a:r>
            <a:r>
              <a:rPr lang="cs-CZ" dirty="0" err="1" smtClean="0"/>
              <a:t>issimus</a:t>
            </a:r>
            <a:r>
              <a:rPr lang="cs-CZ" dirty="0" smtClean="0"/>
              <a:t>, a, um; </a:t>
            </a:r>
            <a:r>
              <a:rPr lang="cs-CZ" dirty="0" err="1" smtClean="0"/>
              <a:t>brev</a:t>
            </a:r>
            <a:r>
              <a:rPr lang="cs-CZ" dirty="0" smtClean="0"/>
              <a:t>+</a:t>
            </a:r>
            <a:r>
              <a:rPr lang="cs-CZ" dirty="0" err="1" smtClean="0"/>
              <a:t>issimus</a:t>
            </a:r>
            <a:r>
              <a:rPr lang="cs-CZ" dirty="0" smtClean="0"/>
              <a:t>, a, um;</a:t>
            </a:r>
          </a:p>
          <a:p>
            <a:pPr marL="624078" indent="-514350">
              <a:buNone/>
            </a:pPr>
            <a:r>
              <a:rPr lang="cs-CZ" dirty="0" smtClean="0"/>
              <a:t>      </a:t>
            </a:r>
            <a:r>
              <a:rPr lang="cs-CZ" dirty="0" err="1" smtClean="0"/>
              <a:t>simplic</a:t>
            </a:r>
            <a:r>
              <a:rPr lang="cs-CZ" dirty="0" smtClean="0"/>
              <a:t>+</a:t>
            </a:r>
            <a:r>
              <a:rPr lang="cs-CZ" dirty="0" err="1" smtClean="0"/>
              <a:t>issimus</a:t>
            </a:r>
            <a:r>
              <a:rPr lang="cs-CZ" dirty="0" smtClean="0"/>
              <a:t>, a, um</a:t>
            </a:r>
          </a:p>
          <a:p>
            <a:pPr marL="624078" indent="-514350">
              <a:buFont typeface="Symbol"/>
              <a:buChar char="Þ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857256"/>
          </a:xfrm>
        </p:spPr>
        <p:txBody>
          <a:bodyPr/>
          <a:lstStyle/>
          <a:p>
            <a:r>
              <a:rPr lang="cs-CZ" dirty="0" smtClean="0"/>
              <a:t>Pravidelné stupňování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125" indent="-255588">
              <a:spcBef>
                <a:spcPts val="0"/>
              </a:spcBef>
              <a:buNone/>
            </a:pPr>
            <a:r>
              <a:rPr lang="cs-CZ" sz="2200" dirty="0" err="1" smtClean="0"/>
              <a:t>Sg</a:t>
            </a:r>
            <a:r>
              <a:rPr lang="cs-CZ" sz="2200" dirty="0" smtClean="0"/>
              <a:t>.					</a:t>
            </a:r>
          </a:p>
          <a:p>
            <a:pPr marL="539750" indent="-457200">
              <a:spcBef>
                <a:spcPts val="0"/>
              </a:spcBef>
              <a:buNone/>
            </a:pPr>
            <a:r>
              <a:rPr lang="cs-CZ" sz="2200" dirty="0" smtClean="0"/>
              <a:t>1. </a:t>
            </a:r>
          </a:p>
          <a:p>
            <a:pPr marL="539750" indent="-457200">
              <a:spcBef>
                <a:spcPts val="0"/>
              </a:spcBef>
              <a:buNone/>
            </a:pPr>
            <a:r>
              <a:rPr lang="cs-CZ" sz="2200" dirty="0" smtClean="0"/>
              <a:t>2.						  </a:t>
            </a:r>
          </a:p>
          <a:p>
            <a:pPr marL="624078" indent="-514350">
              <a:spcBef>
                <a:spcPts val="0"/>
              </a:spcBef>
              <a:buNone/>
            </a:pPr>
            <a:r>
              <a:rPr lang="cs-CZ" sz="2200" dirty="0" smtClean="0"/>
              <a:t>4.						 </a:t>
            </a:r>
          </a:p>
          <a:p>
            <a:pPr marL="624078" indent="-514350">
              <a:spcBef>
                <a:spcPts val="0"/>
              </a:spcBef>
              <a:buNone/>
            </a:pPr>
            <a:r>
              <a:rPr lang="cs-CZ" sz="2200" dirty="0" smtClean="0"/>
              <a:t>6.		</a:t>
            </a:r>
          </a:p>
          <a:p>
            <a:pPr marL="624078" indent="-514350">
              <a:spcBef>
                <a:spcPts val="0"/>
              </a:spcBef>
              <a:buNone/>
            </a:pPr>
            <a:endParaRPr lang="cs-CZ" sz="2200" dirty="0" smtClean="0"/>
          </a:p>
          <a:p>
            <a:pPr marL="624078" indent="-514350">
              <a:spcBef>
                <a:spcPts val="0"/>
              </a:spcBef>
              <a:buNone/>
            </a:pPr>
            <a:endParaRPr lang="cs-CZ" sz="2200" dirty="0" smtClean="0"/>
          </a:p>
          <a:p>
            <a:pPr marL="82550" indent="26988">
              <a:spcBef>
                <a:spcPts val="0"/>
              </a:spcBef>
              <a:buNone/>
            </a:pPr>
            <a:r>
              <a:rPr lang="cs-CZ" sz="2200" dirty="0" err="1" smtClean="0"/>
              <a:t>Pl</a:t>
            </a:r>
            <a:r>
              <a:rPr lang="cs-CZ" sz="2200" dirty="0" smtClean="0"/>
              <a:t>.</a:t>
            </a:r>
          </a:p>
          <a:p>
            <a:pPr marL="624078" indent="-514350">
              <a:spcBef>
                <a:spcPts val="0"/>
              </a:spcBef>
              <a:buNone/>
            </a:pPr>
            <a:r>
              <a:rPr lang="cs-CZ" sz="2200" dirty="0" smtClean="0"/>
              <a:t>1.</a:t>
            </a:r>
          </a:p>
          <a:p>
            <a:pPr marL="624078" indent="-514350">
              <a:spcBef>
                <a:spcPts val="0"/>
              </a:spcBef>
              <a:buNone/>
            </a:pPr>
            <a:r>
              <a:rPr lang="cs-CZ" sz="2200" dirty="0" smtClean="0"/>
              <a:t>2.</a:t>
            </a:r>
          </a:p>
          <a:p>
            <a:pPr marL="624078" indent="-514350">
              <a:spcBef>
                <a:spcPts val="0"/>
              </a:spcBef>
              <a:buNone/>
            </a:pPr>
            <a:r>
              <a:rPr lang="cs-CZ" sz="2200" dirty="0" smtClean="0"/>
              <a:t>4.</a:t>
            </a:r>
          </a:p>
          <a:p>
            <a:pPr marL="624078" indent="-514350">
              <a:spcBef>
                <a:spcPts val="0"/>
              </a:spcBef>
              <a:buNone/>
            </a:pPr>
            <a:r>
              <a:rPr lang="cs-CZ" sz="2200" dirty="0" smtClean="0"/>
              <a:t>6.		</a:t>
            </a:r>
            <a:endParaRPr lang="cs-CZ" sz="2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 dirty="0" smtClean="0"/>
              <a:t>Úkol: Doplňte tvary </a:t>
            </a:r>
            <a:r>
              <a:rPr lang="cs-CZ" sz="2800" dirty="0" smtClean="0"/>
              <a:t>superlativu </a:t>
            </a:r>
            <a:r>
              <a:rPr lang="cs-CZ" sz="2800" dirty="0" smtClean="0"/>
              <a:t>od následujících adjektiv:</a:t>
            </a:r>
            <a:br>
              <a:rPr lang="cs-CZ" sz="2800" dirty="0" smtClean="0"/>
            </a:br>
            <a:r>
              <a:rPr lang="cs-CZ" sz="2800" i="1" dirty="0" err="1" smtClean="0"/>
              <a:t>purus</a:t>
            </a:r>
            <a:r>
              <a:rPr lang="cs-CZ" sz="2800" i="1" dirty="0" smtClean="0"/>
              <a:t>, a, </a:t>
            </a:r>
            <a:r>
              <a:rPr lang="cs-CZ" sz="2800" i="1" dirty="0" smtClean="0"/>
              <a:t>um;</a:t>
            </a:r>
            <a:r>
              <a:rPr lang="cs-CZ" sz="2800" i="1" dirty="0" err="1" smtClean="0"/>
              <a:t>difficilis</a:t>
            </a:r>
            <a:r>
              <a:rPr lang="cs-CZ" sz="2800" i="1" dirty="0" smtClean="0"/>
              <a:t>, e; celer, </a:t>
            </a:r>
            <a:r>
              <a:rPr lang="cs-CZ" sz="2800" i="1" dirty="0" err="1" smtClean="0"/>
              <a:t>eris</a:t>
            </a:r>
            <a:r>
              <a:rPr lang="cs-CZ" sz="2800" i="1" dirty="0" smtClean="0"/>
              <a:t>, </a:t>
            </a:r>
            <a:r>
              <a:rPr lang="cs-CZ" sz="2800" i="1" dirty="0" err="1" smtClean="0"/>
              <a:t>ere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Adjektiva I. a II. deklinace, která mají před</a:t>
            </a:r>
          </a:p>
          <a:p>
            <a:pPr>
              <a:buNone/>
            </a:pPr>
            <a:r>
              <a:rPr lang="cs-CZ" dirty="0" smtClean="0"/>
              <a:t>koncovkou </a:t>
            </a:r>
            <a:r>
              <a:rPr lang="cs-CZ" dirty="0" err="1" smtClean="0"/>
              <a:t>nom</a:t>
            </a:r>
            <a:r>
              <a:rPr lang="cs-CZ" dirty="0" smtClean="0"/>
              <a:t>. </a:t>
            </a:r>
            <a:r>
              <a:rPr lang="cs-CZ" dirty="0" err="1" smtClean="0"/>
              <a:t>sg</a:t>
            </a:r>
            <a:r>
              <a:rPr lang="cs-CZ" dirty="0" smtClean="0"/>
              <a:t>. samohlásku, se stupňují</a:t>
            </a:r>
          </a:p>
          <a:p>
            <a:pPr>
              <a:buNone/>
            </a:pPr>
            <a:r>
              <a:rPr lang="cs-CZ" dirty="0" smtClean="0"/>
              <a:t>opisem pomocí </a:t>
            </a:r>
            <a:r>
              <a:rPr lang="cs-CZ" dirty="0" err="1" smtClean="0">
                <a:solidFill>
                  <a:srgbClr val="0070C0"/>
                </a:solidFill>
              </a:rPr>
              <a:t>magis</a:t>
            </a:r>
            <a:r>
              <a:rPr lang="cs-CZ" dirty="0" smtClean="0"/>
              <a:t> (komparativ), </a:t>
            </a:r>
            <a:r>
              <a:rPr lang="cs-CZ" dirty="0" err="1" smtClean="0">
                <a:solidFill>
                  <a:srgbClr val="0070C0"/>
                </a:solidFill>
              </a:rPr>
              <a:t>maxime</a:t>
            </a:r>
            <a:endParaRPr lang="cs-CZ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cs-CZ" dirty="0" smtClean="0"/>
              <a:t>(superlativ)</a:t>
            </a:r>
          </a:p>
          <a:p>
            <a:endParaRPr lang="cs-CZ" dirty="0" smtClean="0"/>
          </a:p>
          <a:p>
            <a:pPr>
              <a:buNone/>
            </a:pPr>
            <a:r>
              <a:rPr lang="cs-CZ" sz="2400" dirty="0" err="1" smtClean="0"/>
              <a:t>dub</a:t>
            </a:r>
            <a:r>
              <a:rPr lang="cs-CZ" sz="2400" b="1" dirty="0" err="1" smtClean="0">
                <a:solidFill>
                  <a:srgbClr val="FF0000"/>
                </a:solidFill>
              </a:rPr>
              <a:t>i</a:t>
            </a:r>
            <a:r>
              <a:rPr lang="cs-CZ" sz="2400" dirty="0" err="1" smtClean="0"/>
              <a:t>us</a:t>
            </a:r>
            <a:r>
              <a:rPr lang="cs-CZ" sz="2400" dirty="0" smtClean="0"/>
              <a:t>, a, um</a:t>
            </a:r>
          </a:p>
          <a:p>
            <a:pPr>
              <a:buNone/>
            </a:pPr>
            <a:r>
              <a:rPr lang="cs-CZ" sz="2400" dirty="0" err="1" smtClean="0"/>
              <a:t>magis</a:t>
            </a:r>
            <a:r>
              <a:rPr lang="cs-CZ" sz="2400" dirty="0" smtClean="0"/>
              <a:t> </a:t>
            </a:r>
            <a:r>
              <a:rPr lang="cs-CZ" sz="2400" dirty="0" err="1" smtClean="0"/>
              <a:t>dubius</a:t>
            </a:r>
            <a:r>
              <a:rPr lang="cs-CZ" sz="2400" dirty="0" smtClean="0"/>
              <a:t>, a, um</a:t>
            </a:r>
          </a:p>
          <a:p>
            <a:pPr>
              <a:buNone/>
            </a:pPr>
            <a:r>
              <a:rPr lang="cs-CZ" sz="2400" dirty="0" err="1" smtClean="0"/>
              <a:t>maxime</a:t>
            </a:r>
            <a:r>
              <a:rPr lang="cs-CZ" sz="2400" dirty="0" smtClean="0"/>
              <a:t> </a:t>
            </a:r>
            <a:r>
              <a:rPr lang="cs-CZ" sz="2400" dirty="0" err="1" smtClean="0"/>
              <a:t>dubius</a:t>
            </a:r>
            <a:r>
              <a:rPr lang="cs-CZ" sz="2400" dirty="0" smtClean="0"/>
              <a:t>, a, um 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err="1" smtClean="0"/>
              <a:t>necessar</a:t>
            </a:r>
            <a:r>
              <a:rPr lang="cs-CZ" sz="2400" b="1" dirty="0" err="1" smtClean="0">
                <a:solidFill>
                  <a:srgbClr val="FF0000"/>
                </a:solidFill>
              </a:rPr>
              <a:t>i</a:t>
            </a:r>
            <a:r>
              <a:rPr lang="cs-CZ" sz="2400" dirty="0" err="1" smtClean="0"/>
              <a:t>us</a:t>
            </a:r>
            <a:r>
              <a:rPr lang="cs-CZ" sz="2400" dirty="0" smtClean="0"/>
              <a:t>, a, um</a:t>
            </a:r>
          </a:p>
          <a:p>
            <a:pPr>
              <a:buNone/>
            </a:pPr>
            <a:r>
              <a:rPr lang="cs-CZ" sz="2400" dirty="0" err="1" smtClean="0"/>
              <a:t>magis</a:t>
            </a:r>
            <a:r>
              <a:rPr lang="cs-CZ" sz="2400" dirty="0" smtClean="0"/>
              <a:t> </a:t>
            </a:r>
            <a:r>
              <a:rPr lang="cs-CZ" sz="2400" dirty="0" err="1" smtClean="0"/>
              <a:t>necessarius</a:t>
            </a:r>
            <a:r>
              <a:rPr lang="cs-CZ" sz="2400" dirty="0" smtClean="0"/>
              <a:t>, a, um</a:t>
            </a:r>
          </a:p>
          <a:p>
            <a:pPr>
              <a:buNone/>
            </a:pPr>
            <a:r>
              <a:rPr lang="cs-CZ" sz="2400" dirty="0" err="1" smtClean="0"/>
              <a:t>maxime</a:t>
            </a:r>
            <a:r>
              <a:rPr lang="cs-CZ" sz="2400" dirty="0" smtClean="0"/>
              <a:t> </a:t>
            </a:r>
            <a:r>
              <a:rPr lang="cs-CZ" sz="2400" dirty="0" err="1" smtClean="0"/>
              <a:t>necessarius</a:t>
            </a:r>
            <a:r>
              <a:rPr lang="cs-CZ" sz="2400" dirty="0" smtClean="0"/>
              <a:t>, a, um 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Opisné stupňování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28596" y="1571612"/>
          <a:ext cx="8229600" cy="2956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4193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 Pozitiv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Komparativ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Superlativ</a:t>
                      </a:r>
                      <a:endParaRPr lang="cs-CZ" dirty="0"/>
                    </a:p>
                  </a:txBody>
                  <a:tcPr/>
                </a:tc>
              </a:tr>
              <a:tr h="518161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magnus</a:t>
                      </a:r>
                      <a:r>
                        <a:rPr lang="cs-CZ" dirty="0" smtClean="0"/>
                        <a:t>,  a, 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major, </a:t>
                      </a:r>
                      <a:r>
                        <a:rPr lang="cs-CZ" dirty="0" err="1" smtClean="0"/>
                        <a:t>majus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maximus</a:t>
                      </a:r>
                      <a:r>
                        <a:rPr lang="cs-CZ" dirty="0" smtClean="0"/>
                        <a:t>, a, um</a:t>
                      </a:r>
                    </a:p>
                  </a:txBody>
                  <a:tcPr/>
                </a:tc>
              </a:tr>
              <a:tr h="518161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parvus</a:t>
                      </a:r>
                      <a:r>
                        <a:rPr lang="cs-CZ" dirty="0" smtClean="0"/>
                        <a:t>, a, 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minor</a:t>
                      </a:r>
                      <a:r>
                        <a:rPr lang="cs-CZ" dirty="0" smtClean="0"/>
                        <a:t>, minus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minimus</a:t>
                      </a:r>
                      <a:r>
                        <a:rPr lang="cs-CZ" dirty="0" smtClean="0"/>
                        <a:t>, a, um</a:t>
                      </a:r>
                    </a:p>
                  </a:txBody>
                  <a:tcPr/>
                </a:tc>
              </a:tr>
              <a:tr h="51816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bonus, a, 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melior</a:t>
                      </a:r>
                      <a:r>
                        <a:rPr lang="cs-CZ" dirty="0" smtClean="0"/>
                        <a:t>, </a:t>
                      </a:r>
                      <a:r>
                        <a:rPr lang="cs-CZ" dirty="0" err="1" smtClean="0"/>
                        <a:t>melius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optimus</a:t>
                      </a:r>
                      <a:r>
                        <a:rPr lang="cs-CZ" dirty="0" smtClean="0"/>
                        <a:t>, a, um</a:t>
                      </a:r>
                      <a:endParaRPr lang="cs-CZ" dirty="0"/>
                    </a:p>
                  </a:txBody>
                  <a:tcPr/>
                </a:tc>
              </a:tr>
              <a:tr h="51816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malus,</a:t>
                      </a:r>
                      <a:r>
                        <a:rPr lang="cs-CZ" baseline="0" dirty="0" smtClean="0"/>
                        <a:t> a, 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pejor</a:t>
                      </a:r>
                      <a:r>
                        <a:rPr lang="cs-CZ" dirty="0" smtClean="0"/>
                        <a:t>, </a:t>
                      </a:r>
                      <a:r>
                        <a:rPr lang="cs-CZ" dirty="0" err="1" smtClean="0"/>
                        <a:t>pejus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pessimus</a:t>
                      </a:r>
                      <a:r>
                        <a:rPr lang="cs-CZ" dirty="0" smtClean="0"/>
                        <a:t>, a, um</a:t>
                      </a:r>
                    </a:p>
                  </a:txBody>
                  <a:tcPr/>
                </a:tc>
              </a:tr>
              <a:tr h="518161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multus</a:t>
                      </a:r>
                      <a:r>
                        <a:rPr lang="cs-CZ" dirty="0" smtClean="0"/>
                        <a:t>, a, 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plūrēs</a:t>
                      </a:r>
                      <a:r>
                        <a:rPr lang="cs-CZ" dirty="0" smtClean="0"/>
                        <a:t>, </a:t>
                      </a:r>
                      <a:r>
                        <a:rPr lang="cs-CZ" dirty="0" err="1" smtClean="0"/>
                        <a:t>plūra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plūrimus</a:t>
                      </a:r>
                      <a:r>
                        <a:rPr lang="cs-CZ" dirty="0" smtClean="0"/>
                        <a:t>, a, um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Nepravidelné stupňování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57158" y="4857760"/>
            <a:ext cx="81439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100" dirty="0" err="1" smtClean="0"/>
              <a:t>Pelvis</a:t>
            </a:r>
            <a:r>
              <a:rPr lang="cs-CZ" sz="2100" dirty="0" smtClean="0"/>
              <a:t> major – </a:t>
            </a:r>
            <a:r>
              <a:rPr lang="cs-CZ" sz="2100" dirty="0" err="1" smtClean="0"/>
              <a:t>pelvis</a:t>
            </a:r>
            <a:r>
              <a:rPr lang="cs-CZ" sz="2100" dirty="0" smtClean="0"/>
              <a:t> </a:t>
            </a:r>
            <a:r>
              <a:rPr lang="cs-CZ" sz="2100" dirty="0" err="1" smtClean="0"/>
              <a:t>minor</a:t>
            </a:r>
            <a:endParaRPr lang="cs-CZ" sz="2100" dirty="0" smtClean="0"/>
          </a:p>
          <a:p>
            <a:r>
              <a:rPr lang="cs-CZ" sz="2100" dirty="0" err="1"/>
              <a:t>C</a:t>
            </a:r>
            <a:r>
              <a:rPr lang="cs-CZ" sz="2100" dirty="0" err="1" smtClean="0"/>
              <a:t>irculatio</a:t>
            </a:r>
            <a:r>
              <a:rPr lang="cs-CZ" sz="2100" dirty="0" smtClean="0"/>
              <a:t> major – </a:t>
            </a:r>
            <a:r>
              <a:rPr lang="cs-CZ" sz="2100" dirty="0" err="1" smtClean="0"/>
              <a:t>circulatio</a:t>
            </a:r>
            <a:r>
              <a:rPr lang="cs-CZ" sz="2100" dirty="0" smtClean="0"/>
              <a:t> </a:t>
            </a:r>
            <a:r>
              <a:rPr lang="cs-CZ" sz="2100" dirty="0" err="1" smtClean="0"/>
              <a:t>minor</a:t>
            </a:r>
            <a:endParaRPr lang="cs-CZ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218</TotalTime>
  <Words>598</Words>
  <Application>Microsoft Office PowerPoint</Application>
  <PresentationFormat>Předvádění na obrazovce (4:3)</PresentationFormat>
  <Paragraphs>151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Shluk</vt:lpstr>
      <vt:lpstr>Snímek 1</vt:lpstr>
      <vt:lpstr>Stupně kvalitativních adjektiv</vt:lpstr>
      <vt:lpstr>Druhy stupňování</vt:lpstr>
      <vt:lpstr>Pravidelné stupňování</vt:lpstr>
      <vt:lpstr>Úkol: Doplňte tvary komparativu od následujících adjektiv: purus, a, um; recens, entis; acer, acris, acre</vt:lpstr>
      <vt:lpstr>Pravidelné stupňování</vt:lpstr>
      <vt:lpstr>Úkol: Doplňte tvary superlativu od následujících adjektiv: purus, a, um;difficilis, e; celer, eris, ere</vt:lpstr>
      <vt:lpstr>Opisné stupňování</vt:lpstr>
      <vt:lpstr>Nepravidelné stupňování</vt:lpstr>
      <vt:lpstr>Neúplné stupňování</vt:lpstr>
      <vt:lpstr>Úkol: Přeložte a vyskloňujte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Eva</dc:creator>
  <cp:lastModifiedBy>juklova</cp:lastModifiedBy>
  <cp:revision>24</cp:revision>
  <dcterms:created xsi:type="dcterms:W3CDTF">2010-11-21T16:31:09Z</dcterms:created>
  <dcterms:modified xsi:type="dcterms:W3CDTF">2013-11-22T09:53:02Z</dcterms:modified>
</cp:coreProperties>
</file>