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576" autoAdjust="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CD2D8BC-84ED-49BA-9902-3D4050831F76}" type="datetimeFigureOut">
              <a:rPr lang="cs-CZ" smtClean="0"/>
              <a:pPr/>
              <a:t>24. 9. 2013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5C62454-ED80-4180-9D90-A63B778D19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D2D8BC-84ED-49BA-9902-3D4050831F76}" type="datetimeFigureOut">
              <a:rPr lang="cs-CZ" smtClean="0"/>
              <a:pPr/>
              <a:t>24. 9. 2013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C62454-ED80-4180-9D90-A63B778D19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D2D8BC-84ED-49BA-9902-3D4050831F76}" type="datetimeFigureOut">
              <a:rPr lang="cs-CZ" smtClean="0"/>
              <a:pPr/>
              <a:t>24. 9. 2013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C62454-ED80-4180-9D90-A63B778D19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D2D8BC-84ED-49BA-9902-3D4050831F76}" type="datetimeFigureOut">
              <a:rPr lang="cs-CZ" smtClean="0"/>
              <a:pPr/>
              <a:t>24. 9. 2013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C62454-ED80-4180-9D90-A63B778D193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D2D8BC-84ED-49BA-9902-3D4050831F76}" type="datetimeFigureOut">
              <a:rPr lang="cs-CZ" smtClean="0"/>
              <a:pPr/>
              <a:t>24. 9. 2013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C62454-ED80-4180-9D90-A63B778D193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D2D8BC-84ED-49BA-9902-3D4050831F76}" type="datetimeFigureOut">
              <a:rPr lang="cs-CZ" smtClean="0"/>
              <a:pPr/>
              <a:t>24. 9. 2013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C62454-ED80-4180-9D90-A63B778D193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D2D8BC-84ED-49BA-9902-3D4050831F76}" type="datetimeFigureOut">
              <a:rPr lang="cs-CZ" smtClean="0"/>
              <a:pPr/>
              <a:t>24. 9. 2013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C62454-ED80-4180-9D90-A63B778D19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D2D8BC-84ED-49BA-9902-3D4050831F76}" type="datetimeFigureOut">
              <a:rPr lang="cs-CZ" smtClean="0"/>
              <a:pPr/>
              <a:t>24. 9. 2013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C62454-ED80-4180-9D90-A63B778D193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D2D8BC-84ED-49BA-9902-3D4050831F76}" type="datetimeFigureOut">
              <a:rPr lang="cs-CZ" smtClean="0"/>
              <a:pPr/>
              <a:t>24. 9. 2013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C62454-ED80-4180-9D90-A63B778D19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CD2D8BC-84ED-49BA-9902-3D4050831F76}" type="datetimeFigureOut">
              <a:rPr lang="cs-CZ" smtClean="0"/>
              <a:pPr/>
              <a:t>24. 9. 2013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C62454-ED80-4180-9D90-A63B778D19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CD2D8BC-84ED-49BA-9902-3D4050831F76}" type="datetimeFigureOut">
              <a:rPr lang="cs-CZ" smtClean="0"/>
              <a:pPr/>
              <a:t>24. 9. 2013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5C62454-ED80-4180-9D90-A63B778D193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CD2D8BC-84ED-49BA-9902-3D4050831F76}" type="datetimeFigureOut">
              <a:rPr lang="cs-CZ" smtClean="0"/>
              <a:pPr/>
              <a:t>24. 9. 2013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5C62454-ED80-4180-9D90-A63B778D193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571744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cs-CZ" sz="6000" dirty="0" err="1" smtClean="0"/>
              <a:t>Nulla</a:t>
            </a:r>
            <a:r>
              <a:rPr lang="cs-CZ" sz="6000" dirty="0" smtClean="0"/>
              <a:t> </a:t>
            </a:r>
            <a:r>
              <a:rPr lang="cs-CZ" sz="6000" dirty="0" err="1" smtClean="0"/>
              <a:t>est</a:t>
            </a:r>
            <a:r>
              <a:rPr lang="cs-CZ" sz="6000" dirty="0" smtClean="0"/>
              <a:t> </a:t>
            </a:r>
            <a:r>
              <a:rPr lang="cs-CZ" sz="6000" dirty="0" err="1" smtClean="0"/>
              <a:t>medicina</a:t>
            </a:r>
            <a:r>
              <a:rPr lang="cs-CZ" sz="6000" dirty="0" smtClean="0"/>
              <a:t> sine </a:t>
            </a:r>
            <a:r>
              <a:rPr lang="cs-CZ" sz="6000" dirty="0" err="1" smtClean="0"/>
              <a:t>lingua</a:t>
            </a:r>
            <a:r>
              <a:rPr lang="cs-CZ" sz="6000" dirty="0" smtClean="0"/>
              <a:t> Latina</a:t>
            </a:r>
            <a:endParaRPr lang="cs-CZ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7158" y="2857496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9600" dirty="0" smtClean="0"/>
              <a:t>1st DECLENSION</a:t>
            </a:r>
            <a:br>
              <a:rPr lang="cs-CZ" sz="9600" dirty="0" smtClean="0"/>
            </a:br>
            <a:r>
              <a:rPr lang="cs-CZ" sz="9600" dirty="0" smtClean="0"/>
              <a:t>(a-</a:t>
            </a:r>
            <a:r>
              <a:rPr lang="cs-CZ" sz="9600" dirty="0" err="1" smtClean="0"/>
              <a:t>stems</a:t>
            </a:r>
            <a:r>
              <a:rPr lang="cs-CZ" sz="9600" dirty="0" smtClean="0"/>
              <a:t>)</a:t>
            </a:r>
            <a:endParaRPr lang="cs-CZ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357718"/>
          </a:xfrm>
        </p:spPr>
        <p:txBody>
          <a:bodyPr>
            <a:normAutofit fontScale="85000" lnSpcReduction="20000"/>
          </a:bodyPr>
          <a:lstStyle/>
          <a:p>
            <a:pPr marL="742950" indent="-742950">
              <a:buNone/>
            </a:pPr>
            <a:r>
              <a:rPr lang="en-US" sz="3600" dirty="0" smtClean="0">
                <a:solidFill>
                  <a:schemeClr val="bg2">
                    <a:lumMod val="50000"/>
                  </a:schemeClr>
                </a:solidFill>
              </a:rPr>
              <a:t>1) Nouns of Latin origin + </a:t>
            </a:r>
          </a:p>
          <a:p>
            <a:pPr marL="742950" indent="-742950">
              <a:buNone/>
            </a:pPr>
            <a:r>
              <a:rPr lang="en-US" sz="3600" dirty="0" smtClean="0">
                <a:solidFill>
                  <a:schemeClr val="bg2">
                    <a:lumMod val="50000"/>
                  </a:schemeClr>
                </a:solidFill>
              </a:rPr>
              <a:t>nouns of Greek origin with Latin endings:</a:t>
            </a:r>
          </a:p>
          <a:p>
            <a:pPr marL="742950" indent="-742950">
              <a:buNone/>
            </a:pPr>
            <a:endParaRPr lang="en-US" sz="3600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514350" indent="-514350"/>
            <a:r>
              <a:rPr lang="en-US" dirty="0" smtClean="0"/>
              <a:t>Example: </a:t>
            </a:r>
            <a:r>
              <a:rPr lang="en-US" dirty="0" smtClean="0">
                <a:solidFill>
                  <a:srgbClr val="FF0000"/>
                </a:solidFill>
              </a:rPr>
              <a:t>vena</a:t>
            </a:r>
            <a:r>
              <a:rPr lang="en-US" dirty="0" smtClean="0"/>
              <a:t>, </a:t>
            </a:r>
            <a:r>
              <a:rPr lang="en-US" dirty="0" err="1" smtClean="0"/>
              <a:t>ae</a:t>
            </a:r>
            <a:r>
              <a:rPr lang="en-US" dirty="0" smtClean="0"/>
              <a:t>, f. </a:t>
            </a:r>
          </a:p>
          <a:p>
            <a:pPr marL="514350" indent="-514350"/>
            <a:r>
              <a:rPr lang="en-US" dirty="0" smtClean="0"/>
              <a:t>Exceptions: </a:t>
            </a:r>
            <a:r>
              <a:rPr lang="en-US" dirty="0" err="1" smtClean="0">
                <a:solidFill>
                  <a:srgbClr val="FF0000"/>
                </a:solidFill>
              </a:rPr>
              <a:t>dentista</a:t>
            </a:r>
            <a:r>
              <a:rPr lang="en-US" dirty="0" smtClean="0"/>
              <a:t>, </a:t>
            </a:r>
            <a:r>
              <a:rPr lang="en-US" dirty="0" err="1" smtClean="0"/>
              <a:t>ae</a:t>
            </a:r>
            <a:r>
              <a:rPr lang="en-US" dirty="0" smtClean="0"/>
              <a:t>, m.; </a:t>
            </a:r>
            <a:r>
              <a:rPr lang="en-US" dirty="0" err="1" smtClean="0">
                <a:solidFill>
                  <a:srgbClr val="FF0000"/>
                </a:solidFill>
              </a:rPr>
              <a:t>antagonista</a:t>
            </a:r>
            <a:r>
              <a:rPr lang="en-US" dirty="0" smtClean="0"/>
              <a:t>, </a:t>
            </a:r>
            <a:r>
              <a:rPr lang="en-US" dirty="0" err="1" smtClean="0"/>
              <a:t>ae</a:t>
            </a:r>
            <a:r>
              <a:rPr lang="en-US" dirty="0" smtClean="0"/>
              <a:t>, m.</a:t>
            </a:r>
          </a:p>
          <a:p>
            <a:pPr marL="514350" indent="-514350"/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sg</a:t>
            </a:r>
            <a:r>
              <a:rPr lang="en-US" dirty="0" smtClean="0"/>
              <a:t>. 				     pl.</a:t>
            </a:r>
          </a:p>
          <a:p>
            <a:pPr marL="514350" indent="-514350">
              <a:buNone/>
            </a:pPr>
            <a:r>
              <a:rPr lang="en-US" dirty="0" smtClean="0"/>
              <a:t> 1. </a:t>
            </a:r>
            <a:r>
              <a:rPr lang="en-US" dirty="0" err="1" smtClean="0"/>
              <a:t>vēn</a:t>
            </a:r>
            <a:r>
              <a:rPr lang="en-US" dirty="0" smtClean="0"/>
              <a:t>-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 				1. </a:t>
            </a:r>
            <a:r>
              <a:rPr lang="en-US" dirty="0" err="1" smtClean="0"/>
              <a:t>vēn-</a:t>
            </a:r>
            <a:r>
              <a:rPr lang="en-US" dirty="0" err="1" smtClean="0">
                <a:solidFill>
                  <a:srgbClr val="FF0000"/>
                </a:solidFill>
              </a:rPr>
              <a:t>ae</a:t>
            </a:r>
            <a:r>
              <a:rPr lang="en-US" smtClean="0"/>
              <a:t>	    </a:t>
            </a:r>
          </a:p>
          <a:p>
            <a:pPr marL="514350" indent="-514350">
              <a:buNone/>
            </a:pPr>
            <a:r>
              <a:rPr lang="en-US" dirty="0" smtClean="0"/>
              <a:t> 2. </a:t>
            </a:r>
            <a:r>
              <a:rPr lang="en-US" dirty="0" err="1" smtClean="0"/>
              <a:t>vēn-</a:t>
            </a:r>
            <a:r>
              <a:rPr lang="en-US" dirty="0" err="1" smtClean="0">
                <a:solidFill>
                  <a:srgbClr val="FF0000"/>
                </a:solidFill>
              </a:rPr>
              <a:t>ae</a:t>
            </a:r>
            <a:r>
              <a:rPr lang="en-US" dirty="0" smtClean="0"/>
              <a:t>				2. </a:t>
            </a:r>
            <a:r>
              <a:rPr lang="en-US" dirty="0" err="1" smtClean="0"/>
              <a:t>vēn-</a:t>
            </a:r>
            <a:r>
              <a:rPr lang="en-US" dirty="0" err="1" smtClean="0">
                <a:solidFill>
                  <a:srgbClr val="FF0000"/>
                </a:solidFill>
              </a:rPr>
              <a:t>ārum</a:t>
            </a:r>
            <a:endParaRPr lang="en-US" dirty="0" smtClean="0">
              <a:solidFill>
                <a:srgbClr val="FF0000"/>
              </a:solidFill>
            </a:endParaRPr>
          </a:p>
          <a:p>
            <a:pPr marL="514350" indent="-514350">
              <a:buNone/>
            </a:pPr>
            <a:r>
              <a:rPr lang="en-US" dirty="0" smtClean="0"/>
              <a:t> 4. </a:t>
            </a:r>
            <a:r>
              <a:rPr lang="en-US" dirty="0" err="1" smtClean="0"/>
              <a:t>vēn</a:t>
            </a:r>
            <a:r>
              <a:rPr lang="en-US" dirty="0" smtClean="0"/>
              <a:t>-</a:t>
            </a:r>
            <a:r>
              <a:rPr lang="en-US" dirty="0" smtClean="0">
                <a:solidFill>
                  <a:srgbClr val="FF0000"/>
                </a:solidFill>
              </a:rPr>
              <a:t>am</a:t>
            </a:r>
            <a:r>
              <a:rPr lang="en-US" dirty="0" smtClean="0"/>
              <a:t>				4. </a:t>
            </a:r>
            <a:r>
              <a:rPr lang="en-US" dirty="0" err="1" smtClean="0"/>
              <a:t>vēn-</a:t>
            </a:r>
            <a:r>
              <a:rPr lang="en-US" dirty="0" err="1" smtClean="0">
                <a:solidFill>
                  <a:srgbClr val="FF0000"/>
                </a:solidFill>
              </a:rPr>
              <a:t>ās</a:t>
            </a:r>
            <a:endParaRPr lang="en-US" dirty="0" smtClean="0">
              <a:solidFill>
                <a:srgbClr val="FF0000"/>
              </a:solidFill>
            </a:endParaRPr>
          </a:p>
          <a:p>
            <a:pPr marL="514350" indent="-514350">
              <a:buNone/>
            </a:pPr>
            <a:r>
              <a:rPr lang="en-US" dirty="0" smtClean="0"/>
              <a:t> 6. </a:t>
            </a:r>
            <a:r>
              <a:rPr lang="en-US" dirty="0" err="1" smtClean="0"/>
              <a:t>ven</a:t>
            </a:r>
            <a:r>
              <a:rPr lang="en-US" dirty="0" smtClean="0"/>
              <a:t>-</a:t>
            </a:r>
            <a:r>
              <a:rPr lang="en-US" dirty="0" smtClean="0">
                <a:solidFill>
                  <a:srgbClr val="FF0000"/>
                </a:solidFill>
              </a:rPr>
              <a:t>ā</a:t>
            </a:r>
            <a:r>
              <a:rPr lang="en-US" dirty="0" smtClean="0"/>
              <a:t>				6. </a:t>
            </a:r>
            <a:r>
              <a:rPr lang="en-US" dirty="0" err="1" smtClean="0"/>
              <a:t>vēn-</a:t>
            </a:r>
            <a:r>
              <a:rPr lang="en-US" dirty="0" err="1" smtClean="0">
                <a:solidFill>
                  <a:srgbClr val="FF0000"/>
                </a:solidFill>
              </a:rPr>
              <a:t>īs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67524"/>
          </a:xfrm>
        </p:spPr>
        <p:txBody>
          <a:bodyPr>
            <a:normAutofit/>
          </a:bodyPr>
          <a:lstStyle/>
          <a:p>
            <a:r>
              <a:rPr lang="cs-CZ" dirty="0" err="1" smtClean="0"/>
              <a:t>Examples</a:t>
            </a:r>
            <a:r>
              <a:rPr lang="cs-CZ" dirty="0" smtClean="0"/>
              <a:t>:</a:t>
            </a: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Examples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FF0000"/>
                </a:solidFill>
              </a:rPr>
              <a:t>systole</a:t>
            </a:r>
            <a:r>
              <a:rPr lang="en-US" dirty="0" smtClean="0"/>
              <a:t>, </a:t>
            </a:r>
            <a:r>
              <a:rPr lang="en-US" dirty="0" err="1" smtClean="0"/>
              <a:t>es</a:t>
            </a:r>
            <a:r>
              <a:rPr lang="en-US" dirty="0" smtClean="0"/>
              <a:t>, f.; </a:t>
            </a:r>
            <a:r>
              <a:rPr lang="en-US" dirty="0" smtClean="0">
                <a:solidFill>
                  <a:srgbClr val="FF0000"/>
                </a:solidFill>
              </a:rPr>
              <a:t>diabetes</a:t>
            </a:r>
            <a:r>
              <a:rPr lang="en-US" dirty="0" smtClean="0"/>
              <a:t>, </a:t>
            </a:r>
            <a:r>
              <a:rPr lang="en-US" dirty="0" err="1" smtClean="0"/>
              <a:t>ae</a:t>
            </a:r>
            <a:r>
              <a:rPr lang="en-US" dirty="0" smtClean="0"/>
              <a:t>, m.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    </a:t>
            </a:r>
            <a:r>
              <a:rPr lang="en-US" dirty="0" err="1" smtClean="0"/>
              <a:t>sg</a:t>
            </a:r>
            <a:r>
              <a:rPr lang="en-US" dirty="0" smtClean="0"/>
              <a:t>.				</a:t>
            </a:r>
            <a:r>
              <a:rPr lang="en-US" dirty="0" err="1" smtClean="0"/>
              <a:t>sg</a:t>
            </a:r>
            <a:r>
              <a:rPr lang="en-US" dirty="0" smtClean="0"/>
              <a:t>. </a:t>
            </a:r>
          </a:p>
          <a:p>
            <a:pPr>
              <a:buNone/>
            </a:pPr>
            <a:r>
              <a:rPr lang="en-US" dirty="0" smtClean="0"/>
              <a:t>1. </a:t>
            </a:r>
            <a:r>
              <a:rPr lang="en-US" dirty="0" err="1" smtClean="0"/>
              <a:t>systol</a:t>
            </a:r>
            <a:r>
              <a:rPr lang="en-US" dirty="0" smtClean="0"/>
              <a:t>-</a:t>
            </a:r>
            <a:r>
              <a:rPr lang="en-US" dirty="0" smtClean="0">
                <a:solidFill>
                  <a:srgbClr val="FF0000"/>
                </a:solidFill>
              </a:rPr>
              <a:t>ē</a:t>
            </a:r>
            <a:r>
              <a:rPr lang="en-US" dirty="0" smtClean="0"/>
              <a:t>			1. </a:t>
            </a:r>
            <a:r>
              <a:rPr lang="en-US" dirty="0" err="1" smtClean="0"/>
              <a:t>diabēt-</a:t>
            </a:r>
            <a:r>
              <a:rPr lang="en-US" dirty="0" err="1" smtClean="0">
                <a:solidFill>
                  <a:srgbClr val="FF0000"/>
                </a:solidFill>
              </a:rPr>
              <a:t>ēs</a:t>
            </a: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2. </a:t>
            </a:r>
            <a:r>
              <a:rPr lang="en-US" dirty="0" err="1" smtClean="0"/>
              <a:t>systol-</a:t>
            </a:r>
            <a:r>
              <a:rPr lang="en-US" dirty="0" err="1" smtClean="0">
                <a:solidFill>
                  <a:srgbClr val="FF0000"/>
                </a:solidFill>
              </a:rPr>
              <a:t>ēs</a:t>
            </a:r>
            <a:r>
              <a:rPr lang="en-US" dirty="0" smtClean="0"/>
              <a:t>			2. </a:t>
            </a:r>
            <a:r>
              <a:rPr lang="en-US" dirty="0" err="1" smtClean="0"/>
              <a:t>diabēt-</a:t>
            </a:r>
            <a:r>
              <a:rPr lang="en-US" dirty="0" err="1" smtClean="0">
                <a:solidFill>
                  <a:srgbClr val="FF0000"/>
                </a:solidFill>
              </a:rPr>
              <a:t>ae</a:t>
            </a: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4. </a:t>
            </a:r>
            <a:r>
              <a:rPr lang="en-US" dirty="0" err="1" smtClean="0"/>
              <a:t>systol-</a:t>
            </a:r>
            <a:r>
              <a:rPr lang="en-US" dirty="0" err="1" smtClean="0">
                <a:solidFill>
                  <a:srgbClr val="FF0000"/>
                </a:solidFill>
              </a:rPr>
              <a:t>ēn</a:t>
            </a:r>
            <a:r>
              <a:rPr lang="en-US" dirty="0" smtClean="0"/>
              <a:t>			4. </a:t>
            </a:r>
            <a:r>
              <a:rPr lang="en-US" dirty="0" err="1" smtClean="0"/>
              <a:t>diabēt</a:t>
            </a:r>
            <a:r>
              <a:rPr lang="en-US" dirty="0" smtClean="0"/>
              <a:t>-</a:t>
            </a:r>
            <a:r>
              <a:rPr lang="en-US" dirty="0" smtClean="0">
                <a:solidFill>
                  <a:srgbClr val="FF0000"/>
                </a:solidFill>
              </a:rPr>
              <a:t>am/</a:t>
            </a:r>
            <a:r>
              <a:rPr lang="en-US" dirty="0" err="1" smtClean="0">
                <a:solidFill>
                  <a:srgbClr val="FF0000"/>
                </a:solidFill>
              </a:rPr>
              <a:t>ēn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 smtClean="0"/>
              <a:t>6. </a:t>
            </a:r>
            <a:r>
              <a:rPr lang="en-US" dirty="0" err="1" smtClean="0"/>
              <a:t>systol</a:t>
            </a:r>
            <a:r>
              <a:rPr lang="en-US" dirty="0" smtClean="0"/>
              <a:t>-</a:t>
            </a:r>
            <a:r>
              <a:rPr lang="en-US" dirty="0" smtClean="0">
                <a:solidFill>
                  <a:srgbClr val="FF0000"/>
                </a:solidFill>
              </a:rPr>
              <a:t>ē</a:t>
            </a:r>
            <a:r>
              <a:rPr lang="en-US" dirty="0" smtClean="0"/>
              <a:t>			6. </a:t>
            </a:r>
            <a:r>
              <a:rPr lang="en-US" dirty="0" err="1" smtClean="0"/>
              <a:t>diabet</a:t>
            </a:r>
            <a:r>
              <a:rPr lang="en-US" dirty="0" smtClean="0"/>
              <a:t>-</a:t>
            </a:r>
            <a:r>
              <a:rPr lang="en-US" dirty="0" smtClean="0">
                <a:solidFill>
                  <a:srgbClr val="FF0000"/>
                </a:solidFill>
              </a:rPr>
              <a:t>ā/ē</a:t>
            </a:r>
            <a:r>
              <a:rPr lang="en-US" dirty="0" smtClean="0"/>
              <a:t>				</a:t>
            </a:r>
          </a:p>
          <a:p>
            <a:pPr>
              <a:buNone/>
            </a:pPr>
            <a:r>
              <a:rPr lang="en-US" dirty="0" smtClean="0"/>
              <a:t>In</a:t>
            </a:r>
            <a:r>
              <a:rPr lang="en-US" dirty="0" smtClean="0">
                <a:solidFill>
                  <a:srgbClr val="FF0000"/>
                </a:solidFill>
              </a:rPr>
              <a:t> plural </a:t>
            </a:r>
            <a:r>
              <a:rPr lang="en-US" i="1" dirty="0" smtClean="0"/>
              <a:t>systole</a:t>
            </a:r>
            <a:r>
              <a:rPr lang="en-US" dirty="0" smtClean="0"/>
              <a:t> and </a:t>
            </a:r>
            <a:r>
              <a:rPr lang="en-US" i="1" dirty="0" smtClean="0"/>
              <a:t>diabetes </a:t>
            </a:r>
            <a:r>
              <a:rPr lang="en-US" dirty="0" smtClean="0"/>
              <a:t>are declined like</a:t>
            </a:r>
          </a:p>
          <a:p>
            <a:pPr>
              <a:buNone/>
            </a:pPr>
            <a:r>
              <a:rPr lang="en-US" i="1" dirty="0" smtClean="0">
                <a:solidFill>
                  <a:srgbClr val="FF0000"/>
                </a:solidFill>
              </a:rPr>
              <a:t>vena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B0F0"/>
                </a:solidFill>
              </a:rPr>
              <a:t>2</a:t>
            </a:r>
            <a:r>
              <a:rPr lang="en-US" sz="3600" dirty="0" smtClean="0">
                <a:solidFill>
                  <a:srgbClr val="00B0F0"/>
                </a:solidFill>
              </a:rPr>
              <a:t>) Nouns of Greek origin:</a:t>
            </a:r>
            <a:endParaRPr lang="en-US" sz="36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571744"/>
            <a:ext cx="8229600" cy="3286148"/>
          </a:xfrm>
        </p:spPr>
        <p:txBody>
          <a:bodyPr>
            <a:normAutofit fontScale="92500" lnSpcReduction="10000"/>
          </a:bodyPr>
          <a:lstStyle/>
          <a:p>
            <a:r>
              <a:rPr lang="cs-CZ" dirty="0" err="1" smtClean="0"/>
              <a:t>costa</a:t>
            </a:r>
            <a:endParaRPr lang="cs-CZ" dirty="0" smtClean="0"/>
          </a:p>
          <a:p>
            <a:r>
              <a:rPr lang="cs-CZ" dirty="0" smtClean="0"/>
              <a:t>ascites</a:t>
            </a:r>
          </a:p>
          <a:p>
            <a:r>
              <a:rPr lang="cs-CZ" dirty="0" smtClean="0"/>
              <a:t>diastole</a:t>
            </a:r>
          </a:p>
          <a:p>
            <a:r>
              <a:rPr lang="cs-CZ" dirty="0" err="1" smtClean="0"/>
              <a:t>diphtheria</a:t>
            </a:r>
            <a:endParaRPr lang="cs-CZ" dirty="0" smtClean="0"/>
          </a:p>
          <a:p>
            <a:r>
              <a:rPr lang="cs-CZ" dirty="0" err="1" smtClean="0"/>
              <a:t>maxilla</a:t>
            </a:r>
            <a:endParaRPr lang="cs-CZ" dirty="0" smtClean="0"/>
          </a:p>
          <a:p>
            <a:r>
              <a:rPr lang="cs-CZ" dirty="0" smtClean="0"/>
              <a:t>dyspnoe</a:t>
            </a:r>
          </a:p>
          <a:p>
            <a:r>
              <a:rPr lang="cs-CZ" dirty="0" err="1" smtClean="0"/>
              <a:t>gangraena</a:t>
            </a:r>
            <a:endParaRPr lang="cs-CZ" dirty="0" smtClean="0"/>
          </a:p>
          <a:p>
            <a:r>
              <a:rPr lang="cs-CZ" dirty="0" smtClean="0"/>
              <a:t>antagonista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796218"/>
          </a:xfrm>
        </p:spPr>
        <p:txBody>
          <a:bodyPr>
            <a:normAutofit fontScale="90000"/>
          </a:bodyPr>
          <a:lstStyle/>
          <a:p>
            <a:r>
              <a:rPr lang="en-GB" sz="4000" dirty="0" smtClean="0">
                <a:solidFill>
                  <a:schemeClr val="tx1"/>
                </a:solidFill>
              </a:rPr>
              <a:t>Exercise: </a:t>
            </a:r>
            <a:r>
              <a:rPr lang="en-GB" sz="4000" dirty="0" smtClean="0">
                <a:solidFill>
                  <a:schemeClr val="bg2">
                    <a:lumMod val="50000"/>
                  </a:schemeClr>
                </a:solidFill>
              </a:rPr>
              <a:t>Classify</a:t>
            </a:r>
            <a:r>
              <a:rPr lang="en-GB" sz="4000" dirty="0" smtClean="0">
                <a:solidFill>
                  <a:schemeClr val="bg2">
                    <a:lumMod val="50000"/>
                  </a:schemeClr>
                </a:solidFill>
              </a:rPr>
              <a:t> the nouns into three groups according to the examples:</a:t>
            </a:r>
            <a:endParaRPr lang="en-GB" sz="40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None/>
            </a:pPr>
            <a:r>
              <a:rPr lang="en-US" dirty="0" smtClean="0">
                <a:solidFill>
                  <a:srgbClr val="00B0F0"/>
                </a:solidFill>
              </a:rPr>
              <a:t>1) Adjectives of 1st and 2nd declension:</a:t>
            </a:r>
          </a:p>
          <a:p>
            <a:pPr marL="514350" indent="-514350" algn="just"/>
            <a:r>
              <a:rPr lang="en-US" dirty="0" err="1" smtClean="0">
                <a:solidFill>
                  <a:schemeClr val="tx1"/>
                </a:solidFill>
              </a:rPr>
              <a:t>latus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(m.)</a:t>
            </a:r>
            <a:r>
              <a:rPr lang="en-US" dirty="0" smtClean="0">
                <a:solidFill>
                  <a:schemeClr val="tx1"/>
                </a:solidFill>
              </a:rPr>
              <a:t>, a </a:t>
            </a:r>
            <a:r>
              <a:rPr lang="en-US" dirty="0" smtClean="0">
                <a:solidFill>
                  <a:srgbClr val="FF0000"/>
                </a:solidFill>
              </a:rPr>
              <a:t>(f.)</a:t>
            </a:r>
            <a:r>
              <a:rPr lang="en-US" dirty="0" smtClean="0">
                <a:solidFill>
                  <a:schemeClr val="tx1"/>
                </a:solidFill>
              </a:rPr>
              <a:t>, um </a:t>
            </a:r>
            <a:r>
              <a:rPr lang="en-US" dirty="0" smtClean="0">
                <a:solidFill>
                  <a:srgbClr val="00B050"/>
                </a:solidFill>
              </a:rPr>
              <a:t>(n.)</a:t>
            </a:r>
          </a:p>
          <a:p>
            <a:pPr marL="514350" indent="-514350" algn="just"/>
            <a:r>
              <a:rPr lang="en-US" dirty="0" smtClean="0">
                <a:solidFill>
                  <a:schemeClr val="tx1"/>
                </a:solidFill>
              </a:rPr>
              <a:t>sinister </a:t>
            </a:r>
            <a:r>
              <a:rPr lang="en-US" dirty="0" smtClean="0">
                <a:solidFill>
                  <a:srgbClr val="002060"/>
                </a:solidFill>
              </a:rPr>
              <a:t>(m.)</a:t>
            </a:r>
            <a:r>
              <a:rPr lang="en-US" dirty="0" smtClean="0">
                <a:solidFill>
                  <a:schemeClr val="tx1"/>
                </a:solidFill>
              </a:rPr>
              <a:t>, a </a:t>
            </a:r>
            <a:r>
              <a:rPr lang="en-US" dirty="0" smtClean="0">
                <a:solidFill>
                  <a:srgbClr val="FF0000"/>
                </a:solidFill>
              </a:rPr>
              <a:t>(f.)</a:t>
            </a:r>
            <a:r>
              <a:rPr lang="en-US" dirty="0" smtClean="0">
                <a:solidFill>
                  <a:schemeClr val="tx1"/>
                </a:solidFill>
              </a:rPr>
              <a:t>, um</a:t>
            </a:r>
            <a:r>
              <a:rPr lang="en-US" dirty="0" smtClean="0">
                <a:solidFill>
                  <a:srgbClr val="00B050"/>
                </a:solidFill>
              </a:rPr>
              <a:t> (n.)</a:t>
            </a:r>
          </a:p>
          <a:p>
            <a:pPr marL="514350" indent="-514350" algn="just"/>
            <a:endParaRPr lang="en-US" dirty="0" smtClean="0">
              <a:solidFill>
                <a:srgbClr val="00B050"/>
              </a:solidFill>
            </a:endParaRPr>
          </a:p>
          <a:p>
            <a:pPr marL="514350" indent="-514350" algn="just"/>
            <a:endParaRPr lang="en-US" dirty="0" smtClean="0">
              <a:solidFill>
                <a:schemeClr val="tx1"/>
              </a:solidFill>
            </a:endParaRPr>
          </a:p>
          <a:p>
            <a:pPr marL="514350" indent="-514350" algn="just">
              <a:buNone/>
            </a:pPr>
            <a:r>
              <a:rPr lang="en-US" dirty="0" smtClean="0">
                <a:solidFill>
                  <a:srgbClr val="00B0F0"/>
                </a:solidFill>
              </a:rPr>
              <a:t>2) Adjectives o</a:t>
            </a:r>
            <a:r>
              <a:rPr lang="cs-CZ" dirty="0" smtClean="0">
                <a:solidFill>
                  <a:srgbClr val="00B0F0"/>
                </a:solidFill>
              </a:rPr>
              <a:t>f</a:t>
            </a:r>
            <a:r>
              <a:rPr lang="en-US" dirty="0" smtClean="0">
                <a:solidFill>
                  <a:srgbClr val="00B0F0"/>
                </a:solidFill>
              </a:rPr>
              <a:t> 3rd declension:</a:t>
            </a:r>
          </a:p>
          <a:p>
            <a:pPr marL="514350" indent="-514350" algn="just"/>
            <a:r>
              <a:rPr lang="en-US" dirty="0" err="1" smtClean="0">
                <a:solidFill>
                  <a:schemeClr val="tx1"/>
                </a:solidFill>
              </a:rPr>
              <a:t>celer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(m.)</a:t>
            </a:r>
            <a:r>
              <a:rPr lang="en-US" dirty="0" smtClean="0">
                <a:solidFill>
                  <a:schemeClr val="tx1"/>
                </a:solidFill>
              </a:rPr>
              <a:t>,is </a:t>
            </a:r>
            <a:r>
              <a:rPr lang="en-US" dirty="0" smtClean="0">
                <a:solidFill>
                  <a:srgbClr val="FF0000"/>
                </a:solidFill>
              </a:rPr>
              <a:t>(f.)</a:t>
            </a:r>
            <a:r>
              <a:rPr lang="en-US" dirty="0" smtClean="0">
                <a:solidFill>
                  <a:schemeClr val="tx1"/>
                </a:solidFill>
              </a:rPr>
              <a:t>, e </a:t>
            </a:r>
            <a:r>
              <a:rPr lang="en-US" dirty="0" smtClean="0">
                <a:solidFill>
                  <a:srgbClr val="00B050"/>
                </a:solidFill>
              </a:rPr>
              <a:t>(n.)</a:t>
            </a:r>
          </a:p>
          <a:p>
            <a:pPr marL="514350" indent="-514350" algn="just"/>
            <a:r>
              <a:rPr lang="en-US" dirty="0" err="1" smtClean="0">
                <a:solidFill>
                  <a:schemeClr val="tx1"/>
                </a:solidFill>
              </a:rPr>
              <a:t>brevis</a:t>
            </a:r>
            <a:r>
              <a:rPr lang="en-US" dirty="0" smtClean="0">
                <a:solidFill>
                  <a:schemeClr val="tx1"/>
                </a:solidFill>
              </a:rPr>
              <a:t> (</a:t>
            </a:r>
            <a:r>
              <a:rPr lang="en-US" dirty="0" smtClean="0">
                <a:solidFill>
                  <a:srgbClr val="002060"/>
                </a:solidFill>
              </a:rPr>
              <a:t>m.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smtClean="0">
                <a:solidFill>
                  <a:srgbClr val="FF0000"/>
                </a:solidFill>
              </a:rPr>
              <a:t>f.</a:t>
            </a:r>
            <a:r>
              <a:rPr lang="en-US" dirty="0" smtClean="0">
                <a:solidFill>
                  <a:schemeClr val="tx1"/>
                </a:solidFill>
              </a:rPr>
              <a:t>), e </a:t>
            </a:r>
            <a:r>
              <a:rPr lang="en-US" dirty="0" smtClean="0">
                <a:solidFill>
                  <a:srgbClr val="00B050"/>
                </a:solidFill>
              </a:rPr>
              <a:t>(n.)</a:t>
            </a:r>
          </a:p>
          <a:p>
            <a:pPr marL="514350" indent="-514350" algn="just"/>
            <a:r>
              <a:rPr lang="en-US" dirty="0" smtClean="0">
                <a:solidFill>
                  <a:schemeClr val="tx1"/>
                </a:solidFill>
              </a:rPr>
              <a:t>multiplex </a:t>
            </a:r>
            <a:r>
              <a:rPr lang="en-US" dirty="0" smtClean="0">
                <a:solidFill>
                  <a:srgbClr val="002060"/>
                </a:solidFill>
              </a:rPr>
              <a:t>(m</a:t>
            </a:r>
            <a:r>
              <a:rPr lang="en-US" dirty="0" smtClean="0">
                <a:solidFill>
                  <a:schemeClr val="tx1"/>
                </a:solidFill>
              </a:rPr>
              <a:t>,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f.</a:t>
            </a:r>
            <a:r>
              <a:rPr lang="en-US" dirty="0" smtClean="0">
                <a:solidFill>
                  <a:schemeClr val="tx1"/>
                </a:solidFill>
              </a:rPr>
              <a:t>,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B050"/>
                </a:solidFill>
              </a:rPr>
              <a:t>n.</a:t>
            </a:r>
            <a:r>
              <a:rPr lang="en-US" dirty="0" smtClean="0">
                <a:solidFill>
                  <a:schemeClr val="tx1"/>
                </a:solidFill>
              </a:rPr>
              <a:t>), </a:t>
            </a:r>
            <a:r>
              <a:rPr lang="en-US" dirty="0" err="1" smtClean="0">
                <a:solidFill>
                  <a:schemeClr val="tx1"/>
                </a:solidFill>
              </a:rPr>
              <a:t>icis</a:t>
            </a:r>
            <a:r>
              <a:rPr lang="en-US" dirty="0" smtClean="0">
                <a:solidFill>
                  <a:schemeClr val="tx1"/>
                </a:solidFill>
              </a:rPr>
              <a:t> (gen. </a:t>
            </a:r>
            <a:r>
              <a:rPr lang="en-US" dirty="0" err="1" smtClean="0">
                <a:solidFill>
                  <a:schemeClr val="tx1"/>
                </a:solidFill>
              </a:rPr>
              <a:t>sg</a:t>
            </a:r>
            <a:r>
              <a:rPr lang="en-US" dirty="0" smtClean="0">
                <a:solidFill>
                  <a:schemeClr val="tx1"/>
                </a:solidFill>
              </a:rPr>
              <a:t>.)</a:t>
            </a:r>
          </a:p>
          <a:p>
            <a:pPr marL="514350" indent="-514350" algn="just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 smtClean="0"/>
              <a:t>ADJECTIVES</a:t>
            </a:r>
            <a:endParaRPr lang="cs-CZ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292935"/>
          </a:xfrm>
        </p:spPr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en-US" smtClean="0"/>
              <a:t>The form o</a:t>
            </a:r>
            <a:r>
              <a:rPr lang="cs-CZ" smtClean="0"/>
              <a:t>f</a:t>
            </a:r>
            <a:r>
              <a:rPr lang="en-US" smtClean="0"/>
              <a:t> </a:t>
            </a:r>
            <a:r>
              <a:rPr lang="cs-CZ" smtClean="0"/>
              <a:t>the </a:t>
            </a:r>
            <a:r>
              <a:rPr lang="en-US" smtClean="0"/>
              <a:t>adjective must correspond with</a:t>
            </a:r>
          </a:p>
          <a:p>
            <a:pPr marL="514350" indent="-514350">
              <a:buNone/>
            </a:pPr>
            <a:r>
              <a:rPr lang="en-US" smtClean="0"/>
              <a:t>grammatical categories of the noun, i.e. </a:t>
            </a:r>
            <a:r>
              <a:rPr lang="cs-CZ" smtClean="0"/>
              <a:t>the</a:t>
            </a:r>
          </a:p>
          <a:p>
            <a:pPr marL="514350" indent="-514350">
              <a:buNone/>
            </a:pPr>
            <a:r>
              <a:rPr lang="en-US" smtClean="0"/>
              <a:t>case,</a:t>
            </a:r>
            <a:r>
              <a:rPr lang="cs-CZ" smtClean="0"/>
              <a:t> </a:t>
            </a:r>
            <a:r>
              <a:rPr lang="en-US" smtClean="0"/>
              <a:t>number and gender</a:t>
            </a:r>
            <a:r>
              <a:rPr lang="cs-CZ" smtClean="0"/>
              <a:t>:</a:t>
            </a:r>
            <a:r>
              <a:rPr lang="en-US" smtClean="0"/>
              <a:t> </a:t>
            </a:r>
            <a:endParaRPr lang="cs-CZ" smtClean="0"/>
          </a:p>
          <a:p>
            <a:pPr marL="514350" indent="-514350">
              <a:buNone/>
            </a:pPr>
            <a:r>
              <a:rPr lang="cs-CZ" smtClean="0"/>
              <a:t>E.g. </a:t>
            </a:r>
            <a:r>
              <a:rPr lang="cs-CZ" i="1" smtClean="0"/>
              <a:t>fractur</a:t>
            </a:r>
            <a:r>
              <a:rPr lang="cs-CZ" i="1" smtClean="0">
                <a:solidFill>
                  <a:srgbClr val="FF0000"/>
                </a:solidFill>
              </a:rPr>
              <a:t>a</a:t>
            </a:r>
            <a:r>
              <a:rPr lang="cs-CZ" i="1" smtClean="0"/>
              <a:t> </a:t>
            </a:r>
            <a:r>
              <a:rPr lang="cs-CZ" smtClean="0">
                <a:solidFill>
                  <a:srgbClr val="FF0000"/>
                </a:solidFill>
              </a:rPr>
              <a:t>(f.) </a:t>
            </a:r>
            <a:r>
              <a:rPr lang="cs-CZ" i="1" smtClean="0"/>
              <a:t>apert</a:t>
            </a:r>
            <a:r>
              <a:rPr lang="cs-CZ" i="1" smtClean="0">
                <a:solidFill>
                  <a:srgbClr val="FF0000"/>
                </a:solidFill>
              </a:rPr>
              <a:t>a</a:t>
            </a:r>
            <a:r>
              <a:rPr lang="cs-CZ" i="1" smtClean="0"/>
              <a:t> </a:t>
            </a:r>
            <a:r>
              <a:rPr lang="cs-CZ" smtClean="0"/>
              <a:t>but </a:t>
            </a:r>
            <a:r>
              <a:rPr lang="cs-CZ" i="1" smtClean="0"/>
              <a:t>dentist</a:t>
            </a:r>
            <a:r>
              <a:rPr lang="cs-CZ" i="1" smtClean="0">
                <a:solidFill>
                  <a:srgbClr val="FF0000"/>
                </a:solidFill>
              </a:rPr>
              <a:t>a</a:t>
            </a:r>
            <a:r>
              <a:rPr lang="cs-CZ" i="1" smtClean="0"/>
              <a:t> </a:t>
            </a:r>
            <a:r>
              <a:rPr lang="cs-CZ" smtClean="0">
                <a:solidFill>
                  <a:srgbClr val="0070C0"/>
                </a:solidFill>
              </a:rPr>
              <a:t>(m.) </a:t>
            </a:r>
            <a:r>
              <a:rPr lang="cs-CZ" i="1" smtClean="0"/>
              <a:t>bon</a:t>
            </a:r>
            <a:r>
              <a:rPr lang="cs-CZ" i="1" smtClean="0">
                <a:solidFill>
                  <a:srgbClr val="FF0000"/>
                </a:solidFill>
              </a:rPr>
              <a:t>us</a:t>
            </a:r>
          </a:p>
          <a:p>
            <a:pPr marL="514350" indent="-514350">
              <a:buNone/>
            </a:pPr>
            <a:endParaRPr lang="en-US" i="1" smtClean="0">
              <a:solidFill>
                <a:srgbClr val="FF0000"/>
              </a:solidFill>
            </a:endParaRPr>
          </a:p>
          <a:p>
            <a:pPr marL="514350" indent="-514350">
              <a:buNone/>
            </a:pPr>
            <a:r>
              <a:rPr lang="en-US" smtClean="0"/>
              <a:t>Feminine forms of adjectives of 1st and 2nd</a:t>
            </a:r>
          </a:p>
          <a:p>
            <a:pPr marL="514350" indent="-514350">
              <a:buNone/>
            </a:pPr>
            <a:r>
              <a:rPr lang="en-US" smtClean="0"/>
              <a:t>declension are declined like </a:t>
            </a:r>
            <a:r>
              <a:rPr lang="en-US" i="1" smtClean="0"/>
              <a:t>vena:</a:t>
            </a:r>
          </a:p>
          <a:p>
            <a:pPr marL="514350" indent="-514350">
              <a:buNone/>
            </a:pPr>
            <a:endParaRPr lang="en-US" sz="2000" smtClean="0"/>
          </a:p>
          <a:p>
            <a:pPr marL="514350" indent="-514350">
              <a:buNone/>
            </a:pPr>
            <a:r>
              <a:rPr lang="en-US" sz="2000" smtClean="0"/>
              <a:t>		   sg.				      pl.</a:t>
            </a:r>
          </a:p>
          <a:p>
            <a:pPr marL="514350" indent="-514350">
              <a:buNone/>
            </a:pPr>
            <a:r>
              <a:rPr lang="en-US" sz="2000" smtClean="0"/>
              <a:t>1. tonsill-a palatin-a		1. tonsill-ae palatin-ae</a:t>
            </a:r>
          </a:p>
          <a:p>
            <a:pPr marL="514350" indent="-514350">
              <a:buNone/>
            </a:pPr>
            <a:r>
              <a:rPr lang="en-US" sz="2000" smtClean="0"/>
              <a:t>2. tonsill-ae palatin-ae	2. tonsill-ārum palatin-ārum</a:t>
            </a:r>
          </a:p>
          <a:p>
            <a:pPr marL="514350" indent="-514350">
              <a:buNone/>
            </a:pPr>
            <a:r>
              <a:rPr lang="en-US" sz="2000" smtClean="0"/>
              <a:t>4. tonsill-am palatin-am	4. tonsill-ās palatin-ās</a:t>
            </a:r>
          </a:p>
          <a:p>
            <a:pPr marL="514350" indent="-514350">
              <a:buNone/>
            </a:pPr>
            <a:r>
              <a:rPr lang="en-US" sz="2000" smtClean="0"/>
              <a:t>6. tonsill-ā palatin-ā		6. tonsill-īs palatin-īs</a:t>
            </a:r>
          </a:p>
          <a:p>
            <a:pPr marL="514350" indent="-514350">
              <a:buNone/>
            </a:pPr>
            <a:endParaRPr lang="cs-CZ" dirty="0" smtClean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149927"/>
          </a:xfrm>
        </p:spPr>
        <p:txBody>
          <a:bodyPr>
            <a:normAutofit/>
          </a:bodyPr>
          <a:lstStyle/>
          <a:p>
            <a:r>
              <a:rPr lang="cs-CZ" dirty="0" smtClean="0"/>
              <a:t>a </a:t>
            </a:r>
            <a:r>
              <a:rPr lang="cs-CZ" dirty="0" err="1" smtClean="0"/>
              <a:t>hollow</a:t>
            </a:r>
            <a:r>
              <a:rPr lang="cs-CZ" dirty="0" smtClean="0"/>
              <a:t> </a:t>
            </a:r>
            <a:r>
              <a:rPr lang="cs-CZ" dirty="0" err="1" smtClean="0"/>
              <a:t>vein</a:t>
            </a:r>
            <a:endParaRPr lang="cs-CZ" dirty="0" smtClean="0"/>
          </a:p>
          <a:p>
            <a:r>
              <a:rPr lang="cs-CZ" dirty="0" smtClean="0"/>
              <a:t>a </a:t>
            </a:r>
            <a:r>
              <a:rPr lang="cs-CZ" dirty="0" err="1" smtClean="0"/>
              <a:t>broken</a:t>
            </a:r>
            <a:r>
              <a:rPr lang="cs-CZ" dirty="0" smtClean="0"/>
              <a:t> </a:t>
            </a:r>
            <a:r>
              <a:rPr lang="cs-CZ" dirty="0" err="1" smtClean="0"/>
              <a:t>shoulder</a:t>
            </a:r>
            <a:r>
              <a:rPr lang="cs-CZ" dirty="0" smtClean="0"/>
              <a:t> </a:t>
            </a:r>
            <a:r>
              <a:rPr lang="cs-CZ" dirty="0" err="1" smtClean="0"/>
              <a:t>blade</a:t>
            </a:r>
            <a:endParaRPr lang="cs-CZ" dirty="0" smtClean="0"/>
          </a:p>
          <a:p>
            <a:r>
              <a:rPr lang="cs-CZ" dirty="0" smtClean="0"/>
              <a:t>a </a:t>
            </a:r>
            <a:r>
              <a:rPr lang="cs-CZ" dirty="0" err="1" smtClean="0"/>
              <a:t>complicated</a:t>
            </a:r>
            <a:r>
              <a:rPr lang="cs-CZ" dirty="0" smtClean="0"/>
              <a:t> </a:t>
            </a:r>
            <a:r>
              <a:rPr lang="cs-CZ" dirty="0" err="1" smtClean="0"/>
              <a:t>fracture</a:t>
            </a:r>
            <a:endParaRPr lang="cs-CZ" dirty="0" smtClean="0"/>
          </a:p>
          <a:p>
            <a:r>
              <a:rPr lang="cs-CZ" dirty="0" smtClean="0"/>
              <a:t>a </a:t>
            </a:r>
            <a:r>
              <a:rPr lang="cs-CZ" smtClean="0"/>
              <a:t>thoracic</a:t>
            </a:r>
            <a:r>
              <a:rPr lang="cs-CZ" dirty="0" smtClean="0"/>
              <a:t> </a:t>
            </a:r>
            <a:r>
              <a:rPr lang="cs-CZ" dirty="0" err="1" smtClean="0"/>
              <a:t>vertebra</a:t>
            </a:r>
            <a:endParaRPr lang="cs-CZ" dirty="0" smtClean="0"/>
          </a:p>
          <a:p>
            <a:r>
              <a:rPr lang="cs-CZ" dirty="0" smtClean="0"/>
              <a:t>a </a:t>
            </a:r>
            <a:r>
              <a:rPr lang="cs-CZ" dirty="0" err="1" smtClean="0"/>
              <a:t>congenital</a:t>
            </a:r>
            <a:r>
              <a:rPr lang="cs-CZ" dirty="0" smtClean="0"/>
              <a:t> </a:t>
            </a:r>
            <a:r>
              <a:rPr lang="cs-CZ" dirty="0" err="1" smtClean="0"/>
              <a:t>anomaly</a:t>
            </a:r>
            <a:endParaRPr lang="cs-CZ" dirty="0" smtClean="0"/>
          </a:p>
          <a:p>
            <a:r>
              <a:rPr lang="cs-CZ" dirty="0" smtClean="0"/>
              <a:t>a </a:t>
            </a:r>
            <a:r>
              <a:rPr lang="cs-CZ" dirty="0" err="1" smtClean="0"/>
              <a:t>true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false</a:t>
            </a:r>
            <a:r>
              <a:rPr lang="cs-CZ" dirty="0" smtClean="0"/>
              <a:t> </a:t>
            </a:r>
            <a:r>
              <a:rPr lang="cs-CZ" dirty="0" err="1" smtClean="0"/>
              <a:t>rib</a:t>
            </a:r>
            <a:endParaRPr lang="cs-CZ" dirty="0" smtClean="0"/>
          </a:p>
          <a:p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auditary</a:t>
            </a:r>
            <a:r>
              <a:rPr lang="cs-CZ" dirty="0" smtClean="0"/>
              <a:t> tube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000132"/>
          </a:xfrm>
        </p:spPr>
        <p:txBody>
          <a:bodyPr/>
          <a:lstStyle/>
          <a:p>
            <a:r>
              <a:rPr lang="cs-CZ" dirty="0" err="1" smtClean="0">
                <a:solidFill>
                  <a:srgbClr val="00B0F0"/>
                </a:solidFill>
              </a:rPr>
              <a:t>Translate</a:t>
            </a:r>
            <a:r>
              <a:rPr lang="cs-CZ" dirty="0" smtClean="0">
                <a:solidFill>
                  <a:srgbClr val="00B0F0"/>
                </a:solidFill>
              </a:rPr>
              <a:t> </a:t>
            </a:r>
            <a:r>
              <a:rPr lang="cs-CZ" dirty="0" err="1" smtClean="0">
                <a:solidFill>
                  <a:srgbClr val="00B0F0"/>
                </a:solidFill>
              </a:rPr>
              <a:t>and</a:t>
            </a:r>
            <a:r>
              <a:rPr lang="cs-CZ" dirty="0" smtClean="0">
                <a:solidFill>
                  <a:srgbClr val="00B0F0"/>
                </a:solidFill>
              </a:rPr>
              <a:t> </a:t>
            </a:r>
            <a:r>
              <a:rPr lang="cs-CZ" dirty="0" err="1" smtClean="0">
                <a:solidFill>
                  <a:srgbClr val="00B0F0"/>
                </a:solidFill>
              </a:rPr>
              <a:t>decline</a:t>
            </a:r>
            <a:r>
              <a:rPr lang="cs-CZ" dirty="0" smtClean="0">
                <a:solidFill>
                  <a:srgbClr val="00B0F0"/>
                </a:solidFill>
              </a:rPr>
              <a:t>:</a:t>
            </a:r>
            <a:endParaRPr lang="cs-CZ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230</TotalTime>
  <Words>249</Words>
  <Application>Microsoft Office PowerPoint</Application>
  <PresentationFormat>Předvádění na obrazovce (4:3)</PresentationFormat>
  <Paragraphs>67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Shluk</vt:lpstr>
      <vt:lpstr>Nulla est medicina sine lingua Latina</vt:lpstr>
      <vt:lpstr>1st DECLENSION (a-stems)</vt:lpstr>
      <vt:lpstr>Examples:</vt:lpstr>
      <vt:lpstr>2) Nouns of Greek origin:</vt:lpstr>
      <vt:lpstr>Exercise: Classify the nouns into three groups according to the examples:</vt:lpstr>
      <vt:lpstr>ADJECTIVES</vt:lpstr>
      <vt:lpstr>Prezentace aplikace PowerPoint</vt:lpstr>
      <vt:lpstr>Translate and decline: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Nulla est sine medicina lingua Latina</dc:title>
  <dc:creator>Eva</dc:creator>
  <cp:lastModifiedBy>Radovan</cp:lastModifiedBy>
  <cp:revision>23</cp:revision>
  <dcterms:created xsi:type="dcterms:W3CDTF">2010-09-26T09:48:25Z</dcterms:created>
  <dcterms:modified xsi:type="dcterms:W3CDTF">2013-09-24T20:01:02Z</dcterms:modified>
</cp:coreProperties>
</file>