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1" r:id="rId7"/>
    <p:sldId id="262" r:id="rId8"/>
    <p:sldId id="266" r:id="rId9"/>
    <p:sldId id="267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82F264-5970-404A-9811-190AD402DE5A}" type="datetimeFigureOut">
              <a:rPr lang="cs-CZ" smtClean="0"/>
              <a:pPr/>
              <a:t>21.10.2011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25D177C-B5AE-4C32-94F9-6B61CD17F7E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6600" dirty="0" smtClean="0"/>
          </a:p>
          <a:p>
            <a:pPr algn="ctr">
              <a:buNone/>
            </a:pPr>
            <a:r>
              <a:rPr lang="cs-CZ" sz="6600" dirty="0" err="1" smtClean="0"/>
              <a:t>Satius</a:t>
            </a:r>
            <a:r>
              <a:rPr lang="cs-CZ" sz="6600" dirty="0" smtClean="0"/>
              <a:t> </a:t>
            </a:r>
            <a:r>
              <a:rPr lang="cs-CZ" sz="6600" dirty="0" err="1" smtClean="0"/>
              <a:t>est</a:t>
            </a:r>
            <a:r>
              <a:rPr lang="cs-CZ" sz="6600" dirty="0" smtClean="0"/>
              <a:t> </a:t>
            </a:r>
            <a:r>
              <a:rPr lang="cs-CZ" sz="6600" dirty="0" err="1" smtClean="0"/>
              <a:t>sero</a:t>
            </a:r>
            <a:r>
              <a:rPr lang="cs-CZ" sz="6600" dirty="0" smtClean="0"/>
              <a:t> </a:t>
            </a:r>
            <a:r>
              <a:rPr lang="cs-CZ" sz="6600" dirty="0" err="1" smtClean="0"/>
              <a:t>quam</a:t>
            </a:r>
            <a:r>
              <a:rPr lang="cs-CZ" sz="6600" dirty="0" smtClean="0"/>
              <a:t> </a:t>
            </a:r>
            <a:r>
              <a:rPr lang="cs-CZ" sz="6600" dirty="0" err="1" smtClean="0"/>
              <a:t>numquam</a:t>
            </a:r>
            <a:r>
              <a:rPr lang="cs-CZ" sz="6600" dirty="0" smtClean="0"/>
              <a:t> </a:t>
            </a:r>
            <a:r>
              <a:rPr lang="cs-CZ" sz="6600" dirty="0" err="1" smtClean="0"/>
              <a:t>discere</a:t>
            </a:r>
            <a:endParaRPr lang="cs-CZ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21365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3100" dirty="0" smtClean="0"/>
              <a:t>palatum</a:t>
            </a:r>
          </a:p>
          <a:p>
            <a:pPr>
              <a:buNone/>
            </a:pPr>
            <a:r>
              <a:rPr lang="cs-CZ" sz="3100" dirty="0" err="1" smtClean="0"/>
              <a:t>lac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luxatio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oedema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cor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nasus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pollex</a:t>
            </a:r>
            <a:endParaRPr lang="cs-CZ" sz="3100" dirty="0" smtClean="0"/>
          </a:p>
          <a:p>
            <a:pPr>
              <a:buNone/>
            </a:pPr>
            <a:r>
              <a:rPr lang="cs-CZ" sz="3100" dirty="0" smtClean="0"/>
              <a:t>retina</a:t>
            </a:r>
          </a:p>
          <a:p>
            <a:pPr>
              <a:buNone/>
            </a:pPr>
            <a:r>
              <a:rPr lang="cs-CZ" sz="3100" dirty="0" smtClean="0"/>
              <a:t>abdomen</a:t>
            </a:r>
          </a:p>
          <a:p>
            <a:pPr>
              <a:buNone/>
            </a:pPr>
            <a:r>
              <a:rPr lang="cs-CZ" sz="3100" dirty="0" err="1" smtClean="0"/>
              <a:t>masseter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ren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olecranon</a:t>
            </a:r>
            <a:endParaRPr lang="cs-CZ" sz="3100" dirty="0" smtClean="0"/>
          </a:p>
          <a:p>
            <a:pPr>
              <a:buNone/>
            </a:pPr>
            <a:r>
              <a:rPr lang="cs-CZ" sz="3100" dirty="0" err="1" smtClean="0"/>
              <a:t>caput</a:t>
            </a:r>
            <a:endParaRPr lang="cs-CZ" sz="3100" dirty="0" smtClean="0"/>
          </a:p>
          <a:p>
            <a:pPr>
              <a:buNone/>
            </a:pPr>
            <a:endParaRPr lang="cs-CZ" sz="31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cs-CZ" sz="3200" dirty="0" err="1" smtClean="0">
                <a:solidFill>
                  <a:srgbClr val="0070C0"/>
                </a:solidFill>
              </a:rPr>
              <a:t>Task</a:t>
            </a:r>
            <a:r>
              <a:rPr lang="cs-CZ" sz="3200" dirty="0" smtClean="0">
                <a:solidFill>
                  <a:srgbClr val="0070C0"/>
                </a:solidFill>
              </a:rPr>
              <a:t> 1: </a:t>
            </a:r>
            <a:r>
              <a:rPr lang="cs-CZ" sz="3200" dirty="0" err="1" smtClean="0">
                <a:solidFill>
                  <a:srgbClr val="0070C0"/>
                </a:solidFill>
              </a:rPr>
              <a:t>What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is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the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declension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and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example</a:t>
            </a:r>
            <a:r>
              <a:rPr lang="cs-CZ" sz="3200" dirty="0" smtClean="0">
                <a:solidFill>
                  <a:srgbClr val="0070C0"/>
                </a:solidFill>
              </a:rPr>
              <a:t/>
            </a:r>
            <a:br>
              <a:rPr lang="cs-CZ" sz="3200" dirty="0" smtClean="0">
                <a:solidFill>
                  <a:srgbClr val="0070C0"/>
                </a:solidFill>
              </a:rPr>
            </a:br>
            <a:r>
              <a:rPr lang="cs-CZ" sz="3200" dirty="0" smtClean="0">
                <a:solidFill>
                  <a:srgbClr val="0070C0"/>
                </a:solidFill>
              </a:rPr>
              <a:t>	    </a:t>
            </a:r>
            <a:r>
              <a:rPr lang="cs-CZ" sz="3200" dirty="0" err="1" smtClean="0">
                <a:solidFill>
                  <a:srgbClr val="0070C0"/>
                </a:solidFill>
              </a:rPr>
              <a:t>of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the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following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nouns</a:t>
            </a:r>
            <a:r>
              <a:rPr lang="cs-CZ" sz="3200" dirty="0" smtClean="0">
                <a:solidFill>
                  <a:srgbClr val="0070C0"/>
                </a:solidFill>
              </a:rPr>
              <a:t>? </a:t>
            </a:r>
            <a:r>
              <a:rPr lang="cs-CZ" sz="3200" dirty="0" err="1" smtClean="0">
                <a:solidFill>
                  <a:srgbClr val="0070C0"/>
                </a:solidFill>
              </a:rPr>
              <a:t>Decline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the</a:t>
            </a:r>
            <a:r>
              <a:rPr lang="cs-CZ" sz="3200" dirty="0" smtClean="0">
                <a:solidFill>
                  <a:srgbClr val="0070C0"/>
                </a:solidFill>
              </a:rPr>
              <a:t> 	    </a:t>
            </a:r>
            <a:r>
              <a:rPr lang="cs-CZ" sz="3200" dirty="0" err="1" smtClean="0">
                <a:solidFill>
                  <a:srgbClr val="0070C0"/>
                </a:solidFill>
              </a:rPr>
              <a:t>nouns</a:t>
            </a:r>
            <a:r>
              <a:rPr lang="cs-CZ" sz="3200" dirty="0" smtClean="0">
                <a:solidFill>
                  <a:srgbClr val="0070C0"/>
                </a:solidFill>
              </a:rPr>
              <a:t> in </a:t>
            </a:r>
            <a:r>
              <a:rPr lang="cs-CZ" sz="3200" dirty="0" err="1" smtClean="0">
                <a:solidFill>
                  <a:srgbClr val="0070C0"/>
                </a:solidFill>
              </a:rPr>
              <a:t>both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sg</a:t>
            </a:r>
            <a:r>
              <a:rPr lang="cs-CZ" sz="3200" dirty="0" smtClean="0">
                <a:solidFill>
                  <a:srgbClr val="0070C0"/>
                </a:solidFill>
              </a:rPr>
              <a:t>. </a:t>
            </a:r>
            <a:r>
              <a:rPr lang="cs-CZ" sz="3200" dirty="0" err="1" smtClean="0">
                <a:solidFill>
                  <a:srgbClr val="0070C0"/>
                </a:solidFill>
              </a:rPr>
              <a:t>and</a:t>
            </a:r>
            <a:r>
              <a:rPr lang="cs-CZ" sz="3200" dirty="0" smtClean="0">
                <a:solidFill>
                  <a:srgbClr val="0070C0"/>
                </a:solidFill>
              </a:rPr>
              <a:t> </a:t>
            </a:r>
            <a:r>
              <a:rPr lang="cs-CZ" sz="3200" dirty="0" err="1" smtClean="0">
                <a:solidFill>
                  <a:srgbClr val="0070C0"/>
                </a:solidFill>
              </a:rPr>
              <a:t>pl</a:t>
            </a:r>
            <a:r>
              <a:rPr lang="cs-CZ" sz="3200" dirty="0" smtClean="0">
                <a:solidFill>
                  <a:srgbClr val="0070C0"/>
                </a:solidFill>
              </a:rPr>
              <a:t>.:</a:t>
            </a:r>
            <a:endParaRPr lang="cs-CZ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Benign tumor</a:t>
            </a:r>
          </a:p>
          <a:p>
            <a:pPr>
              <a:buNone/>
            </a:pPr>
            <a:r>
              <a:rPr lang="en-US" dirty="0" smtClean="0"/>
              <a:t>Red nucleus</a:t>
            </a:r>
          </a:p>
          <a:p>
            <a:pPr>
              <a:buNone/>
            </a:pPr>
            <a:r>
              <a:rPr lang="en-US" dirty="0" smtClean="0"/>
              <a:t>Black elder</a:t>
            </a:r>
          </a:p>
          <a:p>
            <a:pPr>
              <a:buNone/>
            </a:pPr>
            <a:r>
              <a:rPr lang="en-US" dirty="0" smtClean="0"/>
              <a:t>Broken femur</a:t>
            </a:r>
          </a:p>
          <a:p>
            <a:pPr>
              <a:buNone/>
            </a:pPr>
            <a:r>
              <a:rPr lang="en-US" dirty="0" smtClean="0"/>
              <a:t>Nourishing vessel</a:t>
            </a:r>
          </a:p>
          <a:p>
            <a:pPr>
              <a:buNone/>
            </a:pPr>
            <a:r>
              <a:rPr lang="en-US" dirty="0" smtClean="0"/>
              <a:t>Carpal bone</a:t>
            </a:r>
          </a:p>
          <a:p>
            <a:pPr>
              <a:buNone/>
            </a:pPr>
            <a:r>
              <a:rPr lang="en-US" dirty="0" smtClean="0"/>
              <a:t>Diabetes mellitus</a:t>
            </a:r>
          </a:p>
          <a:p>
            <a:pPr>
              <a:buNone/>
            </a:pPr>
            <a:r>
              <a:rPr lang="en-US" dirty="0" smtClean="0"/>
              <a:t>Complicated operation</a:t>
            </a:r>
          </a:p>
          <a:p>
            <a:pPr>
              <a:buNone/>
            </a:pPr>
            <a:r>
              <a:rPr lang="en-US" dirty="0" smtClean="0"/>
              <a:t>Dangerous carcinoma</a:t>
            </a:r>
          </a:p>
          <a:p>
            <a:pPr>
              <a:buNone/>
            </a:pPr>
            <a:r>
              <a:rPr lang="en-US" dirty="0" smtClean="0"/>
              <a:t>Thyroid cartilage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Task 2: Translate and decline in both </a:t>
            </a:r>
            <a:r>
              <a:rPr lang="cs-CZ" sz="3200" dirty="0" smtClean="0">
                <a:solidFill>
                  <a:srgbClr val="0070C0"/>
                </a:solidFill>
              </a:rPr>
              <a:t>	     </a:t>
            </a:r>
            <a:r>
              <a:rPr lang="en-US" sz="3200" dirty="0" err="1" smtClean="0">
                <a:solidFill>
                  <a:srgbClr val="0070C0"/>
                </a:solidFill>
              </a:rPr>
              <a:t>sg</a:t>
            </a:r>
            <a:r>
              <a:rPr lang="en-US" sz="3200" dirty="0" smtClean="0">
                <a:solidFill>
                  <a:srgbClr val="0070C0"/>
                </a:solidFill>
              </a:rPr>
              <a:t>. and pl.: 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endParaRPr lang="cs-CZ" sz="4000" dirty="0" smtClean="0"/>
          </a:p>
          <a:p>
            <a:pPr algn="ctr">
              <a:buNone/>
            </a:pPr>
            <a:r>
              <a:rPr lang="en-US" sz="4000" dirty="0" smtClean="0"/>
              <a:t>3</a:t>
            </a:r>
            <a:r>
              <a:rPr lang="cs-CZ" sz="4000" dirty="0" err="1" smtClean="0"/>
              <a:t>rd</a:t>
            </a:r>
            <a:r>
              <a:rPr lang="en-US" sz="4000" dirty="0" smtClean="0"/>
              <a:t> </a:t>
            </a:r>
            <a:r>
              <a:rPr lang="cs-CZ" sz="4000" dirty="0" smtClean="0"/>
              <a:t>DECLENSION</a:t>
            </a:r>
            <a:r>
              <a:rPr lang="en-US" sz="4000" dirty="0" smtClean="0"/>
              <a:t> – L</a:t>
            </a:r>
            <a:r>
              <a:rPr lang="cs-CZ" sz="4000" dirty="0" smtClean="0"/>
              <a:t>ATIN</a:t>
            </a:r>
            <a:r>
              <a:rPr lang="en-US" sz="4000" dirty="0" smtClean="0"/>
              <a:t> </a:t>
            </a:r>
            <a:r>
              <a:rPr lang="cs-CZ" sz="4000" dirty="0" smtClean="0"/>
              <a:t>AND GREEK NOUNS</a:t>
            </a:r>
            <a:endParaRPr lang="en-US" sz="4000" dirty="0" smtClean="0"/>
          </a:p>
          <a:p>
            <a:pPr algn="ctr">
              <a:buNone/>
            </a:pPr>
            <a:r>
              <a:rPr lang="en-US" sz="4000" dirty="0" smtClean="0"/>
              <a:t>(Consonant stems)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>
            <a:normAutofit fontScale="92500" lnSpcReduction="10000"/>
          </a:bodyPr>
          <a:lstStyle/>
          <a:p>
            <a:r>
              <a:rPr lang="cs-CZ" sz="2300" dirty="0" err="1" smtClean="0"/>
              <a:t>Different</a:t>
            </a:r>
            <a:r>
              <a:rPr lang="cs-CZ" sz="2300" dirty="0" smtClean="0"/>
              <a:t> </a:t>
            </a:r>
            <a:r>
              <a:rPr lang="cs-CZ" sz="2300" dirty="0" err="1" smtClean="0"/>
              <a:t>endings</a:t>
            </a:r>
            <a:r>
              <a:rPr lang="cs-CZ" sz="2300" dirty="0" smtClean="0"/>
              <a:t> in </a:t>
            </a:r>
            <a:r>
              <a:rPr lang="cs-CZ" sz="2300" dirty="0" err="1" smtClean="0"/>
              <a:t>nom</a:t>
            </a:r>
            <a:r>
              <a:rPr lang="cs-CZ" sz="2300" dirty="0" smtClean="0"/>
              <a:t>. </a:t>
            </a:r>
            <a:r>
              <a:rPr lang="cs-CZ" sz="2300" dirty="0" err="1" smtClean="0"/>
              <a:t>sg</a:t>
            </a:r>
            <a:r>
              <a:rPr lang="cs-CZ" sz="2300" dirty="0" smtClean="0"/>
              <a:t>. (</a:t>
            </a:r>
            <a:r>
              <a:rPr lang="cs-CZ" sz="2300" dirty="0" err="1" smtClean="0"/>
              <a:t>sangu</a:t>
            </a:r>
            <a:r>
              <a:rPr lang="cs-CZ" sz="2300" u="sng" dirty="0" err="1" smtClean="0"/>
              <a:t>is</a:t>
            </a:r>
            <a:r>
              <a:rPr lang="cs-CZ" sz="2300" dirty="0" smtClean="0"/>
              <a:t>, </a:t>
            </a:r>
            <a:r>
              <a:rPr lang="cs-CZ" sz="2300" dirty="0" err="1" smtClean="0"/>
              <a:t>excis</a:t>
            </a:r>
            <a:r>
              <a:rPr lang="cs-CZ" sz="2300" u="sng" dirty="0" err="1" smtClean="0"/>
              <a:t>io</a:t>
            </a:r>
            <a:r>
              <a:rPr lang="cs-CZ" sz="2300" dirty="0" smtClean="0"/>
              <a:t>, </a:t>
            </a:r>
            <a:r>
              <a:rPr lang="cs-CZ" sz="2300" dirty="0" err="1" smtClean="0"/>
              <a:t>abduct</a:t>
            </a:r>
            <a:r>
              <a:rPr lang="cs-CZ" sz="2300" u="sng" dirty="0" err="1" smtClean="0"/>
              <a:t>or</a:t>
            </a:r>
            <a:r>
              <a:rPr lang="cs-CZ" sz="2300" dirty="0" smtClean="0"/>
              <a:t>, ret</a:t>
            </a:r>
            <a:r>
              <a:rPr lang="cs-CZ" sz="2300" u="sng" dirty="0" smtClean="0"/>
              <a:t>e</a:t>
            </a:r>
            <a:r>
              <a:rPr lang="cs-CZ" sz="2300" dirty="0" smtClean="0"/>
              <a:t>, </a:t>
            </a:r>
            <a:r>
              <a:rPr lang="cs-CZ" sz="2300" dirty="0" err="1" smtClean="0"/>
              <a:t>lat</a:t>
            </a:r>
            <a:r>
              <a:rPr lang="cs-CZ" sz="2300" u="sng" dirty="0" err="1" smtClean="0"/>
              <a:t>us</a:t>
            </a:r>
            <a:r>
              <a:rPr lang="cs-CZ" sz="2300" dirty="0" smtClean="0"/>
              <a:t>, fem</a:t>
            </a:r>
            <a:r>
              <a:rPr lang="cs-CZ" sz="2300" u="sng" dirty="0" smtClean="0"/>
              <a:t>ur</a:t>
            </a:r>
            <a:r>
              <a:rPr lang="cs-CZ" sz="2300" dirty="0" smtClean="0"/>
              <a:t> </a:t>
            </a:r>
            <a:r>
              <a:rPr lang="cs-CZ" sz="2300" dirty="0" smtClean="0"/>
              <a:t>…)</a:t>
            </a:r>
          </a:p>
          <a:p>
            <a:pPr>
              <a:buNone/>
            </a:pPr>
            <a:endParaRPr lang="cs-CZ" sz="2300" dirty="0" smtClean="0"/>
          </a:p>
          <a:p>
            <a:r>
              <a:rPr lang="cs-CZ" sz="2300" dirty="0" err="1" smtClean="0"/>
              <a:t>The</a:t>
            </a:r>
            <a:r>
              <a:rPr lang="cs-CZ" sz="2300" dirty="0" smtClean="0"/>
              <a:t> genitive </a:t>
            </a:r>
            <a:r>
              <a:rPr lang="cs-CZ" sz="2300" dirty="0" smtClean="0"/>
              <a:t>stem </a:t>
            </a:r>
            <a:r>
              <a:rPr lang="cs-CZ" sz="2300" dirty="0" err="1" smtClean="0"/>
              <a:t>is</a:t>
            </a:r>
            <a:r>
              <a:rPr lang="cs-CZ" sz="2300" dirty="0" smtClean="0"/>
              <a:t> </a:t>
            </a:r>
            <a:r>
              <a:rPr lang="cs-CZ" sz="2300" dirty="0" err="1" smtClean="0"/>
              <a:t>often</a:t>
            </a:r>
            <a:r>
              <a:rPr lang="cs-CZ" sz="2300" dirty="0" smtClean="0"/>
              <a:t> </a:t>
            </a:r>
            <a:r>
              <a:rPr lang="cs-CZ" sz="2300" dirty="0" err="1" smtClean="0"/>
              <a:t>different</a:t>
            </a:r>
            <a:r>
              <a:rPr lang="cs-CZ" sz="2300" dirty="0" smtClean="0"/>
              <a:t> </a:t>
            </a:r>
            <a:r>
              <a:rPr lang="cs-CZ" sz="2300" dirty="0" err="1" smtClean="0"/>
              <a:t>from</a:t>
            </a:r>
            <a:r>
              <a:rPr lang="cs-CZ" sz="2300" dirty="0" smtClean="0"/>
              <a:t> </a:t>
            </a:r>
            <a:r>
              <a:rPr lang="cs-CZ" sz="2300" dirty="0" err="1" smtClean="0"/>
              <a:t>the</a:t>
            </a:r>
            <a:r>
              <a:rPr lang="cs-CZ" sz="2300" dirty="0" smtClean="0"/>
              <a:t> nominative stem (</a:t>
            </a:r>
            <a:r>
              <a:rPr lang="cs-CZ" sz="2300" u="sng" dirty="0" err="1" smtClean="0"/>
              <a:t>animal</a:t>
            </a:r>
            <a:r>
              <a:rPr lang="cs-CZ" sz="2300" dirty="0" smtClean="0"/>
              <a:t> – </a:t>
            </a:r>
            <a:r>
              <a:rPr lang="cs-CZ" sz="2300" u="sng" dirty="0" err="1" smtClean="0"/>
              <a:t>animal</a:t>
            </a:r>
            <a:r>
              <a:rPr lang="cs-CZ" sz="2300" dirty="0" err="1" smtClean="0"/>
              <a:t>is</a:t>
            </a:r>
            <a:r>
              <a:rPr lang="cs-CZ" sz="2300" dirty="0" smtClean="0"/>
              <a:t> X </a:t>
            </a:r>
            <a:r>
              <a:rPr lang="cs-CZ" sz="2300" u="sng" dirty="0" err="1" smtClean="0"/>
              <a:t>hepar</a:t>
            </a:r>
            <a:r>
              <a:rPr lang="cs-CZ" sz="2300" dirty="0" smtClean="0"/>
              <a:t> – </a:t>
            </a:r>
            <a:r>
              <a:rPr lang="cs-CZ" sz="2300" u="sng" dirty="0" err="1" smtClean="0"/>
              <a:t>hepat</a:t>
            </a:r>
            <a:r>
              <a:rPr lang="cs-CZ" sz="2300" dirty="0" err="1" smtClean="0"/>
              <a:t>is</a:t>
            </a:r>
            <a:r>
              <a:rPr lang="cs-CZ" sz="2300" dirty="0" smtClean="0"/>
              <a:t>)</a:t>
            </a:r>
          </a:p>
          <a:p>
            <a:pPr>
              <a:buNone/>
            </a:pPr>
            <a:endParaRPr lang="cs-CZ" sz="2300" dirty="0" smtClean="0"/>
          </a:p>
          <a:p>
            <a:r>
              <a:rPr lang="cs-CZ" sz="2300" dirty="0" err="1" smtClean="0"/>
              <a:t>All</a:t>
            </a:r>
            <a:r>
              <a:rPr lang="cs-CZ" sz="2300" dirty="0" smtClean="0"/>
              <a:t> </a:t>
            </a:r>
            <a:r>
              <a:rPr lang="cs-CZ" sz="2300" dirty="0" err="1" smtClean="0"/>
              <a:t>genders</a:t>
            </a:r>
            <a:r>
              <a:rPr lang="cs-CZ" sz="2300" dirty="0" smtClean="0"/>
              <a:t> (</a:t>
            </a:r>
            <a:r>
              <a:rPr lang="cs-CZ" sz="2300" dirty="0" err="1" smtClean="0"/>
              <a:t>cortex</a:t>
            </a:r>
            <a:r>
              <a:rPr lang="cs-CZ" sz="2300" dirty="0" smtClean="0"/>
              <a:t> </a:t>
            </a:r>
            <a:r>
              <a:rPr lang="cs-CZ" sz="2300" dirty="0" smtClean="0">
                <a:solidFill>
                  <a:srgbClr val="0070C0"/>
                </a:solidFill>
              </a:rPr>
              <a:t>m.</a:t>
            </a:r>
            <a:r>
              <a:rPr lang="cs-CZ" sz="2300" dirty="0" smtClean="0"/>
              <a:t>, radix </a:t>
            </a:r>
            <a:r>
              <a:rPr lang="cs-CZ" sz="2300" dirty="0" err="1" smtClean="0">
                <a:solidFill>
                  <a:srgbClr val="FF0000"/>
                </a:solidFill>
              </a:rPr>
              <a:t>f</a:t>
            </a:r>
            <a:r>
              <a:rPr lang="cs-CZ" sz="2300" dirty="0" smtClean="0">
                <a:solidFill>
                  <a:srgbClr val="FF0000"/>
                </a:solidFill>
              </a:rPr>
              <a:t>.</a:t>
            </a:r>
            <a:r>
              <a:rPr lang="cs-CZ" sz="2300" dirty="0" smtClean="0"/>
              <a:t>, femur </a:t>
            </a:r>
            <a:r>
              <a:rPr lang="cs-CZ" sz="2300" dirty="0" smtClean="0">
                <a:solidFill>
                  <a:srgbClr val="00B050"/>
                </a:solidFill>
              </a:rPr>
              <a:t>n</a:t>
            </a:r>
            <a:r>
              <a:rPr lang="cs-CZ" sz="2300" dirty="0" smtClean="0">
                <a:solidFill>
                  <a:srgbClr val="00B050"/>
                </a:solidFill>
              </a:rPr>
              <a:t>.</a:t>
            </a:r>
            <a:r>
              <a:rPr lang="cs-CZ" sz="2300" dirty="0" smtClean="0"/>
              <a:t>)</a:t>
            </a:r>
          </a:p>
          <a:p>
            <a:pPr>
              <a:buNone/>
            </a:pPr>
            <a:endParaRPr lang="cs-CZ" sz="2300" dirty="0" smtClean="0"/>
          </a:p>
          <a:p>
            <a:r>
              <a:rPr lang="cs-CZ" sz="2300" dirty="0" err="1" smtClean="0"/>
              <a:t>The</a:t>
            </a:r>
            <a:r>
              <a:rPr lang="cs-CZ" sz="2300" dirty="0" smtClean="0"/>
              <a:t> </a:t>
            </a:r>
            <a:r>
              <a:rPr lang="cs-CZ" sz="2300" dirty="0" err="1" smtClean="0"/>
              <a:t>importance</a:t>
            </a:r>
            <a:r>
              <a:rPr lang="cs-CZ" sz="2300" dirty="0" smtClean="0"/>
              <a:t> </a:t>
            </a:r>
            <a:r>
              <a:rPr lang="cs-CZ" sz="2300" dirty="0" err="1" smtClean="0"/>
              <a:t>of</a:t>
            </a:r>
            <a:r>
              <a:rPr lang="cs-CZ" sz="2300" dirty="0" smtClean="0"/>
              <a:t> genitive stem </a:t>
            </a:r>
            <a:r>
              <a:rPr lang="cs-CZ" sz="2300" dirty="0" smtClean="0"/>
              <a:t>(</a:t>
            </a:r>
            <a:r>
              <a:rPr lang="cs-CZ" sz="2300" dirty="0" err="1" smtClean="0"/>
              <a:t>cartilago</a:t>
            </a:r>
            <a:r>
              <a:rPr lang="cs-CZ" sz="2300" dirty="0" smtClean="0"/>
              <a:t> – </a:t>
            </a:r>
            <a:r>
              <a:rPr lang="cs-CZ" sz="2300" b="1" dirty="0" err="1" smtClean="0"/>
              <a:t>cartilagin</a:t>
            </a:r>
            <a:r>
              <a:rPr lang="cs-CZ" sz="2300" dirty="0" err="1" smtClean="0"/>
              <a:t>is</a:t>
            </a:r>
            <a:r>
              <a:rPr lang="cs-CZ" sz="2300" dirty="0" smtClean="0"/>
              <a:t> – </a:t>
            </a:r>
            <a:r>
              <a:rPr lang="cs-CZ" sz="2300" b="1" dirty="0" err="1" smtClean="0"/>
              <a:t>cartilagin</a:t>
            </a:r>
            <a:r>
              <a:rPr lang="cs-CZ" sz="2300" dirty="0" err="1" smtClean="0"/>
              <a:t>em</a:t>
            </a:r>
            <a:r>
              <a:rPr lang="cs-CZ" sz="2300" dirty="0" smtClean="0"/>
              <a:t> – </a:t>
            </a:r>
            <a:r>
              <a:rPr lang="cs-CZ" sz="2300" b="1" dirty="0" err="1" smtClean="0"/>
              <a:t>cartilagin</a:t>
            </a:r>
            <a:r>
              <a:rPr lang="cs-CZ" sz="2300" dirty="0" err="1" smtClean="0"/>
              <a:t>e</a:t>
            </a:r>
            <a:r>
              <a:rPr lang="cs-CZ" sz="2300" dirty="0" smtClean="0"/>
              <a:t> </a:t>
            </a:r>
            <a:r>
              <a:rPr lang="cs-CZ" sz="2300" dirty="0" smtClean="0"/>
              <a:t>…)</a:t>
            </a:r>
          </a:p>
          <a:p>
            <a:pPr>
              <a:buNone/>
            </a:pPr>
            <a:endParaRPr lang="cs-CZ" sz="2300" dirty="0" smtClean="0"/>
          </a:p>
          <a:p>
            <a:r>
              <a:rPr lang="cs-CZ" sz="2300" dirty="0" err="1" smtClean="0"/>
              <a:t>The</a:t>
            </a:r>
            <a:r>
              <a:rPr lang="cs-CZ" sz="2300" dirty="0" smtClean="0"/>
              <a:t> </a:t>
            </a:r>
            <a:r>
              <a:rPr lang="cs-CZ" sz="2300" dirty="0" err="1" smtClean="0"/>
              <a:t>ending</a:t>
            </a:r>
            <a:r>
              <a:rPr lang="cs-CZ" sz="2300" dirty="0" smtClean="0"/>
              <a:t> </a:t>
            </a:r>
            <a:r>
              <a:rPr lang="cs-CZ" sz="2300" i="1" dirty="0" smtClean="0"/>
              <a:t>–</a:t>
            </a:r>
            <a:r>
              <a:rPr lang="cs-CZ" sz="2300" i="1" dirty="0" err="1" smtClean="0"/>
              <a:t>is</a:t>
            </a:r>
            <a:r>
              <a:rPr lang="cs-CZ" sz="2300" i="1" dirty="0" smtClean="0"/>
              <a:t> </a:t>
            </a:r>
            <a:r>
              <a:rPr lang="cs-CZ" sz="2300" dirty="0" smtClean="0"/>
              <a:t>in gen. </a:t>
            </a:r>
            <a:r>
              <a:rPr lang="cs-CZ" sz="2300" dirty="0" err="1" smtClean="0"/>
              <a:t>sg</a:t>
            </a:r>
            <a:r>
              <a:rPr lang="cs-CZ" sz="2300" dirty="0" smtClean="0"/>
              <a:t>. (</a:t>
            </a:r>
            <a:r>
              <a:rPr lang="cs-CZ" sz="2300" dirty="0" err="1" smtClean="0"/>
              <a:t>sanguin</a:t>
            </a:r>
            <a:r>
              <a:rPr lang="cs-CZ" sz="2300" u="sng" dirty="0" err="1" smtClean="0"/>
              <a:t>is</a:t>
            </a:r>
            <a:r>
              <a:rPr lang="cs-CZ" sz="2300" dirty="0" smtClean="0"/>
              <a:t>, </a:t>
            </a:r>
            <a:r>
              <a:rPr lang="cs-CZ" sz="2300" dirty="0" err="1" smtClean="0"/>
              <a:t>excision</a:t>
            </a:r>
            <a:r>
              <a:rPr lang="cs-CZ" sz="2300" u="sng" dirty="0" err="1" smtClean="0"/>
              <a:t>is</a:t>
            </a:r>
            <a:r>
              <a:rPr lang="cs-CZ" sz="2300" dirty="0" smtClean="0"/>
              <a:t>, </a:t>
            </a:r>
            <a:r>
              <a:rPr lang="cs-CZ" sz="2300" dirty="0" err="1" smtClean="0"/>
              <a:t>abductor</a:t>
            </a:r>
            <a:r>
              <a:rPr lang="cs-CZ" sz="2300" u="sng" dirty="0" err="1" smtClean="0"/>
              <a:t>is</a:t>
            </a:r>
            <a:r>
              <a:rPr lang="cs-CZ" sz="2300" dirty="0" smtClean="0"/>
              <a:t>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000132"/>
          </a:xfrm>
        </p:spPr>
        <p:txBody>
          <a:bodyPr>
            <a:noAutofit/>
          </a:bodyPr>
          <a:lstStyle/>
          <a:p>
            <a:pPr algn="ctr"/>
            <a:r>
              <a:rPr lang="cs-CZ" sz="3200" dirty="0" err="1" smtClean="0"/>
              <a:t>Typical</a:t>
            </a:r>
            <a:r>
              <a:rPr lang="cs-CZ" sz="3200" dirty="0" smtClean="0"/>
              <a:t> </a:t>
            </a:r>
            <a:r>
              <a:rPr lang="cs-CZ" sz="3200" dirty="0" err="1" smtClean="0"/>
              <a:t>features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</a:t>
            </a:r>
            <a:r>
              <a:rPr lang="cs-CZ" sz="3200" dirty="0" err="1" smtClean="0"/>
              <a:t>the</a:t>
            </a:r>
            <a:r>
              <a:rPr lang="cs-CZ" sz="3200" dirty="0" smtClean="0"/>
              <a:t> </a:t>
            </a:r>
            <a:r>
              <a:rPr lang="cs-CZ" sz="3200" dirty="0" err="1" smtClean="0"/>
              <a:t>nouns</a:t>
            </a:r>
            <a:r>
              <a:rPr lang="cs-CZ" sz="3200" dirty="0" smtClean="0"/>
              <a:t> </a:t>
            </a:r>
            <a:r>
              <a:rPr lang="cs-CZ" sz="3200" dirty="0" err="1" smtClean="0"/>
              <a:t>of</a:t>
            </a:r>
            <a:r>
              <a:rPr lang="cs-CZ" sz="3200" dirty="0" smtClean="0"/>
              <a:t> 3rd </a:t>
            </a:r>
            <a:r>
              <a:rPr lang="cs-CZ" sz="3200" dirty="0" err="1" smtClean="0"/>
              <a:t>declension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49868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-</a:t>
            </a:r>
            <a:r>
              <a:rPr lang="cs-CZ" sz="2800" dirty="0" err="1" smtClean="0"/>
              <a:t>or</a:t>
            </a:r>
            <a:r>
              <a:rPr lang="cs-CZ" sz="2800" dirty="0" smtClean="0"/>
              <a:t> </a:t>
            </a:r>
            <a:r>
              <a:rPr lang="cs-CZ" sz="2800" dirty="0" smtClean="0">
                <a:sym typeface="Wingdings" pitchFamily="2" charset="2"/>
              </a:rPr>
              <a:t> -</a:t>
            </a:r>
            <a:r>
              <a:rPr lang="cs-CZ" sz="2800" dirty="0" err="1" smtClean="0">
                <a:sym typeface="Wingdings" pitchFamily="2" charset="2"/>
              </a:rPr>
              <a:t>oris</a:t>
            </a:r>
            <a:r>
              <a:rPr lang="cs-CZ" sz="2800" dirty="0" smtClean="0">
                <a:sym typeface="Wingdings" pitchFamily="2" charset="2"/>
              </a:rPr>
              <a:t>, </a:t>
            </a:r>
            <a:r>
              <a:rPr lang="cs-CZ" sz="2800" dirty="0" smtClean="0">
                <a:solidFill>
                  <a:srgbClr val="0070C0"/>
                </a:solidFill>
              </a:rPr>
              <a:t>m. </a:t>
            </a:r>
            <a:r>
              <a:rPr lang="cs-CZ" sz="2400" dirty="0" smtClean="0"/>
              <a:t>(flex</a:t>
            </a:r>
            <a:r>
              <a:rPr lang="cs-CZ" sz="2400" dirty="0" smtClean="0">
                <a:solidFill>
                  <a:srgbClr val="0070C0"/>
                </a:solidFill>
              </a:rPr>
              <a:t>or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smtClean="0"/>
              <a:t>- </a:t>
            </a:r>
            <a:r>
              <a:rPr lang="cs-CZ" sz="2400" dirty="0" err="1" smtClean="0"/>
              <a:t>flex</a:t>
            </a:r>
            <a:r>
              <a:rPr lang="cs-CZ" sz="2400" dirty="0" err="1" smtClean="0">
                <a:solidFill>
                  <a:srgbClr val="0070C0"/>
                </a:solidFill>
              </a:rPr>
              <a:t>oris</a:t>
            </a:r>
            <a:r>
              <a:rPr lang="cs-CZ" sz="24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-</a:t>
            </a:r>
            <a:r>
              <a:rPr lang="cs-CZ" sz="2800" dirty="0" err="1" smtClean="0"/>
              <a:t>io</a:t>
            </a:r>
            <a:r>
              <a:rPr lang="cs-CZ" sz="2800" dirty="0" smtClean="0"/>
              <a:t>/-</a:t>
            </a:r>
            <a:r>
              <a:rPr lang="cs-CZ" sz="2800" dirty="0" err="1" smtClean="0"/>
              <a:t>itas</a:t>
            </a:r>
            <a:r>
              <a:rPr lang="cs-CZ" sz="2800" dirty="0" smtClean="0"/>
              <a:t> </a:t>
            </a:r>
            <a:r>
              <a:rPr lang="cs-CZ" sz="2800" dirty="0" smtClean="0">
                <a:sym typeface="Wingdings" pitchFamily="2" charset="2"/>
              </a:rPr>
              <a:t> -</a:t>
            </a:r>
            <a:r>
              <a:rPr lang="cs-CZ" sz="2800" dirty="0" err="1" smtClean="0">
                <a:sym typeface="Wingdings" pitchFamily="2" charset="2"/>
              </a:rPr>
              <a:t>ionis</a:t>
            </a:r>
            <a:r>
              <a:rPr lang="cs-CZ" sz="2800" dirty="0" smtClean="0">
                <a:sym typeface="Wingdings" pitchFamily="2" charset="2"/>
              </a:rPr>
              <a:t>/-</a:t>
            </a:r>
            <a:r>
              <a:rPr lang="cs-CZ" sz="2800" dirty="0" err="1" smtClean="0">
                <a:sym typeface="Wingdings" pitchFamily="2" charset="2"/>
              </a:rPr>
              <a:t>itatis</a:t>
            </a:r>
            <a:r>
              <a:rPr lang="cs-CZ" sz="2800" dirty="0" smtClean="0">
                <a:sym typeface="Wingdings" pitchFamily="2" charset="2"/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f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r>
              <a:rPr lang="cs-CZ" sz="2800" dirty="0" smtClean="0"/>
              <a:t> </a:t>
            </a:r>
          </a:p>
          <a:p>
            <a:pPr>
              <a:buNone/>
            </a:pPr>
            <a:r>
              <a:rPr lang="cs-CZ" sz="2400" dirty="0" smtClean="0"/>
              <a:t>(</a:t>
            </a:r>
            <a:r>
              <a:rPr lang="cs-CZ" sz="2400" dirty="0" err="1" smtClean="0"/>
              <a:t>inject</a:t>
            </a:r>
            <a:r>
              <a:rPr lang="cs-CZ" sz="2400" dirty="0" err="1" smtClean="0">
                <a:solidFill>
                  <a:srgbClr val="FF0000"/>
                </a:solidFill>
              </a:rPr>
              <a:t>io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- </a:t>
            </a:r>
            <a:r>
              <a:rPr lang="cs-CZ" sz="2400" dirty="0" err="1" smtClean="0"/>
              <a:t>inject</a:t>
            </a:r>
            <a:r>
              <a:rPr lang="cs-CZ" sz="2400" dirty="0" err="1" smtClean="0">
                <a:solidFill>
                  <a:srgbClr val="FF0000"/>
                </a:solidFill>
              </a:rPr>
              <a:t>ionis</a:t>
            </a:r>
            <a:r>
              <a:rPr lang="cs-CZ" sz="2400" dirty="0" smtClean="0"/>
              <a:t>, </a:t>
            </a:r>
            <a:r>
              <a:rPr lang="cs-CZ" sz="2400" dirty="0" err="1" smtClean="0"/>
              <a:t>cav</a:t>
            </a:r>
            <a:r>
              <a:rPr lang="cs-CZ" sz="2400" dirty="0" err="1" smtClean="0">
                <a:solidFill>
                  <a:srgbClr val="FF0000"/>
                </a:solidFill>
              </a:rPr>
              <a:t>itas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smtClean="0"/>
              <a:t>-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 smtClean="0"/>
              <a:t>cav</a:t>
            </a:r>
            <a:r>
              <a:rPr lang="cs-CZ" sz="2400" dirty="0" err="1" smtClean="0">
                <a:solidFill>
                  <a:srgbClr val="FF0000"/>
                </a:solidFill>
              </a:rPr>
              <a:t>itatis</a:t>
            </a:r>
            <a:r>
              <a:rPr lang="cs-CZ" sz="24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-</a:t>
            </a:r>
            <a:r>
              <a:rPr lang="cs-CZ" sz="2800" dirty="0" err="1" smtClean="0"/>
              <a:t>itis</a:t>
            </a:r>
            <a:r>
              <a:rPr lang="cs-CZ" sz="2800" dirty="0" smtClean="0"/>
              <a:t> </a:t>
            </a:r>
            <a:r>
              <a:rPr lang="cs-CZ" sz="2800" dirty="0" smtClean="0">
                <a:sym typeface="Wingdings" pitchFamily="2" charset="2"/>
              </a:rPr>
              <a:t> -</a:t>
            </a:r>
            <a:r>
              <a:rPr lang="cs-CZ" sz="2800" dirty="0" err="1" smtClean="0">
                <a:sym typeface="Wingdings" pitchFamily="2" charset="2"/>
              </a:rPr>
              <a:t>itidis</a:t>
            </a:r>
            <a:r>
              <a:rPr lang="cs-CZ" sz="2800" dirty="0" smtClean="0">
                <a:sym typeface="Wingdings" pitchFamily="2" charset="2"/>
              </a:rPr>
              <a:t>, </a:t>
            </a:r>
            <a:r>
              <a:rPr lang="cs-CZ" sz="2800" dirty="0" err="1" smtClean="0">
                <a:solidFill>
                  <a:srgbClr val="FF0000"/>
                </a:solidFill>
                <a:sym typeface="Wingdings" pitchFamily="2" charset="2"/>
              </a:rPr>
              <a:t>f</a:t>
            </a:r>
            <a:r>
              <a:rPr lang="cs-CZ" sz="2800" dirty="0" smtClean="0">
                <a:solidFill>
                  <a:srgbClr val="FF0000"/>
                </a:solidFill>
                <a:sym typeface="Wingdings" pitchFamily="2" charset="2"/>
              </a:rPr>
              <a:t>.</a:t>
            </a:r>
            <a:r>
              <a:rPr lang="cs-CZ" sz="2800" dirty="0" smtClean="0">
                <a:sym typeface="Wingdings" pitchFamily="2" charset="2"/>
              </a:rPr>
              <a:t> </a:t>
            </a:r>
            <a:r>
              <a:rPr lang="cs-CZ" sz="2400" dirty="0" smtClean="0">
                <a:sym typeface="Wingdings" pitchFamily="2" charset="2"/>
              </a:rPr>
              <a:t>(</a:t>
            </a:r>
            <a:r>
              <a:rPr lang="cs-CZ" sz="2400" dirty="0" err="1" smtClean="0">
                <a:sym typeface="Wingdings" pitchFamily="2" charset="2"/>
              </a:rPr>
              <a:t>encephal</a:t>
            </a:r>
            <a:r>
              <a:rPr lang="cs-CZ" sz="2400" dirty="0" err="1" smtClean="0">
                <a:solidFill>
                  <a:srgbClr val="FF0000"/>
                </a:solidFill>
                <a:sym typeface="Wingdings" pitchFamily="2" charset="2"/>
              </a:rPr>
              <a:t>itis</a:t>
            </a:r>
            <a:r>
              <a:rPr lang="cs-CZ" sz="2400" dirty="0" smtClean="0">
                <a:sym typeface="Wingdings" pitchFamily="2" charset="2"/>
              </a:rPr>
              <a:t> – </a:t>
            </a:r>
            <a:r>
              <a:rPr lang="cs-CZ" sz="2400" dirty="0" err="1" smtClean="0">
                <a:sym typeface="Wingdings" pitchFamily="2" charset="2"/>
              </a:rPr>
              <a:t>encephal</a:t>
            </a:r>
            <a:r>
              <a:rPr lang="cs-CZ" sz="2400" dirty="0" err="1" smtClean="0">
                <a:solidFill>
                  <a:srgbClr val="FF0000"/>
                </a:solidFill>
                <a:sym typeface="Wingdings" pitchFamily="2" charset="2"/>
              </a:rPr>
              <a:t>itidis</a:t>
            </a:r>
            <a:r>
              <a:rPr lang="cs-CZ" sz="2400" dirty="0" smtClean="0">
                <a:sym typeface="Wingdings" pitchFamily="2" charset="2"/>
              </a:rPr>
              <a:t>)</a:t>
            </a:r>
          </a:p>
          <a:p>
            <a:pPr>
              <a:buNone/>
            </a:pPr>
            <a:endParaRPr lang="cs-CZ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-</a:t>
            </a:r>
            <a:r>
              <a:rPr lang="cs-CZ" sz="2800" dirty="0" err="1" smtClean="0">
                <a:sym typeface="Wingdings" pitchFamily="2" charset="2"/>
              </a:rPr>
              <a:t>er</a:t>
            </a:r>
            <a:r>
              <a:rPr lang="cs-CZ" sz="2800" dirty="0" smtClean="0">
                <a:sym typeface="Wingdings" pitchFamily="2" charset="2"/>
              </a:rPr>
              <a:t>  -</a:t>
            </a:r>
            <a:r>
              <a:rPr lang="cs-CZ" sz="2800" dirty="0" err="1" smtClean="0">
                <a:sym typeface="Wingdings" pitchFamily="2" charset="2"/>
              </a:rPr>
              <a:t>eris</a:t>
            </a:r>
            <a:r>
              <a:rPr lang="cs-CZ" sz="2800" dirty="0" smtClean="0">
                <a:sym typeface="Wingdings" pitchFamily="2" charset="2"/>
              </a:rPr>
              <a:t>, </a:t>
            </a:r>
            <a:r>
              <a:rPr lang="cs-CZ" sz="2800" dirty="0" smtClean="0">
                <a:solidFill>
                  <a:srgbClr val="0070C0"/>
                </a:solidFill>
                <a:sym typeface="Wingdings" pitchFamily="2" charset="2"/>
              </a:rPr>
              <a:t>m.</a:t>
            </a:r>
            <a:r>
              <a:rPr lang="cs-CZ" sz="2800" dirty="0" smtClean="0">
                <a:sym typeface="Wingdings" pitchFamily="2" charset="2"/>
              </a:rPr>
              <a:t> </a:t>
            </a:r>
            <a:r>
              <a:rPr lang="cs-CZ" sz="2400" dirty="0" smtClean="0">
                <a:sym typeface="Wingdings" pitchFamily="2" charset="2"/>
              </a:rPr>
              <a:t>(uret</a:t>
            </a:r>
            <a:r>
              <a:rPr lang="cs-CZ" sz="2400" dirty="0" smtClean="0">
                <a:solidFill>
                  <a:srgbClr val="0070C0"/>
                </a:solidFill>
                <a:sym typeface="Wingdings" pitchFamily="2" charset="2"/>
              </a:rPr>
              <a:t>er</a:t>
            </a:r>
            <a:r>
              <a:rPr lang="cs-CZ" sz="2400" dirty="0" smtClean="0">
                <a:sym typeface="Wingdings" pitchFamily="2" charset="2"/>
              </a:rPr>
              <a:t> – </a:t>
            </a:r>
            <a:r>
              <a:rPr lang="cs-CZ" sz="2400" dirty="0" err="1" smtClean="0">
                <a:sym typeface="Wingdings" pitchFamily="2" charset="2"/>
              </a:rPr>
              <a:t>uret</a:t>
            </a:r>
            <a:r>
              <a:rPr lang="cs-CZ" sz="2400" dirty="0" err="1" smtClean="0">
                <a:solidFill>
                  <a:srgbClr val="0070C0"/>
                </a:solidFill>
                <a:sym typeface="Wingdings" pitchFamily="2" charset="2"/>
              </a:rPr>
              <a:t>eris</a:t>
            </a:r>
            <a:r>
              <a:rPr lang="cs-CZ" sz="2400" dirty="0" smtClean="0">
                <a:sym typeface="Wingdings" pitchFamily="2" charset="2"/>
              </a:rPr>
              <a:t>)</a:t>
            </a:r>
          </a:p>
          <a:p>
            <a:pPr>
              <a:buNone/>
            </a:pPr>
            <a:endParaRPr lang="cs-CZ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cs-CZ" sz="2800" dirty="0" smtClean="0">
                <a:sym typeface="Wingdings" pitchFamily="2" charset="2"/>
              </a:rPr>
              <a:t>-</a:t>
            </a:r>
            <a:r>
              <a:rPr lang="cs-CZ" sz="2800" dirty="0" err="1" smtClean="0">
                <a:sym typeface="Wingdings" pitchFamily="2" charset="2"/>
              </a:rPr>
              <a:t>ma</a:t>
            </a:r>
            <a:r>
              <a:rPr lang="cs-CZ" sz="2800" dirty="0" smtClean="0">
                <a:sym typeface="Wingdings" pitchFamily="2" charset="2"/>
              </a:rPr>
              <a:t>/-</a:t>
            </a:r>
            <a:r>
              <a:rPr lang="cs-CZ" sz="2800" dirty="0" err="1" smtClean="0">
                <a:sym typeface="Wingdings" pitchFamily="2" charset="2"/>
              </a:rPr>
              <a:t>oma</a:t>
            </a:r>
            <a:r>
              <a:rPr lang="cs-CZ" sz="2800" dirty="0" smtClean="0">
                <a:sym typeface="Wingdings" pitchFamily="2" charset="2"/>
              </a:rPr>
              <a:t>  -</a:t>
            </a:r>
            <a:r>
              <a:rPr lang="cs-CZ" sz="2800" dirty="0" err="1" smtClean="0">
                <a:sym typeface="Wingdings" pitchFamily="2" charset="2"/>
              </a:rPr>
              <a:t>matis</a:t>
            </a:r>
            <a:r>
              <a:rPr lang="cs-CZ" sz="2800" dirty="0" smtClean="0">
                <a:sym typeface="Wingdings" pitchFamily="2" charset="2"/>
              </a:rPr>
              <a:t>/-</a:t>
            </a:r>
            <a:r>
              <a:rPr lang="cs-CZ" sz="2800" dirty="0" err="1" smtClean="0">
                <a:sym typeface="Wingdings" pitchFamily="2" charset="2"/>
              </a:rPr>
              <a:t>omatis</a:t>
            </a:r>
            <a:r>
              <a:rPr lang="cs-CZ" sz="2800" dirty="0" smtClean="0">
                <a:sym typeface="Wingdings" pitchFamily="2" charset="2"/>
              </a:rPr>
              <a:t>, </a:t>
            </a:r>
            <a:r>
              <a:rPr lang="cs-CZ" sz="2800" dirty="0" smtClean="0">
                <a:solidFill>
                  <a:srgbClr val="00B050"/>
                </a:solidFill>
                <a:sym typeface="Wingdings" pitchFamily="2" charset="2"/>
              </a:rPr>
              <a:t>n</a:t>
            </a:r>
            <a:r>
              <a:rPr lang="cs-CZ" sz="2400" dirty="0" smtClean="0">
                <a:solidFill>
                  <a:srgbClr val="00B050"/>
                </a:solidFill>
                <a:sym typeface="Wingdings" pitchFamily="2" charset="2"/>
              </a:rPr>
              <a:t>.</a:t>
            </a:r>
            <a:r>
              <a:rPr lang="cs-CZ" sz="2400" dirty="0" smtClean="0">
                <a:sym typeface="Wingdings" pitchFamily="2" charset="2"/>
              </a:rPr>
              <a:t> (trau</a:t>
            </a:r>
            <a:r>
              <a:rPr lang="cs-CZ" sz="2400" dirty="0" smtClean="0">
                <a:solidFill>
                  <a:srgbClr val="00B050"/>
                </a:solidFill>
                <a:sym typeface="Wingdings" pitchFamily="2" charset="2"/>
              </a:rPr>
              <a:t>ma</a:t>
            </a:r>
            <a:r>
              <a:rPr lang="cs-CZ" sz="2400" dirty="0" smtClean="0">
                <a:sym typeface="Wingdings" pitchFamily="2" charset="2"/>
              </a:rPr>
              <a:t> – </a:t>
            </a:r>
            <a:r>
              <a:rPr lang="cs-CZ" sz="2400" dirty="0" err="1" smtClean="0">
                <a:sym typeface="Wingdings" pitchFamily="2" charset="2"/>
              </a:rPr>
              <a:t>trau</a:t>
            </a:r>
            <a:r>
              <a:rPr lang="cs-CZ" sz="2400" dirty="0" err="1" smtClean="0">
                <a:solidFill>
                  <a:srgbClr val="00B050"/>
                </a:solidFill>
                <a:sym typeface="Wingdings" pitchFamily="2" charset="2"/>
              </a:rPr>
              <a:t>matis</a:t>
            </a:r>
            <a:r>
              <a:rPr lang="cs-CZ" sz="2400" dirty="0" smtClean="0">
                <a:sym typeface="Wingdings" pitchFamily="2" charset="2"/>
              </a:rPr>
              <a:t>, </a:t>
            </a:r>
            <a:r>
              <a:rPr lang="cs-CZ" sz="2400" dirty="0" err="1" smtClean="0">
                <a:sym typeface="Wingdings" pitchFamily="2" charset="2"/>
              </a:rPr>
              <a:t>carcin</a:t>
            </a:r>
            <a:r>
              <a:rPr lang="cs-CZ" sz="2400" dirty="0" err="1" smtClean="0">
                <a:solidFill>
                  <a:srgbClr val="00B050"/>
                </a:solidFill>
                <a:sym typeface="Wingdings" pitchFamily="2" charset="2"/>
              </a:rPr>
              <a:t>oma</a:t>
            </a:r>
            <a:r>
              <a:rPr lang="cs-CZ" sz="2400" dirty="0" smtClean="0">
                <a:sym typeface="Wingdings" pitchFamily="2" charset="2"/>
              </a:rPr>
              <a:t> – </a:t>
            </a:r>
            <a:r>
              <a:rPr lang="cs-CZ" sz="2400" dirty="0" err="1" smtClean="0">
                <a:sym typeface="Wingdings" pitchFamily="2" charset="2"/>
              </a:rPr>
              <a:t>carcin</a:t>
            </a:r>
            <a:r>
              <a:rPr lang="cs-CZ" sz="2400" dirty="0" err="1" smtClean="0">
                <a:solidFill>
                  <a:srgbClr val="00B050"/>
                </a:solidFill>
                <a:sym typeface="Wingdings" pitchFamily="2" charset="2"/>
              </a:rPr>
              <a:t>omatis</a:t>
            </a:r>
            <a:r>
              <a:rPr lang="cs-CZ" sz="2400" dirty="0" smtClean="0">
                <a:sym typeface="Wingdings" pitchFamily="2" charset="2"/>
              </a:rPr>
              <a:t>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2213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200" dirty="0" smtClean="0"/>
              <a:t>1) </a:t>
            </a:r>
            <a:r>
              <a:rPr lang="cs-CZ" sz="3200" dirty="0" err="1" smtClean="0"/>
              <a:t>Consonant</a:t>
            </a:r>
            <a:r>
              <a:rPr lang="cs-CZ" sz="3200" dirty="0" smtClean="0"/>
              <a:t> </a:t>
            </a:r>
            <a:r>
              <a:rPr lang="cs-CZ" sz="3200" dirty="0" err="1" smtClean="0"/>
              <a:t>stems</a:t>
            </a:r>
            <a:r>
              <a:rPr lang="cs-CZ" sz="3600" dirty="0" smtClean="0"/>
              <a:t>:</a:t>
            </a:r>
          </a:p>
          <a:p>
            <a:pPr>
              <a:buNone/>
            </a:pPr>
            <a:r>
              <a:rPr lang="cs-CZ" dirty="0" err="1" smtClean="0">
                <a:solidFill>
                  <a:srgbClr val="0070C0"/>
                </a:solidFill>
              </a:rPr>
              <a:t>Masculines</a:t>
            </a:r>
            <a:r>
              <a:rPr lang="cs-CZ" dirty="0" smtClean="0"/>
              <a:t> + </a:t>
            </a:r>
            <a:r>
              <a:rPr lang="cs-CZ" dirty="0" err="1" smtClean="0">
                <a:solidFill>
                  <a:srgbClr val="FF0000"/>
                </a:solidFill>
              </a:rPr>
              <a:t>feminines</a:t>
            </a:r>
            <a:r>
              <a:rPr lang="cs-CZ" dirty="0" smtClean="0"/>
              <a:t>: </a:t>
            </a:r>
            <a:r>
              <a:rPr lang="cs-CZ" dirty="0" err="1" smtClean="0"/>
              <a:t>dolor</a:t>
            </a: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Neutrals</a:t>
            </a:r>
            <a:r>
              <a:rPr lang="cs-CZ" dirty="0" smtClean="0"/>
              <a:t>: corpus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3200" dirty="0" smtClean="0"/>
              <a:t>2) I-</a:t>
            </a:r>
            <a:r>
              <a:rPr lang="cs-CZ" sz="3200" dirty="0" err="1" smtClean="0"/>
              <a:t>stems</a:t>
            </a:r>
            <a:r>
              <a:rPr lang="cs-CZ" sz="3200" dirty="0" smtClean="0"/>
              <a:t>:</a:t>
            </a:r>
          </a:p>
          <a:p>
            <a:pPr>
              <a:buNone/>
            </a:pPr>
            <a:r>
              <a:rPr lang="cs-CZ" dirty="0" err="1" smtClean="0">
                <a:solidFill>
                  <a:srgbClr val="0070C0"/>
                </a:solidFill>
              </a:rPr>
              <a:t>Maskulines</a:t>
            </a:r>
            <a:r>
              <a:rPr lang="cs-CZ" dirty="0" smtClean="0"/>
              <a:t> + </a:t>
            </a:r>
            <a:r>
              <a:rPr lang="cs-CZ" dirty="0" err="1" smtClean="0">
                <a:solidFill>
                  <a:srgbClr val="FF0000"/>
                </a:solidFill>
              </a:rPr>
              <a:t>feminines</a:t>
            </a:r>
            <a:r>
              <a:rPr lang="cs-CZ" dirty="0" smtClean="0"/>
              <a:t>: </a:t>
            </a:r>
            <a:r>
              <a:rPr lang="cs-CZ" dirty="0" err="1" smtClean="0"/>
              <a:t>pelvis</a:t>
            </a: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rgbClr val="00B050"/>
                </a:solidFill>
              </a:rPr>
              <a:t>Neutrals</a:t>
            </a:r>
            <a:r>
              <a:rPr lang="cs-CZ" dirty="0" smtClean="0"/>
              <a:t>: rete</a:t>
            </a:r>
          </a:p>
          <a:p>
            <a:pPr>
              <a:buNone/>
            </a:pPr>
            <a:r>
              <a:rPr lang="cs-CZ" dirty="0" err="1" smtClean="0">
                <a:solidFill>
                  <a:srgbClr val="FF0000"/>
                </a:solidFill>
              </a:rPr>
              <a:t>Feminines</a:t>
            </a:r>
            <a:r>
              <a:rPr lang="cs-CZ" dirty="0" smtClean="0"/>
              <a:t>: dosis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Examples  - nouns of 3rd declension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292671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 </a:t>
            </a:r>
            <a:r>
              <a:rPr lang="cs-CZ" dirty="0" err="1" smtClean="0"/>
              <a:t>sg</a:t>
            </a:r>
            <a:r>
              <a:rPr lang="cs-CZ" dirty="0" smtClean="0"/>
              <a:t>. 				        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624078" indent="-514350">
              <a:buNone/>
            </a:pPr>
            <a:r>
              <a:rPr lang="cs-CZ" dirty="0" smtClean="0"/>
              <a:t>1. </a:t>
            </a:r>
            <a:r>
              <a:rPr lang="cs-CZ" dirty="0" err="1" smtClean="0"/>
              <a:t>dolor</a:t>
            </a:r>
            <a:r>
              <a:rPr lang="cs-CZ" dirty="0" smtClean="0"/>
              <a:t>				1. </a:t>
            </a:r>
            <a:r>
              <a:rPr lang="cs-CZ" dirty="0" err="1" smtClean="0"/>
              <a:t>dolōr</a:t>
            </a:r>
            <a:r>
              <a:rPr lang="cs-CZ" dirty="0" smtClean="0"/>
              <a:t>-</a:t>
            </a:r>
            <a:r>
              <a:rPr lang="cs-CZ" dirty="0" err="1" smtClean="0"/>
              <a:t>ēs</a:t>
            </a: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dolōr</a:t>
            </a:r>
            <a:r>
              <a:rPr lang="cs-CZ" dirty="0" smtClean="0"/>
              <a:t>-</a:t>
            </a:r>
            <a:r>
              <a:rPr lang="cs-CZ" dirty="0" err="1" smtClean="0"/>
              <a:t>is</a:t>
            </a:r>
            <a:r>
              <a:rPr lang="cs-CZ" dirty="0" smtClean="0"/>
              <a:t>			2. </a:t>
            </a:r>
            <a:r>
              <a:rPr lang="cs-CZ" dirty="0" err="1" smtClean="0"/>
              <a:t>dolōr</a:t>
            </a:r>
            <a:r>
              <a:rPr lang="cs-CZ" dirty="0" smtClean="0"/>
              <a:t>-um</a:t>
            </a:r>
          </a:p>
          <a:p>
            <a:pPr marL="624078" indent="-514350">
              <a:buNone/>
            </a:pPr>
            <a:r>
              <a:rPr lang="cs-CZ" dirty="0" smtClean="0"/>
              <a:t>4. </a:t>
            </a:r>
            <a:r>
              <a:rPr lang="cs-CZ" dirty="0" err="1" smtClean="0"/>
              <a:t>dolōr</a:t>
            </a:r>
            <a:r>
              <a:rPr lang="cs-CZ" dirty="0" smtClean="0"/>
              <a:t>-</a:t>
            </a:r>
            <a:r>
              <a:rPr lang="cs-CZ" dirty="0" err="1" smtClean="0"/>
              <a:t>em</a:t>
            </a:r>
            <a:r>
              <a:rPr lang="cs-CZ" dirty="0" smtClean="0"/>
              <a:t>			4. </a:t>
            </a:r>
            <a:r>
              <a:rPr lang="cs-CZ" dirty="0" err="1" smtClean="0"/>
              <a:t>dolōr</a:t>
            </a:r>
            <a:r>
              <a:rPr lang="cs-CZ" dirty="0" smtClean="0"/>
              <a:t>-</a:t>
            </a:r>
            <a:r>
              <a:rPr lang="cs-CZ" dirty="0" err="1" smtClean="0"/>
              <a:t>ēs</a:t>
            </a:r>
            <a:endParaRPr lang="cs-CZ" dirty="0" smtClean="0"/>
          </a:p>
          <a:p>
            <a:pPr marL="624078" indent="-514350">
              <a:buNone/>
            </a:pPr>
            <a:r>
              <a:rPr lang="cs-CZ" dirty="0" smtClean="0"/>
              <a:t>6. </a:t>
            </a:r>
            <a:r>
              <a:rPr lang="cs-CZ" dirty="0" err="1" smtClean="0"/>
              <a:t>dolōr</a:t>
            </a:r>
            <a:r>
              <a:rPr lang="cs-CZ" dirty="0" smtClean="0"/>
              <a:t>-e				6. </a:t>
            </a:r>
            <a:r>
              <a:rPr lang="cs-CZ" dirty="0" err="1" smtClean="0"/>
              <a:t>dolōr</a:t>
            </a:r>
            <a:r>
              <a:rPr lang="cs-CZ" dirty="0" smtClean="0"/>
              <a:t>-</a:t>
            </a:r>
            <a:r>
              <a:rPr lang="cs-CZ" dirty="0" err="1" smtClean="0"/>
              <a:t>ibus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928826"/>
          </a:xfrm>
        </p:spPr>
        <p:txBody>
          <a:bodyPr/>
          <a:lstStyle/>
          <a:p>
            <a:r>
              <a:rPr lang="cs-CZ" dirty="0" err="1" smtClean="0"/>
              <a:t>dolor</a:t>
            </a:r>
            <a:r>
              <a:rPr lang="cs-CZ" dirty="0" smtClean="0"/>
              <a:t>, </a:t>
            </a:r>
            <a:r>
              <a:rPr lang="cs-CZ" dirty="0" err="1" smtClean="0"/>
              <a:t>is</a:t>
            </a:r>
            <a:r>
              <a:rPr lang="cs-CZ" dirty="0" smtClean="0"/>
              <a:t>, m. </a:t>
            </a:r>
            <a:br>
              <a:rPr lang="cs-CZ" dirty="0" smtClean="0"/>
            </a:br>
            <a:r>
              <a:rPr lang="cs-CZ" sz="3200" dirty="0" smtClean="0">
                <a:solidFill>
                  <a:schemeClr val="tx1"/>
                </a:solidFill>
              </a:rPr>
              <a:t> </a:t>
            </a:r>
            <a:r>
              <a:rPr lang="cs-CZ" sz="3200" dirty="0" smtClean="0">
                <a:solidFill>
                  <a:schemeClr val="tx1"/>
                </a:solidFill>
              </a:rPr>
              <a:t/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cs-CZ" sz="2800" dirty="0" smtClean="0">
                <a:sym typeface="Wingdings" pitchFamily="2" charset="2"/>
              </a:rPr>
              <a:t> </a:t>
            </a:r>
            <a:r>
              <a:rPr lang="cs-CZ" sz="2800" dirty="0" err="1" smtClean="0">
                <a:solidFill>
                  <a:srgbClr val="0070C0"/>
                </a:solidFill>
              </a:rPr>
              <a:t>masculines</a:t>
            </a:r>
            <a:r>
              <a:rPr lang="cs-CZ" sz="2800" dirty="0" smtClean="0">
                <a:solidFill>
                  <a:schemeClr val="tx1"/>
                </a:solidFill>
              </a:rPr>
              <a:t> + </a:t>
            </a:r>
            <a:r>
              <a:rPr lang="cs-CZ" sz="2800" dirty="0" err="1" smtClean="0">
                <a:solidFill>
                  <a:srgbClr val="FF0000"/>
                </a:solidFill>
              </a:rPr>
              <a:t>feminines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chemeClr val="tx1"/>
                </a:solidFill>
              </a:rPr>
              <a:t>(</a:t>
            </a:r>
            <a:r>
              <a:rPr lang="cs-CZ" sz="2800" dirty="0" err="1" smtClean="0">
                <a:solidFill>
                  <a:schemeClr val="tx1"/>
                </a:solidFill>
              </a:rPr>
              <a:t>consonant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stems</a:t>
            </a:r>
            <a:r>
              <a:rPr lang="cs-CZ" sz="2800" dirty="0" smtClean="0">
                <a:solidFill>
                  <a:schemeClr val="tx1"/>
                </a:solidFill>
              </a:rPr>
              <a:t>)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		</a:t>
            </a:r>
            <a:r>
              <a:rPr lang="cs-CZ" dirty="0" err="1" smtClean="0"/>
              <a:t>sg</a:t>
            </a:r>
            <a:r>
              <a:rPr lang="cs-CZ" dirty="0" smtClean="0"/>
              <a:t>.					</a:t>
            </a:r>
            <a:r>
              <a:rPr lang="cs-CZ" dirty="0" err="1" smtClean="0"/>
              <a:t>pl</a:t>
            </a:r>
            <a:r>
              <a:rPr lang="cs-CZ" dirty="0" smtClean="0"/>
              <a:t>.</a:t>
            </a:r>
          </a:p>
          <a:p>
            <a:pPr marL="624078" indent="-514350">
              <a:buNone/>
            </a:pPr>
            <a:r>
              <a:rPr lang="cs-CZ" dirty="0" smtClean="0"/>
              <a:t>1. </a:t>
            </a:r>
            <a:r>
              <a:rPr lang="cs-CZ" dirty="0" smtClean="0">
                <a:solidFill>
                  <a:srgbClr val="FF0000"/>
                </a:solidFill>
              </a:rPr>
              <a:t>corpus	</a:t>
            </a:r>
            <a:r>
              <a:rPr lang="cs-CZ" dirty="0" smtClean="0"/>
              <a:t>			1. </a:t>
            </a:r>
            <a:r>
              <a:rPr lang="cs-CZ" dirty="0" err="1" smtClean="0">
                <a:solidFill>
                  <a:srgbClr val="FF0000"/>
                </a:solidFill>
              </a:rPr>
              <a:t>corpor</a:t>
            </a:r>
            <a:r>
              <a:rPr lang="cs-CZ" dirty="0" smtClean="0">
                <a:solidFill>
                  <a:srgbClr val="FF0000"/>
                </a:solidFill>
              </a:rPr>
              <a:t>-a</a:t>
            </a:r>
          </a:p>
          <a:p>
            <a:pPr marL="624078" indent="-514350">
              <a:buNone/>
            </a:pPr>
            <a:r>
              <a:rPr lang="cs-CZ" dirty="0" smtClean="0"/>
              <a:t>2. </a:t>
            </a:r>
            <a:r>
              <a:rPr lang="cs-CZ" dirty="0" err="1" smtClean="0"/>
              <a:t>corpor</a:t>
            </a:r>
            <a:r>
              <a:rPr lang="cs-CZ" dirty="0" smtClean="0"/>
              <a:t>-</a:t>
            </a:r>
            <a:r>
              <a:rPr lang="cs-CZ" dirty="0" err="1" smtClean="0"/>
              <a:t>is</a:t>
            </a:r>
            <a:r>
              <a:rPr lang="cs-CZ" dirty="0" smtClean="0"/>
              <a:t>			2. </a:t>
            </a:r>
            <a:r>
              <a:rPr lang="cs-CZ" dirty="0" err="1" smtClean="0"/>
              <a:t>corpor</a:t>
            </a:r>
            <a:r>
              <a:rPr lang="cs-CZ" dirty="0" smtClean="0"/>
              <a:t>-um</a:t>
            </a:r>
          </a:p>
          <a:p>
            <a:pPr marL="624078" indent="-514350">
              <a:buNone/>
            </a:pPr>
            <a:r>
              <a:rPr lang="cs-CZ" dirty="0" smtClean="0"/>
              <a:t>4. </a:t>
            </a:r>
            <a:r>
              <a:rPr lang="cs-CZ" dirty="0" smtClean="0">
                <a:solidFill>
                  <a:srgbClr val="FF0000"/>
                </a:solidFill>
              </a:rPr>
              <a:t>corpus	</a:t>
            </a:r>
            <a:r>
              <a:rPr lang="cs-CZ" dirty="0" smtClean="0"/>
              <a:t>			4. </a:t>
            </a:r>
            <a:r>
              <a:rPr lang="cs-CZ" dirty="0" err="1" smtClean="0">
                <a:solidFill>
                  <a:srgbClr val="FF0000"/>
                </a:solidFill>
              </a:rPr>
              <a:t>corpor</a:t>
            </a:r>
            <a:r>
              <a:rPr lang="cs-CZ" dirty="0" smtClean="0">
                <a:solidFill>
                  <a:srgbClr val="FF0000"/>
                </a:solidFill>
              </a:rPr>
              <a:t>-a</a:t>
            </a:r>
          </a:p>
          <a:p>
            <a:pPr marL="624078" indent="-514350">
              <a:buNone/>
            </a:pPr>
            <a:r>
              <a:rPr lang="cs-CZ" dirty="0" smtClean="0"/>
              <a:t>6. </a:t>
            </a:r>
            <a:r>
              <a:rPr lang="cs-CZ" dirty="0" err="1" smtClean="0"/>
              <a:t>corpor</a:t>
            </a:r>
            <a:r>
              <a:rPr lang="cs-CZ" dirty="0" smtClean="0"/>
              <a:t>-e			6. </a:t>
            </a:r>
            <a:r>
              <a:rPr lang="cs-CZ" dirty="0" err="1" smtClean="0"/>
              <a:t>corpor</a:t>
            </a:r>
            <a:r>
              <a:rPr lang="cs-CZ" dirty="0" smtClean="0"/>
              <a:t>-</a:t>
            </a:r>
            <a:r>
              <a:rPr lang="cs-CZ" dirty="0" err="1" smtClean="0"/>
              <a:t>ibus</a:t>
            </a:r>
            <a:endParaRPr lang="cs-CZ" dirty="0" smtClean="0"/>
          </a:p>
          <a:p>
            <a:pPr marL="624078" indent="-514350">
              <a:buAutoNum type="arabicPeriod"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corpus, </a:t>
            </a:r>
            <a:r>
              <a:rPr lang="cs-CZ" dirty="0" err="1" smtClean="0"/>
              <a:t>oris</a:t>
            </a:r>
            <a:r>
              <a:rPr lang="cs-CZ" dirty="0" smtClean="0"/>
              <a:t>, n. 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>
                <a:sym typeface="Wingdings" pitchFamily="2" charset="2"/>
              </a:rPr>
              <a:t></a:t>
            </a:r>
            <a:r>
              <a:rPr lang="cs-CZ" sz="2800" dirty="0" smtClean="0"/>
              <a:t> </a:t>
            </a:r>
            <a:r>
              <a:rPr lang="cs-CZ" sz="2800" dirty="0" err="1" smtClean="0">
                <a:solidFill>
                  <a:srgbClr val="00B050"/>
                </a:solidFill>
              </a:rPr>
              <a:t>neutrals</a:t>
            </a:r>
            <a:r>
              <a:rPr lang="cs-CZ" sz="2800" dirty="0" smtClean="0">
                <a:solidFill>
                  <a:schemeClr val="tx1"/>
                </a:solidFill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</a:rPr>
              <a:t>consonant</a:t>
            </a:r>
            <a:r>
              <a:rPr lang="cs-CZ" sz="2800" dirty="0" smtClean="0">
                <a:solidFill>
                  <a:schemeClr val="tx1"/>
                </a:solidFill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</a:rPr>
              <a:t>stems</a:t>
            </a:r>
            <a:r>
              <a:rPr lang="cs-CZ" sz="2800" dirty="0" smtClean="0">
                <a:solidFill>
                  <a:schemeClr val="tx1"/>
                </a:solidFill>
              </a:rPr>
              <a:t>)</a:t>
            </a:r>
            <a:endParaRPr lang="cs-CZ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err="1" smtClean="0">
                <a:solidFill>
                  <a:schemeClr val="tx2"/>
                </a:solidFill>
              </a:rPr>
              <a:t>os</a:t>
            </a:r>
            <a:r>
              <a:rPr lang="en-US" sz="4000" dirty="0" smtClean="0">
                <a:solidFill>
                  <a:schemeClr val="tx2"/>
                </a:solidFill>
              </a:rPr>
              <a:t>, </a:t>
            </a:r>
            <a:r>
              <a:rPr lang="en-US" sz="4000" dirty="0" err="1" smtClean="0">
                <a:solidFill>
                  <a:schemeClr val="tx2"/>
                </a:solidFill>
              </a:rPr>
              <a:t>ossis</a:t>
            </a:r>
            <a:r>
              <a:rPr lang="en-US" sz="4000" dirty="0" smtClean="0">
                <a:solidFill>
                  <a:schemeClr val="tx2"/>
                </a:solidFill>
              </a:rPr>
              <a:t>, n.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 declined like </a:t>
            </a:r>
            <a:r>
              <a:rPr lang="en-US" sz="2800" i="1" dirty="0" smtClean="0">
                <a:sym typeface="Wingdings" pitchFamily="2" charset="2"/>
              </a:rPr>
              <a:t>corpus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BUT gen. pl. - </a:t>
            </a:r>
            <a:r>
              <a:rPr lang="en-US" sz="2800" dirty="0" err="1" smtClean="0">
                <a:sym typeface="Wingdings" pitchFamily="2" charset="2"/>
              </a:rPr>
              <a:t>oss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ium</a:t>
            </a:r>
            <a:endParaRPr lang="en-US" sz="2800" dirty="0" smtClean="0">
              <a:solidFill>
                <a:srgbClr val="FF0000"/>
              </a:solidFill>
              <a:sym typeface="Wingdings" pitchFamily="2" charset="2"/>
            </a:endParaRPr>
          </a:p>
          <a:p>
            <a:pPr>
              <a:buNone/>
            </a:pPr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   </a:t>
            </a:r>
            <a:r>
              <a:rPr lang="en-US" sz="2800" dirty="0" err="1" smtClean="0">
                <a:sym typeface="Wingdings" pitchFamily="2" charset="2"/>
              </a:rPr>
              <a:t>sg</a:t>
            </a:r>
            <a:r>
              <a:rPr lang="en-US" sz="2800" dirty="0" smtClean="0">
                <a:sym typeface="Wingdings" pitchFamily="2" charset="2"/>
              </a:rPr>
              <a:t>. 				     pl.</a:t>
            </a:r>
          </a:p>
          <a:p>
            <a:pPr>
              <a:buNone/>
            </a:pPr>
            <a:r>
              <a:rPr lang="en-US" sz="2800" dirty="0" smtClean="0">
                <a:sym typeface="Wingdings" pitchFamily="2" charset="2"/>
              </a:rPr>
              <a:t>1. </a:t>
            </a:r>
            <a:r>
              <a:rPr lang="en-US" sz="2800" dirty="0" err="1" smtClean="0">
                <a:sym typeface="Wingdings" pitchFamily="2" charset="2"/>
              </a:rPr>
              <a:t>os</a:t>
            </a:r>
            <a:r>
              <a:rPr lang="en-US" sz="2800" dirty="0" smtClean="0">
                <a:sym typeface="Wingdings" pitchFamily="2" charset="2"/>
              </a:rPr>
              <a:t>				1. </a:t>
            </a:r>
            <a:r>
              <a:rPr lang="en-US" sz="2800" dirty="0" err="1" smtClean="0">
                <a:sym typeface="Wingdings" pitchFamily="2" charset="2"/>
              </a:rPr>
              <a:t>ossa</a:t>
            </a:r>
            <a:endParaRPr lang="en-US" sz="28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en-US" sz="2800" dirty="0" smtClean="0">
                <a:sym typeface="Wingdings" pitchFamily="2" charset="2"/>
              </a:rPr>
              <a:t>2. </a:t>
            </a:r>
            <a:r>
              <a:rPr lang="en-US" sz="2800" dirty="0" err="1" smtClean="0">
                <a:sym typeface="Wingdings" pitchFamily="2" charset="2"/>
              </a:rPr>
              <a:t>ossis</a:t>
            </a:r>
            <a:r>
              <a:rPr lang="en-US" sz="2800" dirty="0" smtClean="0">
                <a:sym typeface="Wingdings" pitchFamily="2" charset="2"/>
              </a:rPr>
              <a:t>				2. </a:t>
            </a:r>
            <a:r>
              <a:rPr lang="en-US" sz="2800" dirty="0" err="1" smtClean="0">
                <a:sym typeface="Wingdings" pitchFamily="2" charset="2"/>
              </a:rPr>
              <a:t>oss</a:t>
            </a:r>
            <a:r>
              <a:rPr lang="en-US" sz="2800" dirty="0" err="1" smtClean="0">
                <a:solidFill>
                  <a:srgbClr val="FF0000"/>
                </a:solidFill>
                <a:sym typeface="Wingdings" pitchFamily="2" charset="2"/>
              </a:rPr>
              <a:t>ium</a:t>
            </a:r>
            <a:r>
              <a:rPr lang="en-US" sz="2800" dirty="0" smtClean="0">
                <a:sym typeface="Wingdings" pitchFamily="2" charset="2"/>
              </a:rPr>
              <a:t>	</a:t>
            </a:r>
          </a:p>
          <a:p>
            <a:pPr marL="624078" indent="-514350">
              <a:buNone/>
            </a:pPr>
            <a:r>
              <a:rPr lang="en-US" sz="2800" dirty="0" smtClean="0">
                <a:sym typeface="Wingdings" pitchFamily="2" charset="2"/>
              </a:rPr>
              <a:t>4. </a:t>
            </a:r>
            <a:r>
              <a:rPr lang="en-US" sz="2800" dirty="0" err="1" smtClean="0">
                <a:sym typeface="Wingdings" pitchFamily="2" charset="2"/>
              </a:rPr>
              <a:t>os</a:t>
            </a:r>
            <a:r>
              <a:rPr lang="en-US" sz="2800" dirty="0" smtClean="0">
                <a:sym typeface="Wingdings" pitchFamily="2" charset="2"/>
              </a:rPr>
              <a:t>				4. </a:t>
            </a:r>
            <a:r>
              <a:rPr lang="en-US" sz="2800" dirty="0" err="1" smtClean="0">
                <a:sym typeface="Wingdings" pitchFamily="2" charset="2"/>
              </a:rPr>
              <a:t>ossa</a:t>
            </a:r>
            <a:endParaRPr lang="en-US" sz="2800" dirty="0" smtClean="0">
              <a:sym typeface="Wingdings" pitchFamily="2" charset="2"/>
            </a:endParaRPr>
          </a:p>
          <a:p>
            <a:pPr marL="624078" indent="-514350">
              <a:buNone/>
            </a:pPr>
            <a:r>
              <a:rPr lang="en-US" sz="2800" dirty="0" smtClean="0">
                <a:sym typeface="Wingdings" pitchFamily="2" charset="2"/>
              </a:rPr>
              <a:t>6. </a:t>
            </a:r>
            <a:r>
              <a:rPr lang="en-US" sz="2800" dirty="0" err="1" smtClean="0">
                <a:sym typeface="Wingdings" pitchFamily="2" charset="2"/>
              </a:rPr>
              <a:t>osse</a:t>
            </a:r>
            <a:r>
              <a:rPr lang="en-US" sz="2800" dirty="0" smtClean="0">
                <a:sym typeface="Wingdings" pitchFamily="2" charset="2"/>
              </a:rPr>
              <a:t>				6. </a:t>
            </a:r>
            <a:r>
              <a:rPr lang="en-US" sz="2800" dirty="0" err="1" smtClean="0">
                <a:sym typeface="Wingdings" pitchFamily="2" charset="2"/>
              </a:rPr>
              <a:t>ossibus</a:t>
            </a:r>
            <a:endParaRPr lang="en-US" sz="2800" dirty="0" smtClean="0">
              <a:sym typeface="Wingdings" pitchFamily="2" charset="2"/>
            </a:endParaRP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4000" dirty="0" err="1" smtClean="0">
                <a:solidFill>
                  <a:schemeClr val="tx2"/>
                </a:solidFill>
              </a:rPr>
              <a:t>vās</a:t>
            </a:r>
            <a:r>
              <a:rPr lang="cs-CZ" sz="4000" dirty="0" smtClean="0">
                <a:solidFill>
                  <a:schemeClr val="tx2"/>
                </a:solidFill>
              </a:rPr>
              <a:t>, </a:t>
            </a:r>
            <a:r>
              <a:rPr lang="cs-CZ" sz="4000" dirty="0" err="1" smtClean="0">
                <a:solidFill>
                  <a:schemeClr val="tx2"/>
                </a:solidFill>
              </a:rPr>
              <a:t>vāsis</a:t>
            </a:r>
            <a:r>
              <a:rPr lang="cs-CZ" sz="4000" dirty="0" smtClean="0">
                <a:solidFill>
                  <a:schemeClr val="tx2"/>
                </a:solidFill>
              </a:rPr>
              <a:t>, n.</a:t>
            </a:r>
          </a:p>
          <a:p>
            <a:pPr>
              <a:buNone/>
            </a:pPr>
            <a:endParaRPr lang="cs-CZ" sz="4000" dirty="0" smtClean="0"/>
          </a:p>
          <a:p>
            <a:pPr>
              <a:buNone/>
            </a:pPr>
            <a:r>
              <a:rPr lang="cs-CZ" sz="2800" dirty="0" err="1" smtClean="0"/>
              <a:t>Sg</a:t>
            </a:r>
            <a:r>
              <a:rPr lang="cs-CZ" sz="2800" dirty="0" smtClean="0"/>
              <a:t>. – </a:t>
            </a:r>
            <a:r>
              <a:rPr lang="cs-CZ" sz="2800" dirty="0" err="1" smtClean="0"/>
              <a:t>declined</a:t>
            </a:r>
            <a:r>
              <a:rPr lang="cs-CZ" sz="2800" dirty="0" smtClean="0"/>
              <a:t> </a:t>
            </a:r>
            <a:r>
              <a:rPr lang="cs-CZ" sz="2800" dirty="0" err="1" smtClean="0"/>
              <a:t>like</a:t>
            </a:r>
            <a:r>
              <a:rPr lang="cs-CZ" sz="2800" dirty="0" smtClean="0"/>
              <a:t> </a:t>
            </a:r>
            <a:r>
              <a:rPr lang="cs-CZ" sz="2800" i="1" dirty="0" smtClean="0"/>
              <a:t>corpus</a:t>
            </a:r>
            <a:r>
              <a:rPr lang="cs-CZ" sz="2800" dirty="0" smtClean="0"/>
              <a:t> (= 3rd </a:t>
            </a:r>
            <a:r>
              <a:rPr lang="cs-CZ" sz="2800" dirty="0" err="1" smtClean="0"/>
              <a:t>declension</a:t>
            </a:r>
            <a:r>
              <a:rPr lang="cs-CZ" sz="2800" dirty="0" smtClean="0"/>
              <a:t>)</a:t>
            </a:r>
          </a:p>
          <a:p>
            <a:pPr>
              <a:buNone/>
            </a:pPr>
            <a:r>
              <a:rPr lang="cs-CZ" sz="2800" dirty="0" err="1" smtClean="0"/>
              <a:t>Pl</a:t>
            </a:r>
            <a:r>
              <a:rPr lang="cs-CZ" sz="2800" dirty="0" smtClean="0"/>
              <a:t>. – </a:t>
            </a:r>
            <a:r>
              <a:rPr lang="cs-CZ" sz="2800" dirty="0" err="1" smtClean="0"/>
              <a:t>declined</a:t>
            </a:r>
            <a:r>
              <a:rPr lang="cs-CZ" sz="2800" dirty="0" smtClean="0"/>
              <a:t> </a:t>
            </a:r>
            <a:r>
              <a:rPr lang="cs-CZ" sz="2800" dirty="0" err="1" smtClean="0"/>
              <a:t>like</a:t>
            </a:r>
            <a:r>
              <a:rPr lang="cs-CZ" sz="2800" dirty="0" smtClean="0"/>
              <a:t> </a:t>
            </a:r>
            <a:r>
              <a:rPr lang="cs-CZ" sz="2800" i="1" dirty="0" smtClean="0"/>
              <a:t>septum</a:t>
            </a:r>
            <a:r>
              <a:rPr lang="cs-CZ" sz="2800" dirty="0" smtClean="0"/>
              <a:t> (= 2nd </a:t>
            </a:r>
            <a:r>
              <a:rPr lang="cs-CZ" sz="2800" dirty="0" err="1" smtClean="0"/>
              <a:t>declension</a:t>
            </a:r>
            <a:r>
              <a:rPr lang="cs-CZ" sz="2800" dirty="0" smtClean="0"/>
              <a:t>)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  </a:t>
            </a:r>
            <a:r>
              <a:rPr lang="cs-CZ" sz="2800" dirty="0" err="1" smtClean="0"/>
              <a:t>sg</a:t>
            </a:r>
            <a:r>
              <a:rPr lang="cs-CZ" sz="2800" dirty="0" smtClean="0"/>
              <a:t>.				    </a:t>
            </a:r>
            <a:r>
              <a:rPr lang="cs-CZ" sz="2800" dirty="0" err="1" smtClean="0"/>
              <a:t>pl</a:t>
            </a:r>
            <a:r>
              <a:rPr lang="cs-CZ" sz="2800" dirty="0" smtClean="0"/>
              <a:t>.</a:t>
            </a:r>
          </a:p>
          <a:p>
            <a:pPr marL="624078" indent="-514350">
              <a:buNone/>
            </a:pPr>
            <a:r>
              <a:rPr lang="cs-CZ" sz="2800" dirty="0" smtClean="0"/>
              <a:t>1. </a:t>
            </a:r>
            <a:r>
              <a:rPr lang="cs-CZ" sz="2800" dirty="0" err="1" smtClean="0"/>
              <a:t>vās</a:t>
            </a:r>
            <a:r>
              <a:rPr lang="cs-CZ" sz="2800" dirty="0" smtClean="0"/>
              <a:t>				1. </a:t>
            </a:r>
            <a:r>
              <a:rPr lang="cs-CZ" sz="2800" dirty="0" err="1" smtClean="0"/>
              <a:t>vāsa</a:t>
            </a:r>
            <a:endParaRPr lang="cs-CZ" sz="2800" dirty="0" smtClean="0"/>
          </a:p>
          <a:p>
            <a:pPr marL="624078" indent="-514350">
              <a:buNone/>
            </a:pPr>
            <a:r>
              <a:rPr lang="cs-CZ" sz="2800" dirty="0" smtClean="0"/>
              <a:t>2. </a:t>
            </a:r>
            <a:r>
              <a:rPr lang="cs-CZ" sz="2800" dirty="0" err="1" smtClean="0"/>
              <a:t>vāsis</a:t>
            </a:r>
            <a:r>
              <a:rPr lang="cs-CZ" sz="2800" dirty="0" smtClean="0"/>
              <a:t>				2. </a:t>
            </a:r>
            <a:r>
              <a:rPr lang="cs-CZ" sz="2800" dirty="0" err="1" smtClean="0"/>
              <a:t>vāsōrum</a:t>
            </a:r>
            <a:endParaRPr lang="cs-CZ" sz="2800" dirty="0" smtClean="0"/>
          </a:p>
          <a:p>
            <a:pPr marL="624078" indent="-514350">
              <a:buNone/>
            </a:pPr>
            <a:r>
              <a:rPr lang="cs-CZ" sz="2800" dirty="0" smtClean="0"/>
              <a:t>4</a:t>
            </a:r>
            <a:r>
              <a:rPr lang="cs-CZ" sz="2800" smtClean="0"/>
              <a:t>. </a:t>
            </a:r>
            <a:r>
              <a:rPr lang="cs-CZ" sz="2800" dirty="0" err="1" smtClean="0"/>
              <a:t>vās</a:t>
            </a:r>
            <a:r>
              <a:rPr lang="cs-CZ" sz="2800" dirty="0" smtClean="0"/>
              <a:t>				4. </a:t>
            </a:r>
            <a:r>
              <a:rPr lang="cs-CZ" sz="2800" dirty="0" err="1" smtClean="0"/>
              <a:t>vāsa</a:t>
            </a:r>
            <a:endParaRPr lang="cs-CZ" sz="2800" dirty="0" smtClean="0"/>
          </a:p>
          <a:p>
            <a:pPr marL="624078" indent="-514350">
              <a:buNone/>
            </a:pPr>
            <a:r>
              <a:rPr lang="cs-CZ" sz="2800" dirty="0" smtClean="0"/>
              <a:t>6. </a:t>
            </a:r>
            <a:r>
              <a:rPr lang="cs-CZ" sz="2800" dirty="0" err="1" smtClean="0"/>
              <a:t>vāse</a:t>
            </a:r>
            <a:r>
              <a:rPr lang="cs-CZ" sz="2800" dirty="0" smtClean="0"/>
              <a:t>				6. </a:t>
            </a:r>
            <a:r>
              <a:rPr lang="cs-CZ" sz="2800" dirty="0" err="1" smtClean="0"/>
              <a:t>vāsīs</a:t>
            </a:r>
            <a:endParaRPr lang="cs-CZ" sz="2800" dirty="0" smtClean="0"/>
          </a:p>
          <a:p>
            <a:pPr marL="624078" indent="-514350"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408</TotalTime>
  <Words>339</Words>
  <Application>Microsoft Office PowerPoint</Application>
  <PresentationFormat>Předvádění na obrazovce (4:3)</PresentationFormat>
  <Paragraphs>96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Shluk</vt:lpstr>
      <vt:lpstr>Snímek 1</vt:lpstr>
      <vt:lpstr>Snímek 2</vt:lpstr>
      <vt:lpstr>Typical features of the nouns of 3rd declension</vt:lpstr>
      <vt:lpstr>Snímek 4</vt:lpstr>
      <vt:lpstr>Examples  - nouns of 3rd declension </vt:lpstr>
      <vt:lpstr>dolor, is, m.     masculines + feminines (consonant stems)</vt:lpstr>
      <vt:lpstr>corpus, oris, n.    neutrals (consonant stems)</vt:lpstr>
      <vt:lpstr>Snímek 8</vt:lpstr>
      <vt:lpstr>Snímek 9</vt:lpstr>
      <vt:lpstr>Task 1: What is the declension and example      of the following nouns? Decline the      nouns in both sg. and pl.:</vt:lpstr>
      <vt:lpstr>Task 2: Translate and decline in both       sg. and pl.: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juklova</cp:lastModifiedBy>
  <cp:revision>43</cp:revision>
  <dcterms:created xsi:type="dcterms:W3CDTF">2010-10-10T08:06:02Z</dcterms:created>
  <dcterms:modified xsi:type="dcterms:W3CDTF">2011-10-21T09:17:08Z</dcterms:modified>
</cp:coreProperties>
</file>