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57" r:id="rId4"/>
    <p:sldId id="258" r:id="rId5"/>
    <p:sldId id="279" r:id="rId6"/>
    <p:sldId id="259" r:id="rId7"/>
    <p:sldId id="262" r:id="rId8"/>
    <p:sldId id="260" r:id="rId9"/>
    <p:sldId id="261" r:id="rId10"/>
    <p:sldId id="278" r:id="rId11"/>
    <p:sldId id="263" r:id="rId12"/>
    <p:sldId id="264" r:id="rId13"/>
    <p:sldId id="265" r:id="rId14"/>
    <p:sldId id="275" r:id="rId15"/>
    <p:sldId id="267" r:id="rId16"/>
    <p:sldId id="268" r:id="rId17"/>
    <p:sldId id="277" r:id="rId18"/>
    <p:sldId id="269" r:id="rId19"/>
    <p:sldId id="270" r:id="rId20"/>
    <p:sldId id="274" r:id="rId21"/>
    <p:sldId id="272" r:id="rId22"/>
    <p:sldId id="273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6E5CD84-7A0D-466D-8097-B0D27B9C96BC}">
          <p14:sldIdLst>
            <p14:sldId id="256"/>
            <p14:sldId id="276"/>
            <p14:sldId id="257"/>
            <p14:sldId id="258"/>
            <p14:sldId id="279"/>
            <p14:sldId id="259"/>
            <p14:sldId id="262"/>
            <p14:sldId id="260"/>
            <p14:sldId id="261"/>
            <p14:sldId id="278"/>
            <p14:sldId id="263"/>
            <p14:sldId id="264"/>
            <p14:sldId id="265"/>
            <p14:sldId id="275"/>
            <p14:sldId id="267"/>
            <p14:sldId id="268"/>
            <p14:sldId id="277"/>
            <p14:sldId id="269"/>
            <p14:sldId id="270"/>
            <p14:sldId id="274"/>
            <p14:sldId id="272"/>
            <p14:sldId id="27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8D014C-1EE0-4EDD-9523-33B287362F3F}" type="datetimeFigureOut">
              <a:rPr lang="cs-CZ" smtClean="0"/>
              <a:pPr/>
              <a:t>29. 9. 2013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167F369-31C0-4BBF-A626-0450DD905CB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8D014C-1EE0-4EDD-9523-33B287362F3F}" type="datetimeFigureOut">
              <a:rPr lang="cs-CZ" smtClean="0"/>
              <a:pPr/>
              <a:t>29. 9. 2013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67F369-31C0-4BBF-A626-0450DD905CB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8D014C-1EE0-4EDD-9523-33B287362F3F}" type="datetimeFigureOut">
              <a:rPr lang="cs-CZ" smtClean="0"/>
              <a:pPr/>
              <a:t>29. 9. 2013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67F369-31C0-4BBF-A626-0450DD905CB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8D014C-1EE0-4EDD-9523-33B287362F3F}" type="datetimeFigureOut">
              <a:rPr lang="cs-CZ" smtClean="0"/>
              <a:pPr/>
              <a:t>29. 9. 2013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67F369-31C0-4BBF-A626-0450DD905CB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8D014C-1EE0-4EDD-9523-33B287362F3F}" type="datetimeFigureOut">
              <a:rPr lang="cs-CZ" smtClean="0"/>
              <a:pPr/>
              <a:t>29. 9. 2013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67F369-31C0-4BBF-A626-0450DD905CB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8D014C-1EE0-4EDD-9523-33B287362F3F}" type="datetimeFigureOut">
              <a:rPr lang="cs-CZ" smtClean="0"/>
              <a:pPr/>
              <a:t>29. 9. 2013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67F369-31C0-4BBF-A626-0450DD905CB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8D014C-1EE0-4EDD-9523-33B287362F3F}" type="datetimeFigureOut">
              <a:rPr lang="cs-CZ" smtClean="0"/>
              <a:pPr/>
              <a:t>29. 9. 2013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67F369-31C0-4BBF-A626-0450DD905CB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8D014C-1EE0-4EDD-9523-33B287362F3F}" type="datetimeFigureOut">
              <a:rPr lang="cs-CZ" smtClean="0"/>
              <a:pPr/>
              <a:t>29. 9. 2013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67F369-31C0-4BBF-A626-0450DD905CB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8D014C-1EE0-4EDD-9523-33B287362F3F}" type="datetimeFigureOut">
              <a:rPr lang="cs-CZ" smtClean="0"/>
              <a:pPr/>
              <a:t>29. 9. 2013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67F369-31C0-4BBF-A626-0450DD905CB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A8D014C-1EE0-4EDD-9523-33B287362F3F}" type="datetimeFigureOut">
              <a:rPr lang="cs-CZ" smtClean="0"/>
              <a:pPr/>
              <a:t>29. 9. 2013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67F369-31C0-4BBF-A626-0450DD905CB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8D014C-1EE0-4EDD-9523-33B287362F3F}" type="datetimeFigureOut">
              <a:rPr lang="cs-CZ" smtClean="0"/>
              <a:pPr/>
              <a:t>29. 9. 2013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167F369-31C0-4BBF-A626-0450DD905CB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A8D014C-1EE0-4EDD-9523-33B287362F3F}" type="datetimeFigureOut">
              <a:rPr lang="cs-CZ" smtClean="0"/>
              <a:pPr/>
              <a:t>29. 9. 2013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167F369-31C0-4BBF-A626-0450DD905CB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 marL="109728" indent="0">
              <a:buNone/>
            </a:pPr>
            <a:r>
              <a:rPr lang="en-GB" dirty="0" smtClean="0"/>
              <a:t>1   </a:t>
            </a:r>
            <a:r>
              <a:rPr lang="cs-CZ" dirty="0" err="1" smtClean="0"/>
              <a:t>costa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0000"/>
                </a:solidFill>
              </a:rPr>
              <a:t>(f.) </a:t>
            </a:r>
            <a:r>
              <a:rPr lang="en-GB" dirty="0" smtClean="0"/>
              <a:t>+ </a:t>
            </a:r>
            <a:r>
              <a:rPr lang="cs-CZ" dirty="0" err="1" smtClean="0"/>
              <a:t>verus</a:t>
            </a:r>
            <a:r>
              <a:rPr lang="en-GB" dirty="0" smtClean="0"/>
              <a:t>, </a:t>
            </a:r>
            <a:r>
              <a:rPr lang="en-GB" dirty="0" smtClean="0">
                <a:solidFill>
                  <a:srgbClr val="FF0000"/>
                </a:solidFill>
              </a:rPr>
              <a:t>a</a:t>
            </a:r>
            <a:r>
              <a:rPr lang="en-GB" dirty="0" smtClean="0"/>
              <a:t>, um ⇒ </a:t>
            </a:r>
          </a:p>
          <a:p>
            <a:pPr marL="109728" indent="0" algn="ctr">
              <a:buNone/>
            </a:pPr>
            <a:endParaRPr lang="cs-CZ" dirty="0" smtClean="0"/>
          </a:p>
          <a:p>
            <a:pPr marL="109728" indent="0" algn="ctr">
              <a:buNone/>
            </a:pPr>
            <a:r>
              <a:rPr lang="cs-CZ" dirty="0" err="1" smtClean="0"/>
              <a:t>costa</a:t>
            </a:r>
            <a:r>
              <a:rPr lang="en-GB" dirty="0" smtClean="0"/>
              <a:t>       </a:t>
            </a:r>
            <a:r>
              <a:rPr lang="cs-CZ" dirty="0" err="1" smtClean="0"/>
              <a:t>ver</a:t>
            </a:r>
            <a:r>
              <a:rPr lang="en-GB" dirty="0" smtClean="0">
                <a:solidFill>
                  <a:srgbClr val="FF0000"/>
                </a:solidFill>
              </a:rPr>
              <a:t>a</a:t>
            </a:r>
          </a:p>
          <a:p>
            <a:pPr marL="109728" indent="0" algn="ctr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 marL="109728" indent="0" algn="ctr">
              <a:buNone/>
            </a:pPr>
            <a:r>
              <a:rPr lang="en-GB" dirty="0" smtClean="0"/>
              <a:t>noun in </a:t>
            </a:r>
            <a:r>
              <a:rPr lang="en-GB" dirty="0" err="1" smtClean="0"/>
              <a:t>nomivative</a:t>
            </a:r>
            <a:r>
              <a:rPr lang="en-GB" dirty="0" smtClean="0"/>
              <a:t> 	 adjective in nominative</a:t>
            </a:r>
          </a:p>
          <a:p>
            <a:pPr marL="109728" indent="0">
              <a:buNone/>
            </a:pPr>
            <a:endParaRPr lang="en-GB" sz="2400" dirty="0" smtClean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en-GB" sz="2400" dirty="0" smtClean="0">
                <a:solidFill>
                  <a:srgbClr val="FF0000"/>
                </a:solidFill>
              </a:rPr>
              <a:t>Both the noun and adjective are on the same level – they </a:t>
            </a:r>
            <a:r>
              <a:rPr lang="cs-CZ" sz="2400" dirty="0" err="1" smtClean="0">
                <a:solidFill>
                  <a:srgbClr val="FF0000"/>
                </a:solidFill>
              </a:rPr>
              <a:t>must</a:t>
            </a:r>
            <a:r>
              <a:rPr lang="en-GB" sz="2400" dirty="0" smtClean="0">
                <a:solidFill>
                  <a:srgbClr val="FF0000"/>
                </a:solidFill>
              </a:rPr>
              <a:t> be in the same case.</a:t>
            </a:r>
          </a:p>
          <a:p>
            <a:pPr marL="109728" indent="0">
              <a:buNone/>
            </a:pPr>
            <a:endParaRPr lang="en-GB" sz="2400" dirty="0" smtClean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en-GB" sz="2400" dirty="0" smtClean="0"/>
              <a:t>Ex. 2, p.7</a:t>
            </a:r>
            <a:endParaRPr lang="en-GB" sz="24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 smtClean="0"/>
              <a:t>How do we build basic medical terms?</a:t>
            </a:r>
            <a:endParaRPr lang="en-GB" sz="3200" dirty="0"/>
          </a:p>
        </p:txBody>
      </p:sp>
      <p:cxnSp>
        <p:nvCxnSpPr>
          <p:cNvPr id="10" name="Přímá spojnice se šipkou 9"/>
          <p:cNvCxnSpPr/>
          <p:nvPr/>
        </p:nvCxnSpPr>
        <p:spPr>
          <a:xfrm flipH="1">
            <a:off x="2483768" y="2780928"/>
            <a:ext cx="1440160" cy="4964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5436096" y="2780928"/>
            <a:ext cx="1296144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/>
        </p:nvSpPr>
        <p:spPr>
          <a:xfrm>
            <a:off x="3419872" y="2348880"/>
            <a:ext cx="936103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5004049" y="2348880"/>
            <a:ext cx="864096" cy="4395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7" name="Přímá spojnice 16"/>
          <p:cNvCxnSpPr>
            <a:stCxn id="14" idx="3"/>
          </p:cNvCxnSpPr>
          <p:nvPr/>
        </p:nvCxnSpPr>
        <p:spPr>
          <a:xfrm>
            <a:off x="4355975" y="2564904"/>
            <a:ext cx="6480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bdélník 17"/>
          <p:cNvSpPr/>
          <p:nvPr/>
        </p:nvSpPr>
        <p:spPr>
          <a:xfrm>
            <a:off x="539552" y="1412776"/>
            <a:ext cx="43204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94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Rima</a:t>
            </a:r>
            <a:r>
              <a:rPr lang="cs-CZ" dirty="0" smtClean="0"/>
              <a:t> </a:t>
            </a:r>
            <a:r>
              <a:rPr lang="cs-CZ" dirty="0" err="1" smtClean="0"/>
              <a:t>palpebrarum</a:t>
            </a:r>
            <a:endParaRPr lang="cs-CZ" dirty="0"/>
          </a:p>
        </p:txBody>
      </p:sp>
      <p:pic>
        <p:nvPicPr>
          <p:cNvPr id="3" name="Obrázek 2" descr="11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39952" y="2852936"/>
            <a:ext cx="4552744" cy="3312368"/>
          </a:xfrm>
          <a:prstGeom prst="rect">
            <a:avLst/>
          </a:prstGeom>
        </p:spPr>
      </p:pic>
      <p:pic>
        <p:nvPicPr>
          <p:cNvPr id="4" name="Obrázek 3" descr="czlekoko_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1700808"/>
            <a:ext cx="3436283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97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/>
          <a:lstStyle/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err="1" smtClean="0"/>
              <a:t>insufficientia</a:t>
            </a:r>
            <a:r>
              <a:rPr lang="cs-CZ" dirty="0" smtClean="0"/>
              <a:t> – valvul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– aort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⇒</a:t>
            </a:r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 err="1" smtClean="0"/>
              <a:t>insufficientia</a:t>
            </a:r>
            <a:r>
              <a:rPr lang="cs-CZ" dirty="0" smtClean="0"/>
              <a:t> </a:t>
            </a:r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/>
              <a:t>	</a:t>
            </a:r>
            <a:r>
              <a:rPr lang="cs-CZ" dirty="0" smtClean="0"/>
              <a:t>		</a:t>
            </a:r>
            <a:r>
              <a:rPr lang="cs-CZ" dirty="0" err="1" smtClean="0"/>
              <a:t>valvul</a:t>
            </a:r>
            <a:r>
              <a:rPr lang="cs-CZ" dirty="0" err="1" smtClean="0">
                <a:solidFill>
                  <a:srgbClr val="FF0000"/>
                </a:solidFill>
              </a:rPr>
              <a:t>ae</a:t>
            </a:r>
            <a:r>
              <a:rPr lang="cs-CZ" dirty="0" smtClean="0"/>
              <a:t> </a:t>
            </a:r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/>
              <a:t>	</a:t>
            </a:r>
            <a:r>
              <a:rPr lang="cs-CZ" dirty="0" smtClean="0"/>
              <a:t>					</a:t>
            </a:r>
            <a:r>
              <a:rPr lang="cs-CZ" dirty="0" err="1" smtClean="0"/>
              <a:t>aort</a:t>
            </a:r>
            <a:r>
              <a:rPr lang="cs-CZ" dirty="0" err="1" smtClean="0">
                <a:solidFill>
                  <a:srgbClr val="FF0000"/>
                </a:solidFill>
              </a:rPr>
              <a:t>ae</a:t>
            </a:r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      </a:t>
            </a:r>
            <a:r>
              <a:rPr lang="cs-CZ" dirty="0" err="1" smtClean="0"/>
              <a:t>nom</a:t>
            </a:r>
            <a:r>
              <a:rPr lang="cs-CZ" dirty="0" smtClean="0"/>
              <a:t>.		   gen.		  gen.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err="1" smtClean="0"/>
              <a:t>Formation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multiple-word</a:t>
            </a:r>
            <a:r>
              <a:rPr lang="cs-CZ" sz="2800" dirty="0" smtClean="0"/>
              <a:t> </a:t>
            </a:r>
            <a:r>
              <a:rPr lang="cs-CZ" sz="2800" dirty="0" err="1" smtClean="0"/>
              <a:t>medical</a:t>
            </a:r>
            <a:r>
              <a:rPr lang="cs-CZ" sz="2800" dirty="0" smtClean="0"/>
              <a:t> </a:t>
            </a:r>
            <a:r>
              <a:rPr lang="cs-CZ" sz="2800" dirty="0" err="1" smtClean="0"/>
              <a:t>terms</a:t>
            </a:r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595264" y="2771800"/>
            <a:ext cx="2304256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203848" y="3684476"/>
            <a:ext cx="1440160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6026291" y="4611317"/>
            <a:ext cx="1080120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7"/>
          <p:cNvCxnSpPr>
            <a:endCxn id="5" idx="0"/>
          </p:cNvCxnSpPr>
          <p:nvPr/>
        </p:nvCxnSpPr>
        <p:spPr>
          <a:xfrm>
            <a:off x="1475656" y="3203848"/>
            <a:ext cx="2448272" cy="480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>
            <a:stCxn id="5" idx="2"/>
          </p:cNvCxnSpPr>
          <p:nvPr/>
        </p:nvCxnSpPr>
        <p:spPr>
          <a:xfrm>
            <a:off x="3923928" y="4116524"/>
            <a:ext cx="2736304" cy="4947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V="1">
            <a:off x="1619672" y="3684476"/>
            <a:ext cx="0" cy="17641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3954962" y="4367199"/>
            <a:ext cx="0" cy="11294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V="1">
            <a:off x="6554045" y="5229200"/>
            <a:ext cx="0" cy="2642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348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/>
          <a:lstStyle/>
          <a:p>
            <a:pPr marL="109728" indent="0">
              <a:buNone/>
            </a:pPr>
            <a:r>
              <a:rPr lang="cs-CZ" dirty="0" smtClean="0"/>
              <a:t>tunica + </a:t>
            </a:r>
            <a:r>
              <a:rPr lang="cs-CZ" dirty="0" err="1" smtClean="0"/>
              <a:t>seros</a:t>
            </a:r>
            <a:r>
              <a:rPr lang="cs-CZ" dirty="0" err="1" smtClean="0">
                <a:solidFill>
                  <a:srgbClr val="FF0000"/>
                </a:solidFill>
              </a:rPr>
              <a:t>us</a:t>
            </a:r>
            <a:r>
              <a:rPr lang="cs-CZ" dirty="0" smtClean="0">
                <a:solidFill>
                  <a:srgbClr val="FF0000"/>
                </a:solidFill>
              </a:rPr>
              <a:t>, a, um </a:t>
            </a:r>
            <a:r>
              <a:rPr lang="cs-CZ" dirty="0" smtClean="0"/>
              <a:t>+ </a:t>
            </a:r>
            <a:r>
              <a:rPr lang="cs-CZ" dirty="0" err="1" smtClean="0"/>
              <a:t>vesic</a:t>
            </a:r>
            <a:r>
              <a:rPr lang="cs-CZ" dirty="0" err="1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+</a:t>
            </a:r>
            <a:r>
              <a:rPr lang="cs-CZ" dirty="0" err="1" smtClean="0"/>
              <a:t>felle</a:t>
            </a:r>
            <a:r>
              <a:rPr lang="cs-CZ" dirty="0" err="1" smtClean="0">
                <a:solidFill>
                  <a:srgbClr val="FF0000"/>
                </a:solidFill>
              </a:rPr>
              <a:t>us,a,um</a:t>
            </a:r>
            <a:endParaRPr lang="cs-CZ" dirty="0" smtClean="0">
              <a:solidFill>
                <a:srgbClr val="FF0000"/>
              </a:solidFill>
            </a:endParaRPr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 smtClean="0"/>
              <a:t>tunica   	     </a:t>
            </a:r>
            <a:r>
              <a:rPr lang="cs-CZ" dirty="0" err="1" smtClean="0"/>
              <a:t>seros</a:t>
            </a:r>
            <a:r>
              <a:rPr lang="cs-CZ" dirty="0" err="1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	</a:t>
            </a:r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/>
              <a:t>	</a:t>
            </a:r>
            <a:r>
              <a:rPr lang="cs-CZ" dirty="0" smtClean="0"/>
              <a:t>		</a:t>
            </a:r>
            <a:r>
              <a:rPr lang="cs-CZ" dirty="0"/>
              <a:t>	</a:t>
            </a:r>
            <a:r>
              <a:rPr lang="cs-CZ" dirty="0" smtClean="0"/>
              <a:t>     </a:t>
            </a:r>
            <a:r>
              <a:rPr lang="cs-CZ" dirty="0" err="1" smtClean="0"/>
              <a:t>vesic</a:t>
            </a:r>
            <a:r>
              <a:rPr lang="cs-CZ" dirty="0" err="1" smtClean="0">
                <a:solidFill>
                  <a:srgbClr val="FF0000"/>
                </a:solidFill>
              </a:rPr>
              <a:t>ae</a:t>
            </a:r>
            <a:r>
              <a:rPr lang="cs-CZ" dirty="0" smtClean="0"/>
              <a:t>	         </a:t>
            </a:r>
            <a:r>
              <a:rPr lang="cs-CZ" dirty="0" err="1" smtClean="0"/>
              <a:t>felle</a:t>
            </a:r>
            <a:r>
              <a:rPr lang="cs-CZ" dirty="0" err="1" smtClean="0">
                <a:solidFill>
                  <a:srgbClr val="FF0000"/>
                </a:solidFill>
              </a:rPr>
              <a:t>ae</a:t>
            </a:r>
            <a:endParaRPr lang="cs-CZ" dirty="0" smtClean="0">
              <a:solidFill>
                <a:srgbClr val="FF0000"/>
              </a:solidFill>
            </a:endParaRPr>
          </a:p>
          <a:p>
            <a:pPr marL="109728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cs-CZ" dirty="0" smtClean="0"/>
              <a:t> </a:t>
            </a:r>
            <a:r>
              <a:rPr lang="cs-CZ" dirty="0" err="1" smtClean="0"/>
              <a:t>nom</a:t>
            </a:r>
            <a:r>
              <a:rPr lang="cs-CZ" dirty="0" smtClean="0"/>
              <a:t>.	       </a:t>
            </a:r>
            <a:r>
              <a:rPr lang="cs-CZ" dirty="0" err="1" smtClean="0"/>
              <a:t>nom</a:t>
            </a:r>
            <a:r>
              <a:rPr lang="cs-CZ" dirty="0" smtClean="0"/>
              <a:t>.	        gen.		   gen.	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1560" y="2060848"/>
            <a:ext cx="1080120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871529" y="2075182"/>
            <a:ext cx="1224136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/>
          <p:cNvCxnSpPr>
            <a:stCxn id="4" idx="3"/>
          </p:cNvCxnSpPr>
          <p:nvPr/>
        </p:nvCxnSpPr>
        <p:spPr>
          <a:xfrm>
            <a:off x="1691680" y="224086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bdélník 8"/>
          <p:cNvSpPr/>
          <p:nvPr/>
        </p:nvSpPr>
        <p:spPr>
          <a:xfrm>
            <a:off x="4644008" y="3356992"/>
            <a:ext cx="1368152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6876256" y="3356992"/>
            <a:ext cx="1224136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11"/>
          <p:cNvCxnSpPr>
            <a:endCxn id="10" idx="1"/>
          </p:cNvCxnSpPr>
          <p:nvPr/>
        </p:nvCxnSpPr>
        <p:spPr>
          <a:xfrm>
            <a:off x="6012160" y="3573016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>
            <a:stCxn id="4" idx="2"/>
            <a:endCxn id="9" idx="0"/>
          </p:cNvCxnSpPr>
          <p:nvPr/>
        </p:nvCxnSpPr>
        <p:spPr>
          <a:xfrm>
            <a:off x="1151620" y="2420888"/>
            <a:ext cx="4176464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1151620" y="2888940"/>
            <a:ext cx="0" cy="17641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V="1">
            <a:off x="7519934" y="4116862"/>
            <a:ext cx="0" cy="6572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V="1">
            <a:off x="5353980" y="4077072"/>
            <a:ext cx="0" cy="69705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flipV="1">
            <a:off x="3516322" y="3193740"/>
            <a:ext cx="0" cy="139658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660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cs-CZ" sz="2400" dirty="0" err="1" smtClean="0"/>
              <a:t>plica</a:t>
            </a:r>
            <a:r>
              <a:rPr lang="cs-CZ" sz="2400" dirty="0" smtClean="0"/>
              <a:t> (</a:t>
            </a:r>
            <a:r>
              <a:rPr lang="cs-CZ" sz="2400" dirty="0" err="1" smtClean="0"/>
              <a:t>pl</a:t>
            </a:r>
            <a:r>
              <a:rPr lang="cs-CZ" sz="2400" dirty="0" smtClean="0"/>
              <a:t>.) – </a:t>
            </a:r>
            <a:r>
              <a:rPr lang="cs-CZ" sz="2400" dirty="0" err="1" smtClean="0"/>
              <a:t>palatinus</a:t>
            </a:r>
            <a:r>
              <a:rPr lang="cs-CZ" sz="2400" dirty="0" smtClean="0"/>
              <a:t>, a, um – </a:t>
            </a:r>
            <a:r>
              <a:rPr lang="cs-CZ" sz="2400" dirty="0" err="1" smtClean="0"/>
              <a:t>transversus</a:t>
            </a:r>
            <a:r>
              <a:rPr lang="cs-CZ" sz="2400" dirty="0" smtClean="0"/>
              <a:t>, a, um</a:t>
            </a:r>
          </a:p>
          <a:p>
            <a:pPr marL="109728" indent="0">
              <a:buNone/>
            </a:pPr>
            <a:endParaRPr lang="cs-CZ" sz="2400" dirty="0" smtClean="0"/>
          </a:p>
          <a:p>
            <a:pPr marL="109728" indent="0">
              <a:buNone/>
            </a:pPr>
            <a:endParaRPr lang="cs-CZ" sz="2400" dirty="0"/>
          </a:p>
          <a:p>
            <a:pPr marL="109728" indent="0">
              <a:buNone/>
            </a:pPr>
            <a:r>
              <a:rPr lang="cs-CZ" sz="2400" dirty="0" err="1" smtClean="0"/>
              <a:t>vena</a:t>
            </a:r>
            <a:r>
              <a:rPr lang="cs-CZ" sz="2400" dirty="0" smtClean="0"/>
              <a:t> – </a:t>
            </a:r>
            <a:r>
              <a:rPr lang="cs-CZ" sz="2400" dirty="0" err="1" smtClean="0"/>
              <a:t>profundus</a:t>
            </a:r>
            <a:r>
              <a:rPr lang="cs-CZ" sz="2400" dirty="0" smtClean="0"/>
              <a:t>, a, um - lingua</a:t>
            </a:r>
          </a:p>
          <a:p>
            <a:pPr marL="109728" indent="0">
              <a:buNone/>
            </a:pPr>
            <a:endParaRPr lang="cs-CZ" sz="2400" dirty="0" smtClean="0"/>
          </a:p>
          <a:p>
            <a:pPr marL="109728" indent="0">
              <a:buNone/>
            </a:pPr>
            <a:endParaRPr lang="cs-CZ" sz="2400" dirty="0"/>
          </a:p>
          <a:p>
            <a:pPr marL="109728" indent="0">
              <a:buNone/>
            </a:pPr>
            <a:r>
              <a:rPr lang="cs-CZ" sz="2400" dirty="0" smtClean="0"/>
              <a:t>causa – </a:t>
            </a:r>
            <a:r>
              <a:rPr lang="cs-CZ" sz="2400" dirty="0" err="1" smtClean="0"/>
              <a:t>anaemia</a:t>
            </a:r>
            <a:r>
              <a:rPr lang="cs-CZ" sz="2400" dirty="0" smtClean="0"/>
              <a:t> – </a:t>
            </a:r>
            <a:r>
              <a:rPr lang="cs-CZ" sz="2400" dirty="0" err="1" smtClean="0"/>
              <a:t>perniciosus</a:t>
            </a:r>
            <a:r>
              <a:rPr lang="cs-CZ" sz="2400" dirty="0" smtClean="0"/>
              <a:t>, a, um</a:t>
            </a:r>
          </a:p>
          <a:p>
            <a:pPr marL="109728" indent="0">
              <a:buNone/>
            </a:pPr>
            <a:endParaRPr lang="cs-CZ" sz="2400" dirty="0" smtClean="0"/>
          </a:p>
          <a:p>
            <a:pPr marL="109728" indent="0">
              <a:buNone/>
            </a:pPr>
            <a:endParaRPr lang="cs-CZ" sz="2400" dirty="0"/>
          </a:p>
          <a:p>
            <a:pPr marL="109728" indent="0">
              <a:buNone/>
            </a:pPr>
            <a:r>
              <a:rPr lang="cs-CZ" sz="2400" dirty="0" err="1" smtClean="0"/>
              <a:t>fractura</a:t>
            </a:r>
            <a:r>
              <a:rPr lang="cs-CZ" sz="2400" dirty="0" smtClean="0"/>
              <a:t> – </a:t>
            </a:r>
            <a:r>
              <a:rPr lang="cs-CZ" sz="2400" dirty="0" err="1" smtClean="0"/>
              <a:t>complicatus</a:t>
            </a:r>
            <a:r>
              <a:rPr lang="cs-CZ" sz="2400" dirty="0" smtClean="0"/>
              <a:t>, a, um – </a:t>
            </a:r>
            <a:r>
              <a:rPr lang="cs-CZ" sz="2400" dirty="0" err="1" smtClean="0"/>
              <a:t>clavicula</a:t>
            </a:r>
            <a:r>
              <a:rPr lang="cs-CZ" sz="2400" dirty="0" smtClean="0"/>
              <a:t> – </a:t>
            </a:r>
            <a:r>
              <a:rPr lang="cs-CZ" sz="2400" dirty="0" err="1" smtClean="0"/>
              <a:t>dexter</a:t>
            </a:r>
            <a:r>
              <a:rPr lang="cs-CZ" sz="2400" dirty="0" smtClean="0"/>
              <a:t>, a, um</a:t>
            </a:r>
          </a:p>
          <a:p>
            <a:pPr marL="109728" indent="0">
              <a:buNone/>
            </a:pPr>
            <a:endParaRPr lang="cs-CZ" sz="2400" dirty="0" smtClean="0"/>
          </a:p>
          <a:p>
            <a:pPr marL="109728" indent="0">
              <a:buNone/>
            </a:pPr>
            <a:endParaRPr lang="cs-CZ" sz="2400" dirty="0"/>
          </a:p>
          <a:p>
            <a:pPr marL="109728" indent="0">
              <a:buNone/>
            </a:pPr>
            <a:r>
              <a:rPr lang="cs-CZ" sz="2400" dirty="0" err="1" smtClean="0"/>
              <a:t>therapia</a:t>
            </a:r>
            <a:r>
              <a:rPr lang="cs-CZ" sz="2400" dirty="0" smtClean="0"/>
              <a:t> – </a:t>
            </a:r>
            <a:r>
              <a:rPr lang="cs-CZ" sz="2400" dirty="0" err="1" smtClean="0"/>
              <a:t>chirurgicus</a:t>
            </a:r>
            <a:r>
              <a:rPr lang="cs-CZ" sz="2400" dirty="0" smtClean="0"/>
              <a:t>, a, um – </a:t>
            </a:r>
            <a:r>
              <a:rPr lang="cs-CZ" sz="2400" dirty="0" err="1" smtClean="0"/>
              <a:t>tonsilla</a:t>
            </a:r>
            <a:r>
              <a:rPr lang="cs-CZ" sz="2400" dirty="0" smtClean="0"/>
              <a:t> (</a:t>
            </a:r>
            <a:r>
              <a:rPr lang="cs-CZ" sz="2400" dirty="0" err="1" smtClean="0"/>
              <a:t>pl</a:t>
            </a:r>
            <a:r>
              <a:rPr lang="cs-CZ" sz="2400" dirty="0" smtClean="0"/>
              <a:t>.) – </a:t>
            </a:r>
            <a:r>
              <a:rPr lang="cs-CZ" sz="2400" dirty="0" err="1" smtClean="0"/>
              <a:t>palatinus</a:t>
            </a:r>
            <a:r>
              <a:rPr lang="cs-CZ" sz="2400" dirty="0" smtClean="0"/>
              <a:t>, a, um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6016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err="1" smtClean="0"/>
              <a:t>Plicae</a:t>
            </a:r>
            <a:r>
              <a:rPr lang="cs-CZ" dirty="0" smtClean="0"/>
              <a:t> </a:t>
            </a:r>
            <a:r>
              <a:rPr lang="cs-CZ" dirty="0" err="1" smtClean="0"/>
              <a:t>palatinae</a:t>
            </a:r>
            <a:r>
              <a:rPr lang="cs-CZ" dirty="0" smtClean="0"/>
              <a:t> </a:t>
            </a:r>
            <a:r>
              <a:rPr lang="cs-CZ" dirty="0" err="1" smtClean="0"/>
              <a:t>transversae</a:t>
            </a:r>
            <a:endParaRPr lang="cs-CZ" dirty="0"/>
          </a:p>
        </p:txBody>
      </p:sp>
      <p:pic>
        <p:nvPicPr>
          <p:cNvPr id="6" name="Obrázek 5" descr="inside%20the%20mout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1412776"/>
            <a:ext cx="5382203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30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cs-CZ" dirty="0" err="1" smtClean="0"/>
              <a:t>Tonsillae</a:t>
            </a:r>
            <a:r>
              <a:rPr lang="cs-CZ" dirty="0" smtClean="0"/>
              <a:t> </a:t>
            </a:r>
            <a:r>
              <a:rPr lang="cs-CZ" dirty="0" err="1" smtClean="0"/>
              <a:t>palatinae</a:t>
            </a:r>
            <a:endParaRPr lang="cs-CZ" dirty="0" smtClean="0"/>
          </a:p>
          <a:p>
            <a:endParaRPr lang="cs-CZ" dirty="0"/>
          </a:p>
          <a:p>
            <a:pPr marL="109728" indent="0">
              <a:buNone/>
            </a:pPr>
            <a:r>
              <a:rPr lang="cs-CZ" dirty="0" smtClean="0"/>
              <a:t>In tuba </a:t>
            </a:r>
            <a:r>
              <a:rPr lang="cs-CZ" dirty="0" err="1" smtClean="0"/>
              <a:t>auditiva</a:t>
            </a:r>
            <a:endParaRPr lang="cs-CZ" dirty="0" smtClean="0"/>
          </a:p>
          <a:p>
            <a:endParaRPr lang="cs-CZ" dirty="0"/>
          </a:p>
          <a:p>
            <a:pPr marL="109728" indent="0">
              <a:buNone/>
            </a:pPr>
            <a:r>
              <a:rPr lang="cs-CZ" dirty="0" err="1"/>
              <a:t>Prope</a:t>
            </a:r>
            <a:r>
              <a:rPr lang="cs-CZ" dirty="0"/>
              <a:t> </a:t>
            </a:r>
            <a:r>
              <a:rPr lang="cs-CZ" dirty="0" err="1"/>
              <a:t>medullam</a:t>
            </a:r>
            <a:r>
              <a:rPr lang="cs-CZ" dirty="0"/>
              <a:t> </a:t>
            </a:r>
            <a:r>
              <a:rPr lang="cs-CZ" dirty="0" err="1"/>
              <a:t>oblongatam</a:t>
            </a:r>
            <a:endParaRPr lang="cs-CZ" dirty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err="1" smtClean="0"/>
              <a:t>Therapia</a:t>
            </a:r>
            <a:r>
              <a:rPr lang="cs-CZ" dirty="0" smtClean="0"/>
              <a:t> </a:t>
            </a:r>
            <a:r>
              <a:rPr lang="cs-CZ" dirty="0" err="1" smtClean="0"/>
              <a:t>herniae</a:t>
            </a:r>
            <a:r>
              <a:rPr lang="cs-CZ" dirty="0" smtClean="0"/>
              <a:t> </a:t>
            </a:r>
            <a:r>
              <a:rPr lang="cs-CZ" dirty="0" err="1" smtClean="0"/>
              <a:t>chirurgica</a:t>
            </a:r>
            <a:endParaRPr lang="cs-CZ" dirty="0" smtClean="0"/>
          </a:p>
          <a:p>
            <a:endParaRPr lang="cs-CZ" dirty="0"/>
          </a:p>
          <a:p>
            <a:pPr marL="109728" indent="0">
              <a:buNone/>
            </a:pPr>
            <a:r>
              <a:rPr lang="cs-CZ" dirty="0" err="1"/>
              <a:t>F</a:t>
            </a:r>
            <a:r>
              <a:rPr lang="cs-CZ" dirty="0" err="1" smtClean="0"/>
              <a:t>racturae</a:t>
            </a:r>
            <a:r>
              <a:rPr lang="cs-CZ" dirty="0" smtClean="0"/>
              <a:t> </a:t>
            </a:r>
            <a:r>
              <a:rPr lang="cs-CZ" dirty="0" err="1"/>
              <a:t>vertebrarum</a:t>
            </a:r>
            <a:r>
              <a:rPr lang="cs-CZ" dirty="0"/>
              <a:t> </a:t>
            </a:r>
            <a:r>
              <a:rPr lang="cs-CZ" dirty="0" err="1" smtClean="0"/>
              <a:t>thoracicarum</a:t>
            </a:r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 err="1" smtClean="0"/>
              <a:t>Fractura</a:t>
            </a:r>
            <a:r>
              <a:rPr lang="cs-CZ" dirty="0" smtClean="0"/>
              <a:t> </a:t>
            </a:r>
            <a:r>
              <a:rPr lang="cs-CZ" dirty="0" err="1" smtClean="0"/>
              <a:t>fibulae</a:t>
            </a:r>
            <a:r>
              <a:rPr lang="cs-CZ" dirty="0" smtClean="0"/>
              <a:t> </a:t>
            </a:r>
            <a:r>
              <a:rPr lang="cs-CZ" dirty="0" err="1" smtClean="0"/>
              <a:t>aperta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Determine the case and number of every single noun/adjective in the following terms</a:t>
            </a:r>
            <a:r>
              <a:rPr lang="cs-CZ" sz="2400" dirty="0" smtClean="0"/>
              <a:t>: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8798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cs-CZ" dirty="0" err="1" smtClean="0"/>
              <a:t>Fascia</a:t>
            </a:r>
            <a:r>
              <a:rPr lang="cs-CZ" dirty="0" smtClean="0"/>
              <a:t> lata</a:t>
            </a:r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err="1" smtClean="0"/>
              <a:t>Glandula</a:t>
            </a:r>
            <a:r>
              <a:rPr lang="cs-CZ" dirty="0" smtClean="0"/>
              <a:t> </a:t>
            </a:r>
            <a:r>
              <a:rPr lang="cs-CZ" dirty="0" err="1" smtClean="0"/>
              <a:t>gastrica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err="1" smtClean="0"/>
              <a:t>Glandula</a:t>
            </a:r>
            <a:r>
              <a:rPr lang="cs-CZ" dirty="0" smtClean="0"/>
              <a:t> </a:t>
            </a:r>
            <a:r>
              <a:rPr lang="cs-CZ" dirty="0" err="1" smtClean="0"/>
              <a:t>thyroidea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Tunica </a:t>
            </a:r>
            <a:r>
              <a:rPr lang="cs-CZ" dirty="0" err="1" smtClean="0"/>
              <a:t>mucosa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err="1" smtClean="0"/>
              <a:t>Vena</a:t>
            </a:r>
            <a:r>
              <a:rPr lang="cs-CZ" dirty="0" smtClean="0"/>
              <a:t> </a:t>
            </a:r>
            <a:r>
              <a:rPr lang="cs-CZ" dirty="0" err="1" smtClean="0"/>
              <a:t>cava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err="1" smtClean="0"/>
              <a:t>Substantia</a:t>
            </a:r>
            <a:r>
              <a:rPr lang="cs-CZ" dirty="0" smtClean="0"/>
              <a:t> alba, </a:t>
            </a:r>
            <a:r>
              <a:rPr lang="cs-CZ" dirty="0" err="1" smtClean="0"/>
              <a:t>substantia</a:t>
            </a:r>
            <a:r>
              <a:rPr lang="cs-CZ" dirty="0" smtClean="0"/>
              <a:t> </a:t>
            </a:r>
            <a:r>
              <a:rPr lang="cs-CZ" dirty="0" err="1" smtClean="0"/>
              <a:t>grisea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err="1" smtClean="0"/>
              <a:t>Medulla</a:t>
            </a:r>
            <a:r>
              <a:rPr lang="cs-CZ" dirty="0" smtClean="0"/>
              <a:t> </a:t>
            </a:r>
            <a:r>
              <a:rPr lang="cs-CZ" dirty="0" err="1" smtClean="0"/>
              <a:t>oblongata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err="1" smtClean="0"/>
              <a:t>Arteria</a:t>
            </a:r>
            <a:r>
              <a:rPr lang="cs-CZ" dirty="0" smtClean="0"/>
              <a:t> </a:t>
            </a:r>
            <a:r>
              <a:rPr lang="cs-CZ" dirty="0" err="1" smtClean="0"/>
              <a:t>iliaca</a:t>
            </a:r>
            <a:r>
              <a:rPr lang="cs-CZ" dirty="0" smtClean="0"/>
              <a:t> interna</a:t>
            </a:r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err="1" smtClean="0"/>
              <a:t>Chole</a:t>
            </a:r>
            <a:r>
              <a:rPr lang="cs-CZ" dirty="0" smtClean="0"/>
              <a:t> in </a:t>
            </a:r>
            <a:r>
              <a:rPr lang="cs-CZ" dirty="0" err="1" smtClean="0"/>
              <a:t>vesica</a:t>
            </a:r>
            <a:r>
              <a:rPr lang="cs-CZ" dirty="0" smtClean="0"/>
              <a:t> </a:t>
            </a:r>
            <a:r>
              <a:rPr lang="cs-CZ" dirty="0" err="1" smtClean="0"/>
              <a:t>fellea</a:t>
            </a:r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Translate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English</a:t>
            </a:r>
            <a:r>
              <a:rPr lang="cs-CZ" dirty="0" smtClean="0"/>
              <a:t>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933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Substantia</a:t>
            </a:r>
            <a:r>
              <a:rPr lang="cs-CZ" dirty="0" smtClean="0"/>
              <a:t> alba, </a:t>
            </a:r>
            <a:r>
              <a:rPr lang="cs-CZ" dirty="0" err="1" smtClean="0"/>
              <a:t>substantia</a:t>
            </a:r>
            <a:r>
              <a:rPr lang="cs-CZ" dirty="0" smtClean="0"/>
              <a:t> </a:t>
            </a:r>
            <a:r>
              <a:rPr lang="cs-CZ" dirty="0" err="1" smtClean="0"/>
              <a:t>grisea</a:t>
            </a:r>
            <a:endParaRPr lang="cs-CZ" dirty="0"/>
          </a:p>
        </p:txBody>
      </p:sp>
      <p:pic>
        <p:nvPicPr>
          <p:cNvPr id="3" name="Obrázek 2" descr="Human_brain_right_dissected_lateral_view_descrip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340768"/>
            <a:ext cx="4554113" cy="2880320"/>
          </a:xfrm>
          <a:prstGeom prst="rect">
            <a:avLst/>
          </a:prstGeom>
        </p:spPr>
      </p:pic>
      <p:pic>
        <p:nvPicPr>
          <p:cNvPr id="5" name="Obrázek 4" descr="CORD%20CROSS%20SECTI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3429000"/>
            <a:ext cx="3600400" cy="3029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21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cs-CZ" dirty="0" err="1" smtClean="0"/>
              <a:t>Propter</a:t>
            </a:r>
            <a:r>
              <a:rPr lang="cs-CZ" dirty="0" smtClean="0"/>
              <a:t> </a:t>
            </a:r>
            <a:r>
              <a:rPr lang="cs-CZ" dirty="0" err="1" smtClean="0"/>
              <a:t>pneumoniam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Sine </a:t>
            </a:r>
            <a:r>
              <a:rPr lang="cs-CZ" dirty="0" err="1" smtClean="0"/>
              <a:t>allergia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Dyspnoe </a:t>
            </a:r>
            <a:r>
              <a:rPr lang="cs-CZ" dirty="0" err="1" smtClean="0"/>
              <a:t>periculosa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err="1" smtClean="0"/>
              <a:t>Cura</a:t>
            </a:r>
            <a:r>
              <a:rPr lang="cs-CZ" dirty="0" smtClean="0"/>
              <a:t> </a:t>
            </a:r>
            <a:r>
              <a:rPr lang="cs-CZ" dirty="0" err="1" smtClean="0"/>
              <a:t>epilepsiae</a:t>
            </a:r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 err="1" smtClean="0"/>
              <a:t>Cera</a:t>
            </a:r>
            <a:r>
              <a:rPr lang="cs-CZ" dirty="0" smtClean="0"/>
              <a:t> alba</a:t>
            </a:r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Pasta in </a:t>
            </a:r>
            <a:r>
              <a:rPr lang="cs-CZ" dirty="0" err="1" smtClean="0"/>
              <a:t>scatula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371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dirty="0" err="1"/>
              <a:t>Palatal</a:t>
            </a:r>
            <a:r>
              <a:rPr lang="cs-CZ" dirty="0"/>
              <a:t> </a:t>
            </a:r>
            <a:r>
              <a:rPr lang="cs-CZ" dirty="0" err="1" smtClean="0"/>
              <a:t>tonsils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err="1" smtClean="0"/>
              <a:t>False</a:t>
            </a:r>
            <a:r>
              <a:rPr lang="cs-CZ" dirty="0" smtClean="0"/>
              <a:t> </a:t>
            </a:r>
            <a:r>
              <a:rPr lang="cs-CZ" dirty="0" err="1" smtClean="0"/>
              <a:t>ribs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err="1" smtClean="0"/>
              <a:t>Thoracic</a:t>
            </a:r>
            <a:r>
              <a:rPr lang="cs-CZ" dirty="0" smtClean="0"/>
              <a:t> </a:t>
            </a:r>
            <a:r>
              <a:rPr lang="cs-CZ" dirty="0" err="1" smtClean="0"/>
              <a:t>vertebrae</a:t>
            </a:r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 err="1" smtClean="0"/>
              <a:t>Internal</a:t>
            </a:r>
            <a:r>
              <a:rPr lang="cs-CZ" dirty="0" smtClean="0"/>
              <a:t> </a:t>
            </a:r>
            <a:r>
              <a:rPr lang="cs-CZ" dirty="0" err="1" smtClean="0"/>
              <a:t>iliac</a:t>
            </a:r>
            <a:r>
              <a:rPr lang="cs-CZ" dirty="0" smtClean="0"/>
              <a:t> </a:t>
            </a:r>
            <a:r>
              <a:rPr lang="cs-CZ" dirty="0" err="1" smtClean="0"/>
              <a:t>artery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err="1" smtClean="0"/>
              <a:t>Near</a:t>
            </a:r>
            <a:r>
              <a:rPr lang="cs-CZ" dirty="0" smtClean="0"/>
              <a:t> </a:t>
            </a:r>
            <a:r>
              <a:rPr lang="cs-CZ" dirty="0"/>
              <a:t>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prolongation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spinal</a:t>
            </a:r>
            <a:r>
              <a:rPr lang="cs-CZ" dirty="0"/>
              <a:t> </a:t>
            </a:r>
            <a:r>
              <a:rPr lang="cs-CZ" dirty="0" err="1" smtClean="0"/>
              <a:t>cord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Translate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Latin: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20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Linea alba</a:t>
            </a:r>
            <a:endParaRPr lang="cs-CZ" dirty="0"/>
          </a:p>
        </p:txBody>
      </p:sp>
      <p:pic>
        <p:nvPicPr>
          <p:cNvPr id="5" name="Obrázek 4" descr="s23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1268760"/>
            <a:ext cx="3182466" cy="4896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79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/>
          <a:lstStyle/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/>
              <a:t>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profound</a:t>
            </a:r>
            <a:r>
              <a:rPr lang="cs-CZ" dirty="0"/>
              <a:t> </a:t>
            </a:r>
            <a:r>
              <a:rPr lang="cs-CZ" dirty="0" err="1"/>
              <a:t>artery</a:t>
            </a:r>
            <a:r>
              <a:rPr lang="cs-CZ" dirty="0"/>
              <a:t> (</a:t>
            </a:r>
            <a:r>
              <a:rPr lang="cs-CZ" dirty="0" err="1"/>
              <a:t>position</a:t>
            </a:r>
            <a:r>
              <a:rPr lang="cs-CZ" dirty="0"/>
              <a:t>, </a:t>
            </a:r>
            <a:r>
              <a:rPr lang="cs-CZ" dirty="0" err="1"/>
              <a:t>situation</a:t>
            </a:r>
            <a:r>
              <a:rPr lang="cs-CZ" dirty="0" smtClean="0"/>
              <a:t>)</a:t>
            </a:r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err="1" smtClean="0"/>
              <a:t>Fissure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 smtClean="0"/>
              <a:t>eyelids</a:t>
            </a:r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 err="1" smtClean="0"/>
              <a:t>Little</a:t>
            </a:r>
            <a:r>
              <a:rPr lang="cs-CZ" dirty="0" smtClean="0"/>
              <a:t> </a:t>
            </a:r>
            <a:r>
              <a:rPr lang="cs-CZ" dirty="0" err="1"/>
              <a:t>hollow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shoulder</a:t>
            </a:r>
            <a:r>
              <a:rPr lang="cs-CZ" dirty="0"/>
              <a:t> </a:t>
            </a:r>
            <a:r>
              <a:rPr lang="cs-CZ" dirty="0" err="1" smtClean="0"/>
              <a:t>blade</a:t>
            </a:r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 err="1" smtClean="0"/>
              <a:t>Mucous</a:t>
            </a:r>
            <a:r>
              <a:rPr lang="cs-CZ" dirty="0" smtClean="0"/>
              <a:t> </a:t>
            </a:r>
            <a:r>
              <a:rPr lang="cs-CZ" dirty="0" err="1" smtClean="0"/>
              <a:t>membrane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gall</a:t>
            </a:r>
            <a:r>
              <a:rPr lang="cs-CZ" dirty="0" smtClean="0"/>
              <a:t> </a:t>
            </a:r>
            <a:r>
              <a:rPr lang="cs-CZ" dirty="0" err="1" smtClean="0"/>
              <a:t>bladder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6754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cs-CZ" dirty="0" err="1"/>
              <a:t>Difficult</a:t>
            </a:r>
            <a:r>
              <a:rPr lang="cs-CZ" dirty="0"/>
              <a:t> </a:t>
            </a:r>
            <a:r>
              <a:rPr lang="cs-CZ" dirty="0" err="1" smtClean="0"/>
              <a:t>breathing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/>
              <a:t>causa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diphtheria</a:t>
            </a:r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 err="1" smtClean="0"/>
              <a:t>Rupture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wide</a:t>
            </a:r>
            <a:r>
              <a:rPr lang="cs-CZ" dirty="0"/>
              <a:t> </a:t>
            </a:r>
            <a:r>
              <a:rPr lang="cs-CZ" dirty="0" err="1" smtClean="0"/>
              <a:t>fascia</a:t>
            </a:r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 err="1" smtClean="0"/>
              <a:t>Fracture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true</a:t>
            </a:r>
            <a:r>
              <a:rPr lang="cs-CZ" dirty="0"/>
              <a:t> </a:t>
            </a:r>
            <a:r>
              <a:rPr lang="cs-CZ" dirty="0" err="1" smtClean="0"/>
              <a:t>rib</a:t>
            </a:r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smtClean="0"/>
              <a:t>systole and diastole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061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/>
          <a:lstStyle/>
          <a:p>
            <a:pPr marL="109728" indent="0">
              <a:buNone/>
            </a:pPr>
            <a:r>
              <a:rPr lang="cs-CZ" dirty="0" err="1" smtClean="0"/>
              <a:t>With</a:t>
            </a:r>
            <a:r>
              <a:rPr lang="cs-CZ" dirty="0" smtClean="0"/>
              <a:t> diabetes 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err="1" smtClean="0"/>
              <a:t>Surgical</a:t>
            </a:r>
            <a:r>
              <a:rPr lang="cs-CZ" dirty="0" smtClean="0"/>
              <a:t> </a:t>
            </a:r>
            <a:r>
              <a:rPr lang="cs-CZ" dirty="0" err="1" smtClean="0"/>
              <a:t>therapy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hernia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Open </a:t>
            </a:r>
            <a:r>
              <a:rPr lang="cs-CZ" dirty="0" err="1"/>
              <a:t>fracture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collar</a:t>
            </a:r>
            <a:r>
              <a:rPr lang="cs-CZ" dirty="0"/>
              <a:t> </a:t>
            </a:r>
            <a:r>
              <a:rPr lang="cs-CZ" dirty="0" smtClean="0"/>
              <a:t>bone</a:t>
            </a:r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 err="1" smtClean="0"/>
              <a:t>Because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insufficiency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valve</a:t>
            </a:r>
            <a:r>
              <a:rPr lang="cs-CZ" dirty="0"/>
              <a:t> in a </a:t>
            </a:r>
            <a:r>
              <a:rPr lang="cs-CZ" dirty="0" err="1" smtClean="0"/>
              <a:t>vein</a:t>
            </a:r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 smtClean="0"/>
              <a:t>A </a:t>
            </a:r>
            <a:r>
              <a:rPr lang="cs-CZ" dirty="0" err="1"/>
              <a:t>bottle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distilled</a:t>
            </a:r>
            <a:r>
              <a:rPr lang="cs-CZ" dirty="0"/>
              <a:t> </a:t>
            </a:r>
            <a:r>
              <a:rPr lang="cs-CZ" dirty="0" err="1" smtClean="0"/>
              <a:t>water</a:t>
            </a:r>
            <a:endParaRPr lang="cs-CZ" dirty="0" smtClean="0"/>
          </a:p>
          <a:p>
            <a:pPr marL="109728" indent="0">
              <a:buNone/>
            </a:pPr>
            <a:endParaRPr lang="cs-CZ" dirty="0">
              <a:solidFill>
                <a:srgbClr val="00B0F0"/>
              </a:solidFill>
            </a:endParaRPr>
          </a:p>
          <a:p>
            <a:pPr marL="109728" indent="0">
              <a:buNone/>
            </a:pPr>
            <a:endParaRPr lang="cs-CZ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55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595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cs-CZ" dirty="0" smtClean="0"/>
              <a:t>2   </a:t>
            </a:r>
            <a:r>
              <a:rPr lang="cs-CZ" dirty="0" err="1" smtClean="0"/>
              <a:t>fractura</a:t>
            </a:r>
            <a:r>
              <a:rPr lang="cs-CZ" dirty="0" smtClean="0"/>
              <a:t> + </a:t>
            </a:r>
            <a:r>
              <a:rPr lang="cs-CZ" dirty="0" err="1" smtClean="0"/>
              <a:t>cost</a:t>
            </a:r>
            <a:r>
              <a:rPr lang="cs-CZ" dirty="0" err="1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(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vena</a:t>
            </a:r>
            <a:r>
              <a:rPr lang="cs-CZ" dirty="0" smtClean="0"/>
              <a:t>)</a:t>
            </a:r>
          </a:p>
          <a:p>
            <a:pPr marL="109728" indent="0" algn="ctr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 smtClean="0"/>
              <a:t>		</a:t>
            </a:r>
          </a:p>
          <a:p>
            <a:pPr marL="109728" indent="0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cs-CZ" dirty="0" err="1" smtClean="0"/>
              <a:t>fractura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/>
              <a:t>	</a:t>
            </a:r>
            <a:r>
              <a:rPr lang="cs-CZ" dirty="0" smtClean="0"/>
              <a:t>				</a:t>
            </a:r>
            <a:r>
              <a:rPr lang="cs-CZ" dirty="0" err="1" smtClean="0"/>
              <a:t>cost</a:t>
            </a:r>
            <a:r>
              <a:rPr lang="cs-CZ" dirty="0" err="1" smtClean="0">
                <a:solidFill>
                  <a:srgbClr val="FF0000"/>
                </a:solidFill>
              </a:rPr>
              <a:t>ae</a:t>
            </a:r>
            <a:endParaRPr lang="cs-CZ" dirty="0" smtClean="0">
              <a:solidFill>
                <a:srgbClr val="FF0000"/>
              </a:solidFill>
            </a:endParaRPr>
          </a:p>
          <a:p>
            <a:pPr marL="109728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cs-CZ" dirty="0" err="1" smtClean="0"/>
              <a:t>noun</a:t>
            </a:r>
            <a:r>
              <a:rPr lang="cs-CZ" dirty="0" smtClean="0"/>
              <a:t> in nominative		</a:t>
            </a:r>
            <a:r>
              <a:rPr lang="cs-CZ" dirty="0" err="1" smtClean="0"/>
              <a:t>noun</a:t>
            </a:r>
            <a:r>
              <a:rPr lang="cs-CZ" dirty="0" smtClean="0"/>
              <a:t> in genitive</a:t>
            </a:r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noun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costa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subordinate</a:t>
            </a:r>
            <a:r>
              <a:rPr lang="cs-CZ" dirty="0" smtClean="0">
                <a:solidFill>
                  <a:srgbClr val="FF0000"/>
                </a:solidFill>
              </a:rPr>
              <a:t> to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noun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fractura</a:t>
            </a:r>
            <a:r>
              <a:rPr lang="cs-CZ" dirty="0" smtClean="0">
                <a:solidFill>
                  <a:srgbClr val="FF0000"/>
                </a:solidFill>
              </a:rPr>
              <a:t> –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second </a:t>
            </a:r>
            <a:r>
              <a:rPr lang="cs-CZ" dirty="0" err="1" smtClean="0">
                <a:solidFill>
                  <a:srgbClr val="FF0000"/>
                </a:solidFill>
              </a:rPr>
              <a:t>noun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must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be</a:t>
            </a:r>
            <a:r>
              <a:rPr lang="cs-CZ" dirty="0" smtClean="0">
                <a:solidFill>
                  <a:srgbClr val="FF0000"/>
                </a:solidFill>
              </a:rPr>
              <a:t> in genitive.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249742" y="1988840"/>
            <a:ext cx="1458162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5004048" y="2852935"/>
            <a:ext cx="1224136" cy="3961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/>
          <p:cNvCxnSpPr>
            <a:stCxn id="4" idx="2"/>
            <a:endCxn id="5" idx="0"/>
          </p:cNvCxnSpPr>
          <p:nvPr/>
        </p:nvCxnSpPr>
        <p:spPr>
          <a:xfrm>
            <a:off x="2978823" y="2420888"/>
            <a:ext cx="2637293" cy="432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>
            <a:off x="2205945" y="2636911"/>
            <a:ext cx="565855" cy="151216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5687820" y="3453270"/>
            <a:ext cx="216024" cy="64807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bdélník 22"/>
          <p:cNvSpPr/>
          <p:nvPr/>
        </p:nvSpPr>
        <p:spPr>
          <a:xfrm>
            <a:off x="539552" y="692696"/>
            <a:ext cx="43204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09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cs-CZ" dirty="0" smtClean="0"/>
              <a:t>spina + </a:t>
            </a:r>
            <a:r>
              <a:rPr lang="cs-CZ" dirty="0" err="1" smtClean="0"/>
              <a:t>scapula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err="1" smtClean="0"/>
              <a:t>therapia</a:t>
            </a:r>
            <a:r>
              <a:rPr lang="cs-CZ" dirty="0" smtClean="0"/>
              <a:t> + </a:t>
            </a:r>
            <a:r>
              <a:rPr lang="cs-CZ" dirty="0" err="1" smtClean="0"/>
              <a:t>hernia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ruptura + </a:t>
            </a:r>
            <a:r>
              <a:rPr lang="cs-CZ" dirty="0" err="1" smtClean="0"/>
              <a:t>vena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err="1" smtClean="0"/>
              <a:t>fractura</a:t>
            </a:r>
            <a:r>
              <a:rPr lang="cs-CZ" dirty="0" smtClean="0"/>
              <a:t> + ulna</a:t>
            </a:r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err="1" smtClean="0"/>
              <a:t>cura</a:t>
            </a:r>
            <a:r>
              <a:rPr lang="cs-CZ" dirty="0" smtClean="0"/>
              <a:t> </a:t>
            </a:r>
            <a:r>
              <a:rPr lang="cs-CZ" dirty="0"/>
              <a:t>+ </a:t>
            </a:r>
            <a:r>
              <a:rPr lang="cs-CZ" dirty="0" smtClean="0"/>
              <a:t>diabetes</a:t>
            </a:r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/>
              <a:t>magistra + </a:t>
            </a:r>
            <a:r>
              <a:rPr lang="cs-CZ" dirty="0" err="1" smtClean="0"/>
              <a:t>farmacia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995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Spina </a:t>
            </a:r>
            <a:r>
              <a:rPr lang="cs-CZ" dirty="0" err="1" smtClean="0"/>
              <a:t>scapulae</a:t>
            </a:r>
            <a:endParaRPr lang="cs-CZ" dirty="0"/>
          </a:p>
        </p:txBody>
      </p:sp>
      <p:pic>
        <p:nvPicPr>
          <p:cNvPr id="3" name="Obrázek 2" descr="scapul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1340768"/>
            <a:ext cx="4492445" cy="4549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36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2507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cs-CZ" dirty="0" smtClean="0"/>
              <a:t>1   </a:t>
            </a:r>
            <a:r>
              <a:rPr lang="cs-CZ" dirty="0" err="1" smtClean="0"/>
              <a:t>prope</a:t>
            </a:r>
            <a:r>
              <a:rPr lang="cs-CZ" dirty="0"/>
              <a:t> </a:t>
            </a:r>
            <a:r>
              <a:rPr lang="cs-CZ" dirty="0" smtClean="0"/>
              <a:t>+ </a:t>
            </a:r>
            <a:r>
              <a:rPr lang="cs-CZ" dirty="0" err="1" smtClean="0"/>
              <a:t>cost</a:t>
            </a:r>
            <a:r>
              <a:rPr lang="cs-CZ" dirty="0" err="1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ver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⇒</a:t>
            </a:r>
          </a:p>
          <a:p>
            <a:pPr marL="109728" indent="0">
              <a:buNone/>
            </a:pPr>
            <a:endParaRPr lang="cs-CZ" dirty="0"/>
          </a:p>
          <a:p>
            <a:pPr marL="109728" indent="0" algn="ctr">
              <a:buNone/>
            </a:pPr>
            <a:r>
              <a:rPr lang="cs-CZ" dirty="0" err="1" smtClean="0"/>
              <a:t>prope</a:t>
            </a:r>
            <a:r>
              <a:rPr lang="cs-CZ" dirty="0" smtClean="0"/>
              <a:t> </a:t>
            </a:r>
            <a:r>
              <a:rPr lang="cs-CZ" dirty="0" err="1" smtClean="0"/>
              <a:t>cost</a:t>
            </a:r>
            <a:r>
              <a:rPr lang="cs-CZ" dirty="0" err="1" smtClean="0">
                <a:solidFill>
                  <a:srgbClr val="FF0000"/>
                </a:solidFill>
              </a:rPr>
              <a:t>am</a:t>
            </a:r>
            <a:r>
              <a:rPr lang="cs-CZ" dirty="0" smtClean="0"/>
              <a:t> </a:t>
            </a:r>
            <a:r>
              <a:rPr lang="cs-CZ" dirty="0" err="1" smtClean="0"/>
              <a:t>ver</a:t>
            </a:r>
            <a:r>
              <a:rPr lang="cs-CZ" dirty="0" err="1" smtClean="0">
                <a:solidFill>
                  <a:srgbClr val="FF0000"/>
                </a:solidFill>
              </a:rPr>
              <a:t>am</a:t>
            </a:r>
            <a:endParaRPr lang="cs-CZ" dirty="0" smtClean="0">
              <a:solidFill>
                <a:srgbClr val="FF0000"/>
              </a:solidFill>
            </a:endParaRPr>
          </a:p>
          <a:p>
            <a:pPr marL="109728" indent="0" algn="ctr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109728" indent="0" algn="ctr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marL="109728" indent="0" algn="ctr">
              <a:buNone/>
            </a:pPr>
            <a:r>
              <a:rPr lang="cs-CZ" dirty="0" err="1" smtClean="0"/>
              <a:t>noun</a:t>
            </a:r>
            <a:r>
              <a:rPr lang="cs-CZ" dirty="0" smtClean="0"/>
              <a:t> in </a:t>
            </a:r>
            <a:r>
              <a:rPr lang="cs-CZ" dirty="0" err="1" smtClean="0"/>
              <a:t>accusative</a:t>
            </a:r>
            <a:r>
              <a:rPr lang="cs-CZ" dirty="0" smtClean="0"/>
              <a:t>	</a:t>
            </a:r>
            <a:r>
              <a:rPr lang="cs-CZ" dirty="0" err="1" smtClean="0"/>
              <a:t>adjective</a:t>
            </a:r>
            <a:r>
              <a:rPr lang="cs-CZ" dirty="0" smtClean="0"/>
              <a:t> in </a:t>
            </a:r>
            <a:r>
              <a:rPr lang="cs-CZ" dirty="0" err="1" smtClean="0"/>
              <a:t>accusative</a:t>
            </a:r>
            <a:endParaRPr lang="cs-CZ" dirty="0" smtClean="0"/>
          </a:p>
          <a:p>
            <a:pPr marL="109728" indent="0" algn="ctr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Both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noun</a:t>
            </a:r>
            <a:r>
              <a:rPr lang="cs-CZ" dirty="0" smtClean="0">
                <a:solidFill>
                  <a:srgbClr val="FF0000"/>
                </a:solidFill>
              </a:rPr>
              <a:t> and </a:t>
            </a:r>
            <a:r>
              <a:rPr lang="cs-CZ" dirty="0" err="1" smtClean="0">
                <a:solidFill>
                  <a:srgbClr val="FF0000"/>
                </a:solidFill>
              </a:rPr>
              <a:t>adjective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must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changed</a:t>
            </a:r>
            <a:r>
              <a:rPr lang="cs-CZ" dirty="0" smtClean="0">
                <a:solidFill>
                  <a:srgbClr val="FF0000"/>
                </a:solidFill>
              </a:rPr>
              <a:t> in </a:t>
            </a:r>
            <a:r>
              <a:rPr lang="cs-CZ" dirty="0" err="1" smtClean="0">
                <a:solidFill>
                  <a:srgbClr val="FF0000"/>
                </a:solidFill>
              </a:rPr>
              <a:t>accusative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after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preposition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prope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pPr marL="109728" indent="0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What</a:t>
            </a:r>
            <a:r>
              <a:rPr lang="cs-CZ" sz="2800" dirty="0" smtClean="0"/>
              <a:t> </a:t>
            </a:r>
            <a:r>
              <a:rPr lang="cs-CZ" sz="2800" dirty="0" err="1" smtClean="0"/>
              <a:t>will</a:t>
            </a:r>
            <a:r>
              <a:rPr lang="cs-CZ" sz="2800" dirty="0" smtClean="0"/>
              <a:t> </a:t>
            </a:r>
            <a:r>
              <a:rPr lang="cs-CZ" sz="2800" dirty="0" err="1" smtClean="0"/>
              <a:t>happen</a:t>
            </a:r>
            <a:r>
              <a:rPr lang="cs-CZ" sz="2800" dirty="0" smtClean="0"/>
              <a:t> </a:t>
            </a:r>
            <a:r>
              <a:rPr lang="cs-CZ" sz="2800" dirty="0" err="1" smtClean="0"/>
              <a:t>if</a:t>
            </a:r>
            <a:r>
              <a:rPr lang="cs-CZ" sz="2800" dirty="0" smtClean="0"/>
              <a:t> </a:t>
            </a:r>
            <a:r>
              <a:rPr lang="cs-CZ" sz="2800" dirty="0" err="1" smtClean="0"/>
              <a:t>we</a:t>
            </a:r>
            <a:r>
              <a:rPr lang="cs-CZ" sz="2800" dirty="0" smtClean="0"/>
              <a:t> </a:t>
            </a:r>
            <a:r>
              <a:rPr lang="cs-CZ" sz="2800" dirty="0" err="1" smtClean="0"/>
              <a:t>connect</a:t>
            </a:r>
            <a:r>
              <a:rPr lang="cs-CZ" sz="2800" dirty="0" smtClean="0"/>
              <a:t> </a:t>
            </a:r>
            <a:r>
              <a:rPr lang="cs-CZ" sz="2800" dirty="0" err="1" smtClean="0"/>
              <a:t>terms</a:t>
            </a:r>
            <a:r>
              <a:rPr lang="cs-CZ" sz="2800" dirty="0" smtClean="0"/>
              <a:t> in 1) and 2) </a:t>
            </a:r>
            <a:r>
              <a:rPr lang="cs-CZ" sz="2800" dirty="0" err="1" smtClean="0"/>
              <a:t>with</a:t>
            </a:r>
            <a:r>
              <a:rPr lang="cs-CZ" sz="2800" dirty="0" smtClean="0"/>
              <a:t> </a:t>
            </a:r>
            <a:r>
              <a:rPr lang="cs-CZ" sz="2800" dirty="0" err="1" smtClean="0"/>
              <a:t>prepositions</a:t>
            </a:r>
            <a:r>
              <a:rPr lang="cs-CZ" sz="2800" dirty="0" smtClean="0"/>
              <a:t>?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518050" y="1484784"/>
            <a:ext cx="43204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2483768" y="2852936"/>
            <a:ext cx="1656184" cy="9361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5796136" y="2852936"/>
            <a:ext cx="1584176" cy="9361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21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cs-CZ" dirty="0" err="1"/>
              <a:t>propter</a:t>
            </a:r>
            <a:r>
              <a:rPr lang="cs-CZ" dirty="0"/>
              <a:t> + </a:t>
            </a:r>
            <a:r>
              <a:rPr lang="cs-CZ" dirty="0" err="1"/>
              <a:t>anaemia</a:t>
            </a:r>
            <a:r>
              <a:rPr lang="cs-CZ" dirty="0"/>
              <a:t> </a:t>
            </a:r>
            <a:r>
              <a:rPr lang="cs-CZ" dirty="0" err="1"/>
              <a:t>perniciosa</a:t>
            </a:r>
            <a:endParaRPr lang="cs-CZ" dirty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in </a:t>
            </a:r>
            <a:r>
              <a:rPr lang="cs-CZ" dirty="0"/>
              <a:t>(</a:t>
            </a:r>
            <a:r>
              <a:rPr lang="cs-CZ" dirty="0" err="1"/>
              <a:t>position</a:t>
            </a:r>
            <a:r>
              <a:rPr lang="cs-CZ" dirty="0"/>
              <a:t>) + </a:t>
            </a:r>
            <a:r>
              <a:rPr lang="cs-CZ" dirty="0" err="1"/>
              <a:t>bursa</a:t>
            </a:r>
            <a:r>
              <a:rPr lang="cs-CZ" dirty="0"/>
              <a:t> </a:t>
            </a:r>
            <a:r>
              <a:rPr lang="cs-CZ" dirty="0" err="1"/>
              <a:t>subcutanea</a:t>
            </a:r>
            <a:endParaRPr lang="cs-CZ" dirty="0"/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/>
              <a:t>in </a:t>
            </a:r>
            <a:r>
              <a:rPr lang="cs-CZ" dirty="0" smtClean="0"/>
              <a:t>(</a:t>
            </a:r>
            <a:r>
              <a:rPr lang="cs-CZ" dirty="0" err="1" smtClean="0"/>
              <a:t>position</a:t>
            </a:r>
            <a:r>
              <a:rPr lang="cs-CZ" dirty="0" smtClean="0"/>
              <a:t>) </a:t>
            </a:r>
            <a:r>
              <a:rPr lang="cs-CZ" dirty="0"/>
              <a:t>+ </a:t>
            </a:r>
            <a:r>
              <a:rPr lang="cs-CZ" dirty="0" err="1"/>
              <a:t>vertebra</a:t>
            </a:r>
            <a:r>
              <a:rPr lang="cs-CZ" dirty="0"/>
              <a:t> </a:t>
            </a:r>
            <a:r>
              <a:rPr lang="cs-CZ" dirty="0" err="1"/>
              <a:t>thoracica</a:t>
            </a:r>
            <a:r>
              <a:rPr lang="cs-CZ" dirty="0"/>
              <a:t> (</a:t>
            </a:r>
            <a:r>
              <a:rPr lang="cs-CZ" dirty="0" err="1"/>
              <a:t>pl</a:t>
            </a:r>
            <a:r>
              <a:rPr lang="cs-CZ" dirty="0"/>
              <a:t>.)</a:t>
            </a:r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err="1" smtClean="0"/>
              <a:t>cum</a:t>
            </a:r>
            <a:r>
              <a:rPr lang="cs-CZ" dirty="0" smtClean="0"/>
              <a:t> + dyspnoe </a:t>
            </a:r>
            <a:r>
              <a:rPr lang="cs-CZ" dirty="0" err="1" smtClean="0"/>
              <a:t>acuta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/>
              <a:t>sine + </a:t>
            </a:r>
            <a:r>
              <a:rPr lang="cs-CZ" dirty="0" err="1"/>
              <a:t>fractura</a:t>
            </a:r>
            <a:r>
              <a:rPr lang="cs-CZ" dirty="0"/>
              <a:t> </a:t>
            </a:r>
            <a:r>
              <a:rPr lang="cs-CZ" dirty="0" err="1"/>
              <a:t>complicata</a:t>
            </a:r>
            <a:r>
              <a:rPr lang="cs-CZ" dirty="0"/>
              <a:t> (</a:t>
            </a:r>
            <a:r>
              <a:rPr lang="cs-CZ" dirty="0" err="1"/>
              <a:t>pl</a:t>
            </a:r>
            <a:r>
              <a:rPr lang="cs-CZ" dirty="0" smtClean="0"/>
              <a:t>.)</a:t>
            </a:r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 smtClean="0"/>
              <a:t>in (</a:t>
            </a:r>
            <a:r>
              <a:rPr lang="cs-CZ" dirty="0" err="1" smtClean="0"/>
              <a:t>direction</a:t>
            </a:r>
            <a:r>
              <a:rPr lang="cs-CZ" dirty="0" smtClean="0"/>
              <a:t>) + </a:t>
            </a:r>
            <a:r>
              <a:rPr lang="cs-CZ" dirty="0" err="1" smtClean="0"/>
              <a:t>aqua</a:t>
            </a:r>
            <a:r>
              <a:rPr lang="cs-CZ" dirty="0" smtClean="0"/>
              <a:t> </a:t>
            </a:r>
            <a:r>
              <a:rPr lang="cs-CZ" dirty="0" err="1" smtClean="0"/>
              <a:t>destillata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ad + </a:t>
            </a:r>
            <a:r>
              <a:rPr lang="cs-CZ" dirty="0" err="1" smtClean="0"/>
              <a:t>lagoena</a:t>
            </a:r>
            <a:r>
              <a:rPr lang="cs-CZ" dirty="0" smtClean="0"/>
              <a:t> </a:t>
            </a:r>
            <a:r>
              <a:rPr lang="cs-CZ" dirty="0" err="1" smtClean="0"/>
              <a:t>fusca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6180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cs-CZ" dirty="0" smtClean="0"/>
              <a:t>2  </a:t>
            </a:r>
            <a:r>
              <a:rPr lang="cs-CZ" dirty="0" err="1" smtClean="0"/>
              <a:t>propter</a:t>
            </a:r>
            <a:r>
              <a:rPr lang="cs-CZ" dirty="0" smtClean="0"/>
              <a:t> + </a:t>
            </a:r>
            <a:r>
              <a:rPr lang="cs-CZ" dirty="0" err="1" smtClean="0"/>
              <a:t>fractur</a:t>
            </a:r>
            <a:r>
              <a:rPr lang="cs-CZ" dirty="0" err="1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</a:t>
            </a:r>
            <a:r>
              <a:rPr lang="cs-CZ" dirty="0" err="1" smtClean="0"/>
              <a:t>cost</a:t>
            </a:r>
            <a:r>
              <a:rPr lang="cs-CZ" dirty="0" err="1" smtClean="0">
                <a:solidFill>
                  <a:srgbClr val="FF0000"/>
                </a:solidFill>
              </a:rPr>
              <a:t>ae</a:t>
            </a:r>
            <a:endParaRPr lang="cs-CZ" dirty="0" smtClean="0">
              <a:solidFill>
                <a:srgbClr val="FF0000"/>
              </a:solidFill>
            </a:endParaRPr>
          </a:p>
          <a:p>
            <a:pPr marL="109728" indent="0">
              <a:buNone/>
            </a:pPr>
            <a:endParaRPr lang="cs-CZ" dirty="0"/>
          </a:p>
          <a:p>
            <a:pPr marL="109728" indent="0" algn="ctr">
              <a:buNone/>
            </a:pPr>
            <a:r>
              <a:rPr lang="cs-CZ" dirty="0" err="1" smtClean="0"/>
              <a:t>propter</a:t>
            </a:r>
            <a:r>
              <a:rPr lang="cs-CZ" dirty="0" smtClean="0"/>
              <a:t> </a:t>
            </a:r>
            <a:r>
              <a:rPr lang="cs-CZ" dirty="0" err="1" smtClean="0"/>
              <a:t>fractur</a:t>
            </a:r>
            <a:r>
              <a:rPr lang="cs-CZ" dirty="0" err="1" smtClean="0">
                <a:solidFill>
                  <a:srgbClr val="FF0000"/>
                </a:solidFill>
              </a:rPr>
              <a:t>am</a:t>
            </a:r>
            <a:r>
              <a:rPr lang="cs-CZ" dirty="0" smtClean="0"/>
              <a:t> </a:t>
            </a:r>
            <a:r>
              <a:rPr lang="cs-CZ" dirty="0" err="1" smtClean="0"/>
              <a:t>cost</a:t>
            </a:r>
            <a:r>
              <a:rPr lang="cs-CZ" dirty="0" err="1" smtClean="0">
                <a:solidFill>
                  <a:srgbClr val="FF0000"/>
                </a:solidFill>
              </a:rPr>
              <a:t>ae</a:t>
            </a:r>
            <a:endParaRPr lang="cs-CZ" dirty="0" smtClean="0">
              <a:solidFill>
                <a:srgbClr val="FF0000"/>
              </a:solidFill>
            </a:endParaRPr>
          </a:p>
          <a:p>
            <a:pPr marL="109728" indent="0" algn="ctr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109728" indent="0" algn="ctr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marL="109728" indent="0" algn="ctr">
              <a:buNone/>
            </a:pPr>
            <a:r>
              <a:rPr lang="cs-CZ" dirty="0" err="1" smtClean="0"/>
              <a:t>noun</a:t>
            </a:r>
            <a:r>
              <a:rPr lang="cs-CZ" dirty="0" smtClean="0"/>
              <a:t> in </a:t>
            </a:r>
            <a:r>
              <a:rPr lang="cs-CZ" dirty="0" err="1" smtClean="0"/>
              <a:t>accusative</a:t>
            </a:r>
            <a:r>
              <a:rPr lang="cs-CZ" dirty="0" smtClean="0"/>
              <a:t>	</a:t>
            </a:r>
            <a:r>
              <a:rPr lang="cs-CZ" dirty="0" err="1" smtClean="0"/>
              <a:t>noun</a:t>
            </a:r>
            <a:r>
              <a:rPr lang="cs-CZ" dirty="0" smtClean="0"/>
              <a:t> in genitive</a:t>
            </a:r>
          </a:p>
          <a:p>
            <a:pPr marL="109728" indent="0" algn="ctr">
              <a:buNone/>
            </a:pPr>
            <a:endParaRPr lang="cs-CZ" dirty="0" smtClean="0"/>
          </a:p>
          <a:p>
            <a:pPr marL="109728" indent="0" algn="ctr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 err="1">
                <a:solidFill>
                  <a:srgbClr val="FF0000"/>
                </a:solidFill>
              </a:rPr>
              <a:t>T</a:t>
            </a:r>
            <a:r>
              <a:rPr lang="cs-CZ" dirty="0" err="1" smtClean="0">
                <a:solidFill>
                  <a:srgbClr val="FF0000"/>
                </a:solidFill>
              </a:rPr>
              <a:t>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first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noun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must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changed</a:t>
            </a:r>
            <a:r>
              <a:rPr lang="cs-CZ" dirty="0" smtClean="0">
                <a:solidFill>
                  <a:srgbClr val="FF0000"/>
                </a:solidFill>
              </a:rPr>
              <a:t> in </a:t>
            </a:r>
            <a:r>
              <a:rPr lang="cs-CZ" dirty="0" err="1" smtClean="0">
                <a:solidFill>
                  <a:srgbClr val="FF0000"/>
                </a:solidFill>
              </a:rPr>
              <a:t>accusative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second </a:t>
            </a:r>
            <a:r>
              <a:rPr lang="cs-CZ" dirty="0" err="1" smtClean="0">
                <a:solidFill>
                  <a:srgbClr val="FF0000"/>
                </a:solidFill>
              </a:rPr>
              <a:t>noun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must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stay</a:t>
            </a:r>
            <a:r>
              <a:rPr lang="cs-CZ" dirty="0" smtClean="0">
                <a:solidFill>
                  <a:srgbClr val="FF0000"/>
                </a:solidFill>
              </a:rPr>
              <a:t> in genitive.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39552" y="1052736"/>
            <a:ext cx="43204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se šipkou 5"/>
          <p:cNvCxnSpPr/>
          <p:nvPr/>
        </p:nvCxnSpPr>
        <p:spPr>
          <a:xfrm flipH="1">
            <a:off x="3491880" y="2458616"/>
            <a:ext cx="1152128" cy="9361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6084168" y="2458616"/>
            <a:ext cx="1152128" cy="9703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943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/>
          <a:lstStyle/>
          <a:p>
            <a:pPr marL="109728" indent="0">
              <a:buNone/>
            </a:pPr>
            <a:r>
              <a:rPr lang="cs-CZ" dirty="0" err="1" smtClean="0"/>
              <a:t>cum</a:t>
            </a:r>
            <a:r>
              <a:rPr lang="cs-CZ" dirty="0" smtClean="0"/>
              <a:t> + </a:t>
            </a:r>
            <a:r>
              <a:rPr lang="cs-CZ" dirty="0" err="1" smtClean="0"/>
              <a:t>fractura</a:t>
            </a:r>
            <a:r>
              <a:rPr lang="cs-CZ" dirty="0" smtClean="0"/>
              <a:t> </a:t>
            </a:r>
            <a:r>
              <a:rPr lang="cs-CZ" dirty="0" err="1" smtClean="0"/>
              <a:t>ulnae</a:t>
            </a:r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 smtClean="0"/>
              <a:t>in (</a:t>
            </a:r>
            <a:r>
              <a:rPr lang="cs-CZ" dirty="0" err="1" smtClean="0"/>
              <a:t>direction</a:t>
            </a:r>
            <a:r>
              <a:rPr lang="cs-CZ" dirty="0" smtClean="0"/>
              <a:t>) + spina </a:t>
            </a:r>
            <a:r>
              <a:rPr lang="cs-CZ" dirty="0" err="1" smtClean="0"/>
              <a:t>scapulae</a:t>
            </a:r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 err="1" smtClean="0"/>
              <a:t>prope</a:t>
            </a:r>
            <a:r>
              <a:rPr lang="cs-CZ" dirty="0" smtClean="0"/>
              <a:t> + </a:t>
            </a:r>
            <a:r>
              <a:rPr lang="cs-CZ" dirty="0" err="1" smtClean="0"/>
              <a:t>rima</a:t>
            </a:r>
            <a:r>
              <a:rPr lang="cs-CZ" dirty="0" smtClean="0"/>
              <a:t> </a:t>
            </a:r>
            <a:r>
              <a:rPr lang="cs-CZ" dirty="0" err="1" smtClean="0"/>
              <a:t>palpebrarum</a:t>
            </a:r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 smtClean="0"/>
              <a:t>sub (</a:t>
            </a:r>
            <a:r>
              <a:rPr lang="cs-CZ" dirty="0" err="1" smtClean="0"/>
              <a:t>position</a:t>
            </a:r>
            <a:r>
              <a:rPr lang="cs-CZ" dirty="0" smtClean="0"/>
              <a:t>) + </a:t>
            </a:r>
            <a:r>
              <a:rPr lang="cs-CZ" dirty="0" err="1" smtClean="0"/>
              <a:t>columna</a:t>
            </a:r>
            <a:r>
              <a:rPr lang="cs-CZ" dirty="0" smtClean="0"/>
              <a:t> </a:t>
            </a:r>
            <a:r>
              <a:rPr lang="cs-CZ" dirty="0" err="1" smtClean="0"/>
              <a:t>vertebrarum</a:t>
            </a:r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 err="1" smtClean="0"/>
              <a:t>propter</a:t>
            </a:r>
            <a:r>
              <a:rPr lang="cs-CZ" dirty="0" smtClean="0"/>
              <a:t> + </a:t>
            </a:r>
            <a:r>
              <a:rPr lang="cs-CZ" dirty="0" err="1" smtClean="0"/>
              <a:t>insufficientia</a:t>
            </a:r>
            <a:r>
              <a:rPr lang="cs-CZ" dirty="0" smtClean="0"/>
              <a:t> </a:t>
            </a:r>
            <a:r>
              <a:rPr lang="cs-CZ" dirty="0" err="1" smtClean="0"/>
              <a:t>valvularum</a:t>
            </a:r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 smtClean="0"/>
              <a:t>sine + </a:t>
            </a:r>
            <a:r>
              <a:rPr lang="cs-CZ" dirty="0" err="1" smtClean="0"/>
              <a:t>therapia</a:t>
            </a:r>
            <a:r>
              <a:rPr lang="cs-CZ" dirty="0" smtClean="0"/>
              <a:t> </a:t>
            </a:r>
            <a:r>
              <a:rPr lang="cs-CZ" dirty="0" err="1" smtClean="0"/>
              <a:t>herniae</a:t>
            </a:r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59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252</TotalTime>
  <Words>433</Words>
  <Application>Microsoft Office PowerPoint</Application>
  <PresentationFormat>Předvádění na obrazovce (4:3)</PresentationFormat>
  <Paragraphs>190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Shluk</vt:lpstr>
      <vt:lpstr>How do we build basic medical terms?</vt:lpstr>
      <vt:lpstr>Linea alba</vt:lpstr>
      <vt:lpstr>Prezentace aplikace PowerPoint</vt:lpstr>
      <vt:lpstr>Prezentace aplikace PowerPoint</vt:lpstr>
      <vt:lpstr>Spina scapulae</vt:lpstr>
      <vt:lpstr>What will happen if we connect terms in 1) and 2) with prepositions?</vt:lpstr>
      <vt:lpstr>Prezentace aplikace PowerPoint</vt:lpstr>
      <vt:lpstr>Prezentace aplikace PowerPoint</vt:lpstr>
      <vt:lpstr>Prezentace aplikace PowerPoint</vt:lpstr>
      <vt:lpstr>Rima palpebrarum</vt:lpstr>
      <vt:lpstr>Formation of multiple-word medical terms</vt:lpstr>
      <vt:lpstr>Prezentace aplikace PowerPoint</vt:lpstr>
      <vt:lpstr>Prezentace aplikace PowerPoint</vt:lpstr>
      <vt:lpstr>Plicae palatinae transversae</vt:lpstr>
      <vt:lpstr>Determine the case and number of every single noun/adjective in the following terms:</vt:lpstr>
      <vt:lpstr>Translate into English:</vt:lpstr>
      <vt:lpstr>Substantia alba, substantia grisea</vt:lpstr>
      <vt:lpstr>Prezentace aplikace PowerPoint</vt:lpstr>
      <vt:lpstr>Translate into Latin: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 we build basic medical terms?</dc:title>
  <dc:creator>Eva Dávidová</dc:creator>
  <cp:lastModifiedBy>Eva Dávidová</cp:lastModifiedBy>
  <cp:revision>27</cp:revision>
  <dcterms:created xsi:type="dcterms:W3CDTF">2013-09-20T08:17:14Z</dcterms:created>
  <dcterms:modified xsi:type="dcterms:W3CDTF">2013-09-29T10:34:18Z</dcterms:modified>
</cp:coreProperties>
</file>