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3" r:id="rId4"/>
    <p:sldId id="257" r:id="rId5"/>
    <p:sldId id="261" r:id="rId6"/>
    <p:sldId id="262" r:id="rId7"/>
    <p:sldId id="285" r:id="rId8"/>
    <p:sldId id="284" r:id="rId9"/>
    <p:sldId id="258" r:id="rId10"/>
    <p:sldId id="283" r:id="rId11"/>
    <p:sldId id="259" r:id="rId12"/>
    <p:sldId id="273" r:id="rId13"/>
    <p:sldId id="260" r:id="rId14"/>
    <p:sldId id="264" r:id="rId15"/>
    <p:sldId id="265" r:id="rId16"/>
    <p:sldId id="275" r:id="rId17"/>
    <p:sldId id="276" r:id="rId18"/>
    <p:sldId id="277" r:id="rId19"/>
    <p:sldId id="281" r:id="rId20"/>
    <p:sldId id="278" r:id="rId21"/>
    <p:sldId id="279" r:id="rId22"/>
    <p:sldId id="266" r:id="rId23"/>
    <p:sldId id="280" r:id="rId24"/>
    <p:sldId id="267" r:id="rId25"/>
    <p:sldId id="282" r:id="rId26"/>
    <p:sldId id="26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989F46-FE6F-4AF3-BEE9-D9762D595B54}" type="datetimeFigureOut">
              <a:rPr lang="cs-CZ" smtClean="0"/>
              <a:pPr/>
              <a:t>18.10.2013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EB7AB2-3029-4FFD-B02C-5EF9C125F3D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728192"/>
                <a:gridCol w="1728192"/>
                <a:gridCol w="1728192"/>
                <a:gridCol w="1522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nom</a:t>
                      </a:r>
                      <a:r>
                        <a:rPr lang="cs-CZ" dirty="0" smtClean="0"/>
                        <a:t>.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sg</a:t>
                      </a:r>
                      <a:r>
                        <a:rPr lang="cs-CZ" baseline="0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gen.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gender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declension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example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pylorus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suturae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acromion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diametri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diabetes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ophthalmi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324556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uterus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283351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membranae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raphe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200942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tuberculi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159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cancer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ventriculi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lingua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antagonistae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Fill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table: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LIGAMENTUM LATUM UTERI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7124"/>
            <a:ext cx="6986039" cy="53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9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799288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948"/>
                <a:gridCol w="2163215"/>
                <a:gridCol w="1532278"/>
                <a:gridCol w="2314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NOUN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DECLENSION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EXAMPLE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TERM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i="1" dirty="0" err="1" smtClean="0">
                          <a:solidFill>
                            <a:srgbClr val="FF0000"/>
                          </a:solidFill>
                        </a:rPr>
                        <a:t>arteria</a:t>
                      </a:r>
                      <a:endParaRPr lang="cs-CZ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 dirty="0" smtClean="0"/>
                        <a:t>1st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 dirty="0" err="1" smtClean="0"/>
                        <a:t>vena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i="1" dirty="0" smtClean="0">
                          <a:solidFill>
                            <a:schemeClr val="tx1"/>
                          </a:solidFill>
                        </a:rPr>
                        <a:t>per </a:t>
                      </a:r>
                      <a:r>
                        <a:rPr lang="cs-CZ" i="1" dirty="0" err="1" smtClean="0">
                          <a:solidFill>
                            <a:schemeClr val="tx1"/>
                          </a:solidFill>
                        </a:rPr>
                        <a:t>arteriam</a:t>
                      </a:r>
                      <a:endParaRPr lang="cs-CZ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cranium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ad ________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vitrum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in (x) ________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morbus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post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________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mtClean="0">
                          <a:solidFill>
                            <a:srgbClr val="FF0000"/>
                          </a:solidFill>
                        </a:rPr>
                        <a:t>talus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sub (x) ________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aegrotus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pro ________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cancer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propter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________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ophthalmos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(⇨) ________</a:t>
                      </a:r>
                      <a:endParaRPr lang="cs-CZ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algn="l"/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tonsilla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sub (⇨) ________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diabetes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propter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 ________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Fill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table </a:t>
            </a:r>
            <a:r>
              <a:rPr lang="cs-CZ" sz="2800" dirty="0" err="1" smtClean="0"/>
              <a:t>according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example</a:t>
            </a:r>
            <a:r>
              <a:rPr lang="cs-CZ" sz="2800" dirty="0" smtClean="0"/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Talus</a:t>
            </a:r>
            <a:endParaRPr lang="cs-CZ" dirty="0"/>
          </a:p>
        </p:txBody>
      </p:sp>
      <p:pic>
        <p:nvPicPr>
          <p:cNvPr id="3" name="Obrázek 2" descr="tal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4608512" cy="476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 smtClean="0"/>
              <a:t>propter</a:t>
            </a:r>
            <a:r>
              <a:rPr lang="cs-CZ" dirty="0" smtClean="0"/>
              <a:t> (diabetes </a:t>
            </a:r>
            <a:r>
              <a:rPr lang="cs-CZ" dirty="0" err="1" smtClean="0"/>
              <a:t>mellitus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post (</a:t>
            </a:r>
            <a:r>
              <a:rPr lang="cs-CZ" dirty="0" err="1" smtClean="0"/>
              <a:t>morbus</a:t>
            </a:r>
            <a:r>
              <a:rPr lang="cs-CZ" dirty="0" smtClean="0"/>
              <a:t> </a:t>
            </a:r>
            <a:r>
              <a:rPr lang="cs-CZ" dirty="0" err="1" smtClean="0"/>
              <a:t>acutus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in (x) (</a:t>
            </a:r>
            <a:r>
              <a:rPr lang="cs-CZ" dirty="0" err="1" smtClean="0"/>
              <a:t>glandula</a:t>
            </a:r>
            <a:r>
              <a:rPr lang="cs-CZ" dirty="0" smtClean="0"/>
              <a:t> </a:t>
            </a:r>
            <a:r>
              <a:rPr lang="cs-CZ" dirty="0" err="1" smtClean="0"/>
              <a:t>thyroidea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ante (</a:t>
            </a:r>
            <a:r>
              <a:rPr lang="cs-CZ" dirty="0" err="1" smtClean="0"/>
              <a:t>periodus</a:t>
            </a:r>
            <a:r>
              <a:rPr lang="cs-CZ" dirty="0" smtClean="0"/>
              <a:t> </a:t>
            </a:r>
            <a:r>
              <a:rPr lang="cs-CZ" dirty="0" err="1" smtClean="0"/>
              <a:t>longa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post (</a:t>
            </a: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costae</a:t>
            </a:r>
            <a:r>
              <a:rPr lang="cs-CZ" dirty="0" smtClean="0"/>
              <a:t> </a:t>
            </a:r>
            <a:r>
              <a:rPr lang="cs-CZ" dirty="0" err="1" smtClean="0"/>
              <a:t>verae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propter</a:t>
            </a:r>
            <a:r>
              <a:rPr lang="cs-CZ" dirty="0" smtClean="0"/>
              <a:t> (</a:t>
            </a:r>
            <a:r>
              <a:rPr lang="cs-CZ" dirty="0" err="1" smtClean="0"/>
              <a:t>fissura</a:t>
            </a:r>
            <a:r>
              <a:rPr lang="cs-CZ" dirty="0" smtClean="0"/>
              <a:t> </a:t>
            </a:r>
            <a:r>
              <a:rPr lang="cs-CZ" dirty="0" err="1" smtClean="0"/>
              <a:t>palati</a:t>
            </a:r>
            <a:r>
              <a:rPr lang="cs-CZ" dirty="0" smtClean="0"/>
              <a:t> </a:t>
            </a:r>
            <a:r>
              <a:rPr lang="cs-CZ" dirty="0" err="1" smtClean="0"/>
              <a:t>congenita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Join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words</a:t>
            </a:r>
            <a:r>
              <a:rPr lang="cs-CZ" sz="2800" dirty="0" smtClean="0"/>
              <a:t> in </a:t>
            </a:r>
            <a:r>
              <a:rPr lang="cs-CZ" sz="2800" dirty="0" err="1" smtClean="0"/>
              <a:t>brackets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prepositions</a:t>
            </a:r>
            <a:r>
              <a:rPr lang="cs-CZ" sz="2800" dirty="0" smtClean="0"/>
              <a:t>: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err="1" smtClean="0"/>
              <a:t>Icterus</a:t>
            </a:r>
            <a:r>
              <a:rPr lang="cs-CZ" dirty="0" smtClean="0"/>
              <a:t> </a:t>
            </a:r>
            <a:r>
              <a:rPr lang="cs-CZ" dirty="0" err="1" smtClean="0"/>
              <a:t>neonat</a:t>
            </a:r>
            <a:r>
              <a:rPr lang="cs-CZ" dirty="0" smtClean="0"/>
              <a:t>____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antebrachi</a:t>
            </a:r>
            <a:r>
              <a:rPr lang="cs-CZ" dirty="0" smtClean="0"/>
              <a:t>____ </a:t>
            </a:r>
            <a:r>
              <a:rPr lang="cs-CZ" dirty="0" err="1" smtClean="0"/>
              <a:t>complicat</a:t>
            </a:r>
            <a:r>
              <a:rPr lang="cs-CZ" dirty="0" smtClean="0"/>
              <a:t>____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Morbus</a:t>
            </a:r>
            <a:r>
              <a:rPr lang="cs-CZ" dirty="0" smtClean="0"/>
              <a:t> </a:t>
            </a:r>
            <a:r>
              <a:rPr lang="cs-CZ" dirty="0" err="1" smtClean="0"/>
              <a:t>chronic</a:t>
            </a:r>
            <a:r>
              <a:rPr lang="cs-CZ" dirty="0" smtClean="0"/>
              <a:t>____ intestin____ </a:t>
            </a:r>
            <a:r>
              <a:rPr lang="cs-CZ" dirty="0" err="1" smtClean="0"/>
              <a:t>crass</a:t>
            </a:r>
            <a:r>
              <a:rPr lang="cs-CZ" dirty="0" smtClean="0"/>
              <a:t>____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Ruptura ven____ cerebr____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Cura</a:t>
            </a:r>
            <a:r>
              <a:rPr lang="cs-CZ" dirty="0" smtClean="0"/>
              <a:t> </a:t>
            </a:r>
            <a:r>
              <a:rPr lang="cs-CZ" dirty="0" err="1" smtClean="0"/>
              <a:t>diabet</a:t>
            </a:r>
            <a:r>
              <a:rPr lang="cs-CZ" dirty="0" smtClean="0"/>
              <a:t>____ </a:t>
            </a:r>
            <a:r>
              <a:rPr lang="cs-CZ" dirty="0" err="1" smtClean="0"/>
              <a:t>mellit</a:t>
            </a:r>
            <a:r>
              <a:rPr lang="cs-CZ" dirty="0" smtClean="0"/>
              <a:t>____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Ruptura </a:t>
            </a:r>
            <a:r>
              <a:rPr lang="cs-CZ" dirty="0" err="1" smtClean="0"/>
              <a:t>medull</a:t>
            </a:r>
            <a:r>
              <a:rPr lang="cs-CZ" dirty="0" smtClean="0"/>
              <a:t>____ </a:t>
            </a:r>
            <a:r>
              <a:rPr lang="cs-CZ" dirty="0" err="1" smtClean="0"/>
              <a:t>oblongat</a:t>
            </a:r>
            <a:r>
              <a:rPr lang="cs-CZ" dirty="0" smtClean="0"/>
              <a:t>____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Sutura </a:t>
            </a:r>
            <a:r>
              <a:rPr lang="cs-CZ" dirty="0" err="1" smtClean="0"/>
              <a:t>crani</a:t>
            </a:r>
            <a:r>
              <a:rPr lang="cs-CZ" dirty="0" smtClean="0"/>
              <a:t>____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Medicamenta</a:t>
            </a:r>
            <a:r>
              <a:rPr lang="cs-CZ" dirty="0" smtClean="0"/>
              <a:t> pro </a:t>
            </a:r>
            <a:r>
              <a:rPr lang="cs-CZ" dirty="0" err="1" smtClean="0"/>
              <a:t>adult</a:t>
            </a:r>
            <a:r>
              <a:rPr lang="cs-CZ" dirty="0" smtClean="0"/>
              <a:t>____ (</a:t>
            </a:r>
            <a:r>
              <a:rPr lang="cs-CZ" dirty="0" err="1" smtClean="0"/>
              <a:t>pl</a:t>
            </a:r>
            <a:r>
              <a:rPr lang="cs-CZ" dirty="0" smtClean="0"/>
              <a:t>.)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Fill in </a:t>
            </a:r>
            <a:r>
              <a:rPr lang="cs-CZ" dirty="0" err="1" smtClean="0"/>
              <a:t>correct</a:t>
            </a:r>
            <a:r>
              <a:rPr lang="cs-CZ" dirty="0" smtClean="0"/>
              <a:t> </a:t>
            </a:r>
            <a:r>
              <a:rPr lang="cs-CZ" dirty="0" err="1" smtClean="0"/>
              <a:t>endings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err="1" smtClean="0"/>
              <a:t>Digitus</a:t>
            </a:r>
            <a:r>
              <a:rPr lang="cs-CZ" dirty="0" smtClean="0"/>
              <a:t> </a:t>
            </a:r>
            <a:r>
              <a:rPr lang="cs-CZ" dirty="0" err="1" smtClean="0"/>
              <a:t>medius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Intestinum </a:t>
            </a:r>
            <a:r>
              <a:rPr lang="cs-CZ" dirty="0" err="1" smtClean="0"/>
              <a:t>crassum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Angulus</a:t>
            </a:r>
            <a:r>
              <a:rPr lang="cs-CZ" dirty="0" smtClean="0"/>
              <a:t> </a:t>
            </a:r>
            <a:r>
              <a:rPr lang="cs-CZ" dirty="0" err="1" smtClean="0"/>
              <a:t>costae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Palatum </a:t>
            </a:r>
            <a:r>
              <a:rPr lang="cs-CZ" dirty="0" err="1" smtClean="0"/>
              <a:t>osseum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Collum</a:t>
            </a:r>
            <a:r>
              <a:rPr lang="cs-CZ" dirty="0" smtClean="0"/>
              <a:t> </a:t>
            </a:r>
            <a:r>
              <a:rPr lang="cs-CZ" dirty="0" err="1" smtClean="0"/>
              <a:t>scapulae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Nucleus</a:t>
            </a:r>
            <a:r>
              <a:rPr lang="cs-CZ" dirty="0" smtClean="0"/>
              <a:t> ruber</a:t>
            </a:r>
          </a:p>
          <a:p>
            <a:pPr>
              <a:buNone/>
            </a:pPr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olecrani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Tuberculum</a:t>
            </a:r>
            <a:r>
              <a:rPr lang="cs-CZ" dirty="0" smtClean="0"/>
              <a:t> </a:t>
            </a:r>
            <a:r>
              <a:rPr lang="cs-CZ" dirty="0" err="1" smtClean="0"/>
              <a:t>calcanei</a:t>
            </a:r>
            <a:endParaRPr lang="cs-CZ" dirty="0" smtClean="0"/>
          </a:p>
          <a:p>
            <a:pPr>
              <a:buNone/>
            </a:pPr>
            <a:r>
              <a:rPr lang="cs-CZ" dirty="0" err="1" smtClean="0"/>
              <a:t>Colon</a:t>
            </a:r>
            <a:r>
              <a:rPr lang="cs-CZ" dirty="0" smtClean="0"/>
              <a:t> </a:t>
            </a:r>
            <a:r>
              <a:rPr lang="cs-CZ" dirty="0" err="1" smtClean="0"/>
              <a:t>sigmoideum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Septum </a:t>
            </a:r>
            <a:r>
              <a:rPr lang="cs-CZ" dirty="0" err="1" smtClean="0"/>
              <a:t>nasi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Translate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Angulus</a:t>
            </a:r>
            <a:r>
              <a:rPr lang="cs-CZ" dirty="0" smtClean="0"/>
              <a:t> </a:t>
            </a:r>
            <a:r>
              <a:rPr lang="cs-CZ" dirty="0" err="1" smtClean="0"/>
              <a:t>costae</a:t>
            </a:r>
            <a:endParaRPr lang="cs-CZ" dirty="0"/>
          </a:p>
        </p:txBody>
      </p:sp>
      <p:pic>
        <p:nvPicPr>
          <p:cNvPr id="3" name="Obrázek 2" descr="44at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172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Palatum </a:t>
            </a:r>
            <a:r>
              <a:rPr lang="cs-CZ" dirty="0" err="1" smtClean="0"/>
              <a:t>osseum</a:t>
            </a:r>
            <a:endParaRPr lang="cs-CZ" dirty="0"/>
          </a:p>
        </p:txBody>
      </p:sp>
      <p:pic>
        <p:nvPicPr>
          <p:cNvPr id="3" name="Obrázek 2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4929222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1441450" algn="l"/>
              </a:tabLst>
            </a:pPr>
            <a:r>
              <a:rPr lang="cs-CZ" dirty="0" err="1" smtClean="0"/>
              <a:t>Collum</a:t>
            </a:r>
            <a:r>
              <a:rPr lang="cs-CZ" dirty="0" smtClean="0"/>
              <a:t> </a:t>
            </a:r>
            <a:r>
              <a:rPr lang="cs-CZ" dirty="0" err="1" smtClean="0"/>
              <a:t>scapulae</a:t>
            </a:r>
            <a:endParaRPr lang="cs-CZ" dirty="0"/>
          </a:p>
        </p:txBody>
      </p:sp>
      <p:pic>
        <p:nvPicPr>
          <p:cNvPr id="3" name="Zástupný symbol pro obsah 3" descr="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643050"/>
            <a:ext cx="3324055" cy="4532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Nucleus</a:t>
            </a:r>
            <a:r>
              <a:rPr lang="cs-CZ" dirty="0" smtClean="0"/>
              <a:t> ruber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643182"/>
            <a:ext cx="47910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3009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Acromion</a:t>
            </a:r>
            <a:endParaRPr lang="cs-CZ" dirty="0"/>
          </a:p>
        </p:txBody>
      </p:sp>
      <p:pic>
        <p:nvPicPr>
          <p:cNvPr id="5" name="Obrázek 4" descr="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4359474" cy="2808312"/>
          </a:xfrm>
          <a:prstGeom prst="rect">
            <a:avLst/>
          </a:prstGeom>
        </p:spPr>
      </p:pic>
      <p:pic>
        <p:nvPicPr>
          <p:cNvPr id="6" name="Obrázek 5" descr="acromion-216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672408" cy="288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olecrani</a:t>
            </a:r>
            <a:endParaRPr lang="cs-CZ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8038728" cy="210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pPr algn="ctr"/>
            <a:r>
              <a:rPr lang="cs-CZ" dirty="0" err="1" smtClean="0"/>
              <a:t>Tuberculum</a:t>
            </a:r>
            <a:r>
              <a:rPr lang="cs-CZ" dirty="0" smtClean="0"/>
              <a:t> </a:t>
            </a:r>
            <a:r>
              <a:rPr lang="cs-CZ" dirty="0" err="1" smtClean="0"/>
              <a:t>calcanei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74402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 smtClean="0"/>
              <a:t>Mebrana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</a:t>
            </a:r>
            <a:r>
              <a:rPr lang="cs-CZ" dirty="0" err="1" smtClean="0"/>
              <a:t>antebrachii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In </a:t>
            </a:r>
            <a:r>
              <a:rPr lang="cs-CZ" dirty="0" err="1" smtClean="0"/>
              <a:t>ligamento</a:t>
            </a:r>
            <a:r>
              <a:rPr lang="cs-CZ" dirty="0" smtClean="0"/>
              <a:t> </a:t>
            </a:r>
            <a:r>
              <a:rPr lang="cs-CZ" dirty="0" err="1" smtClean="0"/>
              <a:t>carpi</a:t>
            </a:r>
            <a:r>
              <a:rPr lang="cs-CZ" dirty="0" smtClean="0"/>
              <a:t> </a:t>
            </a:r>
            <a:r>
              <a:rPr lang="cs-CZ" dirty="0" err="1" smtClean="0"/>
              <a:t>radiato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Organa </a:t>
            </a:r>
            <a:r>
              <a:rPr lang="cs-CZ" dirty="0" err="1" smtClean="0"/>
              <a:t>oculi</a:t>
            </a:r>
            <a:r>
              <a:rPr lang="cs-CZ" dirty="0" smtClean="0"/>
              <a:t> </a:t>
            </a:r>
            <a:r>
              <a:rPr lang="cs-CZ" dirty="0" err="1" smtClean="0"/>
              <a:t>accessoria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Prope</a:t>
            </a:r>
            <a:r>
              <a:rPr lang="cs-CZ" dirty="0" smtClean="0"/>
              <a:t> ostium </a:t>
            </a:r>
            <a:r>
              <a:rPr lang="cs-CZ" dirty="0" err="1" smtClean="0"/>
              <a:t>pharyngeum</a:t>
            </a:r>
            <a:r>
              <a:rPr lang="cs-CZ" dirty="0" smtClean="0"/>
              <a:t> </a:t>
            </a:r>
            <a:r>
              <a:rPr lang="cs-CZ" dirty="0" err="1" smtClean="0"/>
              <a:t>tubae</a:t>
            </a:r>
            <a:r>
              <a:rPr lang="cs-CZ" dirty="0" smtClean="0"/>
              <a:t> </a:t>
            </a:r>
            <a:r>
              <a:rPr lang="cs-CZ" dirty="0" err="1" smtClean="0"/>
              <a:t>auditivae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Fracturae</a:t>
            </a:r>
            <a:r>
              <a:rPr lang="cs-CZ" dirty="0" smtClean="0"/>
              <a:t> </a:t>
            </a:r>
            <a:r>
              <a:rPr lang="cs-CZ" dirty="0" err="1" smtClean="0"/>
              <a:t>digitorum</a:t>
            </a:r>
            <a:r>
              <a:rPr lang="cs-CZ" dirty="0" smtClean="0"/>
              <a:t> </a:t>
            </a:r>
            <a:r>
              <a:rPr lang="cs-CZ" dirty="0" err="1" smtClean="0"/>
              <a:t>mediorum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Sub </a:t>
            </a:r>
            <a:r>
              <a:rPr lang="cs-CZ" dirty="0" err="1" smtClean="0"/>
              <a:t>ramo</a:t>
            </a:r>
            <a:r>
              <a:rPr lang="cs-CZ" dirty="0" smtClean="0"/>
              <a:t> </a:t>
            </a:r>
            <a:r>
              <a:rPr lang="cs-CZ" dirty="0" err="1" smtClean="0"/>
              <a:t>dextro</a:t>
            </a:r>
            <a:r>
              <a:rPr lang="cs-CZ" dirty="0" smtClean="0"/>
              <a:t> </a:t>
            </a:r>
            <a:r>
              <a:rPr lang="cs-CZ" dirty="0" err="1" smtClean="0"/>
              <a:t>venae</a:t>
            </a:r>
            <a:r>
              <a:rPr lang="cs-CZ" dirty="0" smtClean="0"/>
              <a:t> </a:t>
            </a:r>
            <a:r>
              <a:rPr lang="cs-CZ" dirty="0" err="1" smtClean="0"/>
              <a:t>portae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Determine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case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number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every</a:t>
            </a:r>
            <a:r>
              <a:rPr lang="cs-CZ" sz="2800" dirty="0" smtClean="0"/>
              <a:t> single </a:t>
            </a:r>
            <a:r>
              <a:rPr lang="cs-CZ" sz="2800" dirty="0" err="1" smtClean="0"/>
              <a:t>noun</a:t>
            </a:r>
            <a:r>
              <a:rPr lang="cs-CZ" sz="2800" dirty="0" smtClean="0"/>
              <a:t>/</a:t>
            </a:r>
            <a:r>
              <a:rPr lang="cs-CZ" sz="2800" dirty="0" err="1" smtClean="0"/>
              <a:t>adjective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following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: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Ligamentum</a:t>
            </a:r>
            <a:r>
              <a:rPr lang="cs-CZ" dirty="0" smtClean="0"/>
              <a:t> </a:t>
            </a:r>
            <a:r>
              <a:rPr lang="cs-CZ" dirty="0" err="1" smtClean="0"/>
              <a:t>carpi</a:t>
            </a:r>
            <a:r>
              <a:rPr lang="cs-CZ" dirty="0" smtClean="0"/>
              <a:t> </a:t>
            </a:r>
            <a:r>
              <a:rPr lang="cs-CZ" dirty="0" err="1" smtClean="0"/>
              <a:t>radiatum</a:t>
            </a:r>
            <a:endParaRPr lang="cs-CZ" dirty="0"/>
          </a:p>
        </p:txBody>
      </p:sp>
      <p:pic>
        <p:nvPicPr>
          <p:cNvPr id="3" name="Obrázek 2" descr="4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7181643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Post </a:t>
            </a:r>
            <a:r>
              <a:rPr lang="cs-CZ" dirty="0" err="1" smtClean="0"/>
              <a:t>fracturam</a:t>
            </a:r>
            <a:r>
              <a:rPr lang="cs-CZ" dirty="0" smtClean="0"/>
              <a:t> </a:t>
            </a:r>
            <a:r>
              <a:rPr lang="cs-CZ" dirty="0" err="1" smtClean="0"/>
              <a:t>complicatam</a:t>
            </a:r>
            <a:r>
              <a:rPr lang="cs-CZ" dirty="0" smtClean="0"/>
              <a:t> </a:t>
            </a:r>
            <a:r>
              <a:rPr lang="cs-CZ" dirty="0" err="1" smtClean="0"/>
              <a:t>colli</a:t>
            </a:r>
            <a:r>
              <a:rPr lang="cs-CZ" dirty="0" smtClean="0"/>
              <a:t> </a:t>
            </a:r>
            <a:r>
              <a:rPr lang="cs-CZ" dirty="0" err="1" smtClean="0"/>
              <a:t>humeri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Propter</a:t>
            </a:r>
            <a:r>
              <a:rPr lang="cs-CZ" dirty="0" smtClean="0"/>
              <a:t> </a:t>
            </a:r>
            <a:r>
              <a:rPr lang="cs-CZ" dirty="0" err="1" smtClean="0"/>
              <a:t>cancrum</a:t>
            </a:r>
            <a:r>
              <a:rPr lang="cs-CZ" dirty="0" smtClean="0"/>
              <a:t> </a:t>
            </a:r>
            <a:r>
              <a:rPr lang="cs-CZ" dirty="0" err="1" smtClean="0"/>
              <a:t>ventriculi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Sine ruptura </a:t>
            </a:r>
            <a:r>
              <a:rPr lang="cs-CZ" dirty="0" err="1" smtClean="0"/>
              <a:t>ligamenti</a:t>
            </a:r>
            <a:r>
              <a:rPr lang="cs-CZ" dirty="0" smtClean="0"/>
              <a:t> </a:t>
            </a:r>
            <a:r>
              <a:rPr lang="cs-CZ" dirty="0" err="1" smtClean="0"/>
              <a:t>interossei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Sub </a:t>
            </a:r>
            <a:r>
              <a:rPr lang="cs-CZ" dirty="0" err="1" smtClean="0"/>
              <a:t>signo</a:t>
            </a:r>
            <a:r>
              <a:rPr lang="cs-CZ" dirty="0" smtClean="0"/>
              <a:t> </a:t>
            </a:r>
            <a:r>
              <a:rPr lang="cs-CZ" dirty="0" err="1" smtClean="0"/>
              <a:t>veneni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Per </a:t>
            </a:r>
            <a:r>
              <a:rPr lang="cs-CZ" dirty="0" err="1" smtClean="0"/>
              <a:t>rectum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Unguentum</a:t>
            </a:r>
            <a:r>
              <a:rPr lang="cs-CZ" dirty="0" smtClean="0"/>
              <a:t> </a:t>
            </a:r>
            <a:r>
              <a:rPr lang="cs-CZ" dirty="0" err="1" smtClean="0"/>
              <a:t>glycerini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Extractum</a:t>
            </a:r>
            <a:r>
              <a:rPr lang="cs-CZ" dirty="0" smtClean="0"/>
              <a:t> </a:t>
            </a:r>
            <a:r>
              <a:rPr lang="cs-CZ" dirty="0" err="1" smtClean="0"/>
              <a:t>belladonnae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Underline</a:t>
            </a:r>
            <a:r>
              <a:rPr lang="cs-CZ" sz="2800" dirty="0" smtClean="0"/>
              <a:t> </a:t>
            </a:r>
            <a:r>
              <a:rPr lang="cs-CZ" sz="2800" dirty="0" err="1" smtClean="0"/>
              <a:t>all</a:t>
            </a:r>
            <a:r>
              <a:rPr lang="cs-CZ" sz="2800" dirty="0" smtClean="0"/>
              <a:t> </a:t>
            </a:r>
            <a:r>
              <a:rPr lang="cs-CZ" sz="2800" dirty="0" err="1" smtClean="0"/>
              <a:t>forms</a:t>
            </a:r>
            <a:r>
              <a:rPr lang="cs-CZ" sz="2800" dirty="0" smtClean="0"/>
              <a:t> in </a:t>
            </a:r>
            <a:r>
              <a:rPr lang="cs-CZ" sz="2800" dirty="0" err="1" smtClean="0"/>
              <a:t>accusative</a:t>
            </a:r>
            <a:r>
              <a:rPr lang="cs-CZ" sz="2800" dirty="0" smtClean="0"/>
              <a:t>/ablative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singular</a:t>
            </a:r>
            <a:r>
              <a:rPr lang="cs-CZ" sz="2800" dirty="0" smtClean="0"/>
              <a:t>: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Belladonna</a:t>
            </a:r>
            <a:endParaRPr lang="cs-CZ" dirty="0"/>
          </a:p>
        </p:txBody>
      </p:sp>
      <p:pic>
        <p:nvPicPr>
          <p:cNvPr id="3" name="il_fi" descr="http://medgeo.net/wp-content/uploads/2010/01/rulik-zlomocny-3193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746900" cy="46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err="1" smtClean="0"/>
              <a:t>Acute</a:t>
            </a:r>
            <a:r>
              <a:rPr lang="cs-CZ" dirty="0" smtClean="0"/>
              <a:t> ascites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err="1" smtClean="0"/>
              <a:t>Muscles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Branches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nerves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Left</a:t>
            </a:r>
            <a:r>
              <a:rPr lang="cs-CZ" dirty="0" smtClean="0"/>
              <a:t> lobe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thyroid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Congenital</a:t>
            </a:r>
            <a:r>
              <a:rPr lang="cs-CZ" dirty="0" smtClean="0"/>
              <a:t> </a:t>
            </a:r>
            <a:r>
              <a:rPr lang="cs-CZ" dirty="0" err="1" smtClean="0"/>
              <a:t>fissure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palate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Rupture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wide</a:t>
            </a:r>
            <a:r>
              <a:rPr lang="cs-CZ" dirty="0" smtClean="0"/>
              <a:t> </a:t>
            </a:r>
            <a:r>
              <a:rPr lang="cs-CZ" dirty="0" err="1" smtClean="0"/>
              <a:t>ligament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uterus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cause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disease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sign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poison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bleeding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brain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Translate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Latin: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980728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016224"/>
                <a:gridCol w="2088232"/>
                <a:gridCol w="1126468"/>
                <a:gridCol w="1126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picture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Latin </a:t>
                      </a:r>
                      <a:r>
                        <a:rPr lang="cs-CZ" dirty="0" err="1" smtClean="0"/>
                        <a:t>equivalent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Greek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equivalent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gen. </a:t>
                      </a:r>
                      <a:r>
                        <a:rPr lang="cs-CZ" dirty="0" err="1" smtClean="0"/>
                        <a:t>sg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gender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Give</a:t>
            </a:r>
            <a:r>
              <a:rPr lang="cs-CZ" sz="2000" dirty="0" smtClean="0"/>
              <a:t> Latin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Greek</a:t>
            </a:r>
            <a:r>
              <a:rPr lang="cs-CZ" sz="2000" dirty="0" smtClean="0"/>
              <a:t> </a:t>
            </a:r>
            <a:r>
              <a:rPr lang="cs-CZ" sz="2000" dirty="0" err="1" smtClean="0"/>
              <a:t>equivalents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following</a:t>
            </a:r>
            <a:r>
              <a:rPr lang="cs-CZ" sz="2000" dirty="0" smtClean="0"/>
              <a:t> </a:t>
            </a:r>
            <a:r>
              <a:rPr lang="cs-CZ" sz="2000" dirty="0" err="1" smtClean="0"/>
              <a:t>terms</a:t>
            </a:r>
            <a:r>
              <a:rPr lang="cs-CZ" sz="2000" dirty="0" smtClean="0"/>
              <a:t>, </a:t>
            </a:r>
            <a:r>
              <a:rPr lang="cs-CZ" sz="2000" dirty="0" err="1" smtClean="0"/>
              <a:t>give</a:t>
            </a:r>
            <a:r>
              <a:rPr lang="cs-CZ" sz="2000" dirty="0" smtClean="0"/>
              <a:t> genitive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singular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gender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pic>
        <p:nvPicPr>
          <p:cNvPr id="5" name="Obrázek 4" descr="realistic_eye_by_appletumble-d5kcb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864096" cy="864096"/>
          </a:xfrm>
          <a:prstGeom prst="rect">
            <a:avLst/>
          </a:prstGeom>
        </p:spPr>
      </p:pic>
      <p:pic>
        <p:nvPicPr>
          <p:cNvPr id="6" name="Obrázek 5" descr="brain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564904"/>
            <a:ext cx="1008112" cy="793385"/>
          </a:xfrm>
          <a:prstGeom prst="rect">
            <a:avLst/>
          </a:prstGeom>
        </p:spPr>
      </p:pic>
      <p:pic>
        <p:nvPicPr>
          <p:cNvPr id="7" name="Obrázek 6" descr="lar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01009"/>
            <a:ext cx="750503" cy="792088"/>
          </a:xfrm>
          <a:prstGeom prst="rect">
            <a:avLst/>
          </a:prstGeom>
        </p:spPr>
      </p:pic>
      <p:pic>
        <p:nvPicPr>
          <p:cNvPr id="8" name="Obrázek 7" descr="bez názv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437112"/>
            <a:ext cx="936104" cy="1026610"/>
          </a:xfrm>
          <a:prstGeom prst="rect">
            <a:avLst/>
          </a:prstGeom>
        </p:spPr>
      </p:pic>
      <p:pic>
        <p:nvPicPr>
          <p:cNvPr id="9" name="Obrázek 8" descr="1-large-lower-rear-suture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5445224"/>
            <a:ext cx="792088" cy="838487"/>
          </a:xfrm>
          <a:prstGeom prst="rect">
            <a:avLst/>
          </a:prstGeom>
        </p:spPr>
      </p:pic>
      <p:pic>
        <p:nvPicPr>
          <p:cNvPr id="10" name="Obrázek 9" descr="01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4437112"/>
            <a:ext cx="771493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a) </a:t>
            </a:r>
            <a:r>
              <a:rPr lang="cs-CZ" sz="2800" dirty="0" err="1" smtClean="0">
                <a:solidFill>
                  <a:srgbClr val="FF0000"/>
                </a:solidFill>
              </a:rPr>
              <a:t>What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is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the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gender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of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nouns</a:t>
            </a:r>
            <a:r>
              <a:rPr lang="cs-CZ" sz="2800" dirty="0" smtClean="0">
                <a:solidFill>
                  <a:srgbClr val="FF0000"/>
                </a:solidFill>
              </a:rPr>
              <a:t> in </a:t>
            </a:r>
            <a:r>
              <a:rPr lang="cs-CZ" sz="2800" dirty="0" err="1" smtClean="0">
                <a:solidFill>
                  <a:srgbClr val="FF0000"/>
                </a:solidFill>
              </a:rPr>
              <a:t>the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left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circle</a:t>
            </a:r>
            <a:r>
              <a:rPr lang="cs-CZ" sz="2800" dirty="0" smtClean="0">
                <a:solidFill>
                  <a:srgbClr val="FF0000"/>
                </a:solidFill>
              </a:rPr>
              <a:t>?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B0F0"/>
                </a:solidFill>
              </a:rPr>
              <a:t>b) </a:t>
            </a:r>
            <a:r>
              <a:rPr lang="en-US" sz="2800" dirty="0" smtClean="0">
                <a:solidFill>
                  <a:srgbClr val="00B0F0"/>
                </a:solidFill>
              </a:rPr>
              <a:t>Match the nouns with </a:t>
            </a:r>
            <a:r>
              <a:rPr lang="cs-CZ" sz="2800" dirty="0" err="1" smtClean="0">
                <a:solidFill>
                  <a:srgbClr val="00B0F0"/>
                </a:solidFill>
              </a:rPr>
              <a:t>the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adjectives in correct forms: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539552" y="1700808"/>
            <a:ext cx="3744416" cy="3600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ligamentum</a:t>
            </a:r>
            <a:endParaRPr lang="cs-CZ" dirty="0" smtClean="0"/>
          </a:p>
          <a:p>
            <a:pPr algn="ctr"/>
            <a:r>
              <a:rPr lang="cs-CZ" dirty="0" smtClean="0"/>
              <a:t>palatum</a:t>
            </a:r>
          </a:p>
          <a:p>
            <a:pPr algn="ctr"/>
            <a:r>
              <a:rPr lang="cs-CZ" dirty="0" err="1" smtClean="0"/>
              <a:t>glandula</a:t>
            </a:r>
            <a:endParaRPr lang="cs-CZ" dirty="0" smtClean="0"/>
          </a:p>
          <a:p>
            <a:pPr algn="ctr"/>
            <a:r>
              <a:rPr lang="cs-CZ" dirty="0" err="1" smtClean="0"/>
              <a:t>nervus</a:t>
            </a:r>
            <a:endParaRPr lang="cs-CZ" dirty="0" smtClean="0"/>
          </a:p>
          <a:p>
            <a:pPr algn="ctr"/>
            <a:r>
              <a:rPr lang="cs-CZ" dirty="0" err="1" smtClean="0"/>
              <a:t>morbus</a:t>
            </a:r>
            <a:endParaRPr lang="cs-CZ" dirty="0" smtClean="0"/>
          </a:p>
          <a:p>
            <a:pPr algn="ctr"/>
            <a:r>
              <a:rPr lang="cs-CZ" dirty="0" err="1" smtClean="0"/>
              <a:t>ramus</a:t>
            </a:r>
            <a:endParaRPr lang="cs-CZ" dirty="0" smtClean="0"/>
          </a:p>
          <a:p>
            <a:pPr algn="ctr"/>
            <a:r>
              <a:rPr lang="cs-CZ" dirty="0" err="1" smtClean="0"/>
              <a:t>diameter</a:t>
            </a:r>
            <a:endParaRPr lang="cs-CZ" dirty="0" smtClean="0"/>
          </a:p>
          <a:p>
            <a:pPr algn="ctr"/>
            <a:r>
              <a:rPr lang="cs-CZ" dirty="0" err="1" smtClean="0"/>
              <a:t>oculus</a:t>
            </a:r>
            <a:endParaRPr lang="cs-CZ" dirty="0" smtClean="0"/>
          </a:p>
          <a:p>
            <a:pPr algn="ctr"/>
            <a:r>
              <a:rPr lang="cs-CZ" dirty="0" err="1" smtClean="0"/>
              <a:t>medicamentum</a:t>
            </a:r>
            <a:endParaRPr lang="cs-CZ" dirty="0" smtClean="0"/>
          </a:p>
          <a:p>
            <a:pPr algn="ctr"/>
            <a:r>
              <a:rPr lang="cs-CZ" dirty="0" err="1" smtClean="0"/>
              <a:t>fractura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4860032" y="1700808"/>
            <a:ext cx="3744416" cy="3600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complicatus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err="1" smtClean="0"/>
              <a:t>novus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err="1" smtClean="0"/>
              <a:t>thyroideus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err="1" smtClean="0"/>
              <a:t>transversus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err="1" smtClean="0"/>
              <a:t>dexter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smtClean="0"/>
              <a:t>vagus, a, um</a:t>
            </a:r>
          </a:p>
          <a:p>
            <a:pPr algn="ctr"/>
            <a:r>
              <a:rPr lang="cs-CZ" dirty="0" err="1" smtClean="0"/>
              <a:t>sinister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err="1" smtClean="0"/>
              <a:t>acutus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err="1" smtClean="0"/>
              <a:t>durus</a:t>
            </a:r>
            <a:r>
              <a:rPr lang="cs-CZ" dirty="0" smtClean="0"/>
              <a:t>, a, um</a:t>
            </a:r>
          </a:p>
          <a:p>
            <a:pPr algn="ctr"/>
            <a:r>
              <a:rPr lang="cs-CZ" dirty="0" err="1" smtClean="0"/>
              <a:t>latus</a:t>
            </a:r>
            <a:r>
              <a:rPr lang="cs-CZ" dirty="0" smtClean="0"/>
              <a:t>, a, um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costa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vera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morbus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chronicus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/>
              <a:t>remedium </a:t>
            </a:r>
            <a:r>
              <a:rPr lang="cs-CZ" dirty="0" err="1" smtClean="0"/>
              <a:t>compositum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musculus</a:t>
            </a:r>
            <a:r>
              <a:rPr lang="cs-CZ" dirty="0" smtClean="0"/>
              <a:t> </a:t>
            </a:r>
            <a:r>
              <a:rPr lang="cs-CZ" dirty="0" err="1" smtClean="0"/>
              <a:t>transversus</a:t>
            </a:r>
            <a:endParaRPr lang="cs-CZ" dirty="0" smtClean="0"/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err="1" smtClean="0"/>
              <a:t>diameter</a:t>
            </a:r>
            <a:r>
              <a:rPr lang="cs-CZ" dirty="0" smtClean="0"/>
              <a:t> </a:t>
            </a:r>
            <a:r>
              <a:rPr lang="cs-CZ" dirty="0" err="1" smtClean="0"/>
              <a:t>obliqua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ramus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externus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err="1" smtClean="0"/>
              <a:t>methodus</a:t>
            </a:r>
            <a:r>
              <a:rPr lang="cs-CZ" dirty="0" smtClean="0"/>
              <a:t> nova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Form</a:t>
            </a:r>
            <a:r>
              <a:rPr lang="cs-CZ" sz="2800" dirty="0" smtClean="0"/>
              <a:t> </a:t>
            </a:r>
            <a:r>
              <a:rPr lang="cs-CZ" sz="2800" dirty="0" err="1" smtClean="0"/>
              <a:t>plural</a:t>
            </a:r>
            <a:r>
              <a:rPr lang="cs-CZ" sz="2800" dirty="0" smtClean="0"/>
              <a:t>: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Give</a:t>
            </a:r>
            <a:r>
              <a:rPr lang="cs-CZ" sz="2800" dirty="0" smtClean="0"/>
              <a:t> </a:t>
            </a:r>
            <a:r>
              <a:rPr lang="cs-CZ" sz="2800" dirty="0" err="1" smtClean="0"/>
              <a:t>opposites</a:t>
            </a:r>
            <a:r>
              <a:rPr lang="cs-CZ" sz="2800" dirty="0" smtClean="0"/>
              <a:t> to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terms</a:t>
            </a:r>
            <a:r>
              <a:rPr lang="cs-CZ" sz="2800" dirty="0" smtClean="0"/>
              <a:t> in </a:t>
            </a:r>
            <a:r>
              <a:rPr lang="cs-CZ" sz="2800" dirty="0" err="1" smtClean="0"/>
              <a:t>red</a:t>
            </a:r>
            <a:r>
              <a:rPr lang="cs-CZ" sz="2800" dirty="0" smtClean="0"/>
              <a:t> </a:t>
            </a:r>
            <a:r>
              <a:rPr lang="cs-CZ" sz="2800" dirty="0" err="1" smtClean="0"/>
              <a:t>ink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previous</a:t>
            </a:r>
            <a:r>
              <a:rPr lang="cs-CZ" sz="2800" dirty="0" smtClean="0"/>
              <a:t> slide.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 smtClean="0"/>
              <a:t>cancer</a:t>
            </a:r>
            <a:r>
              <a:rPr lang="cs-CZ" dirty="0" smtClean="0"/>
              <a:t> + </a:t>
            </a:r>
            <a:r>
              <a:rPr lang="cs-CZ" dirty="0" err="1" smtClean="0"/>
              <a:t>colon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magister + </a:t>
            </a:r>
            <a:r>
              <a:rPr lang="cs-CZ" dirty="0" err="1" smtClean="0"/>
              <a:t>pharmacia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fractura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digitus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ruptura + </a:t>
            </a:r>
            <a:r>
              <a:rPr lang="cs-CZ" dirty="0" err="1" smtClean="0">
                <a:solidFill>
                  <a:srgbClr val="FF0000"/>
                </a:solidFill>
              </a:rPr>
              <a:t>ligamentum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morbus</a:t>
            </a:r>
            <a:r>
              <a:rPr lang="cs-CZ" dirty="0" smtClean="0">
                <a:solidFill>
                  <a:srgbClr val="FF0000"/>
                </a:solidFill>
              </a:rPr>
              <a:t> + organum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bulbus</a:t>
            </a:r>
            <a:r>
              <a:rPr lang="cs-CZ" dirty="0" smtClean="0">
                <a:solidFill>
                  <a:srgbClr val="FF0000"/>
                </a:solidFill>
              </a:rPr>
              <a:t> + </a:t>
            </a:r>
            <a:r>
              <a:rPr lang="cs-CZ" dirty="0" err="1" smtClean="0">
                <a:solidFill>
                  <a:srgbClr val="FF0000"/>
                </a:solidFill>
              </a:rPr>
              <a:t>oculus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Form </a:t>
            </a:r>
            <a:r>
              <a:rPr lang="en-US" sz="3200" dirty="0" err="1" smtClean="0"/>
              <a:t>gramatically</a:t>
            </a:r>
            <a:r>
              <a:rPr lang="en-US" sz="3200" dirty="0" smtClean="0"/>
              <a:t> correct medical terms: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Change</a:t>
            </a:r>
            <a:r>
              <a:rPr lang="cs-CZ" sz="2800" dirty="0" smtClean="0"/>
              <a:t> in </a:t>
            </a:r>
            <a:r>
              <a:rPr lang="cs-CZ" sz="2800" dirty="0" err="1" smtClean="0"/>
              <a:t>plural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tems</a:t>
            </a:r>
            <a:r>
              <a:rPr lang="cs-CZ" sz="2800" dirty="0" smtClean="0"/>
              <a:t> in </a:t>
            </a:r>
            <a:r>
              <a:rPr lang="cs-CZ" sz="2800" dirty="0" err="1" smtClean="0"/>
              <a:t>red</a:t>
            </a:r>
            <a:r>
              <a:rPr lang="cs-CZ" sz="2800" dirty="0" smtClean="0"/>
              <a:t> </a:t>
            </a:r>
            <a:r>
              <a:rPr lang="cs-CZ" sz="2800" dirty="0" err="1" smtClean="0"/>
              <a:t>ink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previous</a:t>
            </a:r>
            <a:r>
              <a:rPr lang="cs-CZ" sz="2800" dirty="0" smtClean="0"/>
              <a:t> slide.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ligamentum</a:t>
            </a:r>
            <a:r>
              <a:rPr lang="cs-CZ" dirty="0" smtClean="0"/>
              <a:t> </a:t>
            </a:r>
            <a:r>
              <a:rPr lang="cs-CZ" dirty="0" err="1" smtClean="0"/>
              <a:t>latum</a:t>
            </a:r>
            <a:r>
              <a:rPr lang="cs-CZ" dirty="0" smtClean="0"/>
              <a:t> + uterus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fissura</a:t>
            </a:r>
            <a:r>
              <a:rPr lang="cs-CZ" dirty="0" smtClean="0"/>
              <a:t> </a:t>
            </a:r>
            <a:r>
              <a:rPr lang="cs-CZ" dirty="0" err="1" smtClean="0"/>
              <a:t>transversa</a:t>
            </a:r>
            <a:r>
              <a:rPr lang="cs-CZ" dirty="0" smtClean="0"/>
              <a:t> + cerebrum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fractura</a:t>
            </a:r>
            <a:r>
              <a:rPr lang="cs-CZ" dirty="0" smtClean="0"/>
              <a:t> </a:t>
            </a:r>
            <a:r>
              <a:rPr lang="cs-CZ" dirty="0" err="1" smtClean="0"/>
              <a:t>complicata</a:t>
            </a:r>
            <a:r>
              <a:rPr lang="cs-CZ" dirty="0" smtClean="0"/>
              <a:t> + humerus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membrana</a:t>
            </a:r>
            <a:r>
              <a:rPr lang="cs-CZ" dirty="0" smtClean="0"/>
              <a:t> </a:t>
            </a:r>
            <a:r>
              <a:rPr lang="cs-CZ" dirty="0" err="1" smtClean="0"/>
              <a:t>interossea</a:t>
            </a:r>
            <a:r>
              <a:rPr lang="cs-CZ" dirty="0" smtClean="0"/>
              <a:t> + </a:t>
            </a:r>
            <a:r>
              <a:rPr lang="cs-CZ" dirty="0" err="1" smtClean="0"/>
              <a:t>antebrachium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tunica</a:t>
            </a:r>
            <a:r>
              <a:rPr lang="cs-CZ" dirty="0" smtClean="0"/>
              <a:t> </a:t>
            </a:r>
            <a:r>
              <a:rPr lang="cs-CZ" dirty="0" err="1" smtClean="0"/>
              <a:t>mucosa</a:t>
            </a:r>
            <a:r>
              <a:rPr lang="cs-CZ" dirty="0" smtClean="0"/>
              <a:t> + </a:t>
            </a:r>
            <a:r>
              <a:rPr lang="cs-CZ" dirty="0" err="1" smtClean="0"/>
              <a:t>vesica</a:t>
            </a:r>
            <a:r>
              <a:rPr lang="cs-CZ" dirty="0" smtClean="0"/>
              <a:t> </a:t>
            </a:r>
            <a:r>
              <a:rPr lang="cs-CZ" dirty="0" err="1" smtClean="0"/>
              <a:t>fellea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anomalia</a:t>
            </a:r>
            <a:r>
              <a:rPr lang="cs-CZ" dirty="0" smtClean="0"/>
              <a:t> </a:t>
            </a:r>
            <a:r>
              <a:rPr lang="cs-CZ" dirty="0" err="1" smtClean="0"/>
              <a:t>congenita</a:t>
            </a:r>
            <a:r>
              <a:rPr lang="cs-CZ" dirty="0" smtClean="0"/>
              <a:t> + </a:t>
            </a:r>
            <a:r>
              <a:rPr lang="cs-CZ" dirty="0" err="1" smtClean="0"/>
              <a:t>bulbus</a:t>
            </a:r>
            <a:r>
              <a:rPr lang="cs-CZ" dirty="0" smtClean="0"/>
              <a:t> </a:t>
            </a:r>
            <a:r>
              <a:rPr lang="cs-CZ" dirty="0" err="1" smtClean="0"/>
              <a:t>oculi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 </a:t>
            </a:r>
            <a:r>
              <a:rPr lang="en-US" sz="2800" dirty="0" err="1" smtClean="0"/>
              <a:t>gramatically</a:t>
            </a:r>
            <a:r>
              <a:rPr lang="en-US" sz="2800" dirty="0" smtClean="0"/>
              <a:t> correct medical terms: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</TotalTime>
  <Words>534</Words>
  <Application>Microsoft Office PowerPoint</Application>
  <PresentationFormat>Předvádění na obrazovce (4:3)</PresentationFormat>
  <Paragraphs>224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Shluk</vt:lpstr>
      <vt:lpstr>Fill in the table:</vt:lpstr>
      <vt:lpstr>Acromion</vt:lpstr>
      <vt:lpstr>Give Latin and Greek equivalents to the following terms, give genitive of singular and gender:</vt:lpstr>
      <vt:lpstr>a) What is the gender of nouns in the left circle? b) Match the nouns with the adjectives in correct forms:</vt:lpstr>
      <vt:lpstr>Form plural:</vt:lpstr>
      <vt:lpstr>Give opposites to the terms in red ink in the previous slide.</vt:lpstr>
      <vt:lpstr>Form gramatically correct medical terms:</vt:lpstr>
      <vt:lpstr>Change in plural the tems in red ink in the previous slide.</vt:lpstr>
      <vt:lpstr>Form gramatically correct medical terms:</vt:lpstr>
      <vt:lpstr>LIGAMENTUM LATUM UTERI</vt:lpstr>
      <vt:lpstr>Fill in the table according the the example:</vt:lpstr>
      <vt:lpstr>Talus</vt:lpstr>
      <vt:lpstr>Join the words in brackets with the prepositions:</vt:lpstr>
      <vt:lpstr>Fill in correct endings:</vt:lpstr>
      <vt:lpstr>Translate into English:</vt:lpstr>
      <vt:lpstr>Angulus costae</vt:lpstr>
      <vt:lpstr>Palatum osseum</vt:lpstr>
      <vt:lpstr>Collum scapulae</vt:lpstr>
      <vt:lpstr>Nucleus ruber</vt:lpstr>
      <vt:lpstr>Fossa olecrani</vt:lpstr>
      <vt:lpstr>Tuberculum calcanei</vt:lpstr>
      <vt:lpstr>Determine the case and number of every single noun/adjective in the following terms:</vt:lpstr>
      <vt:lpstr>Ligamentum carpi radiatum</vt:lpstr>
      <vt:lpstr>Underline all forms in accusative/ablative of singular:</vt:lpstr>
      <vt:lpstr>Belladonna</vt:lpstr>
      <vt:lpstr>Translate into Latin: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correct adjective endings:</dc:title>
  <dc:creator>juklova</dc:creator>
  <cp:lastModifiedBy>juklova</cp:lastModifiedBy>
  <cp:revision>23</cp:revision>
  <dcterms:created xsi:type="dcterms:W3CDTF">2013-10-04T11:04:28Z</dcterms:created>
  <dcterms:modified xsi:type="dcterms:W3CDTF">2013-10-18T13:07:09Z</dcterms:modified>
</cp:coreProperties>
</file>