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0" r:id="rId4"/>
    <p:sldId id="275" r:id="rId5"/>
    <p:sldId id="276" r:id="rId6"/>
    <p:sldId id="262" r:id="rId7"/>
    <p:sldId id="264" r:id="rId8"/>
    <p:sldId id="274" r:id="rId9"/>
    <p:sldId id="279" r:id="rId10"/>
    <p:sldId id="265" r:id="rId11"/>
    <p:sldId id="258" r:id="rId12"/>
    <p:sldId id="273" r:id="rId13"/>
    <p:sldId id="271" r:id="rId14"/>
    <p:sldId id="278" r:id="rId15"/>
    <p:sldId id="269" r:id="rId16"/>
    <p:sldId id="272" r:id="rId17"/>
    <p:sldId id="267" r:id="rId18"/>
    <p:sldId id="268" r:id="rId19"/>
    <p:sldId id="266" r:id="rId20"/>
    <p:sldId id="277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EE776D4-7FC3-47DB-8128-A37D0AF911E9}" type="datetimeFigureOut">
              <a:rPr lang="cs-CZ" smtClean="0"/>
              <a:t>1. 11. 2013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7FE298-77F2-45A2-8EA8-D1829D79876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2000" dirty="0" smtClean="0"/>
              <a:t>a) </a:t>
            </a:r>
            <a:r>
              <a:rPr lang="cs-CZ" sz="2000" dirty="0" err="1" smtClean="0"/>
              <a:t>Give</a:t>
            </a:r>
            <a:r>
              <a:rPr lang="cs-CZ" sz="2000" dirty="0" smtClean="0"/>
              <a:t> gen. </a:t>
            </a:r>
            <a:r>
              <a:rPr lang="cs-CZ" sz="2000" dirty="0" err="1" smtClean="0"/>
              <a:t>sg</a:t>
            </a:r>
            <a:r>
              <a:rPr lang="cs-CZ" sz="2000" dirty="0" smtClean="0"/>
              <a:t>., </a:t>
            </a:r>
            <a:r>
              <a:rPr lang="cs-CZ" sz="2000" dirty="0" err="1" smtClean="0"/>
              <a:t>gender</a:t>
            </a:r>
            <a:r>
              <a:rPr lang="cs-CZ" sz="2000" dirty="0" smtClean="0"/>
              <a:t>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example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following</a:t>
            </a:r>
            <a:r>
              <a:rPr lang="cs-CZ" sz="2000" dirty="0" smtClean="0"/>
              <a:t> </a:t>
            </a:r>
            <a:r>
              <a:rPr lang="cs-CZ" sz="2000" dirty="0" err="1" smtClean="0"/>
              <a:t>nouns</a:t>
            </a:r>
            <a:r>
              <a:rPr lang="cs-CZ" sz="2000" dirty="0" smtClean="0"/>
              <a:t>: </a:t>
            </a:r>
            <a:br>
              <a:rPr lang="cs-CZ" sz="2000" dirty="0" smtClean="0"/>
            </a:br>
            <a:r>
              <a:rPr lang="cs-CZ" sz="2000" dirty="0" smtClean="0"/>
              <a:t>b) </a:t>
            </a:r>
            <a:r>
              <a:rPr lang="cs-CZ" sz="2000" dirty="0" err="1" smtClean="0"/>
              <a:t>Underline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genitive stem:</a:t>
            </a:r>
            <a:endParaRPr lang="cs-CZ" sz="2000" dirty="0"/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2296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nom</a:t>
                      </a:r>
                      <a:r>
                        <a:rPr lang="cs-CZ" dirty="0" smtClean="0"/>
                        <a:t>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gen.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gender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example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tendo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ulcus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crus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radix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regio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vulnus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encephalitis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pollex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melanoma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ureter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latus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504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200" dirty="0" err="1" smtClean="0"/>
              <a:t>Foramen</a:t>
            </a:r>
            <a:r>
              <a:rPr lang="cs-CZ" sz="2200" dirty="0" smtClean="0"/>
              <a:t> </a:t>
            </a:r>
            <a:r>
              <a:rPr lang="cs-CZ" sz="2200" dirty="0" err="1" smtClean="0"/>
              <a:t>nutricium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Femur </a:t>
            </a:r>
            <a:r>
              <a:rPr lang="cs-CZ" sz="2200" dirty="0" err="1" smtClean="0"/>
              <a:t>fractum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Dolor</a:t>
            </a:r>
            <a:r>
              <a:rPr lang="cs-CZ" sz="2200" dirty="0" smtClean="0"/>
              <a:t> </a:t>
            </a:r>
            <a:r>
              <a:rPr lang="cs-CZ" sz="2200" dirty="0" err="1" smtClean="0"/>
              <a:t>chronicus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Musculus</a:t>
            </a:r>
            <a:r>
              <a:rPr lang="cs-CZ" sz="2200" dirty="0" smtClean="0"/>
              <a:t> </a:t>
            </a:r>
            <a:r>
              <a:rPr lang="cs-CZ" sz="2200" dirty="0" err="1" smtClean="0"/>
              <a:t>adductor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Vulnus</a:t>
            </a:r>
            <a:r>
              <a:rPr lang="cs-CZ" sz="2200" dirty="0" smtClean="0"/>
              <a:t> </a:t>
            </a:r>
            <a:r>
              <a:rPr lang="cs-CZ" sz="2200" dirty="0" err="1" smtClean="0"/>
              <a:t>contusum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smtClean="0"/>
              <a:t>Tumor </a:t>
            </a:r>
            <a:r>
              <a:rPr lang="cs-CZ" sz="2200" dirty="0" err="1" smtClean="0"/>
              <a:t>benignus</a:t>
            </a:r>
            <a:endParaRPr lang="cs-CZ" sz="2200" dirty="0" smtClean="0"/>
          </a:p>
          <a:p>
            <a:pPr>
              <a:buNone/>
            </a:pPr>
            <a:endParaRPr lang="cs-CZ" sz="2200" dirty="0" smtClean="0"/>
          </a:p>
          <a:p>
            <a:pPr>
              <a:buNone/>
            </a:pPr>
            <a:r>
              <a:rPr lang="cs-CZ" sz="2200" dirty="0" err="1" smtClean="0"/>
              <a:t>Injectio</a:t>
            </a:r>
            <a:r>
              <a:rPr lang="cs-CZ" sz="2200" dirty="0" smtClean="0"/>
              <a:t> </a:t>
            </a:r>
            <a:r>
              <a:rPr lang="cs-CZ" sz="2200" dirty="0" err="1" smtClean="0"/>
              <a:t>subcutanea</a:t>
            </a:r>
            <a:r>
              <a:rPr lang="cs-CZ" sz="2200" dirty="0" smtClean="0"/>
              <a:t>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rgbClr val="FF0000"/>
                </a:solidFill>
                <a:effectLst/>
              </a:rPr>
              <a:t>a)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What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is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the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example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of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every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single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noun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/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adjective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in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the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following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sz="2200" dirty="0" err="1" smtClean="0">
                <a:solidFill>
                  <a:srgbClr val="FF0000"/>
                </a:solidFill>
                <a:effectLst/>
              </a:rPr>
              <a:t>terms</a:t>
            </a:r>
            <a:r>
              <a:rPr lang="cs-CZ" sz="2200" dirty="0" smtClean="0">
                <a:solidFill>
                  <a:srgbClr val="FF0000"/>
                </a:solidFill>
                <a:effectLst/>
              </a:rPr>
              <a:t>?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b) </a:t>
            </a:r>
            <a:r>
              <a:rPr lang="cs-CZ" sz="2200" dirty="0" err="1" smtClean="0"/>
              <a:t>Form</a:t>
            </a:r>
            <a:r>
              <a:rPr lang="cs-CZ" sz="2200" dirty="0" smtClean="0"/>
              <a:t> gen. </a:t>
            </a:r>
            <a:r>
              <a:rPr lang="cs-CZ" sz="2200" dirty="0" err="1" smtClean="0"/>
              <a:t>sg</a:t>
            </a:r>
            <a:r>
              <a:rPr lang="cs-CZ" sz="2200" dirty="0" smtClean="0"/>
              <a:t>. </a:t>
            </a:r>
            <a:r>
              <a:rPr lang="cs-CZ" sz="2200" dirty="0" err="1" smtClean="0"/>
              <a:t>and</a:t>
            </a:r>
            <a:r>
              <a:rPr lang="cs-CZ" sz="2200" dirty="0" smtClean="0"/>
              <a:t> </a:t>
            </a:r>
            <a:r>
              <a:rPr lang="cs-CZ" sz="2200" dirty="0" err="1" smtClean="0"/>
              <a:t>nom</a:t>
            </a:r>
            <a:r>
              <a:rPr lang="cs-CZ" sz="2200" dirty="0" smtClean="0"/>
              <a:t>. </a:t>
            </a:r>
            <a:r>
              <a:rPr lang="cs-CZ" sz="2200" dirty="0" err="1" smtClean="0"/>
              <a:t>pl</a:t>
            </a:r>
            <a:r>
              <a:rPr lang="cs-CZ" sz="2200" dirty="0" smtClean="0"/>
              <a:t>.:</a:t>
            </a:r>
            <a:endParaRPr lang="cs-CZ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infectiosus</a:t>
            </a:r>
            <a:r>
              <a:rPr lang="cs-CZ" dirty="0" smtClean="0"/>
              <a:t> + abdomen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dolor</a:t>
            </a:r>
            <a:r>
              <a:rPr lang="cs-CZ" dirty="0" smtClean="0"/>
              <a:t> </a:t>
            </a:r>
            <a:r>
              <a:rPr lang="cs-CZ" dirty="0" err="1" smtClean="0"/>
              <a:t>acutus</a:t>
            </a:r>
            <a:r>
              <a:rPr lang="cs-CZ" dirty="0" smtClean="0"/>
              <a:t> + </a:t>
            </a:r>
            <a:r>
              <a:rPr lang="cs-CZ" dirty="0" err="1" smtClean="0"/>
              <a:t>caput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cavitas</a:t>
            </a:r>
            <a:r>
              <a:rPr lang="cs-CZ" dirty="0" smtClean="0"/>
              <a:t> + septum </a:t>
            </a:r>
            <a:r>
              <a:rPr lang="cs-CZ" dirty="0" err="1" smtClean="0"/>
              <a:t>nasi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operatio</a:t>
            </a:r>
            <a:r>
              <a:rPr lang="cs-CZ" dirty="0" smtClean="0"/>
              <a:t> + cervix </a:t>
            </a:r>
            <a:r>
              <a:rPr lang="cs-CZ" dirty="0" err="1" smtClean="0"/>
              <a:t>uteri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corpus + </a:t>
            </a:r>
            <a:r>
              <a:rPr lang="cs-CZ" dirty="0" err="1" smtClean="0"/>
              <a:t>vertebra</a:t>
            </a:r>
            <a:r>
              <a:rPr lang="cs-CZ" dirty="0" smtClean="0"/>
              <a:t> </a:t>
            </a:r>
            <a:r>
              <a:rPr lang="cs-CZ" dirty="0" err="1" smtClean="0"/>
              <a:t>thoracica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fractura</a:t>
            </a:r>
            <a:r>
              <a:rPr lang="cs-CZ" dirty="0" smtClean="0"/>
              <a:t> + os </a:t>
            </a:r>
            <a:r>
              <a:rPr lang="cs-CZ" dirty="0" err="1" smtClean="0"/>
              <a:t>sacrum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Form</a:t>
            </a:r>
            <a:r>
              <a:rPr lang="cs-CZ" sz="2800" dirty="0" smtClean="0"/>
              <a:t> </a:t>
            </a:r>
            <a:r>
              <a:rPr lang="cs-CZ" sz="2800" dirty="0" err="1" smtClean="0"/>
              <a:t>gramatically</a:t>
            </a:r>
            <a:r>
              <a:rPr lang="cs-CZ" sz="2800" dirty="0" smtClean="0"/>
              <a:t> </a:t>
            </a:r>
            <a:r>
              <a:rPr lang="cs-CZ" sz="2800" dirty="0" err="1" smtClean="0"/>
              <a:t>correct</a:t>
            </a:r>
            <a:r>
              <a:rPr lang="cs-CZ" sz="2800" dirty="0" smtClean="0"/>
              <a:t> </a:t>
            </a:r>
            <a:r>
              <a:rPr lang="cs-CZ" sz="2800" dirty="0" err="1" smtClean="0"/>
              <a:t>medical</a:t>
            </a:r>
            <a:r>
              <a:rPr lang="cs-CZ" sz="2800" dirty="0" smtClean="0"/>
              <a:t> </a:t>
            </a:r>
            <a:r>
              <a:rPr lang="cs-CZ" sz="2800" dirty="0" err="1" smtClean="0"/>
              <a:t>terms</a:t>
            </a:r>
            <a:r>
              <a:rPr lang="cs-CZ" sz="2800" dirty="0" smtClean="0"/>
              <a:t>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per (os)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pro (</a:t>
            </a:r>
            <a:r>
              <a:rPr lang="cs-CZ" dirty="0" err="1" smtClean="0"/>
              <a:t>injectio</a:t>
            </a:r>
            <a:r>
              <a:rPr lang="cs-CZ" dirty="0" smtClean="0"/>
              <a:t> </a:t>
            </a:r>
            <a:r>
              <a:rPr lang="cs-CZ" dirty="0" err="1" smtClean="0"/>
              <a:t>subcutanea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cum</a:t>
            </a:r>
            <a:r>
              <a:rPr lang="cs-CZ" dirty="0" smtClean="0"/>
              <a:t> (</a:t>
            </a:r>
            <a:r>
              <a:rPr lang="cs-CZ" dirty="0" err="1" smtClean="0"/>
              <a:t>vulnus</a:t>
            </a:r>
            <a:r>
              <a:rPr lang="cs-CZ" dirty="0" smtClean="0"/>
              <a:t> </a:t>
            </a:r>
            <a:r>
              <a:rPr lang="cs-CZ" dirty="0" err="1" smtClean="0"/>
              <a:t>sectum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ad (</a:t>
            </a:r>
            <a:r>
              <a:rPr lang="cs-CZ" dirty="0" err="1" smtClean="0"/>
              <a:t>cavitas</a:t>
            </a:r>
            <a:r>
              <a:rPr lang="cs-CZ" dirty="0" smtClean="0"/>
              <a:t> </a:t>
            </a:r>
            <a:r>
              <a:rPr lang="cs-CZ" dirty="0" err="1" smtClean="0"/>
              <a:t>nasi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contra</a:t>
            </a:r>
            <a:r>
              <a:rPr lang="cs-CZ" dirty="0" smtClean="0"/>
              <a:t> (</a:t>
            </a:r>
            <a:r>
              <a:rPr lang="cs-CZ" dirty="0" err="1" smtClean="0"/>
              <a:t>ulcus</a:t>
            </a:r>
            <a:r>
              <a:rPr lang="cs-CZ" dirty="0" smtClean="0"/>
              <a:t> </a:t>
            </a:r>
            <a:r>
              <a:rPr lang="cs-CZ" dirty="0" err="1" smtClean="0"/>
              <a:t>ventriculi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post (</a:t>
            </a:r>
            <a:r>
              <a:rPr lang="cs-CZ" dirty="0" err="1" smtClean="0"/>
              <a:t>operatio</a:t>
            </a:r>
            <a:r>
              <a:rPr lang="cs-CZ" dirty="0" smtClean="0"/>
              <a:t> </a:t>
            </a:r>
            <a:r>
              <a:rPr lang="cs-CZ" dirty="0" err="1" smtClean="0"/>
              <a:t>carcinomatis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inter</a:t>
            </a:r>
            <a:r>
              <a:rPr lang="cs-CZ" dirty="0" smtClean="0"/>
              <a:t> (</a:t>
            </a:r>
            <a:r>
              <a:rPr lang="cs-CZ" dirty="0" err="1" smtClean="0"/>
              <a:t>phalanges</a:t>
            </a:r>
            <a:r>
              <a:rPr lang="cs-CZ" dirty="0" smtClean="0"/>
              <a:t> </a:t>
            </a:r>
            <a:r>
              <a:rPr lang="cs-CZ" dirty="0" err="1" smtClean="0"/>
              <a:t>digitorum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sub (x) (</a:t>
            </a:r>
            <a:r>
              <a:rPr lang="cs-CZ" dirty="0" err="1" smtClean="0"/>
              <a:t>lobus</a:t>
            </a:r>
            <a:r>
              <a:rPr lang="cs-CZ" dirty="0" smtClean="0"/>
              <a:t> </a:t>
            </a:r>
            <a:r>
              <a:rPr lang="cs-CZ" dirty="0" err="1" smtClean="0"/>
              <a:t>dexter</a:t>
            </a:r>
            <a:r>
              <a:rPr lang="cs-CZ" dirty="0" smtClean="0"/>
              <a:t> </a:t>
            </a:r>
            <a:r>
              <a:rPr lang="cs-CZ" dirty="0" err="1" smtClean="0"/>
              <a:t>pulmonis</a:t>
            </a:r>
            <a:r>
              <a:rPr lang="cs-CZ" dirty="0" smtClean="0"/>
              <a:t>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2600" dirty="0" err="1" smtClean="0"/>
              <a:t>Match</a:t>
            </a:r>
            <a:r>
              <a:rPr lang="cs-CZ" sz="2600" dirty="0" smtClean="0"/>
              <a:t> </a:t>
            </a:r>
            <a:r>
              <a:rPr lang="cs-CZ" sz="2600" dirty="0" err="1" smtClean="0"/>
              <a:t>the</a:t>
            </a:r>
            <a:r>
              <a:rPr lang="cs-CZ" sz="2600" dirty="0" smtClean="0"/>
              <a:t> </a:t>
            </a:r>
            <a:r>
              <a:rPr lang="cs-CZ" sz="2600" dirty="0" err="1" smtClean="0"/>
              <a:t>terms</a:t>
            </a:r>
            <a:r>
              <a:rPr lang="cs-CZ" sz="2600" dirty="0" smtClean="0"/>
              <a:t> in </a:t>
            </a:r>
            <a:r>
              <a:rPr lang="cs-CZ" sz="2600" dirty="0" err="1" smtClean="0"/>
              <a:t>brackets</a:t>
            </a:r>
            <a:r>
              <a:rPr lang="cs-CZ" sz="2600" dirty="0" smtClean="0"/>
              <a:t> </a:t>
            </a:r>
            <a:r>
              <a:rPr lang="cs-CZ" sz="2600" dirty="0" err="1" smtClean="0"/>
              <a:t>with</a:t>
            </a:r>
            <a:r>
              <a:rPr lang="cs-CZ" sz="2600" dirty="0" smtClean="0"/>
              <a:t> </a:t>
            </a:r>
            <a:r>
              <a:rPr lang="cs-CZ" sz="2600" dirty="0" err="1" smtClean="0"/>
              <a:t>prepositions</a:t>
            </a:r>
            <a:r>
              <a:rPr lang="cs-CZ" sz="2600" dirty="0" smtClean="0"/>
              <a:t>:</a:t>
            </a: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err="1" smtClean="0"/>
              <a:t>Lobus</a:t>
            </a:r>
            <a:r>
              <a:rPr lang="cs-CZ" dirty="0" smtClean="0"/>
              <a:t> </a:t>
            </a:r>
            <a:r>
              <a:rPr lang="cs-CZ" dirty="0" err="1" smtClean="0"/>
              <a:t>hepatis</a:t>
            </a:r>
            <a:r>
              <a:rPr lang="cs-CZ" dirty="0" smtClean="0"/>
              <a:t> </a:t>
            </a:r>
            <a:r>
              <a:rPr lang="cs-CZ" dirty="0" err="1" smtClean="0"/>
              <a:t>dexter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Regiones</a:t>
            </a:r>
            <a:r>
              <a:rPr lang="cs-CZ" dirty="0" smtClean="0"/>
              <a:t> </a:t>
            </a:r>
            <a:r>
              <a:rPr lang="cs-CZ" dirty="0" err="1" smtClean="0"/>
              <a:t>corporis</a:t>
            </a:r>
            <a:r>
              <a:rPr lang="cs-CZ" dirty="0" smtClean="0"/>
              <a:t> </a:t>
            </a:r>
            <a:r>
              <a:rPr lang="cs-CZ" dirty="0" err="1" smtClean="0"/>
              <a:t>humani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Musculus</a:t>
            </a:r>
            <a:r>
              <a:rPr lang="cs-CZ" dirty="0" smtClean="0"/>
              <a:t> </a:t>
            </a:r>
            <a:r>
              <a:rPr lang="cs-CZ" dirty="0" err="1" smtClean="0"/>
              <a:t>obliquus</a:t>
            </a:r>
            <a:r>
              <a:rPr lang="cs-CZ" dirty="0" smtClean="0"/>
              <a:t> </a:t>
            </a:r>
            <a:r>
              <a:rPr lang="cs-CZ" dirty="0" err="1" smtClean="0"/>
              <a:t>externus</a:t>
            </a:r>
            <a:r>
              <a:rPr lang="cs-CZ" dirty="0" smtClean="0"/>
              <a:t> </a:t>
            </a:r>
            <a:r>
              <a:rPr lang="cs-CZ" dirty="0" err="1" smtClean="0"/>
              <a:t>abdominis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Musculus</a:t>
            </a:r>
            <a:r>
              <a:rPr lang="cs-CZ" dirty="0" smtClean="0"/>
              <a:t> </a:t>
            </a:r>
            <a:r>
              <a:rPr lang="cs-CZ" dirty="0" err="1" smtClean="0"/>
              <a:t>adductor</a:t>
            </a:r>
            <a:r>
              <a:rPr lang="cs-CZ" dirty="0" smtClean="0"/>
              <a:t> </a:t>
            </a:r>
            <a:r>
              <a:rPr lang="cs-CZ" dirty="0" err="1" smtClean="0"/>
              <a:t>pollicis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Musculus</a:t>
            </a:r>
            <a:r>
              <a:rPr lang="cs-CZ" dirty="0" smtClean="0"/>
              <a:t> extensor </a:t>
            </a:r>
            <a:r>
              <a:rPr lang="cs-CZ" dirty="0" err="1" smtClean="0"/>
              <a:t>hallucis</a:t>
            </a:r>
            <a:r>
              <a:rPr lang="cs-CZ" dirty="0" smtClean="0"/>
              <a:t> </a:t>
            </a:r>
            <a:r>
              <a:rPr lang="cs-CZ" dirty="0" err="1" smtClean="0"/>
              <a:t>longus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Tunica</a:t>
            </a:r>
            <a:r>
              <a:rPr lang="cs-CZ" dirty="0" smtClean="0"/>
              <a:t> </a:t>
            </a:r>
            <a:r>
              <a:rPr lang="cs-CZ" dirty="0" err="1" smtClean="0"/>
              <a:t>mucosa</a:t>
            </a:r>
            <a:r>
              <a:rPr lang="cs-CZ" dirty="0" smtClean="0"/>
              <a:t> </a:t>
            </a:r>
            <a:r>
              <a:rPr lang="cs-CZ" dirty="0" err="1" smtClean="0"/>
              <a:t>cavitatis</a:t>
            </a:r>
            <a:r>
              <a:rPr lang="cs-CZ" dirty="0" smtClean="0"/>
              <a:t> </a:t>
            </a:r>
            <a:r>
              <a:rPr lang="cs-CZ" dirty="0" err="1" smtClean="0"/>
              <a:t>oris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Cartilago</a:t>
            </a:r>
            <a:r>
              <a:rPr lang="cs-CZ" dirty="0" smtClean="0"/>
              <a:t> </a:t>
            </a:r>
            <a:r>
              <a:rPr lang="cs-CZ" dirty="0" err="1" smtClean="0"/>
              <a:t>septi</a:t>
            </a:r>
            <a:r>
              <a:rPr lang="cs-CZ" dirty="0" smtClean="0"/>
              <a:t> </a:t>
            </a:r>
            <a:r>
              <a:rPr lang="cs-CZ" dirty="0" err="1" smtClean="0"/>
              <a:t>nasi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Vasa</a:t>
            </a:r>
            <a:r>
              <a:rPr lang="cs-CZ" dirty="0" smtClean="0"/>
              <a:t> </a:t>
            </a:r>
            <a:r>
              <a:rPr lang="cs-CZ" dirty="0" err="1" smtClean="0"/>
              <a:t>sanguinea</a:t>
            </a:r>
            <a:r>
              <a:rPr lang="cs-CZ" dirty="0" smtClean="0"/>
              <a:t> </a:t>
            </a:r>
            <a:r>
              <a:rPr lang="cs-CZ" dirty="0" err="1" smtClean="0"/>
              <a:t>retinae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Corpus </a:t>
            </a:r>
            <a:r>
              <a:rPr lang="cs-CZ" dirty="0" err="1" smtClean="0"/>
              <a:t>adiposum</a:t>
            </a:r>
            <a:r>
              <a:rPr lang="cs-CZ" dirty="0" smtClean="0"/>
              <a:t> </a:t>
            </a:r>
            <a:r>
              <a:rPr lang="cs-CZ" dirty="0" err="1" smtClean="0"/>
              <a:t>orbitae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Autofit/>
          </a:bodyPr>
          <a:lstStyle/>
          <a:p>
            <a:r>
              <a:rPr lang="cs-CZ" sz="1800" dirty="0" smtClean="0"/>
              <a:t>a) </a:t>
            </a:r>
            <a:r>
              <a:rPr lang="cs-CZ" sz="1800" dirty="0" err="1" smtClean="0"/>
              <a:t>Underline</a:t>
            </a:r>
            <a:r>
              <a:rPr lang="cs-CZ" sz="1800" dirty="0" smtClean="0"/>
              <a:t> </a:t>
            </a:r>
            <a:r>
              <a:rPr lang="cs-CZ" sz="1800" dirty="0" err="1" smtClean="0"/>
              <a:t>all</a:t>
            </a:r>
            <a:r>
              <a:rPr lang="cs-CZ" sz="1800" dirty="0" smtClean="0"/>
              <a:t> </a:t>
            </a:r>
            <a:r>
              <a:rPr lang="cs-CZ" sz="1800" dirty="0" err="1" smtClean="0"/>
              <a:t>nouns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third</a:t>
            </a:r>
            <a:r>
              <a:rPr lang="cs-CZ" sz="1800" dirty="0" smtClean="0"/>
              <a:t> </a:t>
            </a:r>
            <a:r>
              <a:rPr lang="cs-CZ" sz="1800" dirty="0" err="1" smtClean="0"/>
              <a:t>declension</a:t>
            </a:r>
            <a:r>
              <a:rPr lang="cs-CZ" sz="1800" dirty="0" smtClean="0"/>
              <a:t>:</a:t>
            </a:r>
            <a:br>
              <a:rPr lang="cs-CZ" sz="1800" dirty="0" smtClean="0"/>
            </a:br>
            <a:r>
              <a:rPr lang="cs-CZ" sz="1800" dirty="0" smtClean="0">
                <a:solidFill>
                  <a:srgbClr val="FF0000"/>
                </a:solidFill>
              </a:rPr>
              <a:t>b) </a:t>
            </a:r>
            <a:r>
              <a:rPr lang="cs-CZ" sz="1800" dirty="0" err="1" smtClean="0">
                <a:solidFill>
                  <a:srgbClr val="FF0000"/>
                </a:solidFill>
              </a:rPr>
              <a:t>Circle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all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expressions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which</a:t>
            </a:r>
            <a:r>
              <a:rPr lang="cs-CZ" sz="1800" dirty="0" smtClean="0">
                <a:solidFill>
                  <a:srgbClr val="FF0000"/>
                </a:solidFill>
              </a:rPr>
              <a:t> are on </a:t>
            </a:r>
            <a:r>
              <a:rPr lang="cs-CZ" sz="1800" dirty="0" err="1" smtClean="0">
                <a:solidFill>
                  <a:srgbClr val="FF0000"/>
                </a:solidFill>
              </a:rPr>
              <a:t>the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same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syntactic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err="1" smtClean="0">
                <a:solidFill>
                  <a:srgbClr val="FF0000"/>
                </a:solidFill>
              </a:rPr>
              <a:t>level</a:t>
            </a:r>
            <a:r>
              <a:rPr lang="cs-CZ" sz="1800" dirty="0" smtClean="0">
                <a:solidFill>
                  <a:srgbClr val="FF0000"/>
                </a:solidFill>
              </a:rPr>
              <a:t> in </a:t>
            </a:r>
            <a:r>
              <a:rPr lang="cs-CZ" sz="1800" dirty="0" err="1" smtClean="0">
                <a:solidFill>
                  <a:srgbClr val="FF0000"/>
                </a:solidFill>
              </a:rPr>
              <a:t>each</a:t>
            </a:r>
            <a:r>
              <a:rPr lang="cs-CZ" sz="1800" dirty="0" smtClean="0">
                <a:solidFill>
                  <a:srgbClr val="FF0000"/>
                </a:solidFill>
              </a:rPr>
              <a:t> term: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tabLst>
                <a:tab pos="984250" algn="l"/>
              </a:tabLst>
            </a:pPr>
            <a:r>
              <a:rPr lang="cs-CZ" dirty="0" smtClean="0"/>
              <a:t>Corpus </a:t>
            </a:r>
            <a:r>
              <a:rPr lang="cs-CZ" dirty="0" err="1" smtClean="0"/>
              <a:t>adiposum</a:t>
            </a:r>
            <a:r>
              <a:rPr lang="cs-CZ" dirty="0" smtClean="0"/>
              <a:t> </a:t>
            </a:r>
            <a:r>
              <a:rPr lang="cs-CZ" dirty="0" err="1" smtClean="0"/>
              <a:t>orbitae</a:t>
            </a:r>
            <a:endParaRPr lang="cs-CZ" dirty="0"/>
          </a:p>
        </p:txBody>
      </p:sp>
      <p:pic>
        <p:nvPicPr>
          <p:cNvPr id="3" name="Obrázek 2" descr="11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1214422"/>
            <a:ext cx="6775058" cy="49292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Corpus </a:t>
            </a:r>
            <a:r>
              <a:rPr lang="cs-CZ" sz="1800" dirty="0" err="1" smtClean="0"/>
              <a:t>alienum</a:t>
            </a:r>
            <a:r>
              <a:rPr lang="cs-CZ" sz="1800" dirty="0" smtClean="0"/>
              <a:t> in </a:t>
            </a:r>
            <a:r>
              <a:rPr lang="cs-CZ" sz="1800" dirty="0" err="1" smtClean="0"/>
              <a:t>cavitate</a:t>
            </a:r>
            <a:r>
              <a:rPr lang="cs-CZ" sz="1800" dirty="0" smtClean="0"/>
              <a:t> </a:t>
            </a:r>
            <a:r>
              <a:rPr lang="cs-CZ" sz="1800" dirty="0" err="1" smtClean="0"/>
              <a:t>nasi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Ulcus</a:t>
            </a:r>
            <a:r>
              <a:rPr lang="cs-CZ" sz="1800" dirty="0" smtClean="0"/>
              <a:t> </a:t>
            </a:r>
            <a:r>
              <a:rPr lang="cs-CZ" sz="1800" dirty="0" err="1" smtClean="0"/>
              <a:t>duodeni</a:t>
            </a:r>
            <a:r>
              <a:rPr lang="cs-CZ" sz="1800" dirty="0" smtClean="0"/>
              <a:t> </a:t>
            </a:r>
            <a:r>
              <a:rPr lang="cs-CZ" sz="1800" dirty="0" err="1" smtClean="0"/>
              <a:t>perforatum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Vulnera</a:t>
            </a:r>
            <a:r>
              <a:rPr lang="cs-CZ" sz="1800" dirty="0" smtClean="0"/>
              <a:t> </a:t>
            </a:r>
            <a:r>
              <a:rPr lang="cs-CZ" sz="1800" dirty="0" err="1" smtClean="0"/>
              <a:t>scissa</a:t>
            </a:r>
            <a:r>
              <a:rPr lang="cs-CZ" sz="1800" dirty="0" smtClean="0"/>
              <a:t> </a:t>
            </a:r>
            <a:r>
              <a:rPr lang="cs-CZ" sz="1800" dirty="0" err="1" smtClean="0"/>
              <a:t>digitorum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Vulnus</a:t>
            </a:r>
            <a:r>
              <a:rPr lang="cs-CZ" sz="1800" dirty="0" smtClean="0"/>
              <a:t> </a:t>
            </a:r>
            <a:r>
              <a:rPr lang="cs-CZ" sz="1800" dirty="0" err="1" smtClean="0"/>
              <a:t>contusum</a:t>
            </a:r>
            <a:r>
              <a:rPr lang="cs-CZ" sz="1800" dirty="0" smtClean="0"/>
              <a:t> </a:t>
            </a:r>
            <a:r>
              <a:rPr lang="cs-CZ" sz="1800" dirty="0" err="1" smtClean="0"/>
              <a:t>cum</a:t>
            </a:r>
            <a:r>
              <a:rPr lang="cs-CZ" sz="1800" dirty="0" smtClean="0"/>
              <a:t> </a:t>
            </a:r>
            <a:r>
              <a:rPr lang="cs-CZ" sz="1800" dirty="0" err="1" smtClean="0"/>
              <a:t>oedemate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Vulnus</a:t>
            </a:r>
            <a:r>
              <a:rPr lang="cs-CZ" sz="1800" dirty="0" smtClean="0"/>
              <a:t> </a:t>
            </a:r>
            <a:r>
              <a:rPr lang="cs-CZ" sz="1800" dirty="0" err="1" smtClean="0"/>
              <a:t>morsum</a:t>
            </a:r>
            <a:r>
              <a:rPr lang="cs-CZ" sz="1800" dirty="0" smtClean="0"/>
              <a:t> </a:t>
            </a:r>
            <a:r>
              <a:rPr lang="cs-CZ" sz="1800" dirty="0" err="1" smtClean="0"/>
              <a:t>malleoli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Sanatio</a:t>
            </a:r>
            <a:r>
              <a:rPr lang="cs-CZ" sz="1800" dirty="0" smtClean="0"/>
              <a:t> </a:t>
            </a:r>
            <a:r>
              <a:rPr lang="cs-CZ" sz="1800" dirty="0" err="1" smtClean="0"/>
              <a:t>vulneris</a:t>
            </a:r>
            <a:r>
              <a:rPr lang="cs-CZ" sz="1800" dirty="0" smtClean="0"/>
              <a:t> </a:t>
            </a:r>
            <a:r>
              <a:rPr lang="cs-CZ" sz="1800" dirty="0" err="1" smtClean="0"/>
              <a:t>sclopetarii</a:t>
            </a:r>
            <a:r>
              <a:rPr lang="cs-CZ" sz="1800" dirty="0" smtClean="0"/>
              <a:t> per </a:t>
            </a:r>
            <a:r>
              <a:rPr lang="cs-CZ" sz="1800" dirty="0" err="1" smtClean="0"/>
              <a:t>primam</a:t>
            </a:r>
            <a:r>
              <a:rPr lang="cs-CZ" sz="1800" dirty="0" smtClean="0"/>
              <a:t> </a:t>
            </a:r>
            <a:r>
              <a:rPr lang="cs-CZ" sz="1800" dirty="0" err="1" smtClean="0"/>
              <a:t>intentionem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Excisio</a:t>
            </a:r>
            <a:r>
              <a:rPr lang="cs-CZ" sz="1800" dirty="0" smtClean="0"/>
              <a:t> </a:t>
            </a:r>
            <a:r>
              <a:rPr lang="cs-CZ" sz="1800" dirty="0" err="1" smtClean="0"/>
              <a:t>tumoris</a:t>
            </a:r>
            <a:r>
              <a:rPr lang="cs-CZ" sz="1800" dirty="0" smtClean="0"/>
              <a:t> </a:t>
            </a:r>
            <a:r>
              <a:rPr lang="cs-CZ" sz="1800" dirty="0" err="1" smtClean="0"/>
              <a:t>benigni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Luxatio</a:t>
            </a:r>
            <a:r>
              <a:rPr lang="cs-CZ" sz="1800" dirty="0" smtClean="0"/>
              <a:t> </a:t>
            </a:r>
            <a:r>
              <a:rPr lang="cs-CZ" sz="1800" dirty="0" err="1" smtClean="0"/>
              <a:t>coxae</a:t>
            </a:r>
            <a:r>
              <a:rPr lang="cs-CZ" sz="1800" dirty="0" smtClean="0"/>
              <a:t> </a:t>
            </a:r>
            <a:r>
              <a:rPr lang="cs-CZ" sz="1800" dirty="0" err="1" smtClean="0"/>
              <a:t>lateris</a:t>
            </a:r>
            <a:r>
              <a:rPr lang="cs-CZ" sz="1800" dirty="0" smtClean="0"/>
              <a:t> </a:t>
            </a:r>
            <a:r>
              <a:rPr lang="cs-CZ" sz="1800" dirty="0" err="1" smtClean="0"/>
              <a:t>sinistri</a:t>
            </a:r>
            <a:r>
              <a:rPr lang="cs-CZ" sz="1800" dirty="0" smtClean="0"/>
              <a:t> </a:t>
            </a:r>
            <a:r>
              <a:rPr lang="cs-CZ" sz="1800" dirty="0" err="1" smtClean="0"/>
              <a:t>congenita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Tumor </a:t>
            </a:r>
            <a:r>
              <a:rPr lang="cs-CZ" sz="1800" dirty="0" err="1" smtClean="0"/>
              <a:t>malignus</a:t>
            </a:r>
            <a:r>
              <a:rPr lang="cs-CZ" sz="1800" dirty="0" smtClean="0"/>
              <a:t> </a:t>
            </a:r>
            <a:r>
              <a:rPr lang="cs-CZ" sz="1800" dirty="0" err="1" smtClean="0"/>
              <a:t>lobi</a:t>
            </a:r>
            <a:r>
              <a:rPr lang="cs-CZ" sz="1800" dirty="0" smtClean="0"/>
              <a:t> medii </a:t>
            </a:r>
            <a:r>
              <a:rPr lang="cs-CZ" sz="1800" dirty="0" err="1" smtClean="0"/>
              <a:t>pulmonis</a:t>
            </a:r>
            <a:r>
              <a:rPr lang="cs-CZ" sz="1800" dirty="0" smtClean="0"/>
              <a:t> </a:t>
            </a:r>
            <a:r>
              <a:rPr lang="cs-CZ" sz="1800" dirty="0" err="1" smtClean="0"/>
              <a:t>dextri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Mixtura pro </a:t>
            </a:r>
            <a:r>
              <a:rPr lang="cs-CZ" sz="1800" dirty="0" err="1" smtClean="0"/>
              <a:t>injectione</a:t>
            </a:r>
            <a:endParaRPr lang="cs-CZ" sz="1800" dirty="0" smtClean="0"/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Tabulettae</a:t>
            </a:r>
            <a:r>
              <a:rPr lang="cs-CZ" sz="1800" dirty="0" smtClean="0"/>
              <a:t> per os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err="1" smtClean="0"/>
              <a:t>Medicamentum</a:t>
            </a:r>
            <a:r>
              <a:rPr lang="cs-CZ" sz="1800" dirty="0" smtClean="0"/>
              <a:t> </a:t>
            </a:r>
            <a:r>
              <a:rPr lang="cs-CZ" sz="1800" dirty="0" err="1" smtClean="0"/>
              <a:t>contra</a:t>
            </a:r>
            <a:r>
              <a:rPr lang="cs-CZ" sz="1800" dirty="0" smtClean="0"/>
              <a:t> </a:t>
            </a:r>
            <a:r>
              <a:rPr lang="cs-CZ" sz="1800" dirty="0" err="1" smtClean="0"/>
              <a:t>dolorem</a:t>
            </a:r>
            <a:endParaRPr lang="cs-CZ" sz="18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sz="2000" dirty="0" err="1" smtClean="0"/>
              <a:t>Luxatio</a:t>
            </a:r>
            <a:r>
              <a:rPr lang="cs-CZ" sz="2000" dirty="0" smtClean="0"/>
              <a:t> </a:t>
            </a:r>
            <a:r>
              <a:rPr lang="cs-CZ" sz="2000" dirty="0" err="1" smtClean="0"/>
              <a:t>articulation</a:t>
            </a:r>
            <a:r>
              <a:rPr lang="cs-CZ" sz="2000" dirty="0" smtClean="0"/>
              <a:t>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Post </a:t>
            </a:r>
            <a:r>
              <a:rPr lang="cs-CZ" sz="2000" dirty="0" err="1" smtClean="0"/>
              <a:t>operation</a:t>
            </a:r>
            <a:r>
              <a:rPr lang="cs-CZ" sz="2000" dirty="0" smtClean="0"/>
              <a:t>______ </a:t>
            </a:r>
            <a:r>
              <a:rPr lang="cs-CZ" sz="2000" dirty="0" err="1" smtClean="0"/>
              <a:t>irid</a:t>
            </a:r>
            <a:r>
              <a:rPr lang="cs-CZ" sz="2000" dirty="0" smtClean="0"/>
              <a:t>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Vitium</a:t>
            </a:r>
            <a:r>
              <a:rPr lang="cs-CZ" sz="2000" dirty="0" smtClean="0"/>
              <a:t> </a:t>
            </a:r>
            <a:r>
              <a:rPr lang="cs-CZ" sz="2000" dirty="0" err="1" smtClean="0"/>
              <a:t>acquisit</a:t>
            </a:r>
            <a:r>
              <a:rPr lang="cs-CZ" sz="2000" dirty="0" smtClean="0"/>
              <a:t>______ </a:t>
            </a:r>
            <a:r>
              <a:rPr lang="cs-CZ" sz="2000" dirty="0" err="1" smtClean="0"/>
              <a:t>ren</a:t>
            </a:r>
            <a:r>
              <a:rPr lang="cs-CZ" sz="2000" dirty="0" smtClean="0"/>
              <a:t>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Injectio</a:t>
            </a:r>
            <a:r>
              <a:rPr lang="cs-CZ" sz="2000" dirty="0" smtClean="0"/>
              <a:t> </a:t>
            </a:r>
            <a:r>
              <a:rPr lang="cs-CZ" sz="2000" dirty="0" err="1" smtClean="0"/>
              <a:t>contra</a:t>
            </a:r>
            <a:r>
              <a:rPr lang="cs-CZ" sz="2000" dirty="0" smtClean="0"/>
              <a:t> </a:t>
            </a:r>
            <a:r>
              <a:rPr lang="cs-CZ" sz="2000" dirty="0" err="1" smtClean="0"/>
              <a:t>dolor</a:t>
            </a:r>
            <a:r>
              <a:rPr lang="cs-CZ" sz="2000" dirty="0" smtClean="0"/>
              <a:t>______ </a:t>
            </a:r>
            <a:r>
              <a:rPr lang="cs-CZ" sz="2000" dirty="0" err="1" smtClean="0"/>
              <a:t>acut</a:t>
            </a:r>
            <a:r>
              <a:rPr lang="cs-CZ" sz="2000" dirty="0" smtClean="0"/>
              <a:t>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Fractura</a:t>
            </a:r>
            <a:r>
              <a:rPr lang="cs-CZ" sz="2000" dirty="0" smtClean="0"/>
              <a:t> </a:t>
            </a:r>
            <a:r>
              <a:rPr lang="cs-CZ" sz="2000" dirty="0" err="1" smtClean="0"/>
              <a:t>complicat</a:t>
            </a:r>
            <a:r>
              <a:rPr lang="cs-CZ" sz="2000" dirty="0" smtClean="0"/>
              <a:t>______ </a:t>
            </a:r>
            <a:r>
              <a:rPr lang="cs-CZ" sz="2000" dirty="0" err="1" smtClean="0"/>
              <a:t>femor</a:t>
            </a:r>
            <a:r>
              <a:rPr lang="cs-CZ" sz="2000" dirty="0" smtClean="0"/>
              <a:t>______ </a:t>
            </a:r>
            <a:r>
              <a:rPr lang="cs-CZ" sz="2000" dirty="0" err="1" smtClean="0"/>
              <a:t>sinistr</a:t>
            </a:r>
            <a:r>
              <a:rPr lang="cs-CZ" sz="2000" dirty="0" smtClean="0"/>
              <a:t>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Periculum</a:t>
            </a:r>
            <a:r>
              <a:rPr lang="cs-CZ" sz="2000" dirty="0" smtClean="0"/>
              <a:t> </a:t>
            </a:r>
            <a:r>
              <a:rPr lang="cs-CZ" sz="2000" dirty="0" err="1" smtClean="0"/>
              <a:t>carcinomat</a:t>
            </a:r>
            <a:r>
              <a:rPr lang="cs-CZ" sz="2000" dirty="0" smtClean="0"/>
              <a:t>______ </a:t>
            </a:r>
            <a:r>
              <a:rPr lang="cs-CZ" sz="2000" dirty="0" err="1" smtClean="0"/>
              <a:t>cervic</a:t>
            </a:r>
            <a:r>
              <a:rPr lang="cs-CZ" sz="2000" dirty="0" smtClean="0"/>
              <a:t>______ uter______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Medicamentum</a:t>
            </a:r>
            <a:r>
              <a:rPr lang="cs-CZ" sz="2000" dirty="0" smtClean="0"/>
              <a:t> pro </a:t>
            </a:r>
            <a:r>
              <a:rPr lang="cs-CZ" sz="2000" dirty="0" err="1" smtClean="0"/>
              <a:t>colitid</a:t>
            </a:r>
            <a:r>
              <a:rPr lang="cs-CZ" sz="2000" dirty="0" smtClean="0"/>
              <a:t>______ </a:t>
            </a:r>
            <a:r>
              <a:rPr lang="cs-CZ" sz="2000" dirty="0" err="1" smtClean="0"/>
              <a:t>acut</a:t>
            </a:r>
            <a:r>
              <a:rPr lang="cs-CZ" sz="2000" dirty="0" smtClean="0"/>
              <a:t>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Operatio</a:t>
            </a:r>
            <a:r>
              <a:rPr lang="cs-CZ" sz="2000" dirty="0" smtClean="0"/>
              <a:t> tumor______ </a:t>
            </a:r>
            <a:r>
              <a:rPr lang="cs-CZ" sz="2000" dirty="0" err="1" smtClean="0"/>
              <a:t>benign</a:t>
            </a:r>
            <a:r>
              <a:rPr lang="cs-CZ" sz="2000" dirty="0" smtClean="0"/>
              <a:t>______ in </a:t>
            </a:r>
            <a:r>
              <a:rPr lang="cs-CZ" sz="2000" dirty="0" err="1" smtClean="0"/>
              <a:t>cavitat</a:t>
            </a:r>
            <a:r>
              <a:rPr lang="cs-CZ" sz="2000" dirty="0" smtClean="0"/>
              <a:t>______ </a:t>
            </a:r>
            <a:r>
              <a:rPr lang="cs-CZ" sz="2000" dirty="0" err="1" smtClean="0"/>
              <a:t>or</a:t>
            </a:r>
            <a:r>
              <a:rPr lang="cs-CZ" sz="2000" dirty="0" smtClean="0"/>
              <a:t>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Sanatio</a:t>
            </a:r>
            <a:r>
              <a:rPr lang="cs-CZ" sz="2000" dirty="0" smtClean="0"/>
              <a:t> </a:t>
            </a:r>
            <a:r>
              <a:rPr lang="cs-CZ" sz="2000" dirty="0" err="1" smtClean="0"/>
              <a:t>encephalitid</a:t>
            </a:r>
            <a:r>
              <a:rPr lang="cs-CZ" sz="2000" dirty="0" smtClean="0"/>
              <a:t>______ per </a:t>
            </a:r>
            <a:r>
              <a:rPr lang="cs-CZ" sz="2000" dirty="0" err="1" smtClean="0"/>
              <a:t>secund</a:t>
            </a:r>
            <a:r>
              <a:rPr lang="cs-CZ" sz="2000" dirty="0" smtClean="0"/>
              <a:t>______ </a:t>
            </a:r>
            <a:r>
              <a:rPr lang="cs-CZ" sz="2000" dirty="0" err="1" smtClean="0"/>
              <a:t>intention</a:t>
            </a:r>
            <a:r>
              <a:rPr lang="cs-CZ" sz="2000" dirty="0" smtClean="0"/>
              <a:t>______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err="1" smtClean="0"/>
              <a:t>Dolor</a:t>
            </a:r>
            <a:r>
              <a:rPr lang="cs-CZ" sz="2000" dirty="0" smtClean="0"/>
              <a:t>______ (</a:t>
            </a:r>
            <a:r>
              <a:rPr lang="cs-CZ" sz="2000" dirty="0" err="1" smtClean="0"/>
              <a:t>pl</a:t>
            </a:r>
            <a:r>
              <a:rPr lang="cs-CZ" sz="2000" dirty="0" smtClean="0"/>
              <a:t>.) </a:t>
            </a:r>
            <a:r>
              <a:rPr lang="cs-CZ" sz="2000" dirty="0" err="1" smtClean="0"/>
              <a:t>capit</a:t>
            </a:r>
            <a:r>
              <a:rPr lang="cs-CZ" sz="2000" dirty="0" smtClean="0"/>
              <a:t>______ post </a:t>
            </a:r>
            <a:r>
              <a:rPr lang="cs-CZ" sz="2000" dirty="0" err="1" smtClean="0"/>
              <a:t>commotion</a:t>
            </a:r>
            <a:r>
              <a:rPr lang="cs-CZ" sz="2000" dirty="0" smtClean="0"/>
              <a:t>______ cerebr______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Fill in </a:t>
            </a:r>
            <a:r>
              <a:rPr lang="cs-CZ" sz="2800" dirty="0" err="1" smtClean="0"/>
              <a:t>missing</a:t>
            </a:r>
            <a:r>
              <a:rPr lang="cs-CZ" sz="2800" dirty="0" smtClean="0"/>
              <a:t> </a:t>
            </a:r>
            <a:r>
              <a:rPr lang="cs-CZ" sz="2800" dirty="0" err="1" smtClean="0"/>
              <a:t>endings</a:t>
            </a:r>
            <a:r>
              <a:rPr lang="cs-CZ" sz="2800" dirty="0" smtClean="0"/>
              <a:t>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1600" dirty="0" err="1" smtClean="0"/>
              <a:t>Rupture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a </a:t>
            </a:r>
            <a:r>
              <a:rPr lang="cs-CZ" sz="1600" dirty="0" err="1" smtClean="0"/>
              <a:t>tendon</a:t>
            </a: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Ruptures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tendons</a:t>
            </a: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Fracture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a </a:t>
            </a:r>
            <a:r>
              <a:rPr lang="cs-CZ" sz="1600" dirty="0" err="1" smtClean="0"/>
              <a:t>vertebral</a:t>
            </a:r>
            <a:r>
              <a:rPr lang="cs-CZ" sz="1600" dirty="0" smtClean="0"/>
              <a:t> body</a:t>
            </a:r>
          </a:p>
          <a:p>
            <a:pPr>
              <a:buNone/>
            </a:pPr>
            <a:r>
              <a:rPr lang="cs-CZ" sz="1600" dirty="0" err="1" smtClean="0"/>
              <a:t>Fractures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vertebral</a:t>
            </a:r>
            <a:r>
              <a:rPr lang="cs-CZ" sz="1600" dirty="0" smtClean="0"/>
              <a:t> </a:t>
            </a:r>
            <a:r>
              <a:rPr lang="cs-CZ" sz="1600" dirty="0" err="1" smtClean="0"/>
              <a:t>bodies</a:t>
            </a: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Stab</a:t>
            </a:r>
            <a:r>
              <a:rPr lang="cs-CZ" sz="1600" dirty="0" smtClean="0"/>
              <a:t> </a:t>
            </a:r>
            <a:r>
              <a:rPr lang="cs-CZ" sz="1600" dirty="0" err="1" smtClean="0"/>
              <a:t>wound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abdominal</a:t>
            </a:r>
            <a:r>
              <a:rPr lang="cs-CZ" sz="1600" dirty="0" smtClean="0"/>
              <a:t> region</a:t>
            </a:r>
          </a:p>
          <a:p>
            <a:pPr>
              <a:buNone/>
            </a:pPr>
            <a:r>
              <a:rPr lang="cs-CZ" sz="1600" dirty="0" err="1" smtClean="0"/>
              <a:t>Stab</a:t>
            </a:r>
            <a:r>
              <a:rPr lang="cs-CZ" sz="1600" dirty="0" smtClean="0"/>
              <a:t> </a:t>
            </a:r>
            <a:r>
              <a:rPr lang="cs-CZ" sz="1600" dirty="0" err="1" smtClean="0"/>
              <a:t>wounds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abdominal</a:t>
            </a:r>
            <a:r>
              <a:rPr lang="cs-CZ" sz="1600" dirty="0" smtClean="0"/>
              <a:t> region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Acute</a:t>
            </a:r>
            <a:r>
              <a:rPr lang="cs-CZ" sz="1600" dirty="0" smtClean="0"/>
              <a:t> </a:t>
            </a:r>
            <a:r>
              <a:rPr lang="cs-CZ" sz="1600" dirty="0" err="1" smtClean="0"/>
              <a:t>pain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abdomen</a:t>
            </a:r>
          </a:p>
          <a:p>
            <a:pPr>
              <a:buNone/>
            </a:pPr>
            <a:r>
              <a:rPr lang="cs-CZ" sz="1600" dirty="0" err="1" smtClean="0"/>
              <a:t>Acute</a:t>
            </a:r>
            <a:r>
              <a:rPr lang="cs-CZ" sz="1600" dirty="0" smtClean="0"/>
              <a:t> </a:t>
            </a:r>
            <a:r>
              <a:rPr lang="cs-CZ" sz="1600" dirty="0" err="1" smtClean="0"/>
              <a:t>pains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abdomen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Operation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a </a:t>
            </a:r>
            <a:r>
              <a:rPr lang="cs-CZ" sz="1600" dirty="0" err="1" smtClean="0"/>
              <a:t>malignant</a:t>
            </a:r>
            <a:r>
              <a:rPr lang="cs-CZ" sz="1600" dirty="0" smtClean="0"/>
              <a:t> tumor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uterus</a:t>
            </a:r>
          </a:p>
          <a:p>
            <a:pPr>
              <a:buNone/>
            </a:pPr>
            <a:r>
              <a:rPr lang="cs-CZ" sz="1600" dirty="0" err="1" smtClean="0"/>
              <a:t>Operations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malignant</a:t>
            </a:r>
            <a:r>
              <a:rPr lang="cs-CZ" sz="1600" dirty="0" smtClean="0"/>
              <a:t> </a:t>
            </a:r>
            <a:r>
              <a:rPr lang="cs-CZ" sz="1600" dirty="0" err="1" smtClean="0"/>
              <a:t>tumors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uterus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Wound</a:t>
            </a:r>
            <a:r>
              <a:rPr lang="cs-CZ" sz="1600" dirty="0" smtClean="0"/>
              <a:t> </a:t>
            </a:r>
            <a:r>
              <a:rPr lang="cs-CZ" sz="1600" dirty="0" err="1" smtClean="0"/>
              <a:t>after</a:t>
            </a:r>
            <a:r>
              <a:rPr lang="cs-CZ" sz="1600" dirty="0" smtClean="0"/>
              <a:t> </a:t>
            </a:r>
            <a:r>
              <a:rPr lang="cs-CZ" sz="1600" dirty="0" err="1" smtClean="0"/>
              <a:t>excision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a </a:t>
            </a:r>
            <a:r>
              <a:rPr lang="cs-CZ" sz="1600" dirty="0" err="1" smtClean="0"/>
              <a:t>melanoma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region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back</a:t>
            </a:r>
            <a:endParaRPr lang="cs-CZ" sz="1600" dirty="0" smtClean="0"/>
          </a:p>
          <a:p>
            <a:pPr>
              <a:buNone/>
            </a:pPr>
            <a:r>
              <a:rPr lang="cs-CZ" sz="1600" dirty="0" err="1" smtClean="0"/>
              <a:t>Wounds</a:t>
            </a:r>
            <a:r>
              <a:rPr lang="cs-CZ" sz="1600" dirty="0" smtClean="0"/>
              <a:t> </a:t>
            </a:r>
            <a:r>
              <a:rPr lang="cs-CZ" sz="1600" dirty="0" err="1" smtClean="0"/>
              <a:t>after</a:t>
            </a:r>
            <a:r>
              <a:rPr lang="cs-CZ" sz="1600" dirty="0" smtClean="0"/>
              <a:t> </a:t>
            </a:r>
            <a:r>
              <a:rPr lang="cs-CZ" sz="1600" dirty="0" err="1" smtClean="0"/>
              <a:t>excisions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melanomas</a:t>
            </a:r>
            <a:r>
              <a:rPr lang="cs-CZ" sz="1600" dirty="0" smtClean="0"/>
              <a:t> in </a:t>
            </a:r>
            <a:r>
              <a:rPr lang="cs-CZ" sz="1600" dirty="0" err="1" smtClean="0"/>
              <a:t>the</a:t>
            </a:r>
            <a:r>
              <a:rPr lang="cs-CZ" sz="1600" dirty="0" smtClean="0"/>
              <a:t> region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back</a:t>
            </a:r>
            <a:endParaRPr lang="cs-CZ" sz="1600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Translate</a:t>
            </a:r>
            <a:r>
              <a:rPr lang="cs-CZ" sz="2800" dirty="0" smtClean="0"/>
              <a:t> </a:t>
            </a:r>
            <a:r>
              <a:rPr lang="cs-CZ" sz="2800" dirty="0" err="1" smtClean="0"/>
              <a:t>into</a:t>
            </a:r>
            <a:r>
              <a:rPr lang="cs-CZ" sz="2800" dirty="0" smtClean="0"/>
              <a:t> Latin: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Tumor </a:t>
            </a:r>
            <a:r>
              <a:rPr lang="cs-CZ" dirty="0" err="1" smtClean="0"/>
              <a:t>malignus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Cavitas</a:t>
            </a:r>
            <a:r>
              <a:rPr lang="cs-CZ" dirty="0" smtClean="0"/>
              <a:t> </a:t>
            </a:r>
            <a:r>
              <a:rPr lang="cs-CZ" dirty="0" err="1" smtClean="0"/>
              <a:t>thoracis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Dura</a:t>
            </a:r>
            <a:r>
              <a:rPr lang="cs-CZ" dirty="0" smtClean="0"/>
              <a:t> mater </a:t>
            </a:r>
            <a:r>
              <a:rPr lang="cs-CZ" dirty="0" err="1" smtClean="0"/>
              <a:t>encephali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Pes </a:t>
            </a:r>
            <a:r>
              <a:rPr lang="cs-CZ" dirty="0" err="1" smtClean="0"/>
              <a:t>dexter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Medulla</a:t>
            </a:r>
            <a:r>
              <a:rPr lang="cs-CZ" dirty="0" smtClean="0"/>
              <a:t> </a:t>
            </a:r>
            <a:r>
              <a:rPr lang="cs-CZ" dirty="0" err="1" smtClean="0"/>
              <a:t>ossium</a:t>
            </a:r>
            <a:r>
              <a:rPr lang="cs-CZ" dirty="0" smtClean="0"/>
              <a:t> </a:t>
            </a:r>
            <a:r>
              <a:rPr lang="cs-CZ" dirty="0" err="1" smtClean="0"/>
              <a:t>flava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Vitium</a:t>
            </a:r>
            <a:r>
              <a:rPr lang="cs-CZ" dirty="0" smtClean="0"/>
              <a:t> </a:t>
            </a:r>
            <a:r>
              <a:rPr lang="cs-CZ" dirty="0" err="1" smtClean="0"/>
              <a:t>congenitum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Sanatio</a:t>
            </a:r>
            <a:r>
              <a:rPr lang="cs-CZ" dirty="0" smtClean="0"/>
              <a:t> per </a:t>
            </a:r>
            <a:r>
              <a:rPr lang="cs-CZ" dirty="0" err="1" smtClean="0"/>
              <a:t>primam</a:t>
            </a:r>
            <a:r>
              <a:rPr lang="cs-CZ" dirty="0" smtClean="0"/>
              <a:t> </a:t>
            </a:r>
            <a:r>
              <a:rPr lang="cs-CZ" dirty="0" err="1" smtClean="0"/>
              <a:t>intentionem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Give</a:t>
            </a:r>
            <a:r>
              <a:rPr lang="cs-CZ" sz="2800" dirty="0" smtClean="0"/>
              <a:t> </a:t>
            </a:r>
            <a:r>
              <a:rPr lang="cs-CZ" sz="2800" dirty="0" err="1" smtClean="0"/>
              <a:t>opposites</a:t>
            </a:r>
            <a:r>
              <a:rPr lang="cs-CZ" sz="2800" dirty="0" smtClean="0"/>
              <a:t>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980728"/>
          <a:ext cx="8229600" cy="571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016224"/>
                <a:gridCol w="2088232"/>
                <a:gridCol w="1126468"/>
                <a:gridCol w="11264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picture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Latin </a:t>
                      </a:r>
                      <a:r>
                        <a:rPr lang="cs-CZ" dirty="0" err="1" smtClean="0"/>
                        <a:t>equivalent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Greek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equivalent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gen. </a:t>
                      </a:r>
                      <a:r>
                        <a:rPr lang="cs-CZ" dirty="0" err="1" smtClean="0"/>
                        <a:t>sg</a:t>
                      </a:r>
                      <a:r>
                        <a:rPr lang="cs-CZ" dirty="0" smtClean="0"/>
                        <a:t>.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gender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7439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Give</a:t>
            </a:r>
            <a:r>
              <a:rPr lang="cs-CZ" sz="2000" dirty="0" smtClean="0"/>
              <a:t> Latin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Greek</a:t>
            </a:r>
            <a:r>
              <a:rPr lang="cs-CZ" sz="2000" dirty="0" smtClean="0"/>
              <a:t> </a:t>
            </a:r>
            <a:r>
              <a:rPr lang="cs-CZ" sz="2000" dirty="0" err="1" smtClean="0"/>
              <a:t>equivalents</a:t>
            </a:r>
            <a:r>
              <a:rPr lang="cs-CZ" sz="2000" dirty="0" smtClean="0"/>
              <a:t> to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following</a:t>
            </a:r>
            <a:r>
              <a:rPr lang="cs-CZ" sz="2000" dirty="0" smtClean="0"/>
              <a:t> </a:t>
            </a:r>
            <a:r>
              <a:rPr lang="cs-CZ" sz="2000" dirty="0" err="1" smtClean="0"/>
              <a:t>terms</a:t>
            </a:r>
            <a:r>
              <a:rPr lang="cs-CZ" sz="2000" dirty="0" smtClean="0"/>
              <a:t>, </a:t>
            </a:r>
            <a:r>
              <a:rPr lang="cs-CZ" sz="2000" dirty="0" err="1" smtClean="0"/>
              <a:t>give</a:t>
            </a:r>
            <a:r>
              <a:rPr lang="cs-CZ" sz="2000" dirty="0" smtClean="0"/>
              <a:t> gen. </a:t>
            </a:r>
            <a:r>
              <a:rPr lang="cs-CZ" sz="2000" dirty="0" err="1" smtClean="0"/>
              <a:t>sg</a:t>
            </a:r>
            <a:r>
              <a:rPr lang="cs-CZ" sz="2000" dirty="0" smtClean="0"/>
              <a:t>. </a:t>
            </a:r>
            <a:r>
              <a:rPr lang="cs-CZ" sz="2000" dirty="0" err="1" smtClean="0"/>
              <a:t>and</a:t>
            </a:r>
            <a:r>
              <a:rPr lang="cs-CZ" sz="2000" dirty="0" smtClean="0"/>
              <a:t> </a:t>
            </a:r>
            <a:r>
              <a:rPr lang="cs-CZ" sz="2000" dirty="0" err="1" smtClean="0"/>
              <a:t>gender</a:t>
            </a:r>
            <a:r>
              <a:rPr lang="cs-CZ" sz="2000" dirty="0" smtClean="0"/>
              <a:t>:</a:t>
            </a:r>
            <a:endParaRPr lang="cs-CZ" sz="2000" dirty="0"/>
          </a:p>
        </p:txBody>
      </p:sp>
      <p:pic>
        <p:nvPicPr>
          <p:cNvPr id="12" name="Obrázek 11" descr="ledvina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2276873"/>
            <a:ext cx="664331" cy="936104"/>
          </a:xfrm>
          <a:prstGeom prst="rect">
            <a:avLst/>
          </a:prstGeom>
        </p:spPr>
      </p:pic>
      <p:pic>
        <p:nvPicPr>
          <p:cNvPr id="13" name="Obrázek 12" descr="PET49a4c0_jat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212976"/>
            <a:ext cx="1191205" cy="864096"/>
          </a:xfrm>
          <a:prstGeom prst="rect">
            <a:avLst/>
          </a:prstGeom>
        </p:spPr>
      </p:pic>
      <p:pic>
        <p:nvPicPr>
          <p:cNvPr id="14" name="Obrázek 13" descr="imagesCAEBTE6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4869160"/>
            <a:ext cx="1161480" cy="869989"/>
          </a:xfrm>
          <a:prstGeom prst="rect">
            <a:avLst/>
          </a:prstGeom>
        </p:spPr>
      </p:pic>
      <p:pic>
        <p:nvPicPr>
          <p:cNvPr id="15" name="Obrázek 14" descr="imagesCAUDUQ7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87624" y="4149080"/>
            <a:ext cx="504056" cy="734404"/>
          </a:xfrm>
          <a:prstGeom prst="rect">
            <a:avLst/>
          </a:prstGeom>
        </p:spPr>
      </p:pic>
      <p:pic>
        <p:nvPicPr>
          <p:cNvPr id="16" name="Obrázek 15" descr="EZN%20~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27584" y="1340768"/>
            <a:ext cx="1261394" cy="824111"/>
          </a:xfrm>
          <a:prstGeom prst="rect">
            <a:avLst/>
          </a:prstGeom>
        </p:spPr>
      </p:pic>
      <p:pic>
        <p:nvPicPr>
          <p:cNvPr id="17" name="Obrázek 16" descr="mouth430x30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99592" y="5877272"/>
            <a:ext cx="1118972" cy="7806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Dura</a:t>
            </a:r>
            <a:r>
              <a:rPr lang="cs-CZ" dirty="0" smtClean="0"/>
              <a:t>/</a:t>
            </a:r>
            <a:r>
              <a:rPr lang="cs-CZ" dirty="0" err="1" smtClean="0"/>
              <a:t>pia</a:t>
            </a:r>
            <a:r>
              <a:rPr lang="cs-CZ" dirty="0" smtClean="0"/>
              <a:t> mater </a:t>
            </a:r>
            <a:r>
              <a:rPr lang="cs-CZ" dirty="0" err="1" smtClean="0"/>
              <a:t>encephali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714488"/>
            <a:ext cx="6894277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err="1" smtClean="0"/>
              <a:t>cortex</a:t>
            </a:r>
            <a:r>
              <a:rPr lang="cs-CZ" dirty="0" smtClean="0"/>
              <a:t> – </a:t>
            </a:r>
            <a:r>
              <a:rPr lang="cs-CZ" dirty="0" err="1" smtClean="0"/>
              <a:t>ren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iris – </a:t>
            </a:r>
            <a:r>
              <a:rPr lang="cs-CZ" dirty="0" err="1" smtClean="0"/>
              <a:t>oculus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musculi</a:t>
            </a:r>
            <a:r>
              <a:rPr lang="cs-CZ" dirty="0" smtClean="0"/>
              <a:t> – cervix</a:t>
            </a:r>
          </a:p>
          <a:p>
            <a:pPr>
              <a:buNone/>
            </a:pPr>
            <a:r>
              <a:rPr lang="cs-CZ" dirty="0" err="1" smtClean="0"/>
              <a:t>caput</a:t>
            </a:r>
            <a:r>
              <a:rPr lang="cs-CZ" dirty="0" smtClean="0"/>
              <a:t> – femur</a:t>
            </a:r>
          </a:p>
          <a:p>
            <a:pPr>
              <a:buNone/>
            </a:pPr>
            <a:r>
              <a:rPr lang="cs-CZ" dirty="0" err="1" smtClean="0"/>
              <a:t>cavitas</a:t>
            </a:r>
            <a:r>
              <a:rPr lang="cs-CZ" dirty="0" smtClean="0"/>
              <a:t> – </a:t>
            </a:r>
            <a:r>
              <a:rPr lang="cs-CZ" dirty="0" err="1" smtClean="0"/>
              <a:t>thorax</a:t>
            </a:r>
            <a:endParaRPr lang="cs-CZ" dirty="0" smtClean="0"/>
          </a:p>
          <a:p>
            <a:pPr>
              <a:buNone/>
            </a:pPr>
            <a:r>
              <a:rPr lang="cs-CZ" smtClean="0"/>
              <a:t>vestibulum </a:t>
            </a:r>
            <a:r>
              <a:rPr lang="cs-CZ" dirty="0" smtClean="0"/>
              <a:t>– larynx</a:t>
            </a:r>
          </a:p>
          <a:p>
            <a:pPr>
              <a:buNone/>
            </a:pPr>
            <a:r>
              <a:rPr lang="cs-CZ" dirty="0" err="1" smtClean="0"/>
              <a:t>margo</a:t>
            </a:r>
            <a:r>
              <a:rPr lang="cs-CZ" dirty="0" smtClean="0"/>
              <a:t> – </a:t>
            </a:r>
            <a:r>
              <a:rPr lang="cs-CZ" dirty="0" err="1" smtClean="0"/>
              <a:t>lingua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apex – </a:t>
            </a:r>
            <a:r>
              <a:rPr lang="cs-CZ" dirty="0" err="1" smtClean="0"/>
              <a:t>cor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luxatio</a:t>
            </a:r>
            <a:r>
              <a:rPr lang="cs-CZ" dirty="0" smtClean="0"/>
              <a:t> - </a:t>
            </a:r>
            <a:r>
              <a:rPr lang="cs-CZ" dirty="0" err="1" smtClean="0"/>
              <a:t>crus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cervix – uterus</a:t>
            </a:r>
          </a:p>
          <a:p>
            <a:pPr>
              <a:buNone/>
            </a:pPr>
            <a:r>
              <a:rPr lang="cs-CZ" dirty="0" smtClean="0"/>
              <a:t>pulpa – </a:t>
            </a:r>
            <a:r>
              <a:rPr lang="cs-CZ" dirty="0" err="1" smtClean="0"/>
              <a:t>lien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cortex</a:t>
            </a:r>
            <a:r>
              <a:rPr lang="cs-CZ" dirty="0" smtClean="0"/>
              <a:t> – cerebellum</a:t>
            </a:r>
          </a:p>
          <a:p>
            <a:pPr>
              <a:buNone/>
            </a:pPr>
            <a:r>
              <a:rPr lang="cs-CZ" dirty="0" smtClean="0"/>
              <a:t>radix – </a:t>
            </a:r>
            <a:r>
              <a:rPr lang="cs-CZ" dirty="0" err="1" smtClean="0"/>
              <a:t>nasus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dorsum</a:t>
            </a:r>
            <a:r>
              <a:rPr lang="cs-CZ" dirty="0" smtClean="0"/>
              <a:t> – pes</a:t>
            </a:r>
          </a:p>
          <a:p>
            <a:pPr>
              <a:buNone/>
            </a:pPr>
            <a:r>
              <a:rPr lang="cs-CZ" dirty="0" err="1" smtClean="0"/>
              <a:t>commotio</a:t>
            </a:r>
            <a:r>
              <a:rPr lang="cs-CZ" dirty="0" smtClean="0"/>
              <a:t> – cerebrum</a:t>
            </a:r>
          </a:p>
          <a:p>
            <a:pPr>
              <a:buNone/>
            </a:pPr>
            <a:r>
              <a:rPr lang="cs-CZ" dirty="0" err="1" smtClean="0"/>
              <a:t>vasa</a:t>
            </a:r>
            <a:r>
              <a:rPr lang="cs-CZ" dirty="0" smtClean="0"/>
              <a:t> – </a:t>
            </a:r>
            <a:r>
              <a:rPr lang="cs-CZ" dirty="0" err="1" smtClean="0"/>
              <a:t>vasa</a:t>
            </a:r>
            <a:r>
              <a:rPr lang="cs-CZ" dirty="0" smtClean="0"/>
              <a:t> (</a:t>
            </a:r>
            <a:r>
              <a:rPr lang="cs-CZ" dirty="0" err="1" smtClean="0"/>
              <a:t>pl</a:t>
            </a:r>
            <a:r>
              <a:rPr lang="cs-CZ" dirty="0" smtClean="0"/>
              <a:t>.) </a:t>
            </a:r>
          </a:p>
          <a:p>
            <a:pPr>
              <a:buNone/>
            </a:pPr>
            <a:r>
              <a:rPr lang="cs-CZ" dirty="0" err="1" smtClean="0"/>
              <a:t>saccarum</a:t>
            </a:r>
            <a:r>
              <a:rPr lang="cs-CZ" dirty="0" smtClean="0"/>
              <a:t> – </a:t>
            </a:r>
            <a:r>
              <a:rPr lang="cs-CZ" dirty="0" err="1" smtClean="0"/>
              <a:t>lac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Form</a:t>
            </a:r>
            <a:r>
              <a:rPr lang="cs-CZ" sz="2800" dirty="0" smtClean="0"/>
              <a:t> </a:t>
            </a:r>
            <a:r>
              <a:rPr lang="cs-CZ" sz="2800" dirty="0" err="1" smtClean="0"/>
              <a:t>grammatically</a:t>
            </a:r>
            <a:r>
              <a:rPr lang="cs-CZ" sz="2800" dirty="0" smtClean="0"/>
              <a:t> </a:t>
            </a:r>
            <a:r>
              <a:rPr lang="cs-CZ" sz="2800" dirty="0" err="1" smtClean="0"/>
              <a:t>correct</a:t>
            </a:r>
            <a:r>
              <a:rPr lang="cs-CZ" sz="2800" dirty="0" smtClean="0"/>
              <a:t> </a:t>
            </a:r>
            <a:r>
              <a:rPr lang="cs-CZ" sz="2800" dirty="0" err="1" smtClean="0"/>
              <a:t>terms</a:t>
            </a:r>
            <a:r>
              <a:rPr lang="cs-CZ" sz="2800" dirty="0" smtClean="0"/>
              <a:t>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Margo</a:t>
            </a:r>
            <a:r>
              <a:rPr lang="cs-CZ" dirty="0" smtClean="0"/>
              <a:t> linguae</a:t>
            </a:r>
            <a:endParaRPr lang="cs-CZ" dirty="0"/>
          </a:p>
        </p:txBody>
      </p:sp>
      <p:pic>
        <p:nvPicPr>
          <p:cNvPr id="5" name="Obrázek 4" descr="5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5984" y="1214422"/>
            <a:ext cx="4544413" cy="5100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Apex </a:t>
            </a:r>
            <a:r>
              <a:rPr lang="cs-CZ" dirty="0" err="1" smtClean="0"/>
              <a:t>cordis</a:t>
            </a:r>
            <a:endParaRPr lang="cs-CZ" dirty="0"/>
          </a:p>
        </p:txBody>
      </p:sp>
      <p:pic>
        <p:nvPicPr>
          <p:cNvPr id="3" name="Obrázek 2" descr="s02101_002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1214422"/>
            <a:ext cx="3500462" cy="4795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dirty="0" smtClean="0">
                <a:solidFill>
                  <a:srgbClr val="FF0000"/>
                </a:solidFill>
              </a:rPr>
              <a:t>a) </a:t>
            </a:r>
            <a:r>
              <a:rPr lang="cs-CZ" sz="2800" dirty="0" err="1" smtClean="0">
                <a:solidFill>
                  <a:srgbClr val="FF0000"/>
                </a:solidFill>
              </a:rPr>
              <a:t>What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is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the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gender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of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the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nouns</a:t>
            </a:r>
            <a:r>
              <a:rPr lang="cs-CZ" sz="2800" dirty="0" smtClean="0">
                <a:solidFill>
                  <a:srgbClr val="FF0000"/>
                </a:solidFill>
              </a:rPr>
              <a:t> in </a:t>
            </a:r>
            <a:r>
              <a:rPr lang="cs-CZ" sz="2800" dirty="0" err="1" smtClean="0">
                <a:solidFill>
                  <a:srgbClr val="FF0000"/>
                </a:solidFill>
              </a:rPr>
              <a:t>the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left</a:t>
            </a:r>
            <a:r>
              <a:rPr lang="cs-CZ" sz="2800" dirty="0" smtClean="0">
                <a:solidFill>
                  <a:srgbClr val="FF0000"/>
                </a:solidFill>
              </a:rPr>
              <a:t> </a:t>
            </a:r>
            <a:r>
              <a:rPr lang="cs-CZ" sz="2800" dirty="0" err="1" smtClean="0">
                <a:solidFill>
                  <a:srgbClr val="FF0000"/>
                </a:solidFill>
              </a:rPr>
              <a:t>circle</a:t>
            </a:r>
            <a:r>
              <a:rPr lang="cs-CZ" sz="2800" dirty="0" smtClean="0">
                <a:solidFill>
                  <a:srgbClr val="FF0000"/>
                </a:solidFill>
              </a:rPr>
              <a:t>?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>
                <a:solidFill>
                  <a:srgbClr val="00B0F0"/>
                </a:solidFill>
              </a:rPr>
              <a:t>b) </a:t>
            </a:r>
            <a:r>
              <a:rPr lang="en-US" sz="2800" dirty="0" smtClean="0">
                <a:solidFill>
                  <a:srgbClr val="00B0F0"/>
                </a:solidFill>
              </a:rPr>
              <a:t>Match the nouns with </a:t>
            </a:r>
            <a:r>
              <a:rPr lang="cs-CZ" sz="2800" dirty="0" err="1" smtClean="0">
                <a:solidFill>
                  <a:srgbClr val="00B0F0"/>
                </a:solidFill>
              </a:rPr>
              <a:t>the</a:t>
            </a:r>
            <a:r>
              <a:rPr lang="cs-CZ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smtClean="0">
                <a:solidFill>
                  <a:srgbClr val="00B0F0"/>
                </a:solidFill>
              </a:rPr>
              <a:t>adjectives in correct forms:</a:t>
            </a:r>
            <a:endParaRPr lang="cs-CZ" sz="2800" dirty="0">
              <a:solidFill>
                <a:srgbClr val="00B0F0"/>
              </a:solidFill>
            </a:endParaRPr>
          </a:p>
        </p:txBody>
      </p:sp>
      <p:sp>
        <p:nvSpPr>
          <p:cNvPr id="4" name="Elipsa 3"/>
          <p:cNvSpPr/>
          <p:nvPr/>
        </p:nvSpPr>
        <p:spPr>
          <a:xfrm>
            <a:off x="539552" y="1700808"/>
            <a:ext cx="3744416" cy="36004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articulatio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os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cartilago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femur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foramen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tumor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solutio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dolor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pollex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corpus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vulnus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Elipsa 5"/>
          <p:cNvSpPr/>
          <p:nvPr/>
        </p:nvSpPr>
        <p:spPr>
          <a:xfrm>
            <a:off x="4860032" y="1700808"/>
            <a:ext cx="3744416" cy="3600400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chronicus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dexter</a:t>
            </a:r>
            <a:r>
              <a:rPr lang="cs-CZ" dirty="0" smtClean="0">
                <a:solidFill>
                  <a:schemeClr val="tx1"/>
                </a:solidFill>
              </a:rPr>
              <a:t>, tra, </a:t>
            </a:r>
            <a:r>
              <a:rPr lang="cs-CZ" dirty="0" err="1" smtClean="0">
                <a:solidFill>
                  <a:schemeClr val="tx1"/>
                </a:solidFill>
              </a:rPr>
              <a:t>trum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longus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thyroideus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sinister</a:t>
            </a:r>
            <a:r>
              <a:rPr lang="cs-CZ" dirty="0" smtClean="0">
                <a:solidFill>
                  <a:schemeClr val="tx1"/>
                </a:solidFill>
              </a:rPr>
              <a:t>, tra, </a:t>
            </a:r>
            <a:r>
              <a:rPr lang="cs-CZ" dirty="0" err="1" smtClean="0">
                <a:solidFill>
                  <a:schemeClr val="tx1"/>
                </a:solidFill>
              </a:rPr>
              <a:t>trum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nutricius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physiologicus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punctus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sacroiliacus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malignus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alienus</a:t>
            </a:r>
            <a:r>
              <a:rPr lang="cs-CZ" dirty="0" smtClean="0">
                <a:solidFill>
                  <a:schemeClr val="tx1"/>
                </a:solidFill>
              </a:rPr>
              <a:t>, a, um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1900" dirty="0" smtClean="0"/>
              <a:t>____________ </a:t>
            </a:r>
            <a:r>
              <a:rPr lang="cs-CZ" sz="1900" dirty="0" err="1" smtClean="0"/>
              <a:t>fractum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         </a:t>
            </a:r>
            <a:r>
              <a:rPr lang="cs-CZ" sz="1900" dirty="0" err="1" smtClean="0"/>
              <a:t>longum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         </a:t>
            </a:r>
            <a:r>
              <a:rPr lang="cs-CZ" sz="1900" dirty="0" err="1" smtClean="0"/>
              <a:t>sacrum</a:t>
            </a:r>
            <a:endParaRPr lang="cs-CZ" sz="1900" dirty="0" smtClean="0"/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____________ </a:t>
            </a:r>
            <a:r>
              <a:rPr lang="cs-CZ" sz="1900" dirty="0" err="1" smtClean="0"/>
              <a:t>luteum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         </a:t>
            </a:r>
            <a:r>
              <a:rPr lang="cs-CZ" sz="1900" dirty="0" err="1" smtClean="0"/>
              <a:t>humanum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         </a:t>
            </a:r>
            <a:r>
              <a:rPr lang="cs-CZ" sz="1900" dirty="0" err="1" smtClean="0"/>
              <a:t>alienum</a:t>
            </a:r>
            <a:endParaRPr lang="cs-CZ" sz="1900" dirty="0" smtClean="0"/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____________ </a:t>
            </a:r>
            <a:r>
              <a:rPr lang="cs-CZ" sz="1900" dirty="0" err="1" smtClean="0"/>
              <a:t>sectum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         </a:t>
            </a:r>
            <a:r>
              <a:rPr lang="cs-CZ" sz="1900" dirty="0" err="1" smtClean="0"/>
              <a:t>scissum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         </a:t>
            </a:r>
            <a:r>
              <a:rPr lang="cs-CZ" sz="1900" dirty="0" err="1" smtClean="0"/>
              <a:t>sclopetarium</a:t>
            </a:r>
            <a:endParaRPr lang="cs-CZ" sz="1900" dirty="0" smtClean="0"/>
          </a:p>
          <a:p>
            <a:pPr>
              <a:buNone/>
            </a:pP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____________ </a:t>
            </a:r>
            <a:r>
              <a:rPr lang="cs-CZ" sz="1900" dirty="0" err="1" smtClean="0"/>
              <a:t>rotator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         </a:t>
            </a:r>
            <a:r>
              <a:rPr lang="cs-CZ" sz="1900" dirty="0" err="1" smtClean="0"/>
              <a:t>adductor</a:t>
            </a:r>
            <a:endParaRPr lang="cs-CZ" sz="1900" dirty="0" smtClean="0"/>
          </a:p>
          <a:p>
            <a:pPr>
              <a:buNone/>
            </a:pPr>
            <a:r>
              <a:rPr lang="cs-CZ" sz="1900" dirty="0" smtClean="0"/>
              <a:t>		         </a:t>
            </a:r>
            <a:r>
              <a:rPr lang="cs-CZ" sz="1900" dirty="0" err="1" smtClean="0"/>
              <a:t>masseter</a:t>
            </a:r>
            <a:endParaRPr lang="cs-CZ" sz="1900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Fill in a </a:t>
            </a:r>
            <a:r>
              <a:rPr lang="cs-CZ" sz="2800" dirty="0" err="1" smtClean="0"/>
              <a:t>missing</a:t>
            </a:r>
            <a:r>
              <a:rPr lang="cs-CZ" sz="2800" dirty="0" smtClean="0"/>
              <a:t> </a:t>
            </a:r>
            <a:r>
              <a:rPr lang="cs-CZ" sz="2800" dirty="0" err="1" smtClean="0"/>
              <a:t>noun</a:t>
            </a:r>
            <a:r>
              <a:rPr lang="cs-CZ" sz="2800" dirty="0" smtClean="0"/>
              <a:t> </a:t>
            </a:r>
            <a:r>
              <a:rPr lang="cs-CZ" sz="2800" dirty="0" err="1" smtClean="0"/>
              <a:t>which</a:t>
            </a:r>
            <a:r>
              <a:rPr lang="cs-CZ" sz="2800" dirty="0" smtClean="0"/>
              <a:t> </a:t>
            </a:r>
            <a:r>
              <a:rPr lang="cs-CZ" sz="2800" dirty="0" err="1" smtClean="0"/>
              <a:t>matches</a:t>
            </a:r>
            <a:r>
              <a:rPr lang="cs-CZ" sz="2800" dirty="0" smtClean="0"/>
              <a:t> </a:t>
            </a:r>
            <a:r>
              <a:rPr lang="cs-CZ" sz="2800" dirty="0" err="1" smtClean="0"/>
              <a:t>all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three</a:t>
            </a:r>
            <a:r>
              <a:rPr lang="cs-CZ" sz="2800" dirty="0" smtClean="0"/>
              <a:t> </a:t>
            </a:r>
            <a:r>
              <a:rPr lang="cs-CZ" sz="2800" dirty="0" err="1" smtClean="0"/>
              <a:t>adjectives</a:t>
            </a:r>
            <a:r>
              <a:rPr lang="cs-CZ" sz="2800" dirty="0" smtClean="0"/>
              <a:t>/</a:t>
            </a:r>
            <a:r>
              <a:rPr lang="cs-CZ" sz="2800" smtClean="0"/>
              <a:t>nouns: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Corpus </a:t>
            </a:r>
            <a:r>
              <a:rPr lang="cs-CZ" dirty="0" err="1" smtClean="0"/>
              <a:t>luteum</a:t>
            </a:r>
            <a:endParaRPr lang="cs-CZ" dirty="0"/>
          </a:p>
        </p:txBody>
      </p:sp>
      <p:pic>
        <p:nvPicPr>
          <p:cNvPr id="3" name="Obrázek 2" descr="corpus-albicans-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1428736"/>
            <a:ext cx="4875556" cy="3238508"/>
          </a:xfrm>
          <a:prstGeom prst="rect">
            <a:avLst/>
          </a:prstGeom>
        </p:spPr>
      </p:pic>
      <p:pic>
        <p:nvPicPr>
          <p:cNvPr id="4" name="Obrázek 3" descr="corpus_luteum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4286256"/>
            <a:ext cx="3684438" cy="2095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Articulatio</a:t>
            </a:r>
            <a:r>
              <a:rPr lang="cs-CZ" dirty="0" smtClean="0"/>
              <a:t> </a:t>
            </a:r>
            <a:r>
              <a:rPr lang="cs-CZ" dirty="0" err="1" smtClean="0"/>
              <a:t>sacroiliaca</a:t>
            </a:r>
            <a:endParaRPr lang="cs-CZ" dirty="0"/>
          </a:p>
        </p:txBody>
      </p:sp>
      <p:pic>
        <p:nvPicPr>
          <p:cNvPr id="3" name="Obrázek 2" descr="06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480" y="1571612"/>
            <a:ext cx="6151606" cy="44291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198</TotalTime>
  <Words>604</Words>
  <Application>Microsoft Office PowerPoint</Application>
  <PresentationFormat>Předvádění na obrazovce (4:3)</PresentationFormat>
  <Paragraphs>243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a) Give gen. sg., gender and example of the following nouns:  b) Underline the genitive stem:</vt:lpstr>
      <vt:lpstr>Give Latin and Greek equivalents to the following terms, give gen. sg. and gender:</vt:lpstr>
      <vt:lpstr>Form grammatically correct terms:</vt:lpstr>
      <vt:lpstr>Margo linguae</vt:lpstr>
      <vt:lpstr>Apex cordis</vt:lpstr>
      <vt:lpstr>a) What is the gender of the nouns in the left circle? b) Match the nouns with the adjectives in correct forms:</vt:lpstr>
      <vt:lpstr>Fill in a missing noun which matches all of the three adjectives/nouns:</vt:lpstr>
      <vt:lpstr>Corpus luteum</vt:lpstr>
      <vt:lpstr>Articulatio sacroiliaca</vt:lpstr>
      <vt:lpstr>a) What is the example of every single noun/adjective in the following terms? b) Form gen. sg. and nom. pl.:</vt:lpstr>
      <vt:lpstr>Form gramatically correct medical terms:</vt:lpstr>
      <vt:lpstr>Match the terms in brackets with prepositions:</vt:lpstr>
      <vt:lpstr>a) Underline all nouns of the third declension: b) Circle all expressions which are on the same syntactic level in each term:</vt:lpstr>
      <vt:lpstr>Corpus adiposum orbitae</vt:lpstr>
      <vt:lpstr>Prezentace aplikace PowerPoint</vt:lpstr>
      <vt:lpstr>Prezentace aplikace PowerPoint</vt:lpstr>
      <vt:lpstr>Fill in missing endings:</vt:lpstr>
      <vt:lpstr>Translate into Latin:</vt:lpstr>
      <vt:lpstr>Give opposites:</vt:lpstr>
      <vt:lpstr>Dura/pia mater encephali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a) Give gen. sg. and gender of the following nouns  b) Underline the genitive stem</dc:title>
  <dc:creator>juklova</dc:creator>
  <cp:lastModifiedBy>Eva Dávidová</cp:lastModifiedBy>
  <cp:revision>23</cp:revision>
  <dcterms:created xsi:type="dcterms:W3CDTF">2013-10-18T12:54:23Z</dcterms:created>
  <dcterms:modified xsi:type="dcterms:W3CDTF">2013-11-01T14:25:56Z</dcterms:modified>
</cp:coreProperties>
</file>