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75" r:id="rId5"/>
    <p:sldId id="271" r:id="rId6"/>
    <p:sldId id="278" r:id="rId7"/>
    <p:sldId id="279" r:id="rId8"/>
    <p:sldId id="277" r:id="rId9"/>
    <p:sldId id="258" r:id="rId10"/>
    <p:sldId id="270" r:id="rId11"/>
    <p:sldId id="272" r:id="rId12"/>
    <p:sldId id="259" r:id="rId13"/>
    <p:sldId id="260" r:id="rId14"/>
    <p:sldId id="262" r:id="rId15"/>
    <p:sldId id="276" r:id="rId16"/>
    <p:sldId id="282" r:id="rId17"/>
    <p:sldId id="283" r:id="rId18"/>
    <p:sldId id="284" r:id="rId19"/>
    <p:sldId id="266" r:id="rId20"/>
    <p:sldId id="264" r:id="rId21"/>
    <p:sldId id="273" r:id="rId22"/>
    <p:sldId id="274" r:id="rId23"/>
    <p:sldId id="265" r:id="rId24"/>
    <p:sldId id="267" r:id="rId25"/>
    <p:sldId id="268" r:id="rId26"/>
    <p:sldId id="261" r:id="rId27"/>
    <p:sldId id="263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320" autoAdjust="0"/>
  </p:normalViewPr>
  <p:slideViewPr>
    <p:cSldViewPr>
      <p:cViewPr varScale="1">
        <p:scale>
          <a:sx n="97" d="100"/>
          <a:sy n="97" d="100"/>
        </p:scale>
        <p:origin x="-139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nice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3363E59-55DE-462F-AE65-B558ACB1F958}" type="datetimeFigureOut">
              <a:rPr lang="cs-CZ" smtClean="0"/>
              <a:pPr/>
              <a:t>19.11.2013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2382D5F-E419-48F9-9DE4-B7AAC2BCD17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363E59-55DE-462F-AE65-B558ACB1F958}" type="datetimeFigureOut">
              <a:rPr lang="cs-CZ" smtClean="0"/>
              <a:pPr/>
              <a:t>19.11.2013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382D5F-E419-48F9-9DE4-B7AAC2BCD17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363E59-55DE-462F-AE65-B558ACB1F958}" type="datetimeFigureOut">
              <a:rPr lang="cs-CZ" smtClean="0"/>
              <a:pPr/>
              <a:t>19.11.2013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382D5F-E419-48F9-9DE4-B7AAC2BCD17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363E59-55DE-462F-AE65-B558ACB1F958}" type="datetimeFigureOut">
              <a:rPr lang="cs-CZ" smtClean="0"/>
              <a:pPr/>
              <a:t>19.11.2013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382D5F-E419-48F9-9DE4-B7AAC2BCD17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363E59-55DE-462F-AE65-B558ACB1F958}" type="datetimeFigureOut">
              <a:rPr lang="cs-CZ" smtClean="0"/>
              <a:pPr/>
              <a:t>19.11.2013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382D5F-E419-48F9-9DE4-B7AAC2BCD17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363E59-55DE-462F-AE65-B558ACB1F958}" type="datetimeFigureOut">
              <a:rPr lang="cs-CZ" smtClean="0"/>
              <a:pPr/>
              <a:t>19.11.2013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382D5F-E419-48F9-9DE4-B7AAC2BCD17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363E59-55DE-462F-AE65-B558ACB1F958}" type="datetimeFigureOut">
              <a:rPr lang="cs-CZ" smtClean="0"/>
              <a:pPr/>
              <a:t>19.11.2013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382D5F-E419-48F9-9DE4-B7AAC2BCD17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363E59-55DE-462F-AE65-B558ACB1F958}" type="datetimeFigureOut">
              <a:rPr lang="cs-CZ" smtClean="0"/>
              <a:pPr/>
              <a:t>19.11.2013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382D5F-E419-48F9-9DE4-B7AAC2BCD17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363E59-55DE-462F-AE65-B558ACB1F958}" type="datetimeFigureOut">
              <a:rPr lang="cs-CZ" smtClean="0"/>
              <a:pPr/>
              <a:t>19.11.2013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382D5F-E419-48F9-9DE4-B7AAC2BCD17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3363E59-55DE-462F-AE65-B558ACB1F958}" type="datetimeFigureOut">
              <a:rPr lang="cs-CZ" smtClean="0"/>
              <a:pPr/>
              <a:t>19.11.2013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382D5F-E419-48F9-9DE4-B7AAC2BCD17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3363E59-55DE-462F-AE65-B558ACB1F958}" type="datetimeFigureOut">
              <a:rPr lang="cs-CZ" smtClean="0"/>
              <a:pPr/>
              <a:t>19.11.2013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2382D5F-E419-48F9-9DE4-B7AAC2BCD17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nice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nice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3363E59-55DE-462F-AE65-B558ACB1F958}" type="datetimeFigureOut">
              <a:rPr lang="cs-CZ" smtClean="0"/>
              <a:pPr/>
              <a:t>19.11.2013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2382D5F-E419-48F9-9DE4-B7AAC2BCD17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cs-CZ" sz="2200" dirty="0"/>
              <a:t>a) </a:t>
            </a:r>
            <a:r>
              <a:rPr lang="cs-CZ" sz="2200" dirty="0" err="1"/>
              <a:t>Give</a:t>
            </a:r>
            <a:r>
              <a:rPr lang="cs-CZ" sz="2200" dirty="0"/>
              <a:t> gen. </a:t>
            </a:r>
            <a:r>
              <a:rPr lang="cs-CZ" sz="2200" dirty="0" err="1"/>
              <a:t>sg</a:t>
            </a:r>
            <a:r>
              <a:rPr lang="cs-CZ" sz="2200" dirty="0"/>
              <a:t>., gender and </a:t>
            </a:r>
            <a:r>
              <a:rPr lang="cs-CZ" sz="2200" dirty="0" err="1"/>
              <a:t>example</a:t>
            </a:r>
            <a:r>
              <a:rPr lang="cs-CZ" sz="2200" dirty="0"/>
              <a:t> </a:t>
            </a:r>
            <a:r>
              <a:rPr lang="cs-CZ" sz="2200" dirty="0" err="1"/>
              <a:t>of</a:t>
            </a:r>
            <a:r>
              <a:rPr lang="cs-CZ" sz="2200" dirty="0"/>
              <a:t> </a:t>
            </a:r>
            <a:r>
              <a:rPr lang="cs-CZ" sz="2200" dirty="0" err="1"/>
              <a:t>the</a:t>
            </a:r>
            <a:r>
              <a:rPr lang="cs-CZ" sz="2200" dirty="0"/>
              <a:t> </a:t>
            </a:r>
            <a:r>
              <a:rPr lang="cs-CZ" sz="2200" dirty="0" err="1"/>
              <a:t>following</a:t>
            </a:r>
            <a:r>
              <a:rPr lang="cs-CZ" sz="2200" dirty="0"/>
              <a:t> </a:t>
            </a:r>
            <a:r>
              <a:rPr lang="cs-CZ" sz="2200" dirty="0" err="1"/>
              <a:t>nouns</a:t>
            </a:r>
            <a:r>
              <a:rPr lang="cs-CZ" sz="2200" dirty="0"/>
              <a:t>: </a:t>
            </a:r>
            <a:br>
              <a:rPr lang="cs-CZ" sz="2200" dirty="0"/>
            </a:br>
            <a:r>
              <a:rPr lang="cs-CZ" sz="2200" dirty="0"/>
              <a:t>b) </a:t>
            </a:r>
            <a:r>
              <a:rPr lang="cs-CZ" sz="2200" dirty="0" err="1"/>
              <a:t>Underline</a:t>
            </a:r>
            <a:r>
              <a:rPr lang="cs-CZ" sz="2200" dirty="0"/>
              <a:t> </a:t>
            </a:r>
            <a:r>
              <a:rPr lang="cs-CZ" sz="2200" dirty="0" err="1"/>
              <a:t>the</a:t>
            </a:r>
            <a:r>
              <a:rPr lang="cs-CZ" sz="2200" dirty="0"/>
              <a:t> genitive stem:</a:t>
            </a:r>
          </a:p>
        </p:txBody>
      </p:sp>
      <p:graphicFrame>
        <p:nvGraphicFramePr>
          <p:cNvPr id="7" name="Zástupný symbol pro obsah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03070388"/>
              </p:ext>
            </p:extLst>
          </p:nvPr>
        </p:nvGraphicFramePr>
        <p:xfrm>
          <a:off x="467544" y="1556792"/>
          <a:ext cx="82296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nom</a:t>
                      </a:r>
                      <a:r>
                        <a:rPr lang="cs-CZ" dirty="0" smtClean="0"/>
                        <a:t>. </a:t>
                      </a:r>
                      <a:r>
                        <a:rPr lang="cs-CZ" dirty="0" err="1" smtClean="0"/>
                        <a:t>sg</a:t>
                      </a:r>
                      <a:r>
                        <a:rPr lang="cs-CZ" dirty="0" smtClean="0"/>
                        <a:t>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gen. </a:t>
                      </a:r>
                      <a:r>
                        <a:rPr lang="cs-CZ" dirty="0" err="1" smtClean="0"/>
                        <a:t>sg</a:t>
                      </a:r>
                      <a:r>
                        <a:rPr lang="cs-CZ" dirty="0" smtClean="0"/>
                        <a:t>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gender</a:t>
                      </a:r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example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diaphragma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unguis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sectio</a:t>
                      </a:r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febris</a:t>
                      </a:r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calcar</a:t>
                      </a:r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apex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hypophysis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vulnus</a:t>
                      </a:r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mors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cochlear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cirrhosis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7164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Cirrhosis</a:t>
            </a:r>
            <a:r>
              <a:rPr lang="cs-CZ" dirty="0" smtClean="0"/>
              <a:t> </a:t>
            </a:r>
            <a:r>
              <a:rPr lang="cs-CZ" dirty="0" err="1" smtClean="0"/>
              <a:t>hepatis</a:t>
            </a:r>
            <a:endParaRPr lang="cs-CZ" dirty="0"/>
          </a:p>
        </p:txBody>
      </p:sp>
      <p:pic>
        <p:nvPicPr>
          <p:cNvPr id="3" name="Obrázek 2" descr="liver-cirrhosi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1571612"/>
            <a:ext cx="6203751" cy="442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247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Melanosis</a:t>
            </a:r>
            <a:r>
              <a:rPr lang="cs-CZ" dirty="0" smtClean="0"/>
              <a:t> </a:t>
            </a:r>
            <a:r>
              <a:rPr lang="cs-CZ" dirty="0" err="1" smtClean="0"/>
              <a:t>coli</a:t>
            </a:r>
            <a:endParaRPr lang="cs-CZ" dirty="0"/>
          </a:p>
        </p:txBody>
      </p:sp>
      <p:pic>
        <p:nvPicPr>
          <p:cNvPr id="3" name="Obrázek 2" descr="Melanosis_co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1643050"/>
            <a:ext cx="4229644" cy="442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007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r>
              <a:rPr lang="cs-CZ" dirty="0" err="1" smtClean="0"/>
              <a:t>Change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terms</a:t>
            </a:r>
            <a:r>
              <a:rPr lang="cs-CZ" dirty="0" smtClean="0"/>
              <a:t> in </a:t>
            </a:r>
            <a:r>
              <a:rPr lang="cs-CZ" dirty="0" err="1" smtClean="0"/>
              <a:t>red</a:t>
            </a:r>
            <a:r>
              <a:rPr lang="cs-CZ" dirty="0" smtClean="0"/>
              <a:t> </a:t>
            </a:r>
            <a:r>
              <a:rPr lang="cs-CZ" dirty="0" err="1" smtClean="0"/>
              <a:t>ink</a:t>
            </a:r>
            <a:r>
              <a:rPr lang="cs-CZ" dirty="0" smtClean="0"/>
              <a:t> in </a:t>
            </a:r>
            <a:r>
              <a:rPr lang="cs-CZ" dirty="0" err="1" smtClean="0"/>
              <a:t>plural</a:t>
            </a:r>
            <a:r>
              <a:rPr lang="cs-CZ" dirty="0" smtClean="0"/>
              <a:t> (</a:t>
            </a:r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slides</a:t>
            </a:r>
            <a:r>
              <a:rPr lang="cs-CZ" dirty="0" smtClean="0"/>
              <a:t> 2 and 9):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52096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a) </a:t>
            </a:r>
            <a:r>
              <a:rPr lang="cs-CZ" sz="2000" dirty="0" err="1" smtClean="0">
                <a:solidFill>
                  <a:srgbClr val="FF0000"/>
                </a:solidFill>
              </a:rPr>
              <a:t>Decide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 err="1" smtClean="0">
                <a:solidFill>
                  <a:srgbClr val="FF0000"/>
                </a:solidFill>
              </a:rPr>
              <a:t>what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 err="1" smtClean="0">
                <a:solidFill>
                  <a:srgbClr val="FF0000"/>
                </a:solidFill>
              </a:rPr>
              <a:t>the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>
                <a:solidFill>
                  <a:srgbClr val="FF0000"/>
                </a:solidFill>
              </a:rPr>
              <a:t>gender </a:t>
            </a:r>
            <a:r>
              <a:rPr lang="cs-CZ" sz="2000" dirty="0" err="1">
                <a:solidFill>
                  <a:srgbClr val="FF0000"/>
                </a:solidFill>
              </a:rPr>
              <a:t>of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the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nouns</a:t>
            </a:r>
            <a:r>
              <a:rPr lang="cs-CZ" sz="2000" dirty="0">
                <a:solidFill>
                  <a:srgbClr val="FF0000"/>
                </a:solidFill>
              </a:rPr>
              <a:t> in </a:t>
            </a:r>
            <a:r>
              <a:rPr lang="cs-CZ" sz="2000" dirty="0" err="1">
                <a:solidFill>
                  <a:srgbClr val="FF0000"/>
                </a:solidFill>
              </a:rPr>
              <a:t>the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left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 smtClean="0">
                <a:solidFill>
                  <a:srgbClr val="FF0000"/>
                </a:solidFill>
              </a:rPr>
              <a:t>circle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 err="1" smtClean="0">
                <a:solidFill>
                  <a:srgbClr val="FF0000"/>
                </a:solidFill>
              </a:rPr>
              <a:t>is</a:t>
            </a:r>
            <a:r>
              <a:rPr lang="cs-CZ" sz="2000" dirty="0" smtClean="0">
                <a:solidFill>
                  <a:srgbClr val="FF0000"/>
                </a:solidFill>
              </a:rPr>
              <a:t>?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>
                <a:solidFill>
                  <a:srgbClr val="00B0F0"/>
                </a:solidFill>
              </a:rPr>
              <a:t>b) </a:t>
            </a:r>
            <a:r>
              <a:rPr lang="en-US" sz="2000" dirty="0">
                <a:solidFill>
                  <a:srgbClr val="00B0F0"/>
                </a:solidFill>
              </a:rPr>
              <a:t>Match the nouns with </a:t>
            </a:r>
            <a:r>
              <a:rPr lang="cs-CZ" sz="2000" dirty="0" err="1">
                <a:solidFill>
                  <a:srgbClr val="00B0F0"/>
                </a:solidFill>
              </a:rPr>
              <a:t>the</a:t>
            </a:r>
            <a:r>
              <a:rPr lang="cs-CZ" sz="2000" dirty="0">
                <a:solidFill>
                  <a:srgbClr val="00B0F0"/>
                </a:solidFill>
              </a:rPr>
              <a:t> </a:t>
            </a:r>
            <a:r>
              <a:rPr lang="en-US" sz="2000" dirty="0">
                <a:solidFill>
                  <a:srgbClr val="00B0F0"/>
                </a:solidFill>
              </a:rPr>
              <a:t>adjectives in correct forms:</a:t>
            </a:r>
            <a:endParaRPr lang="cs-CZ" sz="2000" dirty="0"/>
          </a:p>
        </p:txBody>
      </p:sp>
      <p:sp>
        <p:nvSpPr>
          <p:cNvPr id="4" name="Elipsa 3"/>
          <p:cNvSpPr/>
          <p:nvPr/>
        </p:nvSpPr>
        <p:spPr>
          <a:xfrm>
            <a:off x="539552" y="1700808"/>
            <a:ext cx="3744416" cy="3600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chemeClr val="tx1"/>
              </a:solidFill>
            </a:endParaRPr>
          </a:p>
          <a:p>
            <a:pPr algn="ctr"/>
            <a:r>
              <a:rPr lang="cs-CZ" dirty="0" err="1" smtClean="0">
                <a:solidFill>
                  <a:schemeClr val="tx1"/>
                </a:solidFill>
              </a:rPr>
              <a:t>canalis</a:t>
            </a:r>
            <a:endParaRPr lang="cs-CZ" dirty="0" smtClean="0">
              <a:solidFill>
                <a:schemeClr val="tx1"/>
              </a:solidFill>
            </a:endParaRPr>
          </a:p>
          <a:p>
            <a:pPr algn="ctr"/>
            <a:r>
              <a:rPr lang="cs-CZ" dirty="0" err="1" smtClean="0">
                <a:solidFill>
                  <a:schemeClr val="tx1"/>
                </a:solidFill>
              </a:rPr>
              <a:t>auris</a:t>
            </a:r>
            <a:endParaRPr lang="cs-CZ" dirty="0" smtClean="0">
              <a:solidFill>
                <a:schemeClr val="tx1"/>
              </a:solidFill>
            </a:endParaRPr>
          </a:p>
          <a:p>
            <a:pPr algn="ctr"/>
            <a:r>
              <a:rPr lang="cs-CZ" dirty="0" err="1" smtClean="0">
                <a:solidFill>
                  <a:schemeClr val="tx1"/>
                </a:solidFill>
              </a:rPr>
              <a:t>nephrosis</a:t>
            </a:r>
            <a:endParaRPr lang="cs-CZ" dirty="0" smtClean="0">
              <a:solidFill>
                <a:schemeClr val="tx1"/>
              </a:solidFill>
            </a:endParaRPr>
          </a:p>
          <a:p>
            <a:pPr algn="ctr"/>
            <a:r>
              <a:rPr lang="cs-CZ" dirty="0" err="1" smtClean="0">
                <a:solidFill>
                  <a:schemeClr val="tx1"/>
                </a:solidFill>
              </a:rPr>
              <a:t>dens</a:t>
            </a:r>
            <a:endParaRPr lang="cs-CZ" dirty="0" smtClean="0">
              <a:solidFill>
                <a:schemeClr val="tx1"/>
              </a:solidFill>
            </a:endParaRPr>
          </a:p>
          <a:p>
            <a:pPr algn="ctr"/>
            <a:r>
              <a:rPr lang="cs-CZ" dirty="0" err="1" smtClean="0">
                <a:solidFill>
                  <a:schemeClr val="tx1"/>
                </a:solidFill>
              </a:rPr>
              <a:t>symphysis</a:t>
            </a:r>
            <a:endParaRPr lang="cs-CZ" dirty="0" smtClean="0">
              <a:solidFill>
                <a:schemeClr val="tx1"/>
              </a:solidFill>
            </a:endParaRPr>
          </a:p>
          <a:p>
            <a:pPr algn="ctr"/>
            <a:r>
              <a:rPr lang="cs-CZ" dirty="0" smtClean="0">
                <a:solidFill>
                  <a:schemeClr val="tx1"/>
                </a:solidFill>
              </a:rPr>
              <a:t>rete</a:t>
            </a:r>
          </a:p>
          <a:p>
            <a:pPr algn="ctr"/>
            <a:r>
              <a:rPr lang="cs-CZ" dirty="0" err="1" smtClean="0">
                <a:solidFill>
                  <a:schemeClr val="tx1"/>
                </a:solidFill>
              </a:rPr>
              <a:t>mors</a:t>
            </a:r>
            <a:endParaRPr lang="cs-CZ" dirty="0" smtClean="0">
              <a:solidFill>
                <a:schemeClr val="tx1"/>
              </a:solidFill>
            </a:endParaRPr>
          </a:p>
          <a:p>
            <a:pPr algn="ctr"/>
            <a:r>
              <a:rPr lang="cs-CZ" dirty="0" err="1" smtClean="0">
                <a:solidFill>
                  <a:schemeClr val="tx1"/>
                </a:solidFill>
              </a:rPr>
              <a:t>febris</a:t>
            </a:r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5" name="Elipsa 5"/>
          <p:cNvSpPr/>
          <p:nvPr/>
        </p:nvSpPr>
        <p:spPr>
          <a:xfrm>
            <a:off x="4860032" y="1700808"/>
            <a:ext cx="3744416" cy="36004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solidFill>
                  <a:schemeClr val="tx1"/>
                </a:solidFill>
              </a:rPr>
              <a:t>continuus</a:t>
            </a:r>
            <a:r>
              <a:rPr lang="cs-CZ" dirty="0" smtClean="0">
                <a:solidFill>
                  <a:schemeClr val="tx1"/>
                </a:solidFill>
              </a:rPr>
              <a:t>, a, um</a:t>
            </a:r>
          </a:p>
          <a:p>
            <a:pPr algn="ctr"/>
            <a:r>
              <a:rPr lang="cs-CZ" dirty="0" err="1" smtClean="0">
                <a:solidFill>
                  <a:schemeClr val="tx1"/>
                </a:solidFill>
              </a:rPr>
              <a:t>chronicus</a:t>
            </a:r>
            <a:r>
              <a:rPr lang="cs-CZ" dirty="0" smtClean="0">
                <a:solidFill>
                  <a:schemeClr val="tx1"/>
                </a:solidFill>
              </a:rPr>
              <a:t>, a, um</a:t>
            </a:r>
          </a:p>
          <a:p>
            <a:pPr algn="ctr"/>
            <a:r>
              <a:rPr lang="cs-CZ" dirty="0" err="1" smtClean="0">
                <a:solidFill>
                  <a:schemeClr val="tx1"/>
                </a:solidFill>
              </a:rPr>
              <a:t>pubicus</a:t>
            </a:r>
            <a:r>
              <a:rPr lang="cs-CZ" dirty="0" smtClean="0">
                <a:solidFill>
                  <a:schemeClr val="tx1"/>
                </a:solidFill>
              </a:rPr>
              <a:t>, a, um</a:t>
            </a:r>
          </a:p>
          <a:p>
            <a:pPr algn="ctr"/>
            <a:r>
              <a:rPr lang="cs-CZ" dirty="0" err="1" smtClean="0">
                <a:solidFill>
                  <a:schemeClr val="tx1"/>
                </a:solidFill>
              </a:rPr>
              <a:t>palatinus</a:t>
            </a:r>
            <a:r>
              <a:rPr lang="cs-CZ" dirty="0" smtClean="0">
                <a:solidFill>
                  <a:schemeClr val="tx1"/>
                </a:solidFill>
              </a:rPr>
              <a:t>, a, um </a:t>
            </a:r>
          </a:p>
          <a:p>
            <a:pPr algn="ctr"/>
            <a:r>
              <a:rPr lang="cs-CZ" dirty="0" err="1" smtClean="0">
                <a:solidFill>
                  <a:schemeClr val="tx1"/>
                </a:solidFill>
              </a:rPr>
              <a:t>clinicus</a:t>
            </a:r>
            <a:r>
              <a:rPr lang="cs-CZ" dirty="0" smtClean="0">
                <a:solidFill>
                  <a:schemeClr val="tx1"/>
                </a:solidFill>
              </a:rPr>
              <a:t>, a, um</a:t>
            </a:r>
          </a:p>
          <a:p>
            <a:pPr algn="ctr"/>
            <a:r>
              <a:rPr lang="cs-CZ" dirty="0" err="1" smtClean="0">
                <a:solidFill>
                  <a:schemeClr val="tx1"/>
                </a:solidFill>
              </a:rPr>
              <a:t>venosus</a:t>
            </a:r>
            <a:r>
              <a:rPr lang="cs-CZ" dirty="0" smtClean="0">
                <a:solidFill>
                  <a:schemeClr val="tx1"/>
                </a:solidFill>
              </a:rPr>
              <a:t>, a, um</a:t>
            </a:r>
          </a:p>
          <a:p>
            <a:pPr algn="ctr"/>
            <a:r>
              <a:rPr lang="cs-CZ" dirty="0" err="1" smtClean="0">
                <a:solidFill>
                  <a:schemeClr val="tx1"/>
                </a:solidFill>
              </a:rPr>
              <a:t>incisivus</a:t>
            </a:r>
            <a:r>
              <a:rPr lang="cs-CZ" dirty="0" smtClean="0">
                <a:solidFill>
                  <a:schemeClr val="tx1"/>
                </a:solidFill>
              </a:rPr>
              <a:t>, a, um</a:t>
            </a:r>
          </a:p>
          <a:p>
            <a:pPr algn="ctr"/>
            <a:r>
              <a:rPr lang="cs-CZ" dirty="0" err="1" smtClean="0">
                <a:solidFill>
                  <a:schemeClr val="tx1"/>
                </a:solidFill>
              </a:rPr>
              <a:t>medius</a:t>
            </a:r>
            <a:r>
              <a:rPr lang="cs-CZ" dirty="0" smtClean="0">
                <a:solidFill>
                  <a:schemeClr val="tx1"/>
                </a:solidFill>
              </a:rPr>
              <a:t>, a, um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128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err="1" smtClean="0"/>
              <a:t>Change</a:t>
            </a:r>
            <a:r>
              <a:rPr lang="cs-CZ" sz="2800" dirty="0" smtClean="0"/>
              <a:t> in </a:t>
            </a:r>
            <a:r>
              <a:rPr lang="cs-CZ" sz="2800" dirty="0" err="1" smtClean="0"/>
              <a:t>plural</a:t>
            </a:r>
            <a:r>
              <a:rPr lang="cs-CZ" sz="2800" dirty="0" smtClean="0"/>
              <a:t> </a:t>
            </a:r>
            <a:r>
              <a:rPr lang="cs-CZ" sz="2800" dirty="0" err="1" smtClean="0"/>
              <a:t>all</a:t>
            </a:r>
            <a:r>
              <a:rPr lang="cs-CZ" sz="2800" dirty="0" smtClean="0"/>
              <a:t> </a:t>
            </a:r>
            <a:r>
              <a:rPr lang="cs-CZ" sz="2800" dirty="0" err="1" smtClean="0"/>
              <a:t>terms</a:t>
            </a:r>
            <a:r>
              <a:rPr lang="cs-CZ" sz="2800" dirty="0" smtClean="0"/>
              <a:t> </a:t>
            </a:r>
            <a:r>
              <a:rPr lang="cs-CZ" sz="2800" dirty="0" err="1" smtClean="0"/>
              <a:t>which</a:t>
            </a:r>
            <a:r>
              <a:rPr lang="cs-CZ" sz="2800" dirty="0" smtClean="0"/>
              <a:t> </a:t>
            </a:r>
            <a:r>
              <a:rPr lang="cs-CZ" sz="2800" dirty="0" err="1" smtClean="0"/>
              <a:t>occur</a:t>
            </a:r>
            <a:r>
              <a:rPr lang="cs-CZ" sz="2800" dirty="0" smtClean="0"/>
              <a:t> in </a:t>
            </a:r>
            <a:r>
              <a:rPr lang="cs-CZ" sz="2800" dirty="0" err="1" smtClean="0"/>
              <a:t>pairs</a:t>
            </a:r>
            <a:r>
              <a:rPr lang="cs-CZ" sz="2800" dirty="0" smtClean="0"/>
              <a:t>/</a:t>
            </a:r>
            <a:r>
              <a:rPr lang="cs-CZ" sz="2800" dirty="0" err="1" smtClean="0"/>
              <a:t>plural</a:t>
            </a:r>
            <a:r>
              <a:rPr lang="cs-CZ" sz="2800" dirty="0" smtClean="0"/>
              <a:t> (</a:t>
            </a:r>
            <a:r>
              <a:rPr lang="cs-CZ" sz="2800" dirty="0" err="1" smtClean="0"/>
              <a:t>see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previus</a:t>
            </a:r>
            <a:r>
              <a:rPr lang="cs-CZ" sz="2800" dirty="0" smtClean="0"/>
              <a:t> </a:t>
            </a:r>
            <a:r>
              <a:rPr lang="cs-CZ" sz="2800" dirty="0" err="1" smtClean="0"/>
              <a:t>slide</a:t>
            </a:r>
            <a:r>
              <a:rPr lang="cs-CZ" sz="2800" dirty="0" smtClean="0"/>
              <a:t>):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xmlns="" val="213362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Canales</a:t>
            </a:r>
            <a:r>
              <a:rPr lang="cs-CZ" dirty="0" smtClean="0"/>
              <a:t> </a:t>
            </a:r>
            <a:r>
              <a:rPr lang="cs-CZ" dirty="0" err="1" smtClean="0"/>
              <a:t>palatini</a:t>
            </a:r>
            <a:endParaRPr lang="cs-CZ" dirty="0"/>
          </a:p>
        </p:txBody>
      </p:sp>
      <p:pic>
        <p:nvPicPr>
          <p:cNvPr id="6" name="Zástupný symbol pro obsah 5" descr="123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214546" y="1428736"/>
            <a:ext cx="4835525" cy="4835525"/>
          </a:xfrm>
        </p:spPr>
      </p:pic>
    </p:spTree>
    <p:extLst>
      <p:ext uri="{BB962C8B-B14F-4D97-AF65-F5344CB8AC3E}">
        <p14:creationId xmlns:p14="http://schemas.microsoft.com/office/powerpoint/2010/main" xmlns="" val="273889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Auris</a:t>
            </a:r>
            <a:r>
              <a:rPr lang="cs-CZ" dirty="0" smtClean="0"/>
              <a:t> media</a:t>
            </a:r>
            <a:endParaRPr lang="cs-CZ" dirty="0"/>
          </a:p>
        </p:txBody>
      </p:sp>
      <p:pic>
        <p:nvPicPr>
          <p:cNvPr id="4" name="Zástupný symbol pro obsah 3" descr="1126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500174"/>
            <a:ext cx="7169150" cy="4659313"/>
          </a:xfrm>
        </p:spPr>
      </p:pic>
    </p:spTree>
    <p:extLst>
      <p:ext uri="{BB962C8B-B14F-4D97-AF65-F5344CB8AC3E}">
        <p14:creationId xmlns:p14="http://schemas.microsoft.com/office/powerpoint/2010/main" xmlns="" val="195725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 err="1" smtClean="0"/>
              <a:t>Match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terms</a:t>
            </a:r>
            <a:r>
              <a:rPr lang="cs-CZ" sz="2400" dirty="0" smtClean="0"/>
              <a:t> </a:t>
            </a:r>
            <a:r>
              <a:rPr lang="cs-CZ" sz="2400" i="1" dirty="0" err="1" smtClean="0"/>
              <a:t>dens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incisivus</a:t>
            </a:r>
            <a:r>
              <a:rPr lang="cs-CZ" sz="2400" dirty="0" smtClean="0"/>
              <a:t>, </a:t>
            </a:r>
            <a:r>
              <a:rPr lang="cs-CZ" sz="2400" i="1" dirty="0" err="1" smtClean="0"/>
              <a:t>dens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caninus</a:t>
            </a:r>
            <a:r>
              <a:rPr lang="cs-CZ" sz="2400" i="1" dirty="0" smtClean="0"/>
              <a:t> </a:t>
            </a:r>
            <a:r>
              <a:rPr lang="cs-CZ" sz="2400" dirty="0" smtClean="0"/>
              <a:t>and </a:t>
            </a:r>
            <a:r>
              <a:rPr lang="cs-CZ" sz="2400" i="1" dirty="0" err="1" smtClean="0"/>
              <a:t>dens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deciduus</a:t>
            </a:r>
            <a:r>
              <a:rPr lang="cs-CZ" sz="2400" i="1" dirty="0" smtClean="0"/>
              <a:t> </a:t>
            </a:r>
            <a:r>
              <a:rPr lang="cs-CZ" sz="2400" dirty="0" err="1" smtClean="0"/>
              <a:t>with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numbers</a:t>
            </a:r>
            <a:r>
              <a:rPr lang="cs-CZ" sz="2400" dirty="0" smtClean="0"/>
              <a:t> in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picture</a:t>
            </a:r>
            <a:r>
              <a:rPr lang="cs-CZ" sz="2400" dirty="0" smtClean="0"/>
              <a:t>. Use </a:t>
            </a:r>
            <a:r>
              <a:rPr lang="cs-CZ" sz="2400" dirty="0" err="1" smtClean="0"/>
              <a:t>sg</a:t>
            </a:r>
            <a:r>
              <a:rPr lang="cs-CZ" sz="2400" dirty="0" smtClean="0"/>
              <a:t>. </a:t>
            </a:r>
            <a:r>
              <a:rPr lang="cs-CZ" sz="2400" dirty="0" err="1"/>
              <a:t>o</a:t>
            </a:r>
            <a:r>
              <a:rPr lang="cs-CZ" sz="2400" dirty="0" err="1" smtClean="0"/>
              <a:t>r</a:t>
            </a:r>
            <a:r>
              <a:rPr lang="cs-CZ" sz="2400" dirty="0" smtClean="0"/>
              <a:t> </a:t>
            </a:r>
            <a:r>
              <a:rPr lang="cs-CZ" sz="2400" dirty="0" err="1" smtClean="0"/>
              <a:t>pl</a:t>
            </a:r>
            <a:r>
              <a:rPr lang="cs-CZ" sz="2400" dirty="0" smtClean="0"/>
              <a:t>. as </a:t>
            </a:r>
            <a:r>
              <a:rPr lang="cs-CZ" sz="2400" dirty="0" err="1" smtClean="0"/>
              <a:t>needed</a:t>
            </a:r>
            <a:r>
              <a:rPr lang="cs-CZ" sz="2400" dirty="0" smtClean="0"/>
              <a:t>.</a:t>
            </a:r>
            <a:endParaRPr lang="cs-CZ" sz="2400" dirty="0"/>
          </a:p>
        </p:txBody>
      </p:sp>
      <p:pic>
        <p:nvPicPr>
          <p:cNvPr id="5" name="obrázek 5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556792"/>
            <a:ext cx="4968552" cy="455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071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41559085"/>
              </p:ext>
            </p:extLst>
          </p:nvPr>
        </p:nvGraphicFramePr>
        <p:xfrm>
          <a:off x="395536" y="2204864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3384376"/>
                <a:gridCol w="3621088"/>
              </a:tblGrid>
              <a:tr h="370840">
                <a:tc rowSpan="4"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err="1" smtClean="0"/>
                        <a:t>extractio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singular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plural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err="1" smtClean="0"/>
              <a:t>Connect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term </a:t>
            </a:r>
            <a:r>
              <a:rPr lang="cs-CZ" sz="2800" i="1" dirty="0" err="1" smtClean="0"/>
              <a:t>extractio</a:t>
            </a:r>
            <a:r>
              <a:rPr lang="cs-CZ" sz="2800" dirty="0" smtClean="0"/>
              <a:t> </a:t>
            </a:r>
            <a:r>
              <a:rPr lang="cs-CZ" sz="2800" dirty="0" err="1" smtClean="0"/>
              <a:t>with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terms</a:t>
            </a:r>
            <a:r>
              <a:rPr lang="cs-CZ" sz="2800" dirty="0" smtClean="0"/>
              <a:t> </a:t>
            </a:r>
            <a:r>
              <a:rPr lang="cs-CZ" sz="2800" dirty="0" err="1" smtClean="0"/>
              <a:t>from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previous</a:t>
            </a:r>
            <a:r>
              <a:rPr lang="cs-CZ" sz="2800" dirty="0" smtClean="0"/>
              <a:t> </a:t>
            </a:r>
            <a:r>
              <a:rPr lang="cs-CZ" sz="2800" dirty="0" err="1" smtClean="0"/>
              <a:t>slide</a:t>
            </a:r>
            <a:r>
              <a:rPr lang="cs-CZ" sz="2800" dirty="0" smtClean="0"/>
              <a:t> </a:t>
            </a:r>
            <a:r>
              <a:rPr lang="cs-CZ" sz="2800" dirty="0" err="1" smtClean="0"/>
              <a:t>both</a:t>
            </a:r>
            <a:r>
              <a:rPr lang="cs-CZ" sz="2800" dirty="0" smtClean="0"/>
              <a:t> in </a:t>
            </a:r>
            <a:r>
              <a:rPr lang="cs-CZ" sz="2800" dirty="0" err="1" smtClean="0"/>
              <a:t>sg</a:t>
            </a:r>
            <a:r>
              <a:rPr lang="cs-CZ" sz="2800" dirty="0" smtClean="0"/>
              <a:t>. and </a:t>
            </a:r>
            <a:r>
              <a:rPr lang="cs-CZ" sz="2800" dirty="0" err="1" smtClean="0"/>
              <a:t>pl</a:t>
            </a:r>
            <a:r>
              <a:rPr lang="cs-CZ" sz="2800" dirty="0" smtClean="0"/>
              <a:t>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xmlns="" val="383371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cs-CZ" sz="2800" dirty="0" err="1" smtClean="0"/>
              <a:t>Match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terms</a:t>
            </a:r>
            <a:r>
              <a:rPr lang="cs-CZ" sz="2800" dirty="0" smtClean="0"/>
              <a:t> </a:t>
            </a:r>
            <a:r>
              <a:rPr lang="cs-CZ" sz="2800" dirty="0" err="1" smtClean="0"/>
              <a:t>with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preposition</a:t>
            </a:r>
            <a:r>
              <a:rPr lang="cs-CZ" sz="2800" dirty="0" smtClean="0"/>
              <a:t> </a:t>
            </a:r>
            <a:r>
              <a:rPr lang="cs-CZ" sz="2800" i="1" dirty="0" smtClean="0"/>
              <a:t>in</a:t>
            </a:r>
            <a:r>
              <a:rPr lang="cs-CZ" sz="2800" dirty="0" smtClean="0"/>
              <a:t>:</a:t>
            </a:r>
            <a:endParaRPr lang="cs-CZ" sz="2800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93296865"/>
              </p:ext>
            </p:extLst>
          </p:nvPr>
        </p:nvGraphicFramePr>
        <p:xfrm>
          <a:off x="611560" y="908720"/>
          <a:ext cx="7848870" cy="540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290"/>
                <a:gridCol w="2616290"/>
                <a:gridCol w="261629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cs-CZ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i="0" dirty="0" err="1" smtClean="0"/>
                        <a:t>direction</a:t>
                      </a:r>
                      <a:r>
                        <a:rPr lang="cs-CZ" i="0" dirty="0" smtClean="0"/>
                        <a:t> </a:t>
                      </a:r>
                      <a:endParaRPr lang="cs-CZ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i="0" dirty="0" err="1" smtClean="0"/>
                        <a:t>position</a:t>
                      </a:r>
                      <a:endParaRPr lang="cs-CZ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canalis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palatinus</a:t>
                      </a:r>
                      <a:endParaRPr lang="cs-CZ" dirty="0" smtClean="0"/>
                    </a:p>
                    <a:p>
                      <a:r>
                        <a:rPr lang="cs-CZ" dirty="0" err="1" smtClean="0"/>
                        <a:t>canales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palatini</a:t>
                      </a:r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 dirty="0" smtClean="0"/>
                    </a:p>
                    <a:p>
                      <a:r>
                        <a:rPr lang="cs-CZ" dirty="0" err="1" smtClean="0"/>
                        <a:t>auris</a:t>
                      </a:r>
                      <a:r>
                        <a:rPr lang="cs-CZ" baseline="0" dirty="0" smtClean="0"/>
                        <a:t> media</a:t>
                      </a:r>
                    </a:p>
                    <a:p>
                      <a:r>
                        <a:rPr lang="cs-CZ" baseline="0" dirty="0" err="1" smtClean="0"/>
                        <a:t>aures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mediae</a:t>
                      </a:r>
                      <a:endParaRPr lang="cs-CZ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 dirty="0" smtClean="0"/>
                    </a:p>
                    <a:p>
                      <a:r>
                        <a:rPr lang="cs-CZ" smtClean="0"/>
                        <a:t>nephrosis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chronica</a:t>
                      </a:r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 dirty="0" smtClean="0"/>
                    </a:p>
                    <a:p>
                      <a:r>
                        <a:rPr lang="cs-CZ" dirty="0" err="1" smtClean="0"/>
                        <a:t>dens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incisivus</a:t>
                      </a:r>
                      <a:endParaRPr lang="cs-CZ" dirty="0" smtClean="0"/>
                    </a:p>
                    <a:p>
                      <a:r>
                        <a:rPr lang="cs-CZ" dirty="0" err="1" smtClean="0"/>
                        <a:t>dentes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incisivi</a:t>
                      </a:r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 dirty="0" smtClean="0"/>
                    </a:p>
                    <a:p>
                      <a:r>
                        <a:rPr lang="cs-CZ" dirty="0" err="1" smtClean="0"/>
                        <a:t>symphysis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pubica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 dirty="0" smtClean="0"/>
                    </a:p>
                    <a:p>
                      <a:r>
                        <a:rPr lang="cs-CZ" dirty="0" smtClean="0"/>
                        <a:t>rete </a:t>
                      </a:r>
                      <a:r>
                        <a:rPr lang="cs-CZ" dirty="0" err="1" smtClean="0"/>
                        <a:t>venosum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 dirty="0" smtClean="0"/>
                    </a:p>
                    <a:p>
                      <a:r>
                        <a:rPr lang="cs-CZ" dirty="0" err="1" smtClean="0"/>
                        <a:t>febris</a:t>
                      </a:r>
                      <a:r>
                        <a:rPr lang="cs-CZ" dirty="0" smtClean="0"/>
                        <a:t> continua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677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cs-CZ" dirty="0" smtClean="0"/>
              <a:t>axis – pelvis</a:t>
            </a:r>
          </a:p>
          <a:p>
            <a:pPr marL="109728" indent="0">
              <a:buNone/>
            </a:pPr>
            <a:r>
              <a:rPr lang="cs-CZ" dirty="0" err="1" smtClean="0"/>
              <a:t>calcar</a:t>
            </a:r>
            <a:r>
              <a:rPr lang="cs-CZ" dirty="0" smtClean="0"/>
              <a:t> – avis</a:t>
            </a:r>
          </a:p>
          <a:p>
            <a:pPr marL="109728" indent="0">
              <a:buNone/>
            </a:pPr>
            <a:r>
              <a:rPr lang="cs-CZ" dirty="0" smtClean="0"/>
              <a:t>sulci – </a:t>
            </a:r>
            <a:r>
              <a:rPr lang="cs-CZ" dirty="0" err="1" smtClean="0"/>
              <a:t>cutis</a:t>
            </a:r>
            <a:endParaRPr lang="cs-CZ" dirty="0" smtClean="0"/>
          </a:p>
          <a:p>
            <a:pPr marL="109728" indent="0">
              <a:buNone/>
            </a:pPr>
            <a:r>
              <a:rPr lang="cs-CZ" dirty="0" err="1" smtClean="0"/>
              <a:t>basis</a:t>
            </a:r>
            <a:r>
              <a:rPr lang="cs-CZ" dirty="0" smtClean="0"/>
              <a:t> - </a:t>
            </a:r>
            <a:r>
              <a:rPr lang="cs-CZ" dirty="0" err="1" smtClean="0"/>
              <a:t>cranium</a:t>
            </a:r>
            <a:endParaRPr lang="cs-CZ" dirty="0" smtClean="0"/>
          </a:p>
          <a:p>
            <a:pPr marL="109728" indent="0">
              <a:buNone/>
            </a:pPr>
            <a:r>
              <a:rPr lang="cs-CZ" dirty="0" err="1" smtClean="0"/>
              <a:t>canalis</a:t>
            </a:r>
            <a:r>
              <a:rPr lang="cs-CZ" dirty="0" smtClean="0"/>
              <a:t> – cervix</a:t>
            </a:r>
          </a:p>
          <a:p>
            <a:pPr marL="109728" indent="0">
              <a:buNone/>
            </a:pPr>
            <a:r>
              <a:rPr lang="cs-CZ" dirty="0" err="1" smtClean="0"/>
              <a:t>fossa</a:t>
            </a:r>
            <a:r>
              <a:rPr lang="cs-CZ" dirty="0" smtClean="0"/>
              <a:t> – </a:t>
            </a:r>
            <a:r>
              <a:rPr lang="cs-CZ" dirty="0" err="1" smtClean="0"/>
              <a:t>hypophysis</a:t>
            </a:r>
            <a:endParaRPr lang="cs-CZ" dirty="0" smtClean="0"/>
          </a:p>
          <a:p>
            <a:pPr marL="109728" indent="0">
              <a:buNone/>
            </a:pPr>
            <a:r>
              <a:rPr lang="cs-CZ" dirty="0" err="1" smtClean="0"/>
              <a:t>mons</a:t>
            </a:r>
            <a:r>
              <a:rPr lang="cs-CZ" dirty="0" smtClean="0"/>
              <a:t> – </a:t>
            </a:r>
            <a:r>
              <a:rPr lang="cs-CZ" dirty="0" err="1" smtClean="0"/>
              <a:t>pubes</a:t>
            </a:r>
            <a:endParaRPr lang="cs-CZ" dirty="0" smtClean="0"/>
          </a:p>
          <a:p>
            <a:pPr marL="109728" indent="0">
              <a:buNone/>
            </a:pPr>
            <a:r>
              <a:rPr lang="cs-CZ" dirty="0" err="1">
                <a:solidFill>
                  <a:srgbClr val="FF0000"/>
                </a:solidFill>
              </a:rPr>
              <a:t>basis</a:t>
            </a:r>
            <a:r>
              <a:rPr lang="cs-CZ" dirty="0">
                <a:solidFill>
                  <a:srgbClr val="FF0000"/>
                </a:solidFill>
              </a:rPr>
              <a:t> – os</a:t>
            </a:r>
          </a:p>
          <a:p>
            <a:pPr marL="109728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radix – </a:t>
            </a:r>
            <a:r>
              <a:rPr lang="cs-CZ" dirty="0" err="1" smtClean="0">
                <a:solidFill>
                  <a:srgbClr val="FF0000"/>
                </a:solidFill>
              </a:rPr>
              <a:t>unguis</a:t>
            </a:r>
            <a:endParaRPr lang="cs-CZ" dirty="0" smtClean="0">
              <a:solidFill>
                <a:srgbClr val="FF0000"/>
              </a:solidFill>
            </a:endParaRPr>
          </a:p>
          <a:p>
            <a:pPr marL="109728" indent="0">
              <a:buNone/>
            </a:pPr>
            <a:r>
              <a:rPr lang="cs-CZ" dirty="0" err="1" smtClean="0"/>
              <a:t>isthmus</a:t>
            </a:r>
            <a:r>
              <a:rPr lang="cs-CZ" dirty="0" smtClean="0"/>
              <a:t> </a:t>
            </a:r>
            <a:r>
              <a:rPr lang="cs-CZ" dirty="0"/>
              <a:t>– </a:t>
            </a:r>
            <a:r>
              <a:rPr lang="cs-CZ" dirty="0" err="1" smtClean="0"/>
              <a:t>fauces</a:t>
            </a:r>
            <a:endParaRPr lang="cs-CZ" dirty="0" smtClean="0"/>
          </a:p>
          <a:p>
            <a:pPr marL="109728" indent="0">
              <a:buNone/>
            </a:pPr>
            <a:r>
              <a:rPr lang="cs-CZ" dirty="0"/>
              <a:t>rete – </a:t>
            </a:r>
            <a:r>
              <a:rPr lang="cs-CZ" dirty="0" err="1" smtClean="0"/>
              <a:t>testis</a:t>
            </a:r>
            <a:r>
              <a:rPr lang="cs-CZ" dirty="0" smtClean="0"/>
              <a:t>/</a:t>
            </a:r>
            <a:r>
              <a:rPr lang="cs-CZ" dirty="0" err="1" smtClean="0"/>
              <a:t>testes</a:t>
            </a:r>
            <a:endParaRPr lang="cs-CZ" dirty="0"/>
          </a:p>
          <a:p>
            <a:pPr marL="109728" indent="0">
              <a:buNone/>
            </a:pPr>
            <a:r>
              <a:rPr lang="cs-CZ" dirty="0" smtClean="0"/>
              <a:t>pulpa </a:t>
            </a:r>
            <a:r>
              <a:rPr lang="cs-CZ" dirty="0"/>
              <a:t>– </a:t>
            </a:r>
            <a:r>
              <a:rPr lang="cs-CZ" dirty="0" err="1" smtClean="0"/>
              <a:t>dens</a:t>
            </a:r>
            <a:r>
              <a:rPr lang="cs-CZ" dirty="0" smtClean="0"/>
              <a:t>/</a:t>
            </a:r>
            <a:r>
              <a:rPr lang="cs-CZ" dirty="0" err="1" smtClean="0"/>
              <a:t>dentes</a:t>
            </a:r>
            <a:endParaRPr lang="cs-CZ" dirty="0"/>
          </a:p>
          <a:p>
            <a:pPr marL="109728" indent="0">
              <a:buNone/>
            </a:pPr>
            <a:r>
              <a:rPr lang="cs-CZ" dirty="0" err="1"/>
              <a:t>epithelium</a:t>
            </a:r>
            <a:r>
              <a:rPr lang="cs-CZ" dirty="0"/>
              <a:t> – </a:t>
            </a:r>
            <a:r>
              <a:rPr lang="cs-CZ" dirty="0" err="1" smtClean="0"/>
              <a:t>lens</a:t>
            </a:r>
            <a:r>
              <a:rPr lang="cs-CZ" dirty="0" smtClean="0"/>
              <a:t>/</a:t>
            </a:r>
            <a:r>
              <a:rPr lang="cs-CZ" dirty="0" err="1" smtClean="0"/>
              <a:t>lentes</a:t>
            </a:r>
            <a:endParaRPr lang="cs-CZ" dirty="0"/>
          </a:p>
          <a:p>
            <a:pPr marL="109728" indent="0"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cs-CZ" sz="3200" dirty="0" err="1"/>
              <a:t>Form</a:t>
            </a:r>
            <a:r>
              <a:rPr lang="cs-CZ" sz="3200" dirty="0"/>
              <a:t> </a:t>
            </a:r>
            <a:r>
              <a:rPr lang="cs-CZ" sz="3200" dirty="0" err="1"/>
              <a:t>grammatically</a:t>
            </a:r>
            <a:r>
              <a:rPr lang="cs-CZ" sz="3200" dirty="0"/>
              <a:t> </a:t>
            </a:r>
            <a:r>
              <a:rPr lang="cs-CZ" sz="3200" dirty="0" err="1"/>
              <a:t>correct</a:t>
            </a:r>
            <a:r>
              <a:rPr lang="cs-CZ" sz="3200" dirty="0"/>
              <a:t> </a:t>
            </a:r>
            <a:r>
              <a:rPr lang="cs-CZ" sz="3200" dirty="0" err="1"/>
              <a:t>terms</a:t>
            </a:r>
            <a:r>
              <a:rPr lang="cs-CZ" sz="32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xmlns="" val="71001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54555"/>
          </a:xfrm>
        </p:spPr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cs-CZ" dirty="0" err="1" smtClean="0"/>
              <a:t>basis</a:t>
            </a:r>
            <a:r>
              <a:rPr lang="cs-CZ" dirty="0" smtClean="0"/>
              <a:t> + os + </a:t>
            </a:r>
            <a:r>
              <a:rPr lang="cs-CZ" dirty="0" err="1" smtClean="0"/>
              <a:t>sacer</a:t>
            </a:r>
            <a:r>
              <a:rPr lang="cs-CZ" dirty="0" smtClean="0"/>
              <a:t>, </a:t>
            </a:r>
            <a:r>
              <a:rPr lang="cs-CZ" dirty="0" err="1" smtClean="0"/>
              <a:t>cra</a:t>
            </a:r>
            <a:r>
              <a:rPr lang="cs-CZ" dirty="0" smtClean="0"/>
              <a:t>, </a:t>
            </a:r>
            <a:r>
              <a:rPr lang="cs-CZ" dirty="0" err="1" smtClean="0"/>
              <a:t>crum</a:t>
            </a:r>
            <a:endParaRPr lang="cs-CZ" dirty="0" smtClean="0"/>
          </a:p>
          <a:p>
            <a:pPr marL="109728" indent="0">
              <a:buNone/>
            </a:pPr>
            <a:endParaRPr lang="cs-CZ" dirty="0" smtClean="0"/>
          </a:p>
          <a:p>
            <a:pPr marL="109728" indent="0">
              <a:buNone/>
            </a:pPr>
            <a:r>
              <a:rPr lang="cs-CZ" dirty="0" err="1" smtClean="0"/>
              <a:t>canalis</a:t>
            </a:r>
            <a:r>
              <a:rPr lang="cs-CZ" dirty="0" smtClean="0"/>
              <a:t> + cervix + uterus</a:t>
            </a:r>
          </a:p>
          <a:p>
            <a:pPr marL="109728" indent="0">
              <a:buNone/>
            </a:pPr>
            <a:endParaRPr lang="cs-CZ" dirty="0" smtClean="0"/>
          </a:p>
          <a:p>
            <a:pPr marL="109728" indent="0">
              <a:buNone/>
            </a:pPr>
            <a:r>
              <a:rPr lang="cs-CZ" dirty="0" err="1" smtClean="0">
                <a:solidFill>
                  <a:srgbClr val="FF0000"/>
                </a:solidFill>
              </a:rPr>
              <a:t>sclerosis</a:t>
            </a:r>
            <a:r>
              <a:rPr lang="cs-CZ" dirty="0" smtClean="0">
                <a:solidFill>
                  <a:srgbClr val="FF0000"/>
                </a:solidFill>
              </a:rPr>
              <a:t> + </a:t>
            </a:r>
            <a:r>
              <a:rPr lang="cs-CZ" dirty="0" err="1" smtClean="0">
                <a:solidFill>
                  <a:srgbClr val="FF0000"/>
                </a:solidFill>
              </a:rPr>
              <a:t>arteria</a:t>
            </a:r>
            <a:r>
              <a:rPr lang="cs-CZ" dirty="0" smtClean="0">
                <a:solidFill>
                  <a:srgbClr val="FF0000"/>
                </a:solidFill>
              </a:rPr>
              <a:t> (</a:t>
            </a:r>
            <a:r>
              <a:rPr lang="cs-CZ" dirty="0" err="1" smtClean="0">
                <a:solidFill>
                  <a:srgbClr val="FF0000"/>
                </a:solidFill>
              </a:rPr>
              <a:t>pl</a:t>
            </a:r>
            <a:r>
              <a:rPr lang="cs-CZ" dirty="0" smtClean="0">
                <a:solidFill>
                  <a:srgbClr val="FF0000"/>
                </a:solidFill>
              </a:rPr>
              <a:t>.) + </a:t>
            </a:r>
            <a:r>
              <a:rPr lang="cs-CZ" dirty="0" err="1" smtClean="0">
                <a:solidFill>
                  <a:srgbClr val="FF0000"/>
                </a:solidFill>
              </a:rPr>
              <a:t>coronarius</a:t>
            </a:r>
            <a:r>
              <a:rPr lang="cs-CZ" dirty="0" smtClean="0">
                <a:solidFill>
                  <a:srgbClr val="FF0000"/>
                </a:solidFill>
              </a:rPr>
              <a:t>, a, um</a:t>
            </a:r>
          </a:p>
          <a:p>
            <a:pPr marL="109728" indent="0">
              <a:buNone/>
            </a:pPr>
            <a:endParaRPr lang="cs-CZ" dirty="0" smtClean="0"/>
          </a:p>
          <a:p>
            <a:pPr marL="109728" indent="0">
              <a:buNone/>
            </a:pPr>
            <a:r>
              <a:rPr lang="cs-CZ" dirty="0" err="1" smtClean="0">
                <a:solidFill>
                  <a:srgbClr val="FF0000"/>
                </a:solidFill>
              </a:rPr>
              <a:t>calculosis</a:t>
            </a:r>
            <a:r>
              <a:rPr lang="cs-CZ" dirty="0" smtClean="0">
                <a:solidFill>
                  <a:srgbClr val="FF0000"/>
                </a:solidFill>
              </a:rPr>
              <a:t> + </a:t>
            </a:r>
            <a:r>
              <a:rPr lang="cs-CZ" dirty="0" err="1" smtClean="0">
                <a:solidFill>
                  <a:srgbClr val="FF0000"/>
                </a:solidFill>
              </a:rPr>
              <a:t>vesica</a:t>
            </a:r>
            <a:r>
              <a:rPr lang="cs-CZ" dirty="0" smtClean="0">
                <a:solidFill>
                  <a:srgbClr val="FF0000"/>
                </a:solidFill>
              </a:rPr>
              <a:t> + </a:t>
            </a:r>
            <a:r>
              <a:rPr lang="cs-CZ" dirty="0" err="1" smtClean="0">
                <a:solidFill>
                  <a:srgbClr val="FF0000"/>
                </a:solidFill>
              </a:rPr>
              <a:t>felleus</a:t>
            </a:r>
            <a:r>
              <a:rPr lang="cs-CZ" dirty="0" smtClean="0">
                <a:solidFill>
                  <a:srgbClr val="FF0000"/>
                </a:solidFill>
              </a:rPr>
              <a:t>, a, um</a:t>
            </a:r>
          </a:p>
          <a:p>
            <a:pPr marL="109728" indent="0">
              <a:buNone/>
            </a:pPr>
            <a:endParaRPr lang="cs-CZ" dirty="0" smtClean="0">
              <a:solidFill>
                <a:srgbClr val="FF0000"/>
              </a:solidFill>
            </a:endParaRPr>
          </a:p>
          <a:p>
            <a:pPr marL="109728" indent="0">
              <a:buNone/>
            </a:pPr>
            <a:r>
              <a:rPr lang="cs-CZ" dirty="0" err="1" smtClean="0">
                <a:solidFill>
                  <a:srgbClr val="FF0000"/>
                </a:solidFill>
              </a:rPr>
              <a:t>stenosis</a:t>
            </a:r>
            <a:r>
              <a:rPr lang="cs-CZ" dirty="0" smtClean="0">
                <a:solidFill>
                  <a:srgbClr val="FF0000"/>
                </a:solidFill>
              </a:rPr>
              <a:t> + ostium + </a:t>
            </a:r>
            <a:r>
              <a:rPr lang="cs-CZ" dirty="0" err="1" smtClean="0">
                <a:solidFill>
                  <a:srgbClr val="FF0000"/>
                </a:solidFill>
              </a:rPr>
              <a:t>venosus</a:t>
            </a:r>
            <a:r>
              <a:rPr lang="cs-CZ" dirty="0" smtClean="0">
                <a:solidFill>
                  <a:srgbClr val="FF0000"/>
                </a:solidFill>
              </a:rPr>
              <a:t>, a, um</a:t>
            </a:r>
          </a:p>
          <a:p>
            <a:pPr marL="109728" indent="0">
              <a:buNone/>
            </a:pPr>
            <a:endParaRPr lang="cs-CZ" dirty="0" smtClean="0"/>
          </a:p>
          <a:p>
            <a:pPr marL="109728" indent="0">
              <a:buNone/>
            </a:pPr>
            <a:r>
              <a:rPr lang="cs-CZ" dirty="0" err="1" smtClean="0"/>
              <a:t>margo</a:t>
            </a:r>
            <a:r>
              <a:rPr lang="cs-CZ" dirty="0" smtClean="0"/>
              <a:t> + liber, </a:t>
            </a:r>
            <a:r>
              <a:rPr lang="cs-CZ" dirty="0" err="1" smtClean="0"/>
              <a:t>era</a:t>
            </a:r>
            <a:r>
              <a:rPr lang="cs-CZ" dirty="0" smtClean="0"/>
              <a:t>, </a:t>
            </a:r>
            <a:r>
              <a:rPr lang="cs-CZ" dirty="0" err="1" smtClean="0"/>
              <a:t>erum</a:t>
            </a:r>
            <a:r>
              <a:rPr lang="cs-CZ" dirty="0" smtClean="0"/>
              <a:t> + </a:t>
            </a:r>
            <a:r>
              <a:rPr lang="cs-CZ" dirty="0" err="1" smtClean="0"/>
              <a:t>unguis</a:t>
            </a:r>
            <a:endParaRPr lang="cs-CZ" dirty="0" smtClean="0"/>
          </a:p>
          <a:p>
            <a:pPr marL="109728" indent="0">
              <a:buNone/>
            </a:pPr>
            <a:endParaRPr lang="cs-CZ" dirty="0" smtClean="0"/>
          </a:p>
          <a:p>
            <a:pPr marL="109728" indent="0">
              <a:buNone/>
            </a:pPr>
            <a:r>
              <a:rPr lang="cs-CZ" dirty="0" err="1" smtClean="0"/>
              <a:t>pars</a:t>
            </a:r>
            <a:r>
              <a:rPr lang="cs-CZ" dirty="0" smtClean="0"/>
              <a:t> + </a:t>
            </a:r>
            <a:r>
              <a:rPr lang="cs-CZ" dirty="0" err="1" smtClean="0"/>
              <a:t>thoracicus</a:t>
            </a:r>
            <a:r>
              <a:rPr lang="cs-CZ" dirty="0" smtClean="0"/>
              <a:t>, a, um + </a:t>
            </a:r>
            <a:r>
              <a:rPr lang="cs-CZ" dirty="0" err="1" smtClean="0"/>
              <a:t>systema</a:t>
            </a:r>
            <a:r>
              <a:rPr lang="cs-CZ" dirty="0" smtClean="0"/>
              <a:t> + </a:t>
            </a:r>
            <a:r>
              <a:rPr lang="cs-CZ" dirty="0" err="1" smtClean="0"/>
              <a:t>autonomicus</a:t>
            </a:r>
            <a:r>
              <a:rPr lang="cs-CZ" dirty="0" smtClean="0"/>
              <a:t>, a, um</a:t>
            </a:r>
          </a:p>
          <a:p>
            <a:pPr marL="109728" indent="0">
              <a:buNone/>
            </a:pPr>
            <a:endParaRPr lang="cs-CZ" dirty="0" smtClean="0"/>
          </a:p>
          <a:p>
            <a:pPr marL="109728" indent="0">
              <a:buNone/>
            </a:pPr>
            <a:r>
              <a:rPr lang="cs-CZ" dirty="0" err="1" smtClean="0">
                <a:solidFill>
                  <a:srgbClr val="FF0000"/>
                </a:solidFill>
              </a:rPr>
              <a:t>thrombosis</a:t>
            </a:r>
            <a:r>
              <a:rPr lang="cs-CZ" dirty="0" smtClean="0">
                <a:solidFill>
                  <a:srgbClr val="FF0000"/>
                </a:solidFill>
              </a:rPr>
              <a:t>  + </a:t>
            </a:r>
            <a:r>
              <a:rPr lang="cs-CZ" dirty="0" err="1" smtClean="0">
                <a:solidFill>
                  <a:srgbClr val="FF0000"/>
                </a:solidFill>
              </a:rPr>
              <a:t>vena</a:t>
            </a:r>
            <a:r>
              <a:rPr lang="cs-CZ" dirty="0" smtClean="0">
                <a:solidFill>
                  <a:srgbClr val="FF0000"/>
                </a:solidFill>
              </a:rPr>
              <a:t> (</a:t>
            </a:r>
            <a:r>
              <a:rPr lang="cs-CZ" dirty="0" err="1" smtClean="0">
                <a:solidFill>
                  <a:srgbClr val="FF0000"/>
                </a:solidFill>
              </a:rPr>
              <a:t>pl</a:t>
            </a:r>
            <a:r>
              <a:rPr lang="cs-CZ" dirty="0" smtClean="0">
                <a:solidFill>
                  <a:srgbClr val="FF0000"/>
                </a:solidFill>
              </a:rPr>
              <a:t>.) + in + </a:t>
            </a:r>
            <a:r>
              <a:rPr lang="cs-CZ" dirty="0" err="1" smtClean="0">
                <a:solidFill>
                  <a:srgbClr val="FF0000"/>
                </a:solidFill>
              </a:rPr>
              <a:t>regio</a:t>
            </a:r>
            <a:r>
              <a:rPr lang="cs-CZ" dirty="0" smtClean="0">
                <a:solidFill>
                  <a:srgbClr val="FF0000"/>
                </a:solidFill>
              </a:rPr>
              <a:t> + </a:t>
            </a:r>
            <a:r>
              <a:rPr lang="cs-CZ" dirty="0" err="1" smtClean="0">
                <a:solidFill>
                  <a:srgbClr val="FF0000"/>
                </a:solidFill>
              </a:rPr>
              <a:t>crus</a:t>
            </a:r>
            <a:r>
              <a:rPr lang="cs-CZ" dirty="0" smtClean="0">
                <a:solidFill>
                  <a:srgbClr val="FF0000"/>
                </a:solidFill>
              </a:rPr>
              <a:t> + </a:t>
            </a:r>
            <a:r>
              <a:rPr lang="cs-CZ" dirty="0" err="1" smtClean="0">
                <a:solidFill>
                  <a:srgbClr val="FF0000"/>
                </a:solidFill>
              </a:rPr>
              <a:t>sinister</a:t>
            </a:r>
            <a:r>
              <a:rPr lang="cs-CZ" dirty="0" smtClean="0">
                <a:solidFill>
                  <a:srgbClr val="FF0000"/>
                </a:solidFill>
              </a:rPr>
              <a:t>, tra, </a:t>
            </a:r>
            <a:r>
              <a:rPr lang="cs-CZ" dirty="0" err="1" smtClean="0">
                <a:solidFill>
                  <a:srgbClr val="FF0000"/>
                </a:solidFill>
              </a:rPr>
              <a:t>trum</a:t>
            </a:r>
            <a:endParaRPr lang="cs-CZ" dirty="0" smtClean="0">
              <a:solidFill>
                <a:srgbClr val="FF0000"/>
              </a:solidFill>
            </a:endParaRPr>
          </a:p>
          <a:p>
            <a:pPr marL="109728" indent="0">
              <a:buNone/>
            </a:pPr>
            <a:endParaRPr lang="cs-CZ" dirty="0" smtClean="0"/>
          </a:p>
          <a:p>
            <a:pPr marL="109728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Form</a:t>
            </a:r>
            <a:r>
              <a:rPr lang="cs-CZ" sz="2800" dirty="0" smtClean="0"/>
              <a:t> </a:t>
            </a:r>
            <a:r>
              <a:rPr lang="cs-CZ" sz="2800" dirty="0" err="1" smtClean="0"/>
              <a:t>meaningfull</a:t>
            </a:r>
            <a:r>
              <a:rPr lang="cs-CZ" sz="2800" dirty="0" smtClean="0"/>
              <a:t> </a:t>
            </a:r>
            <a:r>
              <a:rPr lang="cs-CZ" sz="2800" dirty="0" err="1" smtClean="0"/>
              <a:t>phrases</a:t>
            </a:r>
            <a:r>
              <a:rPr lang="cs-CZ" sz="2800" dirty="0" smtClean="0"/>
              <a:t>: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xmlns="" val="200178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Basis </a:t>
            </a:r>
            <a:r>
              <a:rPr lang="cs-CZ" dirty="0" err="1" smtClean="0"/>
              <a:t>ossis</a:t>
            </a:r>
            <a:r>
              <a:rPr lang="cs-CZ" dirty="0" smtClean="0"/>
              <a:t> </a:t>
            </a:r>
            <a:r>
              <a:rPr lang="cs-CZ" dirty="0" err="1" smtClean="0"/>
              <a:t>sacri</a:t>
            </a:r>
            <a:endParaRPr lang="cs-CZ" dirty="0"/>
          </a:p>
        </p:txBody>
      </p:sp>
      <p:pic>
        <p:nvPicPr>
          <p:cNvPr id="3" name="Zástupný symbol pro obsah 3" descr="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1412776"/>
            <a:ext cx="368681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473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Canalis</a:t>
            </a:r>
            <a:r>
              <a:rPr lang="cs-CZ" dirty="0" smtClean="0"/>
              <a:t> </a:t>
            </a:r>
            <a:r>
              <a:rPr lang="cs-CZ" dirty="0" err="1" smtClean="0"/>
              <a:t>cervicis</a:t>
            </a:r>
            <a:r>
              <a:rPr lang="cs-CZ" dirty="0" smtClean="0"/>
              <a:t> </a:t>
            </a:r>
            <a:r>
              <a:rPr lang="cs-CZ" dirty="0" err="1" smtClean="0"/>
              <a:t>uteri</a:t>
            </a:r>
            <a:endParaRPr 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285860"/>
            <a:ext cx="587733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403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r>
              <a:rPr lang="cs-CZ" sz="3200" dirty="0" err="1" smtClean="0"/>
              <a:t>Join</a:t>
            </a:r>
            <a:r>
              <a:rPr lang="cs-CZ" sz="3200" dirty="0" smtClean="0"/>
              <a:t> </a:t>
            </a:r>
            <a:r>
              <a:rPr lang="cs-CZ" sz="3200" dirty="0" err="1" smtClean="0"/>
              <a:t>the</a:t>
            </a:r>
            <a:r>
              <a:rPr lang="cs-CZ" sz="3200" dirty="0" smtClean="0"/>
              <a:t> </a:t>
            </a:r>
            <a:r>
              <a:rPr lang="cs-CZ" sz="3200" dirty="0" err="1" smtClean="0"/>
              <a:t>terms</a:t>
            </a:r>
            <a:r>
              <a:rPr lang="cs-CZ" sz="3200" dirty="0" smtClean="0"/>
              <a:t> in </a:t>
            </a:r>
            <a:r>
              <a:rPr lang="cs-CZ" sz="3200" dirty="0" err="1" smtClean="0"/>
              <a:t>red</a:t>
            </a:r>
            <a:r>
              <a:rPr lang="cs-CZ" sz="3200" dirty="0" smtClean="0"/>
              <a:t> </a:t>
            </a:r>
            <a:r>
              <a:rPr lang="cs-CZ" sz="3200" dirty="0" err="1" smtClean="0"/>
              <a:t>ink</a:t>
            </a:r>
            <a:r>
              <a:rPr lang="cs-CZ" sz="3200" dirty="0" smtClean="0"/>
              <a:t> </a:t>
            </a:r>
            <a:r>
              <a:rPr lang="cs-CZ" sz="3200" dirty="0" err="1" smtClean="0"/>
              <a:t>with</a:t>
            </a:r>
            <a:r>
              <a:rPr lang="cs-CZ" sz="3200" dirty="0" smtClean="0"/>
              <a:t> </a:t>
            </a:r>
            <a:r>
              <a:rPr lang="cs-CZ" sz="3200" dirty="0" err="1" smtClean="0"/>
              <a:t>the</a:t>
            </a:r>
            <a:r>
              <a:rPr lang="cs-CZ" sz="3200" dirty="0" smtClean="0"/>
              <a:t> </a:t>
            </a:r>
            <a:r>
              <a:rPr lang="cs-CZ" sz="3200" dirty="0" err="1" smtClean="0"/>
              <a:t>expression</a:t>
            </a:r>
            <a:r>
              <a:rPr lang="cs-CZ" sz="3200" dirty="0" smtClean="0"/>
              <a:t> </a:t>
            </a:r>
            <a:r>
              <a:rPr lang="cs-CZ" sz="3200" i="1" dirty="0" err="1" smtClean="0">
                <a:solidFill>
                  <a:srgbClr val="FF0000"/>
                </a:solidFill>
              </a:rPr>
              <a:t>sanatio</a:t>
            </a:r>
            <a:r>
              <a:rPr lang="cs-CZ" sz="3200" i="1" dirty="0" smtClean="0">
                <a:solidFill>
                  <a:srgbClr val="FF0000"/>
                </a:solidFill>
              </a:rPr>
              <a:t> </a:t>
            </a:r>
            <a:r>
              <a:rPr lang="cs-CZ" sz="3200" dirty="0" smtClean="0"/>
              <a:t>(</a:t>
            </a:r>
            <a:r>
              <a:rPr lang="cs-CZ" sz="3200" dirty="0" err="1" smtClean="0"/>
              <a:t>see</a:t>
            </a:r>
            <a:r>
              <a:rPr lang="cs-CZ" sz="3200" dirty="0" smtClean="0"/>
              <a:t> slide 20):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xmlns="" val="184847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cs-CZ" dirty="0" err="1" smtClean="0"/>
              <a:t>Aether</a:t>
            </a:r>
            <a:r>
              <a:rPr lang="cs-CZ" dirty="0" smtClean="0"/>
              <a:t> pro </a:t>
            </a:r>
            <a:r>
              <a:rPr lang="cs-CZ" dirty="0" err="1" smtClean="0"/>
              <a:t>narcosi</a:t>
            </a:r>
            <a:endParaRPr lang="cs-CZ" dirty="0" smtClean="0"/>
          </a:p>
          <a:p>
            <a:pPr marL="109728" indent="0">
              <a:buNone/>
            </a:pPr>
            <a:endParaRPr lang="cs-CZ" dirty="0" smtClean="0"/>
          </a:p>
          <a:p>
            <a:pPr marL="109728" indent="0">
              <a:buNone/>
            </a:pPr>
            <a:r>
              <a:rPr lang="cs-CZ" dirty="0" err="1" smtClean="0"/>
              <a:t>Cystes</a:t>
            </a:r>
            <a:r>
              <a:rPr lang="cs-CZ" dirty="0" smtClean="0"/>
              <a:t> </a:t>
            </a:r>
            <a:r>
              <a:rPr lang="cs-CZ" dirty="0" err="1" smtClean="0"/>
              <a:t>benignae</a:t>
            </a:r>
            <a:r>
              <a:rPr lang="cs-CZ" dirty="0" smtClean="0"/>
              <a:t> </a:t>
            </a:r>
            <a:r>
              <a:rPr lang="cs-CZ" dirty="0" err="1" smtClean="0"/>
              <a:t>corporis</a:t>
            </a:r>
            <a:r>
              <a:rPr lang="cs-CZ" dirty="0" smtClean="0"/>
              <a:t> </a:t>
            </a:r>
            <a:r>
              <a:rPr lang="cs-CZ" dirty="0" err="1" smtClean="0"/>
              <a:t>uteri</a:t>
            </a:r>
            <a:endParaRPr lang="cs-CZ" dirty="0" smtClean="0"/>
          </a:p>
          <a:p>
            <a:pPr marL="109728" indent="0">
              <a:buNone/>
            </a:pPr>
            <a:endParaRPr lang="cs-CZ" dirty="0" smtClean="0"/>
          </a:p>
          <a:p>
            <a:pPr marL="109728" indent="0">
              <a:buNone/>
            </a:pPr>
            <a:r>
              <a:rPr lang="cs-CZ" dirty="0" err="1" smtClean="0"/>
              <a:t>Myomata</a:t>
            </a:r>
            <a:r>
              <a:rPr lang="cs-CZ" dirty="0" smtClean="0"/>
              <a:t> </a:t>
            </a:r>
            <a:r>
              <a:rPr lang="cs-CZ" dirty="0" err="1" smtClean="0"/>
              <a:t>uteri</a:t>
            </a:r>
            <a:r>
              <a:rPr lang="cs-CZ" dirty="0" smtClean="0"/>
              <a:t> </a:t>
            </a:r>
            <a:r>
              <a:rPr lang="cs-CZ" dirty="0" err="1" smtClean="0"/>
              <a:t>cum</a:t>
            </a:r>
            <a:r>
              <a:rPr lang="cs-CZ" dirty="0" smtClean="0"/>
              <a:t> </a:t>
            </a:r>
            <a:r>
              <a:rPr lang="cs-CZ" dirty="0" err="1" smtClean="0"/>
              <a:t>prognosi</a:t>
            </a:r>
            <a:r>
              <a:rPr lang="cs-CZ" dirty="0" smtClean="0"/>
              <a:t> bona</a:t>
            </a:r>
          </a:p>
          <a:p>
            <a:pPr marL="109728" indent="0">
              <a:buNone/>
            </a:pPr>
            <a:endParaRPr lang="cs-CZ" dirty="0" smtClean="0"/>
          </a:p>
          <a:p>
            <a:pPr marL="109728" indent="0">
              <a:buNone/>
            </a:pPr>
            <a:r>
              <a:rPr lang="cs-CZ" dirty="0" err="1" smtClean="0"/>
              <a:t>Haemodialysis</a:t>
            </a:r>
            <a:r>
              <a:rPr lang="cs-CZ" dirty="0" smtClean="0"/>
              <a:t> </a:t>
            </a:r>
            <a:r>
              <a:rPr lang="cs-CZ" dirty="0" err="1" smtClean="0"/>
              <a:t>propter</a:t>
            </a:r>
            <a:r>
              <a:rPr lang="cs-CZ" dirty="0" smtClean="0"/>
              <a:t> </a:t>
            </a:r>
            <a:r>
              <a:rPr lang="cs-CZ" dirty="0" err="1" smtClean="0"/>
              <a:t>functionem</a:t>
            </a:r>
            <a:r>
              <a:rPr lang="cs-CZ" dirty="0" smtClean="0"/>
              <a:t> </a:t>
            </a:r>
            <a:r>
              <a:rPr lang="cs-CZ" dirty="0" err="1" smtClean="0"/>
              <a:t>renum</a:t>
            </a:r>
            <a:r>
              <a:rPr lang="cs-CZ" dirty="0" smtClean="0"/>
              <a:t> </a:t>
            </a:r>
            <a:r>
              <a:rPr lang="cs-CZ" dirty="0" err="1" smtClean="0"/>
              <a:t>laesam</a:t>
            </a:r>
            <a:endParaRPr lang="cs-CZ" dirty="0" smtClean="0"/>
          </a:p>
          <a:p>
            <a:pPr marL="109728" indent="0">
              <a:buNone/>
            </a:pPr>
            <a:endParaRPr lang="cs-CZ" dirty="0" smtClean="0"/>
          </a:p>
          <a:p>
            <a:pPr marL="109728" indent="0">
              <a:buNone/>
            </a:pPr>
            <a:r>
              <a:rPr lang="cs-CZ" dirty="0" err="1" smtClean="0"/>
              <a:t>Metastases</a:t>
            </a:r>
            <a:r>
              <a:rPr lang="cs-CZ" dirty="0" smtClean="0"/>
              <a:t> </a:t>
            </a:r>
            <a:r>
              <a:rPr lang="cs-CZ" dirty="0" err="1" smtClean="0"/>
              <a:t>carcinomatosae</a:t>
            </a:r>
            <a:r>
              <a:rPr lang="cs-CZ" dirty="0" smtClean="0"/>
              <a:t> </a:t>
            </a:r>
            <a:r>
              <a:rPr lang="cs-CZ" dirty="0" err="1" smtClean="0"/>
              <a:t>pulmonum</a:t>
            </a:r>
            <a:endParaRPr lang="cs-CZ" dirty="0" smtClean="0"/>
          </a:p>
          <a:p>
            <a:pPr marL="109728" indent="0">
              <a:buNone/>
            </a:pPr>
            <a:endParaRPr lang="cs-CZ" dirty="0" smtClean="0"/>
          </a:p>
          <a:p>
            <a:pPr marL="109728" indent="0">
              <a:buNone/>
            </a:pPr>
            <a:r>
              <a:rPr lang="cs-CZ" dirty="0" smtClean="0"/>
              <a:t>In parte </a:t>
            </a:r>
            <a:r>
              <a:rPr lang="cs-CZ" dirty="0" err="1" smtClean="0"/>
              <a:t>ossea</a:t>
            </a:r>
            <a:r>
              <a:rPr lang="cs-CZ" dirty="0" smtClean="0"/>
              <a:t> </a:t>
            </a:r>
            <a:r>
              <a:rPr lang="cs-CZ" dirty="0" err="1" smtClean="0"/>
              <a:t>tubae</a:t>
            </a:r>
            <a:r>
              <a:rPr lang="cs-CZ" dirty="0" smtClean="0"/>
              <a:t> </a:t>
            </a:r>
            <a:r>
              <a:rPr lang="cs-CZ" dirty="0" err="1" smtClean="0"/>
              <a:t>auditivae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400" dirty="0" err="1" smtClean="0"/>
              <a:t>Decide</a:t>
            </a:r>
            <a:r>
              <a:rPr lang="cs-CZ" sz="2400" dirty="0" smtClean="0"/>
              <a:t> </a:t>
            </a:r>
            <a:r>
              <a:rPr lang="cs-CZ" sz="2400" dirty="0" err="1" smtClean="0"/>
              <a:t>what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/>
              <a:t> </a:t>
            </a:r>
            <a:r>
              <a:rPr lang="cs-CZ" sz="2400" dirty="0" smtClean="0"/>
              <a:t>case and </a:t>
            </a:r>
            <a:r>
              <a:rPr lang="cs-CZ" sz="2400" dirty="0" err="1" smtClean="0"/>
              <a:t>declension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every</a:t>
            </a:r>
            <a:r>
              <a:rPr lang="cs-CZ" sz="2400" dirty="0" smtClean="0"/>
              <a:t> single </a:t>
            </a:r>
            <a:r>
              <a:rPr lang="cs-CZ" sz="2400" dirty="0" err="1" smtClean="0"/>
              <a:t>noun</a:t>
            </a:r>
            <a:r>
              <a:rPr lang="cs-CZ" sz="2400" smtClean="0"/>
              <a:t> are. </a:t>
            </a:r>
            <a:r>
              <a:rPr lang="cs-CZ" sz="2400" dirty="0" err="1" smtClean="0"/>
              <a:t>Write</a:t>
            </a:r>
            <a:r>
              <a:rPr lang="cs-CZ" sz="2400" dirty="0" smtClean="0"/>
              <a:t> </a:t>
            </a:r>
            <a:r>
              <a:rPr lang="cs-CZ" sz="2400" dirty="0" err="1" smtClean="0"/>
              <a:t>down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nouns</a:t>
            </a:r>
            <a:r>
              <a:rPr lang="cs-CZ" sz="2400" dirty="0" smtClean="0"/>
              <a:t> in </a:t>
            </a:r>
            <a:r>
              <a:rPr lang="cs-CZ" sz="2400" dirty="0" err="1" smtClean="0"/>
              <a:t>the</a:t>
            </a:r>
            <a:r>
              <a:rPr lang="cs-CZ" sz="2400" dirty="0" smtClean="0"/>
              <a:t> table on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next</a:t>
            </a:r>
            <a:r>
              <a:rPr lang="cs-CZ" sz="2400" dirty="0" smtClean="0"/>
              <a:t> </a:t>
            </a:r>
            <a:r>
              <a:rPr lang="cs-CZ" sz="2400" dirty="0" err="1" smtClean="0"/>
              <a:t>slide</a:t>
            </a:r>
            <a:r>
              <a:rPr lang="cs-CZ" sz="2400" dirty="0" smtClean="0"/>
              <a:t>: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xmlns="" val="108050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02353923"/>
              </p:ext>
            </p:extLst>
          </p:nvPr>
        </p:nvGraphicFramePr>
        <p:xfrm>
          <a:off x="0" y="44625"/>
          <a:ext cx="9108503" cy="6813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3647"/>
                <a:gridCol w="2952328"/>
                <a:gridCol w="2376264"/>
                <a:gridCol w="2376264"/>
              </a:tblGrid>
              <a:tr h="1416304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1st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declension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2nd </a:t>
                      </a:r>
                      <a:r>
                        <a:rPr lang="cs-CZ" dirty="0" err="1" smtClean="0"/>
                        <a:t>declension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3rd </a:t>
                      </a:r>
                      <a:r>
                        <a:rPr lang="cs-CZ" dirty="0" err="1" smtClean="0"/>
                        <a:t>declension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err="1" smtClean="0"/>
                        <a:t>nom</a:t>
                      </a:r>
                      <a:r>
                        <a:rPr lang="cs-CZ" dirty="0" smtClean="0"/>
                        <a:t>. </a:t>
                      </a:r>
                      <a:r>
                        <a:rPr lang="cs-CZ" dirty="0" err="1" smtClean="0"/>
                        <a:t>sg</a:t>
                      </a:r>
                      <a:r>
                        <a:rPr lang="cs-CZ" dirty="0" smtClean="0"/>
                        <a:t>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gen. </a:t>
                      </a:r>
                      <a:r>
                        <a:rPr lang="cs-CZ" dirty="0" err="1" smtClean="0"/>
                        <a:t>sg</a:t>
                      </a:r>
                      <a:r>
                        <a:rPr lang="cs-CZ" dirty="0" smtClean="0"/>
                        <a:t>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err="1" smtClean="0"/>
                        <a:t>accus</a:t>
                      </a:r>
                      <a:r>
                        <a:rPr lang="cs-CZ" dirty="0" smtClean="0"/>
                        <a:t>.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sg</a:t>
                      </a:r>
                      <a:r>
                        <a:rPr lang="cs-CZ" baseline="0" dirty="0" smtClean="0"/>
                        <a:t>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err="1" smtClean="0"/>
                        <a:t>abl</a:t>
                      </a:r>
                      <a:r>
                        <a:rPr lang="cs-CZ" dirty="0" smtClean="0"/>
                        <a:t>. </a:t>
                      </a:r>
                      <a:r>
                        <a:rPr lang="cs-CZ" dirty="0" err="1" smtClean="0"/>
                        <a:t>sg</a:t>
                      </a:r>
                      <a:r>
                        <a:rPr lang="cs-CZ" dirty="0" smtClean="0"/>
                        <a:t>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err="1" smtClean="0"/>
                        <a:t>nom</a:t>
                      </a:r>
                      <a:r>
                        <a:rPr lang="cs-CZ" dirty="0" smtClean="0"/>
                        <a:t>. </a:t>
                      </a:r>
                      <a:r>
                        <a:rPr lang="cs-CZ" dirty="0" err="1" smtClean="0"/>
                        <a:t>pl</a:t>
                      </a:r>
                      <a:r>
                        <a:rPr lang="cs-CZ" dirty="0" smtClean="0"/>
                        <a:t>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gen. </a:t>
                      </a:r>
                      <a:r>
                        <a:rPr lang="cs-CZ" dirty="0" err="1" smtClean="0"/>
                        <a:t>pl</a:t>
                      </a:r>
                      <a:r>
                        <a:rPr lang="cs-CZ" dirty="0" smtClean="0"/>
                        <a:t>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</a:tr>
              <a:tr h="778296"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err="1" smtClean="0"/>
                        <a:t>accus</a:t>
                      </a:r>
                      <a:r>
                        <a:rPr lang="cs-CZ" dirty="0" smtClean="0"/>
                        <a:t>. </a:t>
                      </a:r>
                      <a:r>
                        <a:rPr lang="cs-CZ" dirty="0" err="1" smtClean="0"/>
                        <a:t>pl</a:t>
                      </a:r>
                      <a:r>
                        <a:rPr lang="cs-CZ" dirty="0" smtClean="0"/>
                        <a:t>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</a:tr>
              <a:tr h="778296"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err="1" smtClean="0"/>
                        <a:t>abl</a:t>
                      </a:r>
                      <a:r>
                        <a:rPr lang="cs-CZ" dirty="0" smtClean="0"/>
                        <a:t>. </a:t>
                      </a:r>
                      <a:r>
                        <a:rPr lang="cs-CZ" dirty="0" err="1" smtClean="0"/>
                        <a:t>pl</a:t>
                      </a:r>
                      <a:r>
                        <a:rPr lang="cs-CZ" dirty="0" smtClean="0"/>
                        <a:t>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151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82547"/>
          </a:xfrm>
        </p:spPr>
        <p:txBody>
          <a:bodyPr>
            <a:normAutofit fontScale="70000" lnSpcReduction="20000"/>
          </a:bodyPr>
          <a:lstStyle/>
          <a:p>
            <a:pPr marL="109728" indent="0">
              <a:buNone/>
            </a:pPr>
            <a:r>
              <a:rPr lang="cs-CZ" dirty="0" err="1" smtClean="0"/>
              <a:t>Symptomata</a:t>
            </a:r>
            <a:r>
              <a:rPr lang="cs-CZ" dirty="0" smtClean="0"/>
              <a:t> </a:t>
            </a:r>
            <a:r>
              <a:rPr lang="cs-CZ" dirty="0" err="1" smtClean="0"/>
              <a:t>tuberculos</a:t>
            </a:r>
            <a:r>
              <a:rPr lang="cs-CZ" dirty="0" smtClean="0"/>
              <a:t>_____</a:t>
            </a:r>
          </a:p>
          <a:p>
            <a:pPr marL="109728" indent="0">
              <a:buNone/>
            </a:pPr>
            <a:endParaRPr lang="cs-CZ" dirty="0" smtClean="0"/>
          </a:p>
          <a:p>
            <a:pPr marL="109728" indent="0">
              <a:buNone/>
            </a:pPr>
            <a:r>
              <a:rPr lang="cs-CZ" dirty="0" err="1" smtClean="0"/>
              <a:t>Resectio</a:t>
            </a:r>
            <a:r>
              <a:rPr lang="cs-CZ" dirty="0" smtClean="0"/>
              <a:t> </a:t>
            </a:r>
            <a:r>
              <a:rPr lang="cs-CZ" dirty="0" err="1" smtClean="0"/>
              <a:t>radic</a:t>
            </a:r>
            <a:r>
              <a:rPr lang="cs-CZ" dirty="0" smtClean="0"/>
              <a:t>_____ </a:t>
            </a:r>
            <a:r>
              <a:rPr lang="cs-CZ" dirty="0" err="1" smtClean="0"/>
              <a:t>dent</a:t>
            </a:r>
            <a:r>
              <a:rPr lang="cs-CZ" dirty="0" smtClean="0"/>
              <a:t>_____ </a:t>
            </a:r>
            <a:r>
              <a:rPr lang="cs-CZ" dirty="0" err="1" smtClean="0"/>
              <a:t>incisiv</a:t>
            </a:r>
            <a:r>
              <a:rPr lang="cs-CZ" dirty="0" smtClean="0"/>
              <a:t>_____</a:t>
            </a:r>
          </a:p>
          <a:p>
            <a:pPr marL="109728" indent="0">
              <a:buNone/>
            </a:pPr>
            <a:endParaRPr lang="cs-CZ" dirty="0" smtClean="0"/>
          </a:p>
          <a:p>
            <a:pPr marL="109728" indent="0">
              <a:buNone/>
            </a:pPr>
            <a:r>
              <a:rPr lang="cs-CZ" dirty="0" smtClean="0"/>
              <a:t>Sub </a:t>
            </a:r>
            <a:r>
              <a:rPr lang="cs-CZ" dirty="0" err="1" smtClean="0"/>
              <a:t>calcar</a:t>
            </a:r>
            <a:r>
              <a:rPr lang="cs-CZ" dirty="0" smtClean="0"/>
              <a:t>_____ </a:t>
            </a:r>
            <a:r>
              <a:rPr lang="cs-CZ" dirty="0" err="1" smtClean="0"/>
              <a:t>av</a:t>
            </a:r>
            <a:r>
              <a:rPr lang="cs-CZ" dirty="0" smtClean="0"/>
              <a:t>_____</a:t>
            </a:r>
          </a:p>
          <a:p>
            <a:pPr marL="109728" indent="0">
              <a:buNone/>
            </a:pPr>
            <a:endParaRPr lang="cs-CZ" dirty="0" smtClean="0"/>
          </a:p>
          <a:p>
            <a:pPr marL="109728" indent="0">
              <a:buNone/>
            </a:pPr>
            <a:r>
              <a:rPr lang="cs-CZ" dirty="0" err="1" smtClean="0"/>
              <a:t>Amputatio</a:t>
            </a:r>
            <a:r>
              <a:rPr lang="cs-CZ" dirty="0" smtClean="0"/>
              <a:t> </a:t>
            </a:r>
            <a:r>
              <a:rPr lang="cs-CZ" dirty="0" err="1" smtClean="0"/>
              <a:t>ped</a:t>
            </a:r>
            <a:r>
              <a:rPr lang="cs-CZ" dirty="0" smtClean="0"/>
              <a:t>_____ </a:t>
            </a:r>
            <a:r>
              <a:rPr lang="cs-CZ" dirty="0" err="1" smtClean="0"/>
              <a:t>dextr</a:t>
            </a:r>
            <a:r>
              <a:rPr lang="cs-CZ" dirty="0" smtClean="0"/>
              <a:t>_____ </a:t>
            </a:r>
            <a:r>
              <a:rPr lang="cs-CZ" dirty="0" err="1" smtClean="0"/>
              <a:t>cum</a:t>
            </a:r>
            <a:r>
              <a:rPr lang="cs-CZ" dirty="0" smtClean="0"/>
              <a:t> </a:t>
            </a:r>
            <a:r>
              <a:rPr lang="cs-CZ" dirty="0" err="1" smtClean="0"/>
              <a:t>narcos</a:t>
            </a:r>
            <a:r>
              <a:rPr lang="cs-CZ" dirty="0" smtClean="0"/>
              <a:t>_____</a:t>
            </a:r>
          </a:p>
          <a:p>
            <a:pPr marL="109728" indent="0">
              <a:buNone/>
            </a:pPr>
            <a:endParaRPr lang="cs-CZ" dirty="0" smtClean="0"/>
          </a:p>
          <a:p>
            <a:pPr marL="109728" indent="0">
              <a:buNone/>
            </a:pPr>
            <a:r>
              <a:rPr lang="cs-CZ" dirty="0" err="1" smtClean="0"/>
              <a:t>Aether</a:t>
            </a:r>
            <a:r>
              <a:rPr lang="cs-CZ" dirty="0" smtClean="0"/>
              <a:t> pro </a:t>
            </a:r>
            <a:r>
              <a:rPr lang="cs-CZ" dirty="0" err="1" smtClean="0"/>
              <a:t>anaesthesi</a:t>
            </a:r>
            <a:r>
              <a:rPr lang="cs-CZ" dirty="0" smtClean="0"/>
              <a:t>_____</a:t>
            </a:r>
          </a:p>
          <a:p>
            <a:pPr marL="109728" indent="0">
              <a:buNone/>
            </a:pPr>
            <a:endParaRPr lang="cs-CZ" dirty="0" smtClean="0"/>
          </a:p>
          <a:p>
            <a:pPr marL="109728" indent="0">
              <a:buNone/>
            </a:pPr>
            <a:r>
              <a:rPr lang="cs-CZ" dirty="0" err="1" smtClean="0"/>
              <a:t>Fractura</a:t>
            </a:r>
            <a:r>
              <a:rPr lang="cs-CZ" dirty="0" smtClean="0"/>
              <a:t> </a:t>
            </a:r>
            <a:r>
              <a:rPr lang="cs-CZ" dirty="0" err="1" smtClean="0"/>
              <a:t>pelv</a:t>
            </a:r>
            <a:r>
              <a:rPr lang="cs-CZ" dirty="0" smtClean="0"/>
              <a:t>_____ </a:t>
            </a:r>
            <a:r>
              <a:rPr lang="cs-CZ" dirty="0" err="1" smtClean="0"/>
              <a:t>cum</a:t>
            </a:r>
            <a:r>
              <a:rPr lang="cs-CZ" dirty="0" smtClean="0"/>
              <a:t> </a:t>
            </a:r>
            <a:r>
              <a:rPr lang="cs-CZ" dirty="0" err="1" smtClean="0"/>
              <a:t>haemorrhagi</a:t>
            </a:r>
            <a:r>
              <a:rPr lang="cs-CZ" dirty="0" smtClean="0"/>
              <a:t>_____ in </a:t>
            </a:r>
          </a:p>
          <a:p>
            <a:pPr marL="109728" indent="0">
              <a:buNone/>
            </a:pPr>
            <a:r>
              <a:rPr lang="cs-CZ" dirty="0" err="1" smtClean="0"/>
              <a:t>cavitat</a:t>
            </a:r>
            <a:r>
              <a:rPr lang="cs-CZ" dirty="0" smtClean="0"/>
              <a:t>_____ </a:t>
            </a:r>
            <a:r>
              <a:rPr lang="cs-CZ" dirty="0" err="1" smtClean="0"/>
              <a:t>abdomin</a:t>
            </a:r>
            <a:r>
              <a:rPr lang="cs-CZ" dirty="0" smtClean="0"/>
              <a:t>_____</a:t>
            </a:r>
          </a:p>
          <a:p>
            <a:pPr marL="109728" indent="0">
              <a:buNone/>
            </a:pPr>
            <a:endParaRPr lang="cs-CZ" dirty="0" smtClean="0"/>
          </a:p>
          <a:p>
            <a:pPr marL="109728" indent="0">
              <a:buNone/>
            </a:pPr>
            <a:r>
              <a:rPr lang="cs-CZ" dirty="0" err="1" smtClean="0"/>
              <a:t>Cochlear</a:t>
            </a:r>
            <a:r>
              <a:rPr lang="cs-CZ" dirty="0" smtClean="0"/>
              <a:t> plen_____ </a:t>
            </a:r>
            <a:r>
              <a:rPr lang="cs-CZ" dirty="0" err="1" smtClean="0"/>
              <a:t>mell</a:t>
            </a:r>
            <a:r>
              <a:rPr lang="cs-CZ" dirty="0" smtClean="0"/>
              <a:t>_____ pro </a:t>
            </a:r>
            <a:r>
              <a:rPr lang="cs-CZ" dirty="0" err="1" smtClean="0"/>
              <a:t>tuss</a:t>
            </a:r>
            <a:r>
              <a:rPr lang="cs-CZ" dirty="0" smtClean="0"/>
              <a:t>_____ </a:t>
            </a:r>
          </a:p>
          <a:p>
            <a:pPr marL="109728" indent="0">
              <a:buNone/>
            </a:pPr>
            <a:r>
              <a:rPr lang="cs-CZ" dirty="0" err="1" smtClean="0"/>
              <a:t>chronic</a:t>
            </a:r>
            <a:r>
              <a:rPr lang="cs-CZ" dirty="0" smtClean="0"/>
              <a:t>_____</a:t>
            </a:r>
          </a:p>
          <a:p>
            <a:pPr marL="109728" indent="0">
              <a:buNone/>
            </a:pPr>
            <a:endParaRPr lang="cs-CZ" dirty="0" smtClean="0"/>
          </a:p>
          <a:p>
            <a:pPr marL="109728" indent="0">
              <a:buNone/>
            </a:pPr>
            <a:r>
              <a:rPr lang="cs-CZ" dirty="0" smtClean="0"/>
              <a:t>Rete </a:t>
            </a:r>
            <a:r>
              <a:rPr lang="cs-CZ" dirty="0" err="1" smtClean="0"/>
              <a:t>venos</a:t>
            </a:r>
            <a:r>
              <a:rPr lang="cs-CZ" dirty="0" smtClean="0"/>
              <a:t>_____ </a:t>
            </a:r>
            <a:r>
              <a:rPr lang="cs-CZ" dirty="0" err="1" smtClean="0"/>
              <a:t>pi</a:t>
            </a:r>
            <a:r>
              <a:rPr lang="cs-CZ" dirty="0" smtClean="0"/>
              <a:t>_____ </a:t>
            </a:r>
            <a:r>
              <a:rPr lang="cs-CZ" dirty="0" err="1" smtClean="0"/>
              <a:t>matr</a:t>
            </a:r>
            <a:r>
              <a:rPr lang="cs-CZ" dirty="0" smtClean="0"/>
              <a:t>_____ </a:t>
            </a:r>
            <a:r>
              <a:rPr lang="cs-CZ" dirty="0" err="1" smtClean="0"/>
              <a:t>encephal</a:t>
            </a:r>
            <a:r>
              <a:rPr lang="cs-CZ" dirty="0" smtClean="0"/>
              <a:t>_____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cs-CZ" sz="2800" dirty="0" smtClean="0"/>
              <a:t>Fill in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missing</a:t>
            </a:r>
            <a:r>
              <a:rPr lang="cs-CZ" sz="2800" dirty="0" smtClean="0"/>
              <a:t> </a:t>
            </a:r>
            <a:r>
              <a:rPr lang="cs-CZ" sz="2800" dirty="0" err="1" smtClean="0"/>
              <a:t>endings</a:t>
            </a:r>
            <a:r>
              <a:rPr lang="cs-CZ" sz="2800" dirty="0" smtClean="0"/>
              <a:t>: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xmlns="" val="26876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5102027"/>
          </a:xfrm>
        </p:spPr>
        <p:txBody>
          <a:bodyPr>
            <a:normAutofit fontScale="62500" lnSpcReduction="20000"/>
          </a:bodyPr>
          <a:lstStyle/>
          <a:p>
            <a:pPr marL="109728" indent="0">
              <a:buNone/>
            </a:pPr>
            <a:endParaRPr lang="cs-CZ" dirty="0" smtClean="0"/>
          </a:p>
          <a:p>
            <a:pPr marL="109728" indent="0">
              <a:buNone/>
            </a:pPr>
            <a:r>
              <a:rPr lang="cs-CZ" dirty="0" err="1" smtClean="0"/>
              <a:t>Death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operating</a:t>
            </a:r>
            <a:r>
              <a:rPr lang="cs-CZ" dirty="0" smtClean="0"/>
              <a:t> table</a:t>
            </a:r>
          </a:p>
          <a:p>
            <a:pPr marL="109728" indent="0">
              <a:buNone/>
            </a:pPr>
            <a:endParaRPr lang="cs-CZ" dirty="0" smtClean="0"/>
          </a:p>
          <a:p>
            <a:pPr marL="109728" indent="0">
              <a:buNone/>
            </a:pPr>
            <a:r>
              <a:rPr lang="cs-CZ" dirty="0" err="1" smtClean="0"/>
              <a:t>Symptoms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carcinomatous</a:t>
            </a:r>
            <a:r>
              <a:rPr lang="cs-CZ" dirty="0" smtClean="0"/>
              <a:t> </a:t>
            </a:r>
            <a:r>
              <a:rPr lang="cs-CZ" dirty="0" err="1" smtClean="0"/>
              <a:t>metastases</a:t>
            </a:r>
            <a:endParaRPr lang="cs-CZ" dirty="0" smtClean="0"/>
          </a:p>
          <a:p>
            <a:pPr marL="109728" indent="0">
              <a:buNone/>
            </a:pPr>
            <a:endParaRPr lang="cs-CZ" dirty="0" smtClean="0"/>
          </a:p>
          <a:p>
            <a:pPr marL="109728" indent="0">
              <a:buNone/>
            </a:pPr>
            <a:r>
              <a:rPr lang="cs-CZ" dirty="0" err="1" smtClean="0"/>
              <a:t>Operation</a:t>
            </a:r>
            <a:r>
              <a:rPr lang="cs-CZ" dirty="0" smtClean="0"/>
              <a:t> </a:t>
            </a:r>
            <a:r>
              <a:rPr lang="cs-CZ" dirty="0" err="1" smtClean="0"/>
              <a:t>without</a:t>
            </a:r>
            <a:r>
              <a:rPr lang="cs-CZ" dirty="0" smtClean="0"/>
              <a:t> </a:t>
            </a:r>
            <a:r>
              <a:rPr lang="cs-CZ" dirty="0" err="1" smtClean="0"/>
              <a:t>narcosis</a:t>
            </a:r>
            <a:endParaRPr lang="cs-CZ" dirty="0" smtClean="0"/>
          </a:p>
          <a:p>
            <a:pPr marL="109728" indent="0">
              <a:buNone/>
            </a:pPr>
            <a:endParaRPr lang="cs-CZ" dirty="0" smtClean="0"/>
          </a:p>
          <a:p>
            <a:pPr marL="109728" indent="0">
              <a:buNone/>
            </a:pPr>
            <a:r>
              <a:rPr lang="cs-CZ" dirty="0" err="1" smtClean="0"/>
              <a:t>Lobes</a:t>
            </a:r>
            <a:r>
              <a:rPr lang="cs-CZ" dirty="0" smtClean="0"/>
              <a:t> and </a:t>
            </a:r>
            <a:r>
              <a:rPr lang="cs-CZ" dirty="0" err="1" smtClean="0"/>
              <a:t>parts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hypophysis</a:t>
            </a:r>
            <a:endParaRPr lang="cs-CZ" dirty="0" smtClean="0"/>
          </a:p>
          <a:p>
            <a:pPr marL="109728" indent="0">
              <a:buNone/>
            </a:pPr>
            <a:endParaRPr lang="cs-CZ" dirty="0" smtClean="0"/>
          </a:p>
          <a:p>
            <a:pPr marL="109728" indent="0">
              <a:buNone/>
            </a:pPr>
            <a:r>
              <a:rPr lang="cs-CZ" dirty="0" smtClean="0"/>
              <a:t>Free </a:t>
            </a:r>
            <a:r>
              <a:rPr lang="cs-CZ" dirty="0" err="1" smtClean="0"/>
              <a:t>margins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nails</a:t>
            </a:r>
            <a:endParaRPr lang="cs-CZ" dirty="0" smtClean="0"/>
          </a:p>
          <a:p>
            <a:pPr marL="109728" indent="0">
              <a:buNone/>
            </a:pPr>
            <a:endParaRPr lang="cs-CZ" dirty="0" smtClean="0"/>
          </a:p>
          <a:p>
            <a:pPr marL="109728" indent="0">
              <a:buNone/>
            </a:pPr>
            <a:r>
              <a:rPr lang="cs-CZ" dirty="0" smtClean="0"/>
              <a:t>In </a:t>
            </a:r>
            <a:r>
              <a:rPr lang="cs-CZ" dirty="0" err="1" smtClean="0"/>
              <a:t>acute</a:t>
            </a:r>
            <a:r>
              <a:rPr lang="cs-CZ" dirty="0" smtClean="0"/>
              <a:t> </a:t>
            </a:r>
            <a:r>
              <a:rPr lang="cs-CZ" dirty="0" err="1" smtClean="0"/>
              <a:t>fever</a:t>
            </a:r>
            <a:endParaRPr lang="cs-CZ" dirty="0" smtClean="0"/>
          </a:p>
          <a:p>
            <a:pPr marL="109728" indent="0">
              <a:buNone/>
            </a:pPr>
            <a:endParaRPr lang="cs-CZ" dirty="0" smtClean="0"/>
          </a:p>
          <a:p>
            <a:pPr marL="109728" indent="0">
              <a:buNone/>
            </a:pPr>
            <a:r>
              <a:rPr lang="cs-CZ" dirty="0" smtClean="0"/>
              <a:t>Milky </a:t>
            </a:r>
            <a:r>
              <a:rPr lang="cs-CZ" dirty="0" err="1" smtClean="0"/>
              <a:t>teeth</a:t>
            </a:r>
            <a:endParaRPr lang="cs-CZ" dirty="0" smtClean="0"/>
          </a:p>
          <a:p>
            <a:pPr marL="109728" indent="0">
              <a:buNone/>
            </a:pPr>
            <a:endParaRPr lang="cs-CZ" dirty="0" smtClean="0"/>
          </a:p>
          <a:p>
            <a:pPr marL="109728" indent="0">
              <a:buNone/>
            </a:pPr>
            <a:r>
              <a:rPr lang="cs-CZ" dirty="0" err="1" smtClean="0"/>
              <a:t>Venous</a:t>
            </a:r>
            <a:r>
              <a:rPr lang="cs-CZ" dirty="0" smtClean="0"/>
              <a:t> network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eyeball</a:t>
            </a:r>
            <a:endParaRPr lang="cs-CZ" dirty="0" smtClean="0"/>
          </a:p>
          <a:p>
            <a:pPr marL="109728" indent="0">
              <a:buNone/>
            </a:pPr>
            <a:endParaRPr lang="cs-CZ" dirty="0" smtClean="0"/>
          </a:p>
          <a:p>
            <a:pPr marL="109728" indent="0">
              <a:buNone/>
            </a:pPr>
            <a:r>
              <a:rPr lang="cs-CZ" dirty="0" err="1" smtClean="0"/>
              <a:t>Medicaments</a:t>
            </a:r>
            <a:r>
              <a:rPr lang="cs-CZ" dirty="0" smtClean="0"/>
              <a:t> </a:t>
            </a:r>
            <a:r>
              <a:rPr lang="cs-CZ" dirty="0" err="1" smtClean="0"/>
              <a:t>against</a:t>
            </a:r>
            <a:r>
              <a:rPr lang="cs-CZ" dirty="0" smtClean="0"/>
              <a:t> </a:t>
            </a:r>
            <a:r>
              <a:rPr lang="cs-CZ" dirty="0" err="1" smtClean="0"/>
              <a:t>whooping</a:t>
            </a:r>
            <a:r>
              <a:rPr lang="cs-CZ" dirty="0" smtClean="0"/>
              <a:t> </a:t>
            </a:r>
            <a:r>
              <a:rPr lang="cs-CZ" dirty="0" err="1" smtClean="0"/>
              <a:t>cough</a:t>
            </a:r>
            <a:endParaRPr lang="cs-CZ" dirty="0" smtClean="0"/>
          </a:p>
          <a:p>
            <a:pPr marL="109728" indent="0">
              <a:buNone/>
            </a:pP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cs-CZ" sz="3200" dirty="0" err="1" smtClean="0"/>
              <a:t>Translate</a:t>
            </a:r>
            <a:r>
              <a:rPr lang="cs-CZ" sz="3200" dirty="0" smtClean="0"/>
              <a:t> </a:t>
            </a:r>
            <a:r>
              <a:rPr lang="cs-CZ" sz="3200" dirty="0" err="1" smtClean="0"/>
              <a:t>into</a:t>
            </a:r>
            <a:r>
              <a:rPr lang="cs-CZ" sz="3200" dirty="0" smtClean="0"/>
              <a:t> Latin: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xmlns="" val="32417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Axis </a:t>
            </a:r>
            <a:r>
              <a:rPr lang="cs-CZ" dirty="0" err="1" smtClean="0"/>
              <a:t>pelvis</a:t>
            </a:r>
            <a:endParaRPr lang="cs-CZ" dirty="0"/>
          </a:p>
        </p:txBody>
      </p:sp>
      <p:pic>
        <p:nvPicPr>
          <p:cNvPr id="4" name="Zástupný symbol pro obsah 3" descr="117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357422" y="1285860"/>
            <a:ext cx="4679950" cy="5143500"/>
          </a:xfrm>
        </p:spPr>
      </p:pic>
    </p:spTree>
    <p:extLst>
      <p:ext uri="{BB962C8B-B14F-4D97-AF65-F5344CB8AC3E}">
        <p14:creationId xmlns:p14="http://schemas.microsoft.com/office/powerpoint/2010/main" xmlns="" val="58788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Calcar</a:t>
            </a:r>
            <a:r>
              <a:rPr lang="cs-CZ" dirty="0" smtClean="0"/>
              <a:t> avis</a:t>
            </a:r>
            <a:endParaRPr lang="cs-CZ" dirty="0"/>
          </a:p>
        </p:txBody>
      </p:sp>
      <p:pic>
        <p:nvPicPr>
          <p:cNvPr id="4" name="Zástupný symbol pro obsah 3" descr="220px-Gray739-emphasizing-calcar-avis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357298"/>
            <a:ext cx="6211887" cy="4714875"/>
          </a:xfrm>
        </p:spPr>
      </p:pic>
    </p:spTree>
    <p:extLst>
      <p:ext uri="{BB962C8B-B14F-4D97-AF65-F5344CB8AC3E}">
        <p14:creationId xmlns:p14="http://schemas.microsoft.com/office/powerpoint/2010/main" xmlns="" val="428594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Sulci </a:t>
            </a:r>
            <a:r>
              <a:rPr lang="cs-CZ" dirty="0" err="1" smtClean="0"/>
              <a:t>cutis</a:t>
            </a:r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643050"/>
            <a:ext cx="695651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247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Fossa</a:t>
            </a:r>
            <a:r>
              <a:rPr lang="cs-CZ" dirty="0" smtClean="0"/>
              <a:t> </a:t>
            </a:r>
            <a:r>
              <a:rPr lang="cs-CZ" dirty="0" err="1" smtClean="0"/>
              <a:t>hypophysialis</a:t>
            </a:r>
            <a:endParaRPr lang="cs-CZ" dirty="0"/>
          </a:p>
        </p:txBody>
      </p:sp>
      <p:pic>
        <p:nvPicPr>
          <p:cNvPr id="4" name="Zástupný symbol pro obsah 3" descr="s108o.gif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714488"/>
            <a:ext cx="6797675" cy="3600450"/>
          </a:xfrm>
        </p:spPr>
      </p:pic>
    </p:spTree>
    <p:extLst>
      <p:ext uri="{BB962C8B-B14F-4D97-AF65-F5344CB8AC3E}">
        <p14:creationId xmlns:p14="http://schemas.microsoft.com/office/powerpoint/2010/main" xmlns="" val="413822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Isthmus</a:t>
            </a:r>
            <a:r>
              <a:rPr lang="cs-CZ" dirty="0" smtClean="0"/>
              <a:t> </a:t>
            </a:r>
            <a:r>
              <a:rPr lang="cs-CZ" dirty="0" err="1" smtClean="0"/>
              <a:t>faucium</a:t>
            </a:r>
            <a:endParaRPr lang="cs-CZ" dirty="0"/>
          </a:p>
        </p:txBody>
      </p:sp>
      <p:pic>
        <p:nvPicPr>
          <p:cNvPr id="3" name="Obrázek 2" descr="image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428736"/>
            <a:ext cx="4429125" cy="4324350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3963" y="1357298"/>
            <a:ext cx="4110037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9454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Rete </a:t>
            </a:r>
            <a:r>
              <a:rPr lang="cs-CZ" dirty="0" err="1" smtClean="0"/>
              <a:t>testis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1310781"/>
            <a:ext cx="4852566" cy="535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19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170579"/>
          </a:xfrm>
        </p:spPr>
        <p:txBody>
          <a:bodyPr/>
          <a:lstStyle/>
          <a:p>
            <a:pPr marL="109728" indent="0">
              <a:buNone/>
            </a:pPr>
            <a:r>
              <a:rPr lang="cs-CZ" dirty="0" err="1"/>
              <a:t>cirrhosis</a:t>
            </a:r>
            <a:r>
              <a:rPr lang="cs-CZ" dirty="0"/>
              <a:t> – </a:t>
            </a:r>
            <a:r>
              <a:rPr lang="cs-CZ" dirty="0" err="1" smtClean="0"/>
              <a:t>hepar</a:t>
            </a:r>
            <a:endParaRPr lang="cs-CZ" dirty="0" smtClean="0"/>
          </a:p>
          <a:p>
            <a:pPr marL="109728" indent="0">
              <a:buNone/>
            </a:pPr>
            <a:r>
              <a:rPr lang="cs-CZ" dirty="0" err="1"/>
              <a:t>melanosis</a:t>
            </a:r>
            <a:r>
              <a:rPr lang="cs-CZ" dirty="0"/>
              <a:t> – </a:t>
            </a:r>
            <a:r>
              <a:rPr lang="cs-CZ" dirty="0" err="1" smtClean="0"/>
              <a:t>colon</a:t>
            </a:r>
            <a:endParaRPr lang="cs-CZ" dirty="0" smtClean="0"/>
          </a:p>
          <a:p>
            <a:pPr marL="109728" indent="0">
              <a:buNone/>
            </a:pPr>
            <a:r>
              <a:rPr lang="cs-CZ" dirty="0" err="1" smtClean="0"/>
              <a:t>stenosis</a:t>
            </a:r>
            <a:r>
              <a:rPr lang="cs-CZ" dirty="0" smtClean="0"/>
              <a:t> </a:t>
            </a:r>
            <a:r>
              <a:rPr lang="cs-CZ" dirty="0"/>
              <a:t>– </a:t>
            </a:r>
            <a:r>
              <a:rPr lang="cs-CZ" dirty="0" smtClean="0"/>
              <a:t>ostium</a:t>
            </a:r>
          </a:p>
          <a:p>
            <a:pPr marL="109728" indent="0">
              <a:buNone/>
            </a:pPr>
            <a:r>
              <a:rPr lang="cs-CZ" dirty="0" err="1"/>
              <a:t>sclerosis</a:t>
            </a:r>
            <a:r>
              <a:rPr lang="cs-CZ" dirty="0"/>
              <a:t> – </a:t>
            </a:r>
            <a:r>
              <a:rPr lang="cs-CZ" dirty="0" err="1" smtClean="0"/>
              <a:t>arteria</a:t>
            </a:r>
            <a:r>
              <a:rPr lang="cs-CZ" dirty="0" smtClean="0"/>
              <a:t>/</a:t>
            </a:r>
            <a:r>
              <a:rPr lang="cs-CZ" dirty="0" err="1" smtClean="0"/>
              <a:t>arteriae</a:t>
            </a:r>
            <a:endParaRPr lang="cs-CZ" dirty="0" smtClean="0"/>
          </a:p>
          <a:p>
            <a:pPr marL="109728" indent="0">
              <a:buNone/>
            </a:pPr>
            <a:r>
              <a:rPr lang="cs-CZ" dirty="0" err="1" smtClean="0"/>
              <a:t>emesis</a:t>
            </a:r>
            <a:r>
              <a:rPr lang="cs-CZ" dirty="0" smtClean="0"/>
              <a:t> – </a:t>
            </a:r>
            <a:r>
              <a:rPr lang="cs-CZ" dirty="0" err="1" smtClean="0"/>
              <a:t>gravida</a:t>
            </a:r>
            <a:r>
              <a:rPr lang="cs-CZ" dirty="0" smtClean="0"/>
              <a:t>/</a:t>
            </a:r>
            <a:r>
              <a:rPr lang="cs-CZ" dirty="0" err="1" smtClean="0"/>
              <a:t>gravidae</a:t>
            </a:r>
            <a:endParaRPr lang="cs-CZ" dirty="0" smtClean="0"/>
          </a:p>
          <a:p>
            <a:pPr marL="109728" indent="0">
              <a:buNone/>
            </a:pPr>
            <a:r>
              <a:rPr lang="cs-CZ" dirty="0" err="1" smtClean="0">
                <a:solidFill>
                  <a:srgbClr val="FF0000"/>
                </a:solidFill>
              </a:rPr>
              <a:t>dolor</a:t>
            </a:r>
            <a:r>
              <a:rPr lang="cs-CZ" dirty="0" smtClean="0">
                <a:solidFill>
                  <a:srgbClr val="FF0000"/>
                </a:solidFill>
              </a:rPr>
              <a:t> - pes</a:t>
            </a:r>
          </a:p>
          <a:p>
            <a:pPr marL="109728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dosis - </a:t>
            </a:r>
            <a:r>
              <a:rPr lang="cs-CZ" dirty="0" err="1" smtClean="0">
                <a:solidFill>
                  <a:srgbClr val="FF0000"/>
                </a:solidFill>
              </a:rPr>
              <a:t>medicamentum</a:t>
            </a:r>
            <a:endParaRPr lang="cs-CZ" dirty="0">
              <a:solidFill>
                <a:srgbClr val="FF0000"/>
              </a:solidFill>
            </a:endParaRPr>
          </a:p>
          <a:p>
            <a:pPr marL="109728" indent="0">
              <a:buNone/>
            </a:pPr>
            <a:endParaRPr lang="cs-CZ" dirty="0"/>
          </a:p>
          <a:p>
            <a:pPr marL="109728" indent="0">
              <a:buNone/>
            </a:pPr>
            <a:endParaRPr lang="cs-CZ" dirty="0"/>
          </a:p>
          <a:p>
            <a:pPr marL="109728" indent="0">
              <a:buNone/>
            </a:pPr>
            <a:endParaRPr lang="cs-CZ" dirty="0"/>
          </a:p>
          <a:p>
            <a:pPr marL="109728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40997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188</TotalTime>
  <Words>592</Words>
  <Application>Microsoft Office PowerPoint</Application>
  <PresentationFormat>Předvádění na obrazovce (4:3)</PresentationFormat>
  <Paragraphs>188</Paragraphs>
  <Slides>27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Shluk</vt:lpstr>
      <vt:lpstr>a) Give gen. sg., gender and example of the following nouns:  b) Underline the genitive stem:</vt:lpstr>
      <vt:lpstr>Form grammatically correct terms:</vt:lpstr>
      <vt:lpstr>Axis pelvis</vt:lpstr>
      <vt:lpstr>Calcar avis</vt:lpstr>
      <vt:lpstr>Sulci cutis</vt:lpstr>
      <vt:lpstr>Fossa hypophysialis</vt:lpstr>
      <vt:lpstr>Isthmus faucium</vt:lpstr>
      <vt:lpstr>Rete testis</vt:lpstr>
      <vt:lpstr>Snímek 9</vt:lpstr>
      <vt:lpstr>Cirrhosis hepatis</vt:lpstr>
      <vt:lpstr>Melanosis coli</vt:lpstr>
      <vt:lpstr>Change the terms in red ink in plural (see slides 2 and 9): </vt:lpstr>
      <vt:lpstr>a) Decide what the gender of the nouns in the left circle is? b) Match the nouns with the adjectives in correct forms:</vt:lpstr>
      <vt:lpstr>Change in plural all terms which occur in pairs/plural (see the previus slide):</vt:lpstr>
      <vt:lpstr>Canales palatini</vt:lpstr>
      <vt:lpstr>Auris media</vt:lpstr>
      <vt:lpstr>Match the terms dens incisivus, dens caninus and dens deciduus with the numbers in the picture. Use sg. or pl. as needed.</vt:lpstr>
      <vt:lpstr>Connect the term extractio with the terms from the previous slide both in sg. and pl.</vt:lpstr>
      <vt:lpstr>Match the terms with the preposition in:</vt:lpstr>
      <vt:lpstr>Form meaningfull phrases:</vt:lpstr>
      <vt:lpstr>Basis ossis sacri</vt:lpstr>
      <vt:lpstr>Canalis cervicis uteri</vt:lpstr>
      <vt:lpstr>Join the terms in red ink with the expression sanatio (see slide 20):</vt:lpstr>
      <vt:lpstr>Decide what the case and declension of every single noun are. Write down the nouns in the table on the next slide:</vt:lpstr>
      <vt:lpstr>Snímek 25</vt:lpstr>
      <vt:lpstr>Fill in the missing endings:</vt:lpstr>
      <vt:lpstr>Translate into Latin: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a) Give gen. sg., gender and example of the following nouns:  b) Underline the genitive stem:</dc:title>
  <dc:creator>Eva Dávidová</dc:creator>
  <cp:lastModifiedBy>juklova</cp:lastModifiedBy>
  <cp:revision>22</cp:revision>
  <dcterms:created xsi:type="dcterms:W3CDTF">2013-11-01T11:40:24Z</dcterms:created>
  <dcterms:modified xsi:type="dcterms:W3CDTF">2013-11-19T11:42:59Z</dcterms:modified>
</cp:coreProperties>
</file>