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60" r:id="rId5"/>
    <p:sldId id="258" r:id="rId6"/>
    <p:sldId id="263" r:id="rId7"/>
    <p:sldId id="264" r:id="rId8"/>
    <p:sldId id="265" r:id="rId9"/>
    <p:sldId id="270" r:id="rId10"/>
    <p:sldId id="261" r:id="rId11"/>
    <p:sldId id="268" r:id="rId12"/>
    <p:sldId id="262" r:id="rId13"/>
    <p:sldId id="267" r:id="rId14"/>
    <p:sldId id="269" r:id="rId1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Skupina 1"/>
          <p:cNvGrpSpPr>
            <a:grpSpLocks/>
          </p:cNvGrpSpPr>
          <p:nvPr/>
        </p:nvGrpSpPr>
        <p:grpSpPr bwMode="auto">
          <a:xfrm>
            <a:off x="-3175" y="4953000"/>
            <a:ext cx="9147175" cy="1911350"/>
            <a:chOff x="-3765" y="4832896"/>
            <a:chExt cx="9147765" cy="2032192"/>
          </a:xfrm>
        </p:grpSpPr>
        <p:sp>
          <p:nvSpPr>
            <p:cNvPr id="6" name="Volný tvar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Volný tvar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smtClean="0"/>
              <a:t>Kliknutím lze upravit styl.</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Kliknutím lze upravit styl předlohy.</a:t>
            </a:r>
            <a:endParaRPr lang="en-US"/>
          </a:p>
        </p:txBody>
      </p:sp>
      <p:sp>
        <p:nvSpPr>
          <p:cNvPr id="11" name="Zástupný symbol pro datum 29"/>
          <p:cNvSpPr>
            <a:spLocks noGrp="1"/>
          </p:cNvSpPr>
          <p:nvPr>
            <p:ph type="dt" sz="half" idx="10"/>
          </p:nvPr>
        </p:nvSpPr>
        <p:spPr/>
        <p:txBody>
          <a:bodyPr/>
          <a:lstStyle>
            <a:lvl1pPr>
              <a:defRPr smtClean="0">
                <a:solidFill>
                  <a:srgbClr val="FFFFFF"/>
                </a:solidFill>
              </a:defRPr>
            </a:lvl1pPr>
            <a:extLst/>
          </a:lstStyle>
          <a:p>
            <a:pPr>
              <a:defRPr/>
            </a:pPr>
            <a:fld id="{6EB93A71-CD73-4ED3-A3AB-8B5E5D41DA44}" type="datetimeFigureOut">
              <a:rPr lang="cs-CZ"/>
              <a:pPr>
                <a:defRPr/>
              </a:pPr>
              <a:t>3.12.2013</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smtClean="0">
                <a:solidFill>
                  <a:srgbClr val="FFFFFF"/>
                </a:solidFill>
              </a:defRPr>
            </a:lvl1pPr>
            <a:extLst/>
          </a:lstStyle>
          <a:p>
            <a:pPr>
              <a:defRPr/>
            </a:pPr>
            <a:fld id="{8DE412A9-7D03-4CDE-8886-6A7C206B4E57}"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89D47ED0-FA77-48A8-861D-0C67320A1FB1}" type="datetimeFigureOut">
              <a:rPr lang="cs-CZ"/>
              <a:pPr>
                <a:defRPr/>
              </a:pPr>
              <a:t>3.12.2013</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0835CC42-CF63-4F14-8936-9059C07378B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AF2EAEF8-78FD-479F-8415-9A40E083A848}" type="datetimeFigureOut">
              <a:rPr lang="cs-CZ"/>
              <a:pPr>
                <a:defRPr/>
              </a:pPr>
              <a:t>3.12.2013</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F6784DF1-167F-4EDD-98B0-ADB02C357D8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Nadpis 6"/>
          <p:cNvSpPr>
            <a:spLocks noGrp="1"/>
          </p:cNvSpPr>
          <p:nvPr>
            <p:ph type="title"/>
          </p:nvPr>
        </p:nvSpPr>
        <p:spPr/>
        <p:txBody>
          <a:bodyPr rtlCol="0"/>
          <a:lstStyle>
            <a:extLst/>
          </a:lstStyle>
          <a:p>
            <a:r>
              <a:rPr lang="cs-CZ" smtClean="0"/>
              <a:t>Kliknutím lze upravit styl.</a:t>
            </a:r>
            <a:endParaRPr lang="en-US"/>
          </a:p>
        </p:txBody>
      </p:sp>
      <p:sp>
        <p:nvSpPr>
          <p:cNvPr id="4" name="Zástupný symbol pro datum 9"/>
          <p:cNvSpPr>
            <a:spLocks noGrp="1"/>
          </p:cNvSpPr>
          <p:nvPr>
            <p:ph type="dt" sz="half" idx="10"/>
          </p:nvPr>
        </p:nvSpPr>
        <p:spPr/>
        <p:txBody>
          <a:bodyPr/>
          <a:lstStyle>
            <a:lvl1pPr>
              <a:defRPr/>
            </a:lvl1pPr>
          </a:lstStyle>
          <a:p>
            <a:pPr>
              <a:defRPr/>
            </a:pPr>
            <a:fld id="{A9706493-318D-4BE0-86ED-5290BABA91AC}" type="datetimeFigureOut">
              <a:rPr lang="cs-CZ"/>
              <a:pPr>
                <a:defRPr/>
              </a:pPr>
              <a:t>3.12.2013</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046E62BD-D3CD-44B4-9F1E-923243214621}"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Dvojitá šipka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smtClean="0"/>
              <a:t>Kliknutím lze upravit styl.</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Kliknutím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63ACB9E4-E811-43E0-95DC-E3CA14FEDDF5}" type="datetimeFigureOut">
              <a:rPr lang="cs-CZ"/>
              <a:pPr>
                <a:defRPr/>
              </a:pPr>
              <a:t>3.12.2013</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E340DF09-D25E-481C-A745-B21E3B92D0F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Nadpis 7"/>
          <p:cNvSpPr>
            <a:spLocks noGrp="1"/>
          </p:cNvSpPr>
          <p:nvPr>
            <p:ph type="title"/>
          </p:nvPr>
        </p:nvSpPr>
        <p:spPr/>
        <p:txBody>
          <a:bodyPr rtlCol="0"/>
          <a:lstStyle>
            <a:extLst/>
          </a:lstStyle>
          <a:p>
            <a:r>
              <a:rPr lang="cs-CZ" smtClean="0"/>
              <a:t>Kliknutím lze upravit styl.</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42BD9A1F-2D5D-4B9A-BF56-DA7BD1BD01F0}" type="datetimeFigureOut">
              <a:rPr lang="cs-CZ"/>
              <a:pPr>
                <a:defRPr/>
              </a:pPr>
              <a:t>3.12.2013</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18E48A05-AD3B-49EB-8B06-94B627004A4B}"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smtClean="0"/>
              <a:t>Kliknutím lze upravit styl.</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6D69D0BA-A683-4790-ACB1-9D6F29A23933}" type="datetimeFigureOut">
              <a:rPr lang="cs-CZ"/>
              <a:pPr>
                <a:defRPr/>
              </a:pPr>
              <a:t>3.12.2013</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9A31C2F2-F33E-4643-ABF9-F117CA229140}"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extLst/>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560DF280-F7E5-4B99-8555-52279575DD38}" type="datetimeFigureOut">
              <a:rPr lang="cs-CZ"/>
              <a:pPr>
                <a:defRPr/>
              </a:pPr>
              <a:t>3.12.2013</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4A272284-37B2-445B-9928-5C552FCBB405}"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8FA0201E-7E1C-4898-811E-EEB9E3E470DC}" type="datetimeFigureOut">
              <a:rPr lang="cs-CZ"/>
              <a:pPr>
                <a:defRPr/>
              </a:pPr>
              <a:t>3.12.2013</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1865A89E-AB34-4130-AC3A-015B3AF5C48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smtClean="0"/>
              <a:t>Kliknutím lze upravit styl.</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14EEB07F-F5F6-46FF-A26A-8FB0DF311D66}" type="datetimeFigureOut">
              <a:rPr lang="cs-CZ"/>
              <a:pPr>
                <a:defRPr/>
              </a:pPr>
              <a:t>3.12.2013</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09F50D41-64FD-4DD4-9A97-8BFF654C8302}"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Volný tvar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Pravoúhlý trojúhelník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Dvojitá šipka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smtClean="0"/>
              <a:t>Kliknutím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smtClean="0"/>
              <a:t>Kliknutím lze upravit styl.</a:t>
            </a:r>
            <a:endParaRPr lang="en-US"/>
          </a:p>
        </p:txBody>
      </p:sp>
      <p:sp>
        <p:nvSpPr>
          <p:cNvPr id="11" name="Zástupný symbol pro datum 4"/>
          <p:cNvSpPr>
            <a:spLocks noGrp="1"/>
          </p:cNvSpPr>
          <p:nvPr>
            <p:ph type="dt" sz="half" idx="10"/>
          </p:nvPr>
        </p:nvSpPr>
        <p:spPr/>
        <p:txBody>
          <a:bodyPr/>
          <a:lstStyle>
            <a:lvl1pPr>
              <a:defRPr smtClean="0">
                <a:solidFill>
                  <a:schemeClr val="tx1"/>
                </a:solidFill>
              </a:defRPr>
            </a:lvl1pPr>
            <a:extLst/>
          </a:lstStyle>
          <a:p>
            <a:pPr>
              <a:defRPr/>
            </a:pPr>
            <a:fld id="{73FFA19B-2117-4E72-9C4A-0F5B172F8C78}" type="datetimeFigureOut">
              <a:rPr lang="cs-CZ"/>
              <a:pPr>
                <a:defRPr/>
              </a:pPr>
              <a:t>3.12.2013</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smtClean="0">
                <a:solidFill>
                  <a:schemeClr val="tx1"/>
                </a:solidFill>
              </a:defRPr>
            </a:lvl1pPr>
            <a:extLst/>
          </a:lstStyle>
          <a:p>
            <a:pPr>
              <a:defRPr/>
            </a:pPr>
            <a:fld id="{2A894A42-E5A0-479F-BD96-CE3D436D007A}"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Volný tvar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cs-CZ" smtClean="0"/>
              <a:t>Kliknutím lze upravit styl.</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A182F113-DD9F-46C0-B0C1-9A87DC4F88EC}" type="datetimeFigureOut">
              <a:rPr lang="cs-CZ"/>
              <a:pPr>
                <a:defRPr/>
              </a:pPr>
              <a:t>3.12.2013</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EB27ECA4-5DF7-496D-9480-EE91D6081BA4}"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6" r:id="rId6"/>
    <p:sldLayoutId id="2147483670" r:id="rId7"/>
    <p:sldLayoutId id="2147483677" r:id="rId8"/>
    <p:sldLayoutId id="2147483678" r:id="rId9"/>
    <p:sldLayoutId id="2147483669" r:id="rId10"/>
    <p:sldLayoutId id="2147483668"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116632"/>
            <a:ext cx="8229600" cy="1368152"/>
          </a:xfrm>
        </p:spPr>
        <p:txBody>
          <a:bodyPr>
            <a:noAutofit/>
          </a:bodyPr>
          <a:lstStyle/>
          <a:p>
            <a:pPr fontAlgn="auto">
              <a:spcAft>
                <a:spcPts val="0"/>
              </a:spcAft>
              <a:defRPr/>
            </a:pPr>
            <a:r>
              <a:rPr lang="en-GB" sz="2400" dirty="0" smtClean="0">
                <a:effectLst/>
              </a:rPr>
              <a:t/>
            </a:r>
            <a:br>
              <a:rPr lang="en-GB" sz="2400" dirty="0" smtClean="0">
                <a:effectLst/>
              </a:rPr>
            </a:br>
            <a:r>
              <a:rPr lang="en-GB" sz="1800" dirty="0" smtClean="0">
                <a:solidFill>
                  <a:srgbClr val="0070C0"/>
                </a:solidFill>
                <a:effectLst/>
              </a:rPr>
              <a:t>a) Circle all nouns of the 4th and 5th declension.</a:t>
            </a:r>
            <a:r>
              <a:rPr lang="en-GB" sz="1800" dirty="0" smtClean="0">
                <a:effectLst/>
              </a:rPr>
              <a:t/>
            </a:r>
            <a:br>
              <a:rPr lang="en-GB" sz="1800" dirty="0" smtClean="0">
                <a:effectLst/>
              </a:rPr>
            </a:br>
            <a:r>
              <a:rPr lang="en-GB" sz="1800" dirty="0" smtClean="0">
                <a:effectLst/>
              </a:rPr>
              <a:t/>
            </a:r>
            <a:br>
              <a:rPr lang="en-GB" sz="1800" dirty="0" smtClean="0">
                <a:effectLst/>
              </a:rPr>
            </a:br>
            <a:r>
              <a:rPr lang="en-GB" sz="1800" dirty="0" smtClean="0">
                <a:solidFill>
                  <a:srgbClr val="FF0000"/>
                </a:solidFill>
                <a:effectLst/>
              </a:rPr>
              <a:t>b) Classify the</a:t>
            </a:r>
            <a:r>
              <a:rPr lang="cs-CZ" sz="1800" dirty="0" smtClean="0">
                <a:solidFill>
                  <a:srgbClr val="FF0000"/>
                </a:solidFill>
                <a:effectLst/>
              </a:rPr>
              <a:t> </a:t>
            </a:r>
            <a:r>
              <a:rPr lang="en-GB" sz="1800" dirty="0" smtClean="0">
                <a:solidFill>
                  <a:srgbClr val="FF0000"/>
                </a:solidFill>
                <a:effectLst/>
              </a:rPr>
              <a:t>nouns in the table into five groups according to their declensions. Give their genitive singular form, gender and paradigm. </a:t>
            </a:r>
            <a:endParaRPr lang="en-GB" sz="1800" dirty="0">
              <a:solidFill>
                <a:srgbClr val="FF0000"/>
              </a:solidFill>
            </a:endParaRPr>
          </a:p>
        </p:txBody>
      </p:sp>
      <p:sp>
        <p:nvSpPr>
          <p:cNvPr id="4" name="Obdélník 3"/>
          <p:cNvSpPr/>
          <p:nvPr/>
        </p:nvSpPr>
        <p:spPr>
          <a:xfrm>
            <a:off x="539750" y="1773238"/>
            <a:ext cx="7920038" cy="4392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r>
              <a:rPr lang="cs-CZ" sz="2000" dirty="0" err="1">
                <a:solidFill>
                  <a:schemeClr val="tx1"/>
                </a:solidFill>
              </a:rPr>
              <a:t>carcinoma</a:t>
            </a:r>
            <a:r>
              <a:rPr lang="cs-CZ" sz="2000" dirty="0">
                <a:solidFill>
                  <a:schemeClr val="tx1"/>
                </a:solidFill>
              </a:rPr>
              <a:t>	  rabies  	</a:t>
            </a:r>
            <a:r>
              <a:rPr lang="cs-CZ" sz="2000" dirty="0" err="1">
                <a:solidFill>
                  <a:schemeClr val="tx1"/>
                </a:solidFill>
              </a:rPr>
              <a:t>pars</a:t>
            </a:r>
            <a:r>
              <a:rPr lang="cs-CZ" sz="2000" dirty="0">
                <a:solidFill>
                  <a:schemeClr val="tx1"/>
                </a:solidFill>
              </a:rPr>
              <a:t>		sutura	</a:t>
            </a: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r>
              <a:rPr lang="cs-CZ" sz="2000" dirty="0">
                <a:solidFill>
                  <a:schemeClr val="tx1"/>
                </a:solidFill>
              </a:rPr>
              <a:t>	</a:t>
            </a:r>
          </a:p>
          <a:p>
            <a:pPr algn="ctr" fontAlgn="auto">
              <a:spcBef>
                <a:spcPts val="0"/>
              </a:spcBef>
              <a:spcAft>
                <a:spcPts val="0"/>
              </a:spcAft>
              <a:defRPr/>
            </a:pPr>
            <a:r>
              <a:rPr lang="cs-CZ" sz="2000" dirty="0" err="1">
                <a:solidFill>
                  <a:schemeClr val="tx1"/>
                </a:solidFill>
              </a:rPr>
              <a:t>processus</a:t>
            </a:r>
            <a:r>
              <a:rPr lang="cs-CZ" sz="2000" dirty="0">
                <a:solidFill>
                  <a:schemeClr val="tx1"/>
                </a:solidFill>
              </a:rPr>
              <a:t>	</a:t>
            </a:r>
            <a:r>
              <a:rPr lang="cs-CZ" sz="2000" dirty="0" err="1">
                <a:solidFill>
                  <a:schemeClr val="tx1"/>
                </a:solidFill>
              </a:rPr>
              <a:t>diploe</a:t>
            </a:r>
            <a:r>
              <a:rPr lang="cs-CZ" sz="2000" dirty="0">
                <a:solidFill>
                  <a:schemeClr val="tx1"/>
                </a:solidFill>
              </a:rPr>
              <a:t>		</a:t>
            </a:r>
            <a:r>
              <a:rPr lang="cs-CZ" sz="2000" dirty="0" err="1">
                <a:solidFill>
                  <a:schemeClr val="tx1"/>
                </a:solidFill>
              </a:rPr>
              <a:t>ophthalmos</a:t>
            </a:r>
            <a:r>
              <a:rPr lang="cs-CZ" sz="2000" dirty="0">
                <a:solidFill>
                  <a:schemeClr val="tx1"/>
                </a:solidFill>
              </a:rPr>
              <a:t>	species</a:t>
            </a: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r>
              <a:rPr lang="cs-CZ" sz="2000" dirty="0" err="1">
                <a:solidFill>
                  <a:schemeClr val="tx1"/>
                </a:solidFill>
              </a:rPr>
              <a:t>dentinum</a:t>
            </a:r>
            <a:r>
              <a:rPr lang="cs-CZ" sz="2000" dirty="0">
                <a:solidFill>
                  <a:schemeClr val="tx1"/>
                </a:solidFill>
              </a:rPr>
              <a:t>	    </a:t>
            </a:r>
            <a:r>
              <a:rPr lang="cs-CZ" sz="2000" dirty="0" err="1">
                <a:solidFill>
                  <a:schemeClr val="tx1"/>
                </a:solidFill>
              </a:rPr>
              <a:t>lens</a:t>
            </a:r>
            <a:r>
              <a:rPr lang="cs-CZ" sz="2000" dirty="0">
                <a:solidFill>
                  <a:schemeClr val="tx1"/>
                </a:solidFill>
              </a:rPr>
              <a:t>		ascites		</a:t>
            </a:r>
            <a:r>
              <a:rPr lang="cs-CZ" sz="2000" dirty="0" err="1">
                <a:solidFill>
                  <a:schemeClr val="tx1"/>
                </a:solidFill>
              </a:rPr>
              <a:t>sensus</a:t>
            </a:r>
            <a:r>
              <a:rPr lang="cs-CZ" sz="2000" dirty="0">
                <a:solidFill>
                  <a:schemeClr val="tx1"/>
                </a:solidFill>
              </a:rPr>
              <a:t>	</a:t>
            </a: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r>
              <a:rPr lang="cs-CZ" sz="2000" dirty="0" err="1">
                <a:solidFill>
                  <a:schemeClr val="tx1"/>
                </a:solidFill>
              </a:rPr>
              <a:t>crus</a:t>
            </a:r>
            <a:r>
              <a:rPr lang="cs-CZ" sz="2000" dirty="0">
                <a:solidFill>
                  <a:schemeClr val="tx1"/>
                </a:solidFill>
              </a:rPr>
              <a:t>	      </a:t>
            </a:r>
            <a:r>
              <a:rPr lang="cs-CZ" sz="2000" dirty="0" err="1">
                <a:solidFill>
                  <a:schemeClr val="tx1"/>
                </a:solidFill>
              </a:rPr>
              <a:t>dies</a:t>
            </a:r>
            <a:r>
              <a:rPr lang="cs-CZ" sz="2000" dirty="0">
                <a:solidFill>
                  <a:schemeClr val="tx1"/>
                </a:solidFill>
              </a:rPr>
              <a:t>        </a:t>
            </a:r>
            <a:r>
              <a:rPr lang="cs-CZ" sz="2000" dirty="0" err="1">
                <a:solidFill>
                  <a:schemeClr val="tx1"/>
                </a:solidFill>
              </a:rPr>
              <a:t>abductor</a:t>
            </a:r>
            <a:r>
              <a:rPr lang="cs-CZ" sz="2000" dirty="0">
                <a:solidFill>
                  <a:schemeClr val="tx1"/>
                </a:solidFill>
              </a:rPr>
              <a:t>	         </a:t>
            </a:r>
            <a:r>
              <a:rPr lang="cs-CZ" sz="2000" dirty="0" err="1">
                <a:solidFill>
                  <a:schemeClr val="tx1"/>
                </a:solidFill>
              </a:rPr>
              <a:t>angulus</a:t>
            </a:r>
            <a:r>
              <a:rPr lang="cs-CZ" sz="2000" dirty="0">
                <a:solidFill>
                  <a:schemeClr val="tx1"/>
                </a:solidFill>
              </a:rPr>
              <a:t>		</a:t>
            </a:r>
            <a:r>
              <a:rPr lang="cs-CZ" sz="2000" dirty="0" err="1">
                <a:solidFill>
                  <a:schemeClr val="tx1"/>
                </a:solidFill>
              </a:rPr>
              <a:t>cochlear</a:t>
            </a:r>
            <a:endParaRPr lang="cs-CZ" sz="2000" dirty="0">
              <a:solidFill>
                <a:schemeClr val="tx1"/>
              </a:solidFill>
            </a:endParaRP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endParaRPr lang="cs-CZ" sz="2000" dirty="0">
              <a:solidFill>
                <a:schemeClr val="tx1"/>
              </a:solidFill>
            </a:endParaRPr>
          </a:p>
          <a:p>
            <a:pPr algn="ctr" fontAlgn="auto">
              <a:spcBef>
                <a:spcPts val="0"/>
              </a:spcBef>
              <a:spcAft>
                <a:spcPts val="0"/>
              </a:spcAft>
              <a:defRPr/>
            </a:pPr>
            <a:r>
              <a:rPr lang="cs-CZ" sz="2000" dirty="0" err="1">
                <a:solidFill>
                  <a:schemeClr val="tx1"/>
                </a:solidFill>
              </a:rPr>
              <a:t>manus</a:t>
            </a:r>
            <a:r>
              <a:rPr lang="cs-CZ" sz="2000" dirty="0">
                <a:solidFill>
                  <a:schemeClr val="tx1"/>
                </a:solidFill>
              </a:rPr>
              <a:t>		</a:t>
            </a:r>
            <a:r>
              <a:rPr lang="cs-CZ" sz="2000" dirty="0" err="1">
                <a:solidFill>
                  <a:schemeClr val="tx1"/>
                </a:solidFill>
              </a:rPr>
              <a:t>gaster</a:t>
            </a:r>
            <a:r>
              <a:rPr lang="cs-CZ" sz="2000" dirty="0">
                <a:solidFill>
                  <a:schemeClr val="tx1"/>
                </a:solidFill>
              </a:rPr>
              <a:t>		</a:t>
            </a:r>
            <a:r>
              <a:rPr lang="cs-CZ" sz="2000" dirty="0" err="1">
                <a:solidFill>
                  <a:schemeClr val="tx1"/>
                </a:solidFill>
              </a:rPr>
              <a:t>cornu</a:t>
            </a:r>
            <a:r>
              <a:rPr lang="cs-CZ" sz="2000" dirty="0">
                <a:solidFill>
                  <a:schemeClr val="tx1"/>
                </a:solidFill>
              </a:rPr>
              <a:t>		</a:t>
            </a:r>
            <a:r>
              <a:rPr lang="cs-CZ" sz="2000" dirty="0" err="1">
                <a:solidFill>
                  <a:schemeClr val="tx1"/>
                </a:solidFill>
              </a:rPr>
              <a:t>gargarisma</a:t>
            </a:r>
            <a:r>
              <a:rPr lang="cs-CZ" dirty="0">
                <a:solidFill>
                  <a:schemeClr val="tx1"/>
                </a:solidFill>
              </a:rPr>
              <a:t>	</a:t>
            </a: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a:solidFill>
                  <a:schemeClr val="tx1"/>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908050"/>
            <a:ext cx="8229600" cy="5099050"/>
          </a:xfrm>
        </p:spPr>
        <p:txBody>
          <a:bodyPr>
            <a:normAutofit fontScale="70000" lnSpcReduction="20000"/>
          </a:bodyPr>
          <a:lstStyle/>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Decursus</a:t>
            </a:r>
            <a:r>
              <a:rPr lang="cs-CZ" sz="2400" dirty="0" smtClean="0"/>
              <a:t> </a:t>
            </a:r>
            <a:r>
              <a:rPr lang="cs-CZ" sz="2400" dirty="0" err="1" smtClean="0"/>
              <a:t>morb</a:t>
            </a:r>
            <a:r>
              <a:rPr lang="cs-CZ" sz="2400" dirty="0" smtClean="0"/>
              <a:t>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Unguentum</a:t>
            </a:r>
            <a:r>
              <a:rPr lang="cs-CZ" sz="2400" dirty="0" smtClean="0"/>
              <a:t> </a:t>
            </a:r>
            <a:r>
              <a:rPr lang="cs-CZ" sz="2400" dirty="0" err="1" smtClean="0"/>
              <a:t>contra</a:t>
            </a:r>
            <a:r>
              <a:rPr lang="cs-CZ" sz="2400" dirty="0" smtClean="0"/>
              <a:t> </a:t>
            </a:r>
            <a:r>
              <a:rPr lang="cs-CZ" sz="2400" dirty="0" err="1" smtClean="0"/>
              <a:t>scabi</a:t>
            </a:r>
            <a:r>
              <a:rPr lang="cs-CZ" sz="2400" dirty="0" smtClean="0"/>
              <a:t>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Symptomata</a:t>
            </a:r>
            <a:r>
              <a:rPr lang="cs-CZ" sz="2400" dirty="0" smtClean="0"/>
              <a:t> </a:t>
            </a:r>
            <a:r>
              <a:rPr lang="cs-CZ" sz="2400" dirty="0" err="1" smtClean="0"/>
              <a:t>infarct</a:t>
            </a:r>
            <a:r>
              <a:rPr lang="cs-CZ" sz="2400" dirty="0" smtClean="0"/>
              <a:t>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Vulnus</a:t>
            </a:r>
            <a:r>
              <a:rPr lang="cs-CZ" sz="2400" dirty="0" smtClean="0"/>
              <a:t> punct_____ </a:t>
            </a:r>
            <a:r>
              <a:rPr lang="cs-CZ" sz="2400" dirty="0" err="1" smtClean="0"/>
              <a:t>faci</a:t>
            </a:r>
            <a:r>
              <a:rPr lang="cs-CZ" sz="2400" dirty="0" smtClean="0"/>
              <a:t>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Luxatio</a:t>
            </a:r>
            <a:r>
              <a:rPr lang="cs-CZ" sz="2400" dirty="0" smtClean="0"/>
              <a:t> </a:t>
            </a:r>
            <a:r>
              <a:rPr lang="cs-CZ" sz="2400" dirty="0" err="1" smtClean="0"/>
              <a:t>articulation</a:t>
            </a:r>
            <a:r>
              <a:rPr lang="cs-CZ" sz="2400" dirty="0" smtClean="0"/>
              <a:t>_____ gen_____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a:t>Situs</a:t>
            </a:r>
            <a:r>
              <a:rPr lang="cs-CZ" sz="2400" dirty="0"/>
              <a:t> </a:t>
            </a:r>
            <a:r>
              <a:rPr lang="cs-CZ" sz="2400" dirty="0" smtClean="0"/>
              <a:t>fet_____ </a:t>
            </a:r>
            <a:r>
              <a:rPr lang="cs-CZ" sz="2400" dirty="0" err="1"/>
              <a:t>transvers</a:t>
            </a:r>
            <a:r>
              <a:rPr lang="cs-CZ" sz="2400" dirty="0"/>
              <a:t>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Abscessus</a:t>
            </a:r>
            <a:r>
              <a:rPr lang="cs-CZ" sz="2400" dirty="0" smtClean="0"/>
              <a:t> </a:t>
            </a:r>
            <a:r>
              <a:rPr lang="cs-CZ" sz="2400" dirty="0" err="1" smtClean="0"/>
              <a:t>meat</a:t>
            </a:r>
            <a:r>
              <a:rPr lang="cs-CZ" sz="2400" dirty="0" smtClean="0"/>
              <a:t>_____ </a:t>
            </a:r>
            <a:r>
              <a:rPr lang="cs-CZ" sz="2400" dirty="0" err="1" smtClean="0"/>
              <a:t>acustic</a:t>
            </a:r>
            <a:r>
              <a:rPr lang="cs-CZ" sz="2400" dirty="0" smtClean="0"/>
              <a:t>_____ </a:t>
            </a:r>
            <a:r>
              <a:rPr lang="cs-CZ" sz="2400" dirty="0" err="1" smtClean="0"/>
              <a:t>extern</a:t>
            </a:r>
            <a:r>
              <a:rPr lang="cs-CZ" sz="2400" dirty="0" smtClean="0"/>
              <a:t>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Fractura</a:t>
            </a:r>
            <a:r>
              <a:rPr lang="cs-CZ" sz="2400" dirty="0" smtClean="0"/>
              <a:t> </a:t>
            </a:r>
            <a:r>
              <a:rPr lang="cs-CZ" sz="2400" dirty="0" err="1" smtClean="0"/>
              <a:t>apert</a:t>
            </a:r>
            <a:r>
              <a:rPr lang="cs-CZ" sz="2400" dirty="0" smtClean="0"/>
              <a:t>_____ gen_____ </a:t>
            </a:r>
            <a:r>
              <a:rPr lang="cs-CZ" sz="2400" dirty="0" err="1" smtClean="0"/>
              <a:t>sinistr</a:t>
            </a:r>
            <a:r>
              <a:rPr lang="cs-CZ" sz="2400" dirty="0" smtClean="0"/>
              <a:t>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r>
              <a:rPr lang="cs-CZ" sz="2400" dirty="0" err="1" smtClean="0"/>
              <a:t>Mors</a:t>
            </a:r>
            <a:r>
              <a:rPr lang="cs-CZ" sz="2400" dirty="0" smtClean="0"/>
              <a:t> </a:t>
            </a:r>
            <a:r>
              <a:rPr lang="cs-CZ" sz="2400" dirty="0" err="1" smtClean="0"/>
              <a:t>fet</a:t>
            </a:r>
            <a:r>
              <a:rPr lang="cs-CZ" sz="2400" dirty="0" smtClean="0"/>
              <a:t>_____ post part_____ </a:t>
            </a:r>
            <a:r>
              <a:rPr lang="cs-CZ" sz="2400" dirty="0" err="1" smtClean="0"/>
              <a:t>praematur</a:t>
            </a:r>
            <a:r>
              <a:rPr lang="cs-CZ" sz="2400" dirty="0" smtClean="0"/>
              <a:t>_____</a:t>
            </a:r>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endParaRPr lang="cs-CZ" sz="2400" dirty="0" smtClean="0"/>
          </a:p>
          <a:p>
            <a:pPr marL="365760" indent="-256032" fontAlgn="auto">
              <a:spcAft>
                <a:spcPts val="0"/>
              </a:spcAft>
              <a:buFont typeface="Wingdings 3"/>
              <a:buNone/>
              <a:defRPr/>
            </a:pPr>
            <a:endParaRPr lang="cs-CZ" dirty="0"/>
          </a:p>
        </p:txBody>
      </p:sp>
      <p:sp>
        <p:nvSpPr>
          <p:cNvPr id="3" name="Nadpis 2"/>
          <p:cNvSpPr>
            <a:spLocks noGrp="1"/>
          </p:cNvSpPr>
          <p:nvPr>
            <p:ph type="title"/>
          </p:nvPr>
        </p:nvSpPr>
        <p:spPr>
          <a:xfrm>
            <a:off x="457200" y="274638"/>
            <a:ext cx="8229600" cy="562074"/>
          </a:xfrm>
        </p:spPr>
        <p:txBody>
          <a:bodyPr>
            <a:normAutofit fontScale="90000"/>
          </a:bodyPr>
          <a:lstStyle/>
          <a:p>
            <a:pPr fontAlgn="auto">
              <a:spcAft>
                <a:spcPts val="0"/>
              </a:spcAft>
              <a:defRPr/>
            </a:pPr>
            <a:r>
              <a:rPr lang="en-GB" dirty="0" smtClean="0"/>
              <a:t>Fill in missing endings.</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981075"/>
            <a:ext cx="8229600" cy="5026025"/>
          </a:xfrm>
        </p:spPr>
        <p:txBody>
          <a:bodyPr>
            <a:normAutofit/>
          </a:bodyPr>
          <a:lstStyle/>
          <a:p>
            <a:pPr marL="365760" indent="-256032" fontAlgn="auto">
              <a:spcAft>
                <a:spcPts val="0"/>
              </a:spcAft>
              <a:buFont typeface="Wingdings 3"/>
              <a:buNone/>
              <a:defRPr/>
            </a:pPr>
            <a:r>
              <a:rPr lang="cs-CZ" sz="1800" dirty="0"/>
              <a:t>Exitus post </a:t>
            </a:r>
            <a:r>
              <a:rPr lang="cs-CZ" sz="1800" dirty="0" err="1"/>
              <a:t>infarct</a:t>
            </a:r>
            <a:r>
              <a:rPr lang="cs-CZ" sz="1800" dirty="0"/>
              <a:t>_____ </a:t>
            </a:r>
            <a:r>
              <a:rPr lang="cs-CZ" sz="1800" dirty="0" err="1"/>
              <a:t>myocardi</a:t>
            </a:r>
            <a:r>
              <a:rPr lang="cs-CZ" sz="1800" dirty="0"/>
              <a:t>_____ </a:t>
            </a:r>
            <a:r>
              <a:rPr lang="cs-CZ" sz="1800" dirty="0" err="1"/>
              <a:t>acut</a:t>
            </a:r>
            <a:r>
              <a:rPr lang="cs-CZ" sz="1800" dirty="0"/>
              <a:t>_____</a:t>
            </a:r>
          </a:p>
          <a:p>
            <a:pPr marL="365760" indent="-256032" fontAlgn="auto">
              <a:spcAft>
                <a:spcPts val="0"/>
              </a:spcAft>
              <a:buFont typeface="Wingdings 3"/>
              <a:buNone/>
              <a:defRPr/>
            </a:pPr>
            <a:endParaRPr lang="cs-CZ" sz="1800" dirty="0"/>
          </a:p>
          <a:p>
            <a:pPr marL="365760" indent="-256032" fontAlgn="auto">
              <a:spcAft>
                <a:spcPts val="0"/>
              </a:spcAft>
              <a:buFont typeface="Wingdings 3"/>
              <a:buNone/>
              <a:defRPr/>
            </a:pPr>
            <a:r>
              <a:rPr lang="cs-CZ" sz="1800" dirty="0"/>
              <a:t>Dosis </a:t>
            </a:r>
            <a:r>
              <a:rPr lang="cs-CZ" sz="1800" dirty="0" err="1"/>
              <a:t>medicament</a:t>
            </a:r>
            <a:r>
              <a:rPr lang="cs-CZ" sz="1800" dirty="0"/>
              <a:t>_____ pro di_____</a:t>
            </a:r>
          </a:p>
          <a:p>
            <a:pPr marL="365760" indent="-256032" fontAlgn="auto">
              <a:spcAft>
                <a:spcPts val="0"/>
              </a:spcAft>
              <a:buFont typeface="Wingdings 3"/>
              <a:buNone/>
              <a:defRPr/>
            </a:pPr>
            <a:endParaRPr lang="cs-CZ" sz="1800" dirty="0"/>
          </a:p>
          <a:p>
            <a:pPr marL="365760" indent="-256032" fontAlgn="auto">
              <a:spcAft>
                <a:spcPts val="0"/>
              </a:spcAft>
              <a:buFont typeface="Wingdings 3"/>
              <a:buNone/>
              <a:defRPr/>
            </a:pPr>
            <a:r>
              <a:rPr lang="cs-CZ" sz="1800" dirty="0" err="1"/>
              <a:t>Musculus</a:t>
            </a:r>
            <a:r>
              <a:rPr lang="cs-CZ" sz="1800" dirty="0"/>
              <a:t> </a:t>
            </a:r>
            <a:r>
              <a:rPr lang="cs-CZ" sz="1800" dirty="0" err="1"/>
              <a:t>sphincter</a:t>
            </a:r>
            <a:r>
              <a:rPr lang="cs-CZ" sz="1800" dirty="0"/>
              <a:t> </a:t>
            </a:r>
            <a:r>
              <a:rPr lang="cs-CZ" sz="1800" dirty="0" err="1"/>
              <a:t>duct</a:t>
            </a:r>
            <a:r>
              <a:rPr lang="cs-CZ" sz="1800" dirty="0"/>
              <a:t>_____ choledoch_____</a:t>
            </a:r>
          </a:p>
          <a:p>
            <a:pPr marL="365760" indent="-256032" fontAlgn="auto">
              <a:spcAft>
                <a:spcPts val="0"/>
              </a:spcAft>
              <a:buFont typeface="Wingdings 3"/>
              <a:buNone/>
              <a:defRPr/>
            </a:pPr>
            <a:endParaRPr lang="cs-CZ" sz="1800" dirty="0" smtClean="0"/>
          </a:p>
          <a:p>
            <a:pPr marL="365760" indent="-256032" fontAlgn="auto">
              <a:spcAft>
                <a:spcPts val="0"/>
              </a:spcAft>
              <a:buFont typeface="Wingdings 3"/>
              <a:buNone/>
              <a:defRPr/>
            </a:pPr>
            <a:r>
              <a:rPr lang="cs-CZ" sz="1800" dirty="0" smtClean="0"/>
              <a:t>Dolores </a:t>
            </a:r>
            <a:r>
              <a:rPr lang="cs-CZ" sz="1800" dirty="0" err="1"/>
              <a:t>chronic</a:t>
            </a:r>
            <a:r>
              <a:rPr lang="cs-CZ" sz="1800" dirty="0"/>
              <a:t>_____ </a:t>
            </a:r>
            <a:r>
              <a:rPr lang="cs-CZ" sz="1800" dirty="0" err="1"/>
              <a:t>dent</a:t>
            </a:r>
            <a:r>
              <a:rPr lang="cs-CZ" sz="1800" dirty="0"/>
              <a:t>_____ </a:t>
            </a:r>
            <a:r>
              <a:rPr lang="cs-CZ" sz="1800" dirty="0" err="1"/>
              <a:t>propter</a:t>
            </a:r>
            <a:r>
              <a:rPr lang="cs-CZ" sz="1800" dirty="0"/>
              <a:t> </a:t>
            </a:r>
            <a:r>
              <a:rPr lang="cs-CZ" sz="1800" dirty="0" err="1"/>
              <a:t>cari</a:t>
            </a:r>
            <a:r>
              <a:rPr lang="cs-CZ" sz="1800" dirty="0"/>
              <a:t>_____  </a:t>
            </a:r>
            <a:r>
              <a:rPr lang="cs-CZ" sz="1800" dirty="0" err="1"/>
              <a:t>profund</a:t>
            </a:r>
            <a:r>
              <a:rPr lang="cs-CZ" sz="1800" dirty="0"/>
              <a:t>_____ </a:t>
            </a:r>
            <a:endParaRPr lang="cs-CZ" sz="1800" dirty="0" smtClean="0"/>
          </a:p>
          <a:p>
            <a:pPr marL="365760" indent="-256032" fontAlgn="auto">
              <a:spcAft>
                <a:spcPts val="0"/>
              </a:spcAft>
              <a:buFont typeface="Wingdings 3"/>
              <a:buNone/>
              <a:defRPr/>
            </a:pPr>
            <a:r>
              <a:rPr lang="cs-CZ" sz="1800" dirty="0" smtClean="0"/>
              <a:t>(</a:t>
            </a:r>
            <a:r>
              <a:rPr lang="cs-CZ" sz="1800" dirty="0" err="1"/>
              <a:t>all</a:t>
            </a:r>
            <a:r>
              <a:rPr lang="cs-CZ" sz="1800" dirty="0"/>
              <a:t> in </a:t>
            </a:r>
            <a:r>
              <a:rPr lang="cs-CZ" sz="1800" dirty="0" err="1"/>
              <a:t>pl</a:t>
            </a:r>
            <a:r>
              <a:rPr lang="cs-CZ" sz="1800" dirty="0" smtClean="0"/>
              <a:t>.)</a:t>
            </a:r>
          </a:p>
          <a:p>
            <a:pPr marL="365760" indent="-256032" fontAlgn="auto">
              <a:spcAft>
                <a:spcPts val="0"/>
              </a:spcAft>
              <a:buFont typeface="Wingdings 3"/>
              <a:buNone/>
              <a:defRPr/>
            </a:pPr>
            <a:endParaRPr lang="cs-CZ" sz="1800" dirty="0"/>
          </a:p>
          <a:p>
            <a:pPr marL="365760" indent="-256032" fontAlgn="auto">
              <a:spcAft>
                <a:spcPts val="0"/>
              </a:spcAft>
              <a:buFont typeface="Wingdings 3"/>
              <a:buNone/>
              <a:defRPr/>
            </a:pPr>
            <a:r>
              <a:rPr lang="cs-CZ" sz="1800" dirty="0" err="1" smtClean="0"/>
              <a:t>Carcinoma</a:t>
            </a:r>
            <a:r>
              <a:rPr lang="cs-CZ" sz="1800" dirty="0" smtClean="0"/>
              <a:t> </a:t>
            </a:r>
            <a:r>
              <a:rPr lang="cs-CZ" sz="1800" dirty="0" err="1" smtClean="0"/>
              <a:t>pulmon</a:t>
            </a:r>
            <a:r>
              <a:rPr lang="cs-CZ" sz="1800" dirty="0" smtClean="0"/>
              <a:t>_____ </a:t>
            </a:r>
            <a:r>
              <a:rPr lang="cs-CZ" sz="1800" dirty="0" err="1" smtClean="0"/>
              <a:t>dextr</a:t>
            </a:r>
            <a:r>
              <a:rPr lang="cs-CZ" sz="1800" dirty="0" smtClean="0"/>
              <a:t>_____ in </a:t>
            </a:r>
            <a:r>
              <a:rPr lang="cs-CZ" sz="1800" dirty="0" err="1" smtClean="0"/>
              <a:t>sit</a:t>
            </a:r>
            <a:r>
              <a:rPr lang="cs-CZ" sz="1800" dirty="0" smtClean="0"/>
              <a:t>_____</a:t>
            </a:r>
          </a:p>
          <a:p>
            <a:pPr marL="365760" indent="-256032" fontAlgn="auto">
              <a:spcAft>
                <a:spcPts val="0"/>
              </a:spcAft>
              <a:buFont typeface="Wingdings 3"/>
              <a:buNone/>
              <a:defRPr/>
            </a:pPr>
            <a:endParaRPr lang="cs-CZ" sz="1800" dirty="0"/>
          </a:p>
          <a:p>
            <a:pPr marL="365760" indent="-256032" fontAlgn="auto">
              <a:spcAft>
                <a:spcPts val="0"/>
              </a:spcAft>
              <a:buFont typeface="Wingdings 3"/>
              <a:buNone/>
              <a:defRPr/>
            </a:pPr>
            <a:r>
              <a:rPr lang="cs-CZ" sz="1800" dirty="0" err="1" smtClean="0"/>
              <a:t>Abscessus</a:t>
            </a:r>
            <a:r>
              <a:rPr lang="cs-CZ" sz="1800" dirty="0" smtClean="0"/>
              <a:t> </a:t>
            </a:r>
            <a:r>
              <a:rPr lang="cs-CZ" sz="1800" dirty="0" err="1" smtClean="0"/>
              <a:t>subcutane</a:t>
            </a:r>
            <a:r>
              <a:rPr lang="cs-CZ" sz="1800" dirty="0" smtClean="0"/>
              <a:t>_____ man_____ </a:t>
            </a:r>
            <a:r>
              <a:rPr lang="cs-CZ" sz="1800" dirty="0" err="1" smtClean="0"/>
              <a:t>sinistr</a:t>
            </a:r>
            <a:r>
              <a:rPr lang="cs-CZ" sz="1800" dirty="0" smtClean="0"/>
              <a:t>_____</a:t>
            </a:r>
          </a:p>
          <a:p>
            <a:pPr marL="365760" indent="-256032" fontAlgn="auto">
              <a:spcAft>
                <a:spcPts val="0"/>
              </a:spcAft>
              <a:buFont typeface="Wingdings 3"/>
              <a:buNone/>
              <a:defRPr/>
            </a:pPr>
            <a:endParaRPr lang="cs-CZ" sz="1800" dirty="0"/>
          </a:p>
          <a:p>
            <a:pPr marL="365760" indent="-256032" fontAlgn="auto">
              <a:spcAft>
                <a:spcPts val="0"/>
              </a:spcAft>
              <a:buFont typeface="Wingdings 3"/>
              <a:buNone/>
              <a:defRPr/>
            </a:pPr>
            <a:r>
              <a:rPr lang="cs-CZ" sz="1800" dirty="0" err="1" smtClean="0"/>
              <a:t>Haemorrhagia</a:t>
            </a:r>
            <a:r>
              <a:rPr lang="cs-CZ" sz="1800" dirty="0" smtClean="0"/>
              <a:t> ret_____ </a:t>
            </a:r>
            <a:r>
              <a:rPr lang="cs-CZ" sz="1800" dirty="0" err="1" smtClean="0"/>
              <a:t>venos</a:t>
            </a:r>
            <a:r>
              <a:rPr lang="cs-CZ" sz="1800" dirty="0" smtClean="0"/>
              <a:t>_____ </a:t>
            </a:r>
            <a:r>
              <a:rPr lang="cs-CZ" sz="1800" dirty="0" err="1" smtClean="0"/>
              <a:t>bulb</a:t>
            </a:r>
            <a:r>
              <a:rPr lang="cs-CZ" sz="1800" dirty="0" smtClean="0"/>
              <a:t>_____ </a:t>
            </a:r>
            <a:r>
              <a:rPr lang="cs-CZ" sz="1800" dirty="0" err="1" smtClean="0"/>
              <a:t>ocul</a:t>
            </a:r>
            <a:r>
              <a:rPr lang="cs-CZ" sz="1800" dirty="0" smtClean="0"/>
              <a:t>_____</a:t>
            </a:r>
          </a:p>
          <a:p>
            <a:pPr marL="365760" indent="-256032" fontAlgn="auto">
              <a:spcAft>
                <a:spcPts val="0"/>
              </a:spcAft>
              <a:buFont typeface="Wingdings 3"/>
              <a:buNone/>
              <a:defRPr/>
            </a:pPr>
            <a:endParaRPr lang="cs-CZ" sz="1800" dirty="0"/>
          </a:p>
          <a:p>
            <a:pPr marL="365760" indent="-256032" fontAlgn="auto">
              <a:spcAft>
                <a:spcPts val="0"/>
              </a:spcAft>
              <a:buFont typeface="Wingdings 3"/>
              <a:buNone/>
              <a:defRPr/>
            </a:pPr>
            <a:endParaRPr lang="cs-CZ" sz="1800" dirty="0" smtClean="0"/>
          </a:p>
          <a:p>
            <a:pPr marL="365760" indent="-256032" fontAlgn="auto">
              <a:spcAft>
                <a:spcPts val="0"/>
              </a:spcAft>
              <a:buFont typeface="Wingdings 3"/>
              <a:buNone/>
              <a:defRPr/>
            </a:pPr>
            <a:endParaRPr lang="cs-CZ" sz="1800" dirty="0"/>
          </a:p>
          <a:p>
            <a:pPr marL="365760" indent="-256032" fontAlgn="auto">
              <a:spcAft>
                <a:spcPts val="0"/>
              </a:spcAft>
              <a:buFont typeface="Wingdings 3"/>
              <a:buNone/>
              <a:defRPr/>
            </a:pPr>
            <a:endParaRPr lang="cs-CZ" sz="1800" dirty="0"/>
          </a:p>
          <a:p>
            <a:pPr marL="109728" indent="0" fontAlgn="auto">
              <a:spcAft>
                <a:spcPts val="0"/>
              </a:spcAft>
              <a:buFont typeface="Wingdings 3"/>
              <a:buNone/>
              <a:defRPr/>
            </a:pP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noChangeAspect="1"/>
          </p:cNvGraphicFramePr>
          <p:nvPr>
            <p:ph idx="1"/>
          </p:nvPr>
        </p:nvGraphicFramePr>
        <p:xfrm>
          <a:off x="395288" y="2924175"/>
          <a:ext cx="8467200" cy="3573018"/>
        </p:xfrm>
        <a:graphic>
          <a:graphicData uri="http://schemas.openxmlformats.org/drawingml/2006/table">
            <a:tbl>
              <a:tblPr firstRow="1" bandRow="1">
                <a:tableStyleId>{5C22544A-7EE6-4342-B048-85BDC9FD1C3A}</a:tableStyleId>
              </a:tblPr>
              <a:tblGrid>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gridCol w="302400"/>
              </a:tblGrid>
              <a:tr h="397002">
                <a:tc>
                  <a:txBody>
                    <a:bodyPr/>
                    <a:lstStyle/>
                    <a:p>
                      <a:endParaRPr lang="cs-CZ" dirty="0"/>
                    </a:p>
                  </a:txBody>
                  <a:tcPr marL="82296" marR="82296">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dirty="0"/>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dirty="0"/>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dirty="0"/>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cs-CZ" sz="1100" dirty="0">
                        <a:solidFill>
                          <a:schemeClr val="tx1"/>
                        </a:solidFill>
                      </a:endParaRPr>
                    </a:p>
                  </a:txBody>
                  <a:tcPr marL="82296" marR="82296">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cs-CZ" sz="1100" dirty="0" smtClean="0">
                          <a:solidFill>
                            <a:schemeClr val="tx1"/>
                          </a:solidFill>
                        </a:rPr>
                        <a:t>1.</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a:gsLst>
                        <a:gs pos="0">
                          <a:schemeClr val="accent1"/>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smtClean="0">
                          <a:solidFill>
                            <a:schemeClr val="tx1"/>
                          </a:solidFill>
                        </a:rPr>
                        <a:t>O</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R</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G</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A</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N</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A</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b="0" dirty="0" smtClean="0">
                          <a:solidFill>
                            <a:schemeClr val="tx1"/>
                          </a:solidFill>
                        </a:rPr>
                        <a:t>V</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I</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b="0" dirty="0" smtClean="0">
                          <a:solidFill>
                            <a:schemeClr val="tx1"/>
                          </a:solidFill>
                        </a:rPr>
                        <a:t>S</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U</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0" dirty="0" smtClean="0">
                          <a:solidFill>
                            <a:schemeClr val="tx1"/>
                          </a:solidFill>
                        </a:rPr>
                        <a:t>S</a:t>
                      </a:r>
                      <a:endParaRPr lang="cs-CZ" b="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397002">
                <a:tc>
                  <a:txBody>
                    <a:bodyPr/>
                    <a:lstStyle/>
                    <a:p>
                      <a:pPr algn="ctr"/>
                      <a:endParaRPr lang="cs-CZ" sz="1400"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2.</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N</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G</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7002">
                <a:tc>
                  <a:txBody>
                    <a:bodyPr/>
                    <a:lstStyle/>
                    <a:p>
                      <a:pPr algn="ctr"/>
                      <a:r>
                        <a:rPr lang="cs-CZ" sz="1100" dirty="0" smtClean="0">
                          <a:solidFill>
                            <a:schemeClr val="tx1"/>
                          </a:solidFill>
                        </a:rPr>
                        <a:t>3.</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Y</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F</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97002">
                <a:tc>
                  <a:txBody>
                    <a:bodyPr/>
                    <a:lstStyle/>
                    <a:p>
                      <a:pPr algn="ctr"/>
                      <a:endParaRPr lang="cs-CZ" dirty="0">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cs-CZ" dirty="0">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cs-CZ" dirty="0">
                        <a:solidFill>
                          <a:schemeClr val="tx1"/>
                        </a:solidFill>
                      </a:endParaRPr>
                    </a:p>
                  </a:txBody>
                  <a:tcPr marL="82296" marR="82296">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cs-CZ" sz="1100" dirty="0" smtClean="0">
                          <a:solidFill>
                            <a:schemeClr val="tx1"/>
                          </a:solidFill>
                        </a:rPr>
                        <a:t>4.</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H</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A</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7002">
                <a:tc>
                  <a:txBody>
                    <a:bodyPr/>
                    <a:lstStyle/>
                    <a:p>
                      <a:pPr algn="ctr"/>
                      <a:r>
                        <a:rPr lang="cs-CZ" sz="1100" dirty="0" smtClean="0">
                          <a:solidFill>
                            <a:schemeClr val="tx1"/>
                          </a:solidFill>
                        </a:rPr>
                        <a:t>5.</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R</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97002">
                <a:tc>
                  <a:txBody>
                    <a:bodyPr/>
                    <a:lstStyle/>
                    <a:p>
                      <a:pPr algn="ctr"/>
                      <a:endParaRPr lang="cs-CZ">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cs-CZ">
                        <a:solidFill>
                          <a:schemeClr val="tx1"/>
                        </a:solidFill>
                      </a:endParaRPr>
                    </a:p>
                  </a:txBody>
                  <a:tcPr marL="82296" marR="82296">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cs-CZ" dirty="0">
                        <a:solidFill>
                          <a:schemeClr val="tx1"/>
                        </a:solidFill>
                      </a:endParaRPr>
                    </a:p>
                  </a:txBody>
                  <a:tcPr marL="82296" marR="82296">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cs-CZ" sz="1100" dirty="0" smtClean="0">
                          <a:solidFill>
                            <a:schemeClr val="tx1"/>
                          </a:solidFill>
                        </a:rPr>
                        <a:t>6.</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V</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C</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B</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397002">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7.</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L</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T</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S</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X</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C</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r h="397002">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8.</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P</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G</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U</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V</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O</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97002">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cs-CZ" sz="1100" dirty="0" smtClean="0">
                          <a:solidFill>
                            <a:schemeClr val="tx1"/>
                          </a:solidFill>
                        </a:rPr>
                        <a:t>9.</a:t>
                      </a:r>
                      <a:endParaRPr lang="cs-CZ" sz="1100"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G</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I</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M</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N</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U</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b="1" dirty="0" smtClean="0">
                          <a:solidFill>
                            <a:schemeClr val="tx1"/>
                          </a:solidFill>
                        </a:rPr>
                        <a:t>S</a:t>
                      </a:r>
                      <a:endParaRPr lang="cs-CZ" b="1"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cs-CZ" dirty="0" smtClean="0">
                          <a:solidFill>
                            <a:schemeClr val="tx1"/>
                          </a:solidFill>
                        </a:rPr>
                        <a:t>D</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X</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T</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R</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A</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cs-CZ" dirty="0" smtClean="0">
                          <a:solidFill>
                            <a:schemeClr val="tx1"/>
                          </a:solidFill>
                        </a:rPr>
                        <a:t>E</a:t>
                      </a: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endParaRPr lang="cs-CZ" dirty="0">
                        <a:solidFill>
                          <a:schemeClr val="tx1"/>
                        </a:solidFill>
                      </a:endParaRPr>
                    </a:p>
                  </a:txBody>
                  <a:tcPr marL="82296" marR="822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cs-CZ" dirty="0">
                        <a:solidFill>
                          <a:schemeClr val="tx1"/>
                        </a:solidFill>
                      </a:endParaRPr>
                    </a:p>
                  </a:txBody>
                  <a:tcPr marL="82296" marR="82296">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
        <p:nvSpPr>
          <p:cNvPr id="3" name="Nadpis 2"/>
          <p:cNvSpPr>
            <a:spLocks noGrp="1"/>
          </p:cNvSpPr>
          <p:nvPr>
            <p:ph type="title"/>
          </p:nvPr>
        </p:nvSpPr>
        <p:spPr>
          <a:xfrm>
            <a:off x="457200" y="274638"/>
            <a:ext cx="8229600" cy="2578298"/>
          </a:xfrm>
        </p:spPr>
        <p:txBody>
          <a:bodyPr>
            <a:normAutofit fontScale="90000"/>
          </a:bodyPr>
          <a:lstStyle/>
          <a:p>
            <a:pPr fontAlgn="auto">
              <a:spcAft>
                <a:spcPts val="0"/>
              </a:spcAft>
              <a:defRPr/>
            </a:pPr>
            <a:r>
              <a:rPr lang="cs-CZ" sz="1600" dirty="0" smtClean="0"/>
              <a:t/>
            </a:r>
            <a:br>
              <a:rPr lang="cs-CZ" sz="1600" dirty="0" smtClean="0"/>
            </a:br>
            <a:r>
              <a:rPr lang="cs-CZ" sz="1600" dirty="0" smtClean="0"/>
              <a:t/>
            </a:r>
            <a:br>
              <a:rPr lang="cs-CZ" sz="1600" dirty="0" smtClean="0"/>
            </a:br>
            <a:r>
              <a:rPr lang="cs-CZ" sz="1600" dirty="0" smtClean="0"/>
              <a:t/>
            </a:r>
            <a:br>
              <a:rPr lang="cs-CZ" sz="1600" dirty="0" smtClean="0"/>
            </a:br>
            <a:r>
              <a:rPr lang="cs-CZ" sz="1600" dirty="0" smtClean="0"/>
              <a:t/>
            </a:r>
            <a:br>
              <a:rPr lang="cs-CZ" sz="1600" dirty="0" smtClean="0"/>
            </a:br>
            <a:r>
              <a:rPr lang="cs-CZ" sz="1600" dirty="0" smtClean="0"/>
              <a:t/>
            </a:r>
            <a:br>
              <a:rPr lang="cs-CZ" sz="1600" dirty="0" smtClean="0"/>
            </a:br>
            <a:r>
              <a:rPr lang="cs-CZ" sz="1600" dirty="0" smtClean="0"/>
              <a:t/>
            </a:r>
            <a:br>
              <a:rPr lang="cs-CZ" sz="1600" dirty="0" smtClean="0"/>
            </a:br>
            <a:r>
              <a:rPr lang="cs-CZ" sz="1600" dirty="0" smtClean="0">
                <a:solidFill>
                  <a:schemeClr val="tx1"/>
                </a:solidFill>
              </a:rPr>
              <a:t/>
            </a:r>
            <a:br>
              <a:rPr lang="cs-CZ" sz="1600" dirty="0" smtClean="0">
                <a:solidFill>
                  <a:schemeClr val="tx1"/>
                </a:solidFill>
              </a:rPr>
            </a:br>
            <a:r>
              <a:rPr lang="en-GB" sz="1600" dirty="0" smtClean="0">
                <a:solidFill>
                  <a:schemeClr val="bg2">
                    <a:lumMod val="50000"/>
                  </a:schemeClr>
                </a:solidFill>
              </a:rPr>
              <a:t>Solve the crossword (answers).</a:t>
            </a:r>
            <a:r>
              <a:rPr lang="en-GB" sz="1600" dirty="0" smtClean="0">
                <a:solidFill>
                  <a:schemeClr val="tx1"/>
                </a:solidFill>
              </a:rPr>
              <a:t/>
            </a:r>
            <a:br>
              <a:rPr lang="en-GB" sz="1600" dirty="0" smtClean="0">
                <a:solidFill>
                  <a:schemeClr val="tx1"/>
                </a:solidFill>
              </a:rPr>
            </a:br>
            <a:r>
              <a:rPr lang="en-GB" sz="1600" dirty="0" smtClean="0">
                <a:solidFill>
                  <a:schemeClr val="tx1"/>
                </a:solidFill>
              </a:rPr>
              <a:t/>
            </a:r>
            <a:br>
              <a:rPr lang="en-GB" sz="1600" dirty="0" smtClean="0">
                <a:solidFill>
                  <a:schemeClr val="tx1"/>
                </a:solidFill>
              </a:rPr>
            </a:br>
            <a:r>
              <a:rPr lang="en-GB" sz="1600" dirty="0" smtClean="0">
                <a:solidFill>
                  <a:schemeClr val="tx1"/>
                </a:solidFill>
              </a:rPr>
              <a:t>1. Organs of eyesight</a:t>
            </a:r>
            <a:br>
              <a:rPr lang="en-GB" sz="1600" dirty="0" smtClean="0">
                <a:solidFill>
                  <a:schemeClr val="tx1"/>
                </a:solidFill>
              </a:rPr>
            </a:br>
            <a:r>
              <a:rPr lang="en-GB" sz="1600" dirty="0" smtClean="0">
                <a:solidFill>
                  <a:schemeClr val="tx1"/>
                </a:solidFill>
              </a:rPr>
              <a:t>2. Foreign bodies in the stomach</a:t>
            </a:r>
            <a:br>
              <a:rPr lang="en-GB" sz="1600" dirty="0" smtClean="0">
                <a:solidFill>
                  <a:schemeClr val="tx1"/>
                </a:solidFill>
              </a:rPr>
            </a:br>
            <a:r>
              <a:rPr lang="en-GB" sz="1600" dirty="0" smtClean="0">
                <a:solidFill>
                  <a:schemeClr val="tx1"/>
                </a:solidFill>
              </a:rPr>
              <a:t>3. Symptoms of heart attack</a:t>
            </a:r>
            <a:br>
              <a:rPr lang="en-GB" sz="1600" dirty="0" smtClean="0">
                <a:solidFill>
                  <a:schemeClr val="tx1"/>
                </a:solidFill>
              </a:rPr>
            </a:br>
            <a:r>
              <a:rPr lang="en-GB" sz="1600" dirty="0" smtClean="0">
                <a:solidFill>
                  <a:schemeClr val="tx1"/>
                </a:solidFill>
              </a:rPr>
              <a:t>4. Human senses</a:t>
            </a:r>
            <a:br>
              <a:rPr lang="en-GB" sz="1600" dirty="0" smtClean="0">
                <a:solidFill>
                  <a:schemeClr val="tx1"/>
                </a:solidFill>
              </a:rPr>
            </a:br>
            <a:r>
              <a:rPr lang="en-GB" sz="1600" dirty="0" smtClean="0">
                <a:solidFill>
                  <a:schemeClr val="tx1"/>
                </a:solidFill>
              </a:rPr>
              <a:t>5. Slipping out of the womb after delivery</a:t>
            </a:r>
            <a:br>
              <a:rPr lang="en-GB" sz="1600" dirty="0" smtClean="0">
                <a:solidFill>
                  <a:schemeClr val="tx1"/>
                </a:solidFill>
              </a:rPr>
            </a:br>
            <a:r>
              <a:rPr lang="en-GB" sz="1600" dirty="0" smtClean="0">
                <a:solidFill>
                  <a:schemeClr val="tx1"/>
                </a:solidFill>
              </a:rPr>
              <a:t>6. Tear wounds of the eyelid</a:t>
            </a:r>
            <a:br>
              <a:rPr lang="en-GB" sz="1600" dirty="0" smtClean="0">
                <a:solidFill>
                  <a:schemeClr val="tx1"/>
                </a:solidFill>
              </a:rPr>
            </a:br>
            <a:r>
              <a:rPr lang="en-GB" sz="1600" dirty="0" smtClean="0">
                <a:solidFill>
                  <a:schemeClr val="tx1"/>
                </a:solidFill>
              </a:rPr>
              <a:t>7. Pains in the tooth caused by a decay</a:t>
            </a:r>
            <a:br>
              <a:rPr lang="en-GB" sz="1600" dirty="0" smtClean="0">
                <a:solidFill>
                  <a:schemeClr val="tx1"/>
                </a:solidFill>
              </a:rPr>
            </a:br>
            <a:r>
              <a:rPr lang="en-GB" sz="1600" dirty="0" smtClean="0">
                <a:solidFill>
                  <a:schemeClr val="tx1"/>
                </a:solidFill>
              </a:rPr>
              <a:t>8. Operation of bowlegs</a:t>
            </a:r>
            <a:br>
              <a:rPr lang="en-GB" sz="1600" dirty="0" smtClean="0">
                <a:solidFill>
                  <a:schemeClr val="tx1"/>
                </a:solidFill>
              </a:rPr>
            </a:br>
            <a:r>
              <a:rPr lang="en-GB" sz="1600" dirty="0" smtClean="0">
                <a:solidFill>
                  <a:schemeClr val="tx1"/>
                </a:solidFill>
              </a:rPr>
              <a:t>9. Fingers of the right hand</a:t>
            </a: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r>
              <a:rPr lang="cs-CZ" sz="2400" dirty="0" smtClean="0"/>
              <a:t/>
            </a:r>
            <a:br>
              <a:rPr lang="cs-CZ" sz="2400" dirty="0" smtClean="0"/>
            </a:br>
            <a:endParaRPr lang="cs-CZ" sz="2400" dirty="0"/>
          </a:p>
        </p:txBody>
      </p:sp>
      <p:cxnSp>
        <p:nvCxnSpPr>
          <p:cNvPr id="6" name="Přímá spojovací šipka 5"/>
          <p:cNvCxnSpPr/>
          <p:nvPr/>
        </p:nvCxnSpPr>
        <p:spPr>
          <a:xfrm>
            <a:off x="4787900" y="2492375"/>
            <a:ext cx="0" cy="36036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fontAlgn="auto">
              <a:spcAft>
                <a:spcPts val="0"/>
              </a:spcAft>
              <a:defRPr/>
            </a:pPr>
            <a:r>
              <a:rPr lang="en-GB" dirty="0" smtClean="0"/>
              <a:t>Name five human senses in Latin</a:t>
            </a:r>
            <a:r>
              <a:rPr lang="cs-CZ" dirty="0" smtClean="0"/>
              <a:t>.</a:t>
            </a:r>
            <a:endParaRPr lang="en-GB" dirty="0"/>
          </a:p>
        </p:txBody>
      </p:sp>
      <p:pic>
        <p:nvPicPr>
          <p:cNvPr id="25602" name="Picture 2"/>
          <p:cNvPicPr>
            <a:picLocks noChangeAspect="1" noChangeArrowheads="1"/>
          </p:cNvPicPr>
          <p:nvPr/>
        </p:nvPicPr>
        <p:blipFill>
          <a:blip r:embed="rId2" cstate="print"/>
          <a:srcRect/>
          <a:stretch>
            <a:fillRect/>
          </a:stretch>
        </p:blipFill>
        <p:spPr bwMode="auto">
          <a:xfrm>
            <a:off x="250825" y="1628775"/>
            <a:ext cx="8266113" cy="4194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fontAlgn="auto">
              <a:spcAft>
                <a:spcPts val="0"/>
              </a:spcAft>
              <a:defRPr/>
            </a:pPr>
            <a:r>
              <a:rPr lang="cs-CZ" sz="2000" dirty="0" smtClean="0">
                <a:solidFill>
                  <a:srgbClr val="00B0F0"/>
                </a:solidFill>
              </a:rPr>
              <a:t>a) </a:t>
            </a:r>
            <a:r>
              <a:rPr lang="en-GB" sz="2000" dirty="0" smtClean="0">
                <a:solidFill>
                  <a:srgbClr val="00B0F0"/>
                </a:solidFill>
              </a:rPr>
              <a:t>Match the anatomic terms with human senses to which they relate.</a:t>
            </a:r>
            <a:r>
              <a:rPr lang="cs-CZ" sz="2000" dirty="0" smtClean="0"/>
              <a:t/>
            </a:r>
            <a:br>
              <a:rPr lang="cs-CZ" sz="2000" dirty="0" smtClean="0"/>
            </a:br>
            <a:r>
              <a:rPr lang="cs-CZ" sz="2000" dirty="0"/>
              <a:t/>
            </a:r>
            <a:br>
              <a:rPr lang="cs-CZ" sz="2000" dirty="0"/>
            </a:br>
            <a:r>
              <a:rPr lang="en-GB" sz="2000" dirty="0" smtClean="0">
                <a:solidFill>
                  <a:srgbClr val="FF0000"/>
                </a:solidFill>
              </a:rPr>
              <a:t>b) Connect the terms in the right oval with the term </a:t>
            </a:r>
            <a:r>
              <a:rPr lang="en-GB" sz="2000" i="1" dirty="0" err="1" smtClean="0">
                <a:solidFill>
                  <a:srgbClr val="FF0000"/>
                </a:solidFill>
              </a:rPr>
              <a:t>structura</a:t>
            </a:r>
            <a:r>
              <a:rPr lang="en-GB" sz="2000" dirty="0" smtClean="0">
                <a:solidFill>
                  <a:srgbClr val="FF0000"/>
                </a:solidFill>
              </a:rPr>
              <a:t>.</a:t>
            </a:r>
            <a:endParaRPr lang="en-GB" sz="2000" dirty="0">
              <a:solidFill>
                <a:srgbClr val="FF0000"/>
              </a:solidFill>
            </a:endParaRPr>
          </a:p>
        </p:txBody>
      </p:sp>
      <p:sp>
        <p:nvSpPr>
          <p:cNvPr id="4" name="Zástupný symbol pro obsah 3"/>
          <p:cNvSpPr>
            <a:spLocks noGrp="1"/>
          </p:cNvSpPr>
          <p:nvPr>
            <p:ph idx="1"/>
          </p:nvPr>
        </p:nvSpPr>
        <p:spPr>
          <a:xfrm>
            <a:off x="457200" y="1481138"/>
            <a:ext cx="3035300" cy="4525962"/>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marL="109728" indent="0" algn="ctr" fontAlgn="auto">
              <a:spcAft>
                <a:spcPts val="0"/>
              </a:spcAft>
              <a:buFont typeface="Wingdings 3"/>
              <a:buNone/>
              <a:defRPr/>
            </a:pPr>
            <a:r>
              <a:rPr lang="cs-CZ" dirty="0" err="1">
                <a:solidFill>
                  <a:schemeClr val="tx1"/>
                </a:solidFill>
              </a:rPr>
              <a:t>t</a:t>
            </a:r>
            <a:r>
              <a:rPr lang="cs-CZ" dirty="0" err="1" smtClean="0">
                <a:solidFill>
                  <a:schemeClr val="tx1"/>
                </a:solidFill>
              </a:rPr>
              <a:t>actus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a:solidFill>
                  <a:schemeClr val="tx1"/>
                </a:solidFill>
              </a:rPr>
              <a:t>g</a:t>
            </a:r>
            <a:r>
              <a:rPr lang="cs-CZ" dirty="0" err="1" smtClean="0">
                <a:solidFill>
                  <a:schemeClr val="tx1"/>
                </a:solidFill>
              </a:rPr>
              <a:t>ustus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a:solidFill>
                  <a:schemeClr val="tx1"/>
                </a:solidFill>
              </a:rPr>
              <a:t>a</a:t>
            </a:r>
            <a:r>
              <a:rPr lang="cs-CZ" dirty="0" err="1" smtClean="0">
                <a:solidFill>
                  <a:schemeClr val="tx1"/>
                </a:solidFill>
              </a:rPr>
              <a:t>uditus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a:solidFill>
                  <a:schemeClr val="tx1"/>
                </a:solidFill>
              </a:rPr>
              <a:t>v</a:t>
            </a:r>
            <a:r>
              <a:rPr lang="cs-CZ" dirty="0" err="1" smtClean="0">
                <a:solidFill>
                  <a:schemeClr val="tx1"/>
                </a:solidFill>
              </a:rPr>
              <a:t>isus</a:t>
            </a:r>
            <a:endParaRPr lang="cs-CZ" dirty="0" smtClean="0">
              <a:solidFill>
                <a:schemeClr val="tx1"/>
              </a:solidFill>
            </a:endParaRPr>
          </a:p>
          <a:p>
            <a:pPr marL="365760" indent="-256032" algn="ctr" fontAlgn="auto">
              <a:spcAft>
                <a:spcPts val="0"/>
              </a:spcAft>
              <a:buFont typeface="Wingdings 3"/>
              <a:buChar char=""/>
              <a:defRPr/>
            </a:pPr>
            <a:endParaRPr lang="cs-CZ" dirty="0" smtClean="0">
              <a:solidFill>
                <a:schemeClr val="tx1"/>
              </a:solidFill>
            </a:endParaRPr>
          </a:p>
          <a:p>
            <a:pPr marL="109728" indent="0" algn="ctr" fontAlgn="auto">
              <a:spcAft>
                <a:spcPts val="0"/>
              </a:spcAft>
              <a:buFont typeface="Wingdings 3"/>
              <a:buNone/>
              <a:defRPr/>
            </a:pPr>
            <a:r>
              <a:rPr lang="cs-CZ" dirty="0" err="1" smtClean="0">
                <a:solidFill>
                  <a:schemeClr val="tx1"/>
                </a:solidFill>
              </a:rPr>
              <a:t>olfactus</a:t>
            </a:r>
            <a:endParaRPr lang="cs-CZ" dirty="0">
              <a:solidFill>
                <a:schemeClr val="tx1"/>
              </a:solidFill>
            </a:endParaRPr>
          </a:p>
        </p:txBody>
      </p:sp>
      <p:sp>
        <p:nvSpPr>
          <p:cNvPr id="6" name="Ovál 5"/>
          <p:cNvSpPr/>
          <p:nvPr/>
        </p:nvSpPr>
        <p:spPr>
          <a:xfrm>
            <a:off x="3635375" y="1989138"/>
            <a:ext cx="5400675" cy="431958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err="1">
                <a:solidFill>
                  <a:schemeClr val="tx1"/>
                </a:solidFill>
              </a:rPr>
              <a:t>cortex</a:t>
            </a:r>
            <a:r>
              <a:rPr lang="cs-CZ" sz="2000" dirty="0">
                <a:solidFill>
                  <a:schemeClr val="tx1"/>
                </a:solidFill>
              </a:rPr>
              <a:t> </a:t>
            </a:r>
            <a:r>
              <a:rPr lang="cs-CZ" sz="2000" dirty="0" err="1">
                <a:solidFill>
                  <a:schemeClr val="tx1"/>
                </a:solidFill>
              </a:rPr>
              <a:t>lentis</a:t>
            </a:r>
            <a:endParaRPr lang="cs-CZ" sz="2000" dirty="0">
              <a:solidFill>
                <a:schemeClr val="tx1"/>
              </a:solidFill>
            </a:endParaRPr>
          </a:p>
          <a:p>
            <a:pPr algn="ctr" fontAlgn="auto">
              <a:spcBef>
                <a:spcPts val="0"/>
              </a:spcBef>
              <a:spcAft>
                <a:spcPts val="0"/>
              </a:spcAft>
              <a:defRPr/>
            </a:pPr>
            <a:r>
              <a:rPr lang="cs-CZ" sz="2000" dirty="0" err="1" smtClean="0">
                <a:solidFill>
                  <a:schemeClr val="tx1"/>
                </a:solidFill>
              </a:rPr>
              <a:t>cartilago</a:t>
            </a:r>
            <a:r>
              <a:rPr lang="cs-CZ" sz="2000" dirty="0" smtClean="0">
                <a:solidFill>
                  <a:schemeClr val="tx1"/>
                </a:solidFill>
              </a:rPr>
              <a:t> </a:t>
            </a:r>
            <a:r>
              <a:rPr lang="cs-CZ" sz="2000" dirty="0" err="1" smtClean="0">
                <a:solidFill>
                  <a:schemeClr val="tx1"/>
                </a:solidFill>
              </a:rPr>
              <a:t>meatus</a:t>
            </a:r>
            <a:r>
              <a:rPr lang="cs-CZ" sz="2000" dirty="0" smtClean="0">
                <a:solidFill>
                  <a:schemeClr val="tx1"/>
                </a:solidFill>
              </a:rPr>
              <a:t> </a:t>
            </a:r>
            <a:r>
              <a:rPr lang="cs-CZ" sz="2000" dirty="0" err="1" smtClean="0">
                <a:solidFill>
                  <a:schemeClr val="tx1"/>
                </a:solidFill>
              </a:rPr>
              <a:t>acustici</a:t>
            </a:r>
            <a:endParaRPr lang="cs-CZ" sz="2000" dirty="0" smtClean="0">
              <a:solidFill>
                <a:schemeClr val="tx1"/>
              </a:solidFill>
            </a:endParaRPr>
          </a:p>
          <a:p>
            <a:pPr algn="ctr" fontAlgn="auto">
              <a:spcBef>
                <a:spcPts val="0"/>
              </a:spcBef>
              <a:spcAft>
                <a:spcPts val="0"/>
              </a:spcAft>
              <a:defRPr/>
            </a:pPr>
            <a:r>
              <a:rPr lang="cs-CZ" sz="2000" dirty="0" err="1" smtClean="0">
                <a:solidFill>
                  <a:schemeClr val="tx1"/>
                </a:solidFill>
              </a:rPr>
              <a:t>musculus</a:t>
            </a:r>
            <a:r>
              <a:rPr lang="cs-CZ" sz="2000" dirty="0" smtClean="0">
                <a:solidFill>
                  <a:schemeClr val="tx1"/>
                </a:solidFill>
              </a:rPr>
              <a:t> </a:t>
            </a:r>
            <a:r>
              <a:rPr lang="cs-CZ" sz="2000" dirty="0">
                <a:solidFill>
                  <a:schemeClr val="tx1"/>
                </a:solidFill>
              </a:rPr>
              <a:t>tensor </a:t>
            </a:r>
            <a:r>
              <a:rPr lang="cs-CZ" sz="2000" dirty="0" err="1">
                <a:solidFill>
                  <a:schemeClr val="tx1"/>
                </a:solidFill>
              </a:rPr>
              <a:t>tympani</a:t>
            </a:r>
            <a:endParaRPr lang="cs-CZ" sz="2000" dirty="0">
              <a:solidFill>
                <a:schemeClr val="tx1"/>
              </a:solidFill>
            </a:endParaRPr>
          </a:p>
          <a:p>
            <a:pPr algn="ctr" fontAlgn="auto">
              <a:spcBef>
                <a:spcPts val="0"/>
              </a:spcBef>
              <a:spcAft>
                <a:spcPts val="0"/>
              </a:spcAft>
              <a:defRPr/>
            </a:pPr>
            <a:r>
              <a:rPr lang="cs-CZ" sz="2000" dirty="0" err="1">
                <a:solidFill>
                  <a:schemeClr val="tx1"/>
                </a:solidFill>
              </a:rPr>
              <a:t>caliculus</a:t>
            </a:r>
            <a:r>
              <a:rPr lang="cs-CZ" sz="2000" dirty="0">
                <a:solidFill>
                  <a:schemeClr val="tx1"/>
                </a:solidFill>
              </a:rPr>
              <a:t> </a:t>
            </a:r>
            <a:r>
              <a:rPr lang="cs-CZ" sz="2000" dirty="0" err="1">
                <a:solidFill>
                  <a:schemeClr val="tx1"/>
                </a:solidFill>
              </a:rPr>
              <a:t>gustatorius</a:t>
            </a:r>
            <a:endParaRPr lang="cs-CZ" sz="2000" dirty="0">
              <a:solidFill>
                <a:schemeClr val="tx1"/>
              </a:solidFill>
            </a:endParaRPr>
          </a:p>
          <a:p>
            <a:pPr algn="ctr" fontAlgn="auto">
              <a:spcBef>
                <a:spcPts val="0"/>
              </a:spcBef>
              <a:spcAft>
                <a:spcPts val="0"/>
              </a:spcAft>
              <a:defRPr/>
            </a:pPr>
            <a:r>
              <a:rPr lang="cs-CZ" sz="2000" dirty="0" err="1">
                <a:solidFill>
                  <a:schemeClr val="tx1"/>
                </a:solidFill>
              </a:rPr>
              <a:t>auris</a:t>
            </a:r>
            <a:r>
              <a:rPr lang="cs-CZ" sz="2000" dirty="0">
                <a:solidFill>
                  <a:schemeClr val="tx1"/>
                </a:solidFill>
              </a:rPr>
              <a:t> </a:t>
            </a:r>
            <a:r>
              <a:rPr lang="cs-CZ" sz="2000" dirty="0" smtClean="0">
                <a:solidFill>
                  <a:schemeClr val="tx1"/>
                </a:solidFill>
              </a:rPr>
              <a:t>interna</a:t>
            </a:r>
          </a:p>
          <a:p>
            <a:pPr algn="ctr" fontAlgn="auto">
              <a:spcBef>
                <a:spcPts val="0"/>
              </a:spcBef>
              <a:spcAft>
                <a:spcPts val="0"/>
              </a:spcAft>
              <a:defRPr/>
            </a:pPr>
            <a:r>
              <a:rPr lang="cs-CZ" sz="2000" dirty="0" err="1" smtClean="0">
                <a:solidFill>
                  <a:schemeClr val="tx1"/>
                </a:solidFill>
              </a:rPr>
              <a:t>labyrinthus</a:t>
            </a:r>
            <a:r>
              <a:rPr lang="cs-CZ" sz="2000" dirty="0" smtClean="0">
                <a:solidFill>
                  <a:schemeClr val="tx1"/>
                </a:solidFill>
              </a:rPr>
              <a:t> </a:t>
            </a:r>
            <a:r>
              <a:rPr lang="cs-CZ" sz="2000" dirty="0" err="1">
                <a:solidFill>
                  <a:schemeClr val="tx1"/>
                </a:solidFill>
              </a:rPr>
              <a:t>osseus</a:t>
            </a:r>
            <a:endParaRPr lang="cs-CZ" sz="2000" dirty="0">
              <a:solidFill>
                <a:schemeClr val="tx1"/>
              </a:solidFill>
            </a:endParaRPr>
          </a:p>
          <a:p>
            <a:pPr algn="ctr" fontAlgn="auto">
              <a:spcBef>
                <a:spcPts val="0"/>
              </a:spcBef>
              <a:spcAft>
                <a:spcPts val="0"/>
              </a:spcAft>
              <a:defRPr/>
            </a:pPr>
            <a:r>
              <a:rPr lang="cs-CZ" sz="2000" dirty="0" err="1" smtClean="0">
                <a:solidFill>
                  <a:schemeClr val="tx1"/>
                </a:solidFill>
              </a:rPr>
              <a:t>cutis</a:t>
            </a:r>
            <a:endParaRPr lang="cs-CZ" sz="2000" dirty="0" smtClean="0">
              <a:solidFill>
                <a:schemeClr val="tx1"/>
              </a:solidFill>
            </a:endParaRPr>
          </a:p>
          <a:p>
            <a:pPr algn="ctr" fontAlgn="auto">
              <a:spcBef>
                <a:spcPts val="0"/>
              </a:spcBef>
              <a:spcAft>
                <a:spcPts val="0"/>
              </a:spcAft>
              <a:defRPr/>
            </a:pPr>
            <a:r>
              <a:rPr lang="cs-CZ" sz="2000" dirty="0" err="1" smtClean="0">
                <a:solidFill>
                  <a:schemeClr val="tx1"/>
                </a:solidFill>
              </a:rPr>
              <a:t>pars</a:t>
            </a:r>
            <a:r>
              <a:rPr lang="cs-CZ" sz="2000" dirty="0" smtClean="0">
                <a:solidFill>
                  <a:schemeClr val="tx1"/>
                </a:solidFill>
              </a:rPr>
              <a:t> </a:t>
            </a:r>
            <a:r>
              <a:rPr lang="cs-CZ" sz="2000" dirty="0" err="1">
                <a:solidFill>
                  <a:schemeClr val="tx1"/>
                </a:solidFill>
              </a:rPr>
              <a:t>optica</a:t>
            </a:r>
            <a:r>
              <a:rPr lang="cs-CZ" sz="2000" dirty="0">
                <a:solidFill>
                  <a:schemeClr val="tx1"/>
                </a:solidFill>
              </a:rPr>
              <a:t> </a:t>
            </a:r>
            <a:r>
              <a:rPr lang="cs-CZ" sz="2000" dirty="0" err="1">
                <a:solidFill>
                  <a:schemeClr val="tx1"/>
                </a:solidFill>
              </a:rPr>
              <a:t>retinae</a:t>
            </a:r>
            <a:endParaRPr lang="cs-CZ" sz="2000" dirty="0">
              <a:solidFill>
                <a:schemeClr val="tx1"/>
              </a:solidFill>
            </a:endParaRPr>
          </a:p>
          <a:p>
            <a:pPr algn="ctr" fontAlgn="auto">
              <a:spcBef>
                <a:spcPts val="0"/>
              </a:spcBef>
              <a:spcAft>
                <a:spcPts val="0"/>
              </a:spcAft>
              <a:defRPr/>
            </a:pPr>
            <a:r>
              <a:rPr lang="cs-CZ" sz="2000" dirty="0">
                <a:solidFill>
                  <a:schemeClr val="tx1"/>
                </a:solidFill>
              </a:rPr>
              <a:t>tunica </a:t>
            </a:r>
            <a:r>
              <a:rPr lang="cs-CZ" sz="2000" dirty="0" err="1">
                <a:solidFill>
                  <a:schemeClr val="tx1"/>
                </a:solidFill>
              </a:rPr>
              <a:t>mucosa</a:t>
            </a:r>
            <a:r>
              <a:rPr lang="cs-CZ" sz="2000" dirty="0">
                <a:solidFill>
                  <a:schemeClr val="tx1"/>
                </a:solidFill>
              </a:rPr>
              <a:t> </a:t>
            </a:r>
            <a:r>
              <a:rPr lang="cs-CZ" sz="2000" dirty="0" err="1">
                <a:solidFill>
                  <a:schemeClr val="tx1"/>
                </a:solidFill>
              </a:rPr>
              <a:t>nasi</a:t>
            </a:r>
            <a:endParaRPr lang="cs-CZ" sz="2000" dirty="0">
              <a:solidFill>
                <a:schemeClr val="tx1"/>
              </a:solidFill>
            </a:endParaRPr>
          </a:p>
          <a:p>
            <a:pPr algn="ctr" fontAlgn="auto">
              <a:spcBef>
                <a:spcPts val="0"/>
              </a:spcBef>
              <a:spcAft>
                <a:spcPts val="0"/>
              </a:spcAft>
              <a:defRPr/>
            </a:pPr>
            <a:r>
              <a:rPr lang="cs-CZ" sz="2000" dirty="0" err="1">
                <a:solidFill>
                  <a:schemeClr val="tx1"/>
                </a:solidFill>
              </a:rPr>
              <a:t>papilla</a:t>
            </a:r>
            <a:r>
              <a:rPr lang="cs-CZ" sz="2000" dirty="0">
                <a:solidFill>
                  <a:schemeClr val="tx1"/>
                </a:solidFill>
              </a:rPr>
              <a:t> </a:t>
            </a:r>
            <a:r>
              <a:rPr lang="cs-CZ" sz="2000" dirty="0" err="1" smtClean="0">
                <a:solidFill>
                  <a:schemeClr val="tx1"/>
                </a:solidFill>
              </a:rPr>
              <a:t>foliata</a:t>
            </a:r>
            <a:endParaRPr lang="cs-CZ" sz="2000" dirty="0" smtClean="0">
              <a:solidFill>
                <a:schemeClr val="tx1"/>
              </a:solidFill>
            </a:endParaRPr>
          </a:p>
          <a:p>
            <a:pPr algn="ctr" fontAlgn="auto">
              <a:spcBef>
                <a:spcPts val="0"/>
              </a:spcBef>
              <a:spcAft>
                <a:spcPts val="0"/>
              </a:spcAft>
              <a:defRPr/>
            </a:pPr>
            <a:r>
              <a:rPr lang="cs-CZ" sz="2000" dirty="0" err="1" smtClean="0">
                <a:solidFill>
                  <a:schemeClr val="tx1"/>
                </a:solidFill>
              </a:rPr>
              <a:t>m</a:t>
            </a:r>
            <a:r>
              <a:rPr lang="cs-CZ" sz="2000" dirty="0" err="1" smtClean="0">
                <a:solidFill>
                  <a:schemeClr val="tx1"/>
                </a:solidFill>
              </a:rPr>
              <a:t>usculus</a:t>
            </a:r>
            <a:r>
              <a:rPr lang="cs-CZ" sz="2000" dirty="0" smtClean="0">
                <a:solidFill>
                  <a:schemeClr val="tx1"/>
                </a:solidFill>
              </a:rPr>
              <a:t> </a:t>
            </a:r>
            <a:r>
              <a:rPr lang="cs-CZ" sz="2000" dirty="0" err="1" smtClean="0">
                <a:solidFill>
                  <a:schemeClr val="tx1"/>
                </a:solidFill>
              </a:rPr>
              <a:t>sphincter</a:t>
            </a:r>
            <a:r>
              <a:rPr lang="cs-CZ" sz="2000" dirty="0" smtClean="0">
                <a:solidFill>
                  <a:schemeClr val="tx1"/>
                </a:solidFill>
              </a:rPr>
              <a:t> </a:t>
            </a:r>
            <a:r>
              <a:rPr lang="cs-CZ" sz="2000" dirty="0" err="1" smtClean="0">
                <a:solidFill>
                  <a:schemeClr val="tx1"/>
                </a:solidFill>
              </a:rPr>
              <a:t>pupillae</a:t>
            </a:r>
            <a:endParaRPr lang="cs-CZ" sz="2000" dirty="0">
              <a:solidFill>
                <a:schemeClr val="tx1"/>
              </a:solidFill>
            </a:endParaRPr>
          </a:p>
          <a:p>
            <a:pPr algn="ctr" fontAlgn="auto">
              <a:spcBef>
                <a:spcPts val="0"/>
              </a:spcBef>
              <a:spcAft>
                <a:spcPts val="0"/>
              </a:spcAft>
              <a:defRPr/>
            </a:pPr>
            <a:endParaRPr lang="cs-CZ" sz="2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82" name="Group 46"/>
          <p:cNvGraphicFramePr>
            <a:graphicFrameLocks noGrp="1"/>
          </p:cNvGraphicFramePr>
          <p:nvPr>
            <p:ph idx="1"/>
          </p:nvPr>
        </p:nvGraphicFramePr>
        <p:xfrm>
          <a:off x="0" y="0"/>
          <a:ext cx="9144000" cy="6858000"/>
        </p:xfrm>
        <a:graphic>
          <a:graphicData uri="http://schemas.openxmlformats.org/drawingml/2006/table">
            <a:tbl>
              <a:tblPr/>
              <a:tblGrid>
                <a:gridCol w="1828800"/>
                <a:gridCol w="1828800"/>
                <a:gridCol w="1828800"/>
                <a:gridCol w="1828800"/>
                <a:gridCol w="1828800"/>
              </a:tblGrid>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FFFFFF"/>
                          </a:solidFill>
                          <a:effectLst/>
                          <a:latin typeface="Lucida Sans Unicode" pitchFamily="34" charset="0"/>
                        </a:rPr>
                        <a:t>Latin noun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FFFFFF"/>
                          </a:solidFill>
                          <a:effectLst/>
                          <a:latin typeface="Arial" charset="0"/>
                        </a:rPr>
                        <a:t>geni</a:t>
                      </a:r>
                      <a:r>
                        <a:rPr kumimoji="0" lang="cs-CZ" sz="1800" b="1" i="0" u="none" strike="noStrike" cap="none" normalizeH="0" baseline="0" smtClean="0">
                          <a:ln>
                            <a:noFill/>
                          </a:ln>
                          <a:solidFill>
                            <a:srgbClr val="FFFFFF"/>
                          </a:solidFill>
                          <a:effectLst/>
                          <a:latin typeface="Lucida Sans Unicode" pitchFamily="34" charset="0"/>
                        </a:rPr>
                        <a:t>tive singular form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FFFFFF"/>
                          </a:solidFill>
                          <a:effectLst/>
                          <a:latin typeface="Lucida Sans Unicode" pitchFamily="34" charset="0"/>
                        </a:rPr>
                        <a:t>gender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rgbClr val="FFFFFF"/>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rgbClr val="FFFFFF"/>
                          </a:solidFill>
                          <a:effectLst/>
                          <a:latin typeface="Lucida Sans Unicode" pitchFamily="34" charset="0"/>
                        </a:rPr>
                        <a:t>paradigm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1st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declension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2nd declension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3rd</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declension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4th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declension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1143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5th</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Lucida Sans Unicode" pitchFamily="34" charset="0"/>
                        </a:rPr>
                        <a:t>declension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fontAlgn="auto">
              <a:spcAft>
                <a:spcPts val="0"/>
              </a:spcAft>
              <a:defRPr/>
            </a:pPr>
            <a:r>
              <a:rPr lang="en-GB" dirty="0" smtClean="0"/>
              <a:t>Give nominative singular form</a:t>
            </a:r>
            <a:r>
              <a:rPr lang="cs-CZ" dirty="0" smtClean="0"/>
              <a:t>s</a:t>
            </a:r>
            <a:r>
              <a:rPr lang="en-GB" dirty="0" smtClean="0"/>
              <a:t> to the nouns.</a:t>
            </a:r>
            <a:endParaRPr lang="en-GB" dirty="0"/>
          </a:p>
        </p:txBody>
      </p:sp>
      <p:sp>
        <p:nvSpPr>
          <p:cNvPr id="4" name="Ovál 3"/>
          <p:cNvSpPr/>
          <p:nvPr/>
        </p:nvSpPr>
        <p:spPr>
          <a:xfrm>
            <a:off x="788988" y="1412875"/>
            <a:ext cx="7634287" cy="51847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carie</a:t>
            </a:r>
            <a:r>
              <a:rPr lang="cs-CZ" dirty="0">
                <a:solidFill>
                  <a:schemeClr val="tx1"/>
                </a:solidFill>
              </a:rPr>
              <a:t>		</a:t>
            </a:r>
            <a:r>
              <a:rPr lang="cs-CZ" dirty="0" err="1">
                <a:solidFill>
                  <a:schemeClr val="tx1"/>
                </a:solidFill>
              </a:rPr>
              <a:t>infarctu</a:t>
            </a:r>
            <a:r>
              <a:rPr lang="cs-CZ" dirty="0">
                <a:solidFill>
                  <a:schemeClr val="tx1"/>
                </a:solidFill>
              </a:rPr>
              <a:t>		</a:t>
            </a:r>
            <a:r>
              <a:rPr lang="cs-CZ" dirty="0" err="1">
                <a:solidFill>
                  <a:schemeClr val="tx1"/>
                </a:solidFill>
              </a:rPr>
              <a:t>unguenti</a:t>
            </a:r>
            <a:endParaRPr lang="cs-CZ"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dentes</a:t>
            </a:r>
            <a:r>
              <a:rPr lang="cs-CZ" dirty="0">
                <a:solidFill>
                  <a:schemeClr val="tx1"/>
                </a:solidFill>
              </a:rPr>
              <a:t>		</a:t>
            </a:r>
            <a:r>
              <a:rPr lang="cs-CZ" dirty="0" err="1">
                <a:solidFill>
                  <a:schemeClr val="tx1"/>
                </a:solidFill>
              </a:rPr>
              <a:t>pulmonum</a:t>
            </a:r>
            <a:r>
              <a:rPr lang="cs-CZ" dirty="0">
                <a:solidFill>
                  <a:schemeClr val="tx1"/>
                </a:solidFill>
              </a:rPr>
              <a:t>	</a:t>
            </a:r>
            <a:r>
              <a:rPr lang="cs-CZ" dirty="0" err="1">
                <a:solidFill>
                  <a:schemeClr val="tx1"/>
                </a:solidFill>
              </a:rPr>
              <a:t>gargarismate</a:t>
            </a:r>
            <a:r>
              <a:rPr lang="cs-CZ" dirty="0">
                <a:solidFill>
                  <a:schemeClr val="tx1"/>
                </a:solidFill>
              </a:rPr>
              <a:t>		</a:t>
            </a:r>
          </a:p>
          <a:p>
            <a:pPr algn="ctr" fontAlgn="auto">
              <a:spcBef>
                <a:spcPts val="0"/>
              </a:spcBef>
              <a:spcAft>
                <a:spcPts val="0"/>
              </a:spcAft>
              <a:defRPr/>
            </a:pPr>
            <a:r>
              <a:rPr lang="cs-CZ" dirty="0" err="1">
                <a:solidFill>
                  <a:schemeClr val="tx1"/>
                </a:solidFill>
              </a:rPr>
              <a:t>temporibus</a:t>
            </a:r>
            <a:r>
              <a:rPr lang="cs-CZ" dirty="0">
                <a:solidFill>
                  <a:schemeClr val="tx1"/>
                </a:solidFill>
              </a:rPr>
              <a:t>		</a:t>
            </a:r>
            <a:r>
              <a:rPr lang="cs-CZ" dirty="0" err="1">
                <a:solidFill>
                  <a:schemeClr val="tx1"/>
                </a:solidFill>
              </a:rPr>
              <a:t>morsum</a:t>
            </a:r>
            <a:endParaRPr lang="cs-CZ"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arcuum</a:t>
            </a:r>
            <a:r>
              <a:rPr lang="cs-CZ" dirty="0">
                <a:solidFill>
                  <a:schemeClr val="tx1"/>
                </a:solidFill>
              </a:rPr>
              <a:t>		</a:t>
            </a:r>
            <a:r>
              <a:rPr lang="cs-CZ" dirty="0" err="1">
                <a:solidFill>
                  <a:schemeClr val="tx1"/>
                </a:solidFill>
              </a:rPr>
              <a:t>ligamenta</a:t>
            </a:r>
            <a:r>
              <a:rPr lang="cs-CZ" dirty="0">
                <a:solidFill>
                  <a:schemeClr val="tx1"/>
                </a:solidFill>
              </a:rPr>
              <a:t>	</a:t>
            </a:r>
            <a:r>
              <a:rPr lang="cs-CZ" dirty="0" err="1">
                <a:solidFill>
                  <a:schemeClr val="tx1"/>
                </a:solidFill>
              </a:rPr>
              <a:t>scabiem</a:t>
            </a:r>
            <a:r>
              <a:rPr lang="cs-CZ" dirty="0">
                <a:solidFill>
                  <a:schemeClr val="tx1"/>
                </a:solidFill>
              </a:rPr>
              <a:t>	</a:t>
            </a: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thoracis</a:t>
            </a:r>
            <a:r>
              <a:rPr lang="cs-CZ" dirty="0">
                <a:solidFill>
                  <a:schemeClr val="tx1"/>
                </a:solidFill>
              </a:rPr>
              <a:t>		</a:t>
            </a:r>
            <a:r>
              <a:rPr lang="cs-CZ" dirty="0" err="1">
                <a:solidFill>
                  <a:schemeClr val="tx1"/>
                </a:solidFill>
              </a:rPr>
              <a:t>laminarum</a:t>
            </a:r>
            <a:r>
              <a:rPr lang="cs-CZ" dirty="0">
                <a:solidFill>
                  <a:schemeClr val="tx1"/>
                </a:solidFill>
              </a:rPr>
              <a:t>	</a:t>
            </a:r>
            <a:r>
              <a:rPr lang="cs-CZ" dirty="0" err="1">
                <a:solidFill>
                  <a:schemeClr val="tx1"/>
                </a:solidFill>
              </a:rPr>
              <a:t>labio</a:t>
            </a:r>
            <a:endParaRPr lang="cs-CZ"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scatulis</a:t>
            </a:r>
            <a:r>
              <a:rPr lang="cs-CZ" dirty="0">
                <a:solidFill>
                  <a:schemeClr val="tx1"/>
                </a:solidFill>
              </a:rPr>
              <a:t>		</a:t>
            </a:r>
            <a:r>
              <a:rPr lang="cs-CZ" dirty="0" err="1">
                <a:solidFill>
                  <a:schemeClr val="tx1"/>
                </a:solidFill>
              </a:rPr>
              <a:t>neuroseos</a:t>
            </a:r>
            <a:r>
              <a:rPr lang="cs-CZ" dirty="0">
                <a:solidFill>
                  <a:schemeClr val="tx1"/>
                </a:solidFill>
              </a:rPr>
              <a:t>	</a:t>
            </a:r>
            <a:r>
              <a:rPr lang="cs-CZ" dirty="0" err="1">
                <a:solidFill>
                  <a:schemeClr val="tx1"/>
                </a:solidFill>
              </a:rPr>
              <a:t>pleuritidem</a:t>
            </a:r>
            <a:endParaRPr lang="cs-CZ"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dyspnoes</a:t>
            </a:r>
            <a:r>
              <a:rPr lang="cs-CZ" dirty="0">
                <a:solidFill>
                  <a:schemeClr val="tx1"/>
                </a:solidFill>
              </a:rPr>
              <a:t>	</a:t>
            </a:r>
            <a:r>
              <a:rPr lang="cs-CZ" dirty="0" err="1">
                <a:solidFill>
                  <a:schemeClr val="tx1"/>
                </a:solidFill>
              </a:rPr>
              <a:t>nephron</a:t>
            </a:r>
            <a:r>
              <a:rPr lang="cs-CZ" dirty="0">
                <a:solidFill>
                  <a:schemeClr val="tx1"/>
                </a:solidFill>
              </a:rPr>
              <a:t>	</a:t>
            </a:r>
            <a:r>
              <a:rPr lang="cs-CZ" dirty="0" err="1">
                <a:solidFill>
                  <a:schemeClr val="tx1"/>
                </a:solidFill>
              </a:rPr>
              <a:t>encephalo</a:t>
            </a:r>
            <a:endParaRPr lang="cs-CZ"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sah 1"/>
          <p:cNvSpPr>
            <a:spLocks noGrp="1"/>
          </p:cNvSpPr>
          <p:nvPr>
            <p:ph idx="1"/>
          </p:nvPr>
        </p:nvSpPr>
        <p:spPr>
          <a:xfrm>
            <a:off x="457200" y="765175"/>
            <a:ext cx="8229600" cy="5327650"/>
          </a:xfrm>
        </p:spPr>
        <p:txBody>
          <a:bodyPr/>
          <a:lstStyle/>
          <a:p>
            <a:pPr marL="109538" indent="0">
              <a:buFont typeface="Wingdings 3" pitchFamily="18" charset="2"/>
              <a:buNone/>
            </a:pPr>
            <a:endParaRPr lang="cs-CZ" sz="2000" smtClean="0"/>
          </a:p>
          <a:p>
            <a:pPr marL="109538" indent="0">
              <a:buFont typeface="Wingdings 3" pitchFamily="18" charset="2"/>
              <a:buNone/>
            </a:pPr>
            <a:endParaRPr lang="cs-CZ" sz="2400" smtClean="0"/>
          </a:p>
          <a:p>
            <a:pPr marL="109538" indent="0">
              <a:buFont typeface="Wingdings 3" pitchFamily="18" charset="2"/>
              <a:buNone/>
            </a:pPr>
            <a:endParaRPr lang="cs-CZ" sz="2000" smtClean="0"/>
          </a:p>
          <a:p>
            <a:pPr marL="109538" indent="0">
              <a:buFont typeface="Wingdings 3" pitchFamily="18" charset="2"/>
              <a:buNone/>
            </a:pPr>
            <a:endParaRPr lang="cs-CZ" sz="2000" smtClean="0"/>
          </a:p>
          <a:p>
            <a:pPr marL="109538" indent="0">
              <a:buFont typeface="Wingdings 3" pitchFamily="18" charset="2"/>
              <a:buNone/>
            </a:pPr>
            <a:endParaRPr lang="cs-CZ" sz="2000" smtClean="0"/>
          </a:p>
          <a:p>
            <a:pPr marL="109538" indent="0">
              <a:buFont typeface="Wingdings 3" pitchFamily="18" charset="2"/>
              <a:buNone/>
            </a:pPr>
            <a:r>
              <a:rPr lang="cs-CZ" sz="2000" smtClean="0"/>
              <a:t>genu 		 </a:t>
            </a:r>
          </a:p>
          <a:p>
            <a:pPr marL="109538" indent="0">
              <a:buFont typeface="Wingdings 3" pitchFamily="18" charset="2"/>
              <a:buNone/>
            </a:pPr>
            <a:r>
              <a:rPr lang="cs-CZ" sz="2000" smtClean="0"/>
              <a:t>decubitus </a:t>
            </a:r>
          </a:p>
          <a:p>
            <a:pPr marL="109538" indent="0">
              <a:buFont typeface="Wingdings 3" pitchFamily="18" charset="2"/>
              <a:buNone/>
            </a:pPr>
            <a:r>
              <a:rPr lang="cs-CZ" sz="2000" smtClean="0"/>
              <a:t>partus </a:t>
            </a:r>
          </a:p>
          <a:p>
            <a:pPr marL="109538" indent="0">
              <a:buFont typeface="Wingdings 3" pitchFamily="18" charset="2"/>
              <a:buNone/>
            </a:pPr>
            <a:r>
              <a:rPr lang="cs-CZ" sz="2000" smtClean="0"/>
              <a:t>facies   </a:t>
            </a:r>
          </a:p>
          <a:p>
            <a:pPr marL="109538" indent="0">
              <a:buFont typeface="Wingdings 3" pitchFamily="18" charset="2"/>
              <a:buNone/>
            </a:pPr>
            <a:r>
              <a:rPr lang="cs-CZ" sz="2000" smtClean="0"/>
              <a:t>usus</a:t>
            </a:r>
          </a:p>
          <a:p>
            <a:pPr marL="109538" indent="0">
              <a:buFont typeface="Wingdings 3" pitchFamily="18" charset="2"/>
              <a:buNone/>
            </a:pPr>
            <a:r>
              <a:rPr lang="cs-CZ" sz="2000" smtClean="0"/>
              <a:t>status</a:t>
            </a:r>
          </a:p>
          <a:p>
            <a:pPr marL="109538" indent="0">
              <a:buFont typeface="Wingdings 3" pitchFamily="18" charset="2"/>
              <a:buNone/>
            </a:pPr>
            <a:r>
              <a:rPr lang="cs-CZ" sz="2000" smtClean="0"/>
              <a:t>species</a:t>
            </a:r>
          </a:p>
        </p:txBody>
      </p:sp>
      <p:sp>
        <p:nvSpPr>
          <p:cNvPr id="3" name="Nadpis 2"/>
          <p:cNvSpPr>
            <a:spLocks noGrp="1"/>
          </p:cNvSpPr>
          <p:nvPr>
            <p:ph type="title"/>
          </p:nvPr>
        </p:nvSpPr>
        <p:spPr>
          <a:xfrm>
            <a:off x="457200" y="0"/>
            <a:ext cx="8229600" cy="1052736"/>
          </a:xfrm>
        </p:spPr>
        <p:txBody>
          <a:bodyPr>
            <a:normAutofit fontScale="90000"/>
          </a:bodyPr>
          <a:lstStyle/>
          <a:p>
            <a:pPr fontAlgn="auto">
              <a:spcAft>
                <a:spcPts val="0"/>
              </a:spcAft>
              <a:defRPr/>
            </a:pPr>
            <a:r>
              <a:rPr lang="cs-CZ" sz="2400" dirty="0" smtClean="0"/>
              <a:t/>
            </a:r>
            <a:br>
              <a:rPr lang="cs-CZ" sz="2400" dirty="0" smtClean="0"/>
            </a:br>
            <a:r>
              <a:rPr lang="cs-CZ" sz="2000" dirty="0" smtClean="0">
                <a:solidFill>
                  <a:srgbClr val="00B0F0"/>
                </a:solidFill>
              </a:rPr>
              <a:t>a) </a:t>
            </a:r>
            <a:r>
              <a:rPr lang="cs-CZ" sz="2000" dirty="0" err="1" smtClean="0">
                <a:solidFill>
                  <a:srgbClr val="00B0F0"/>
                </a:solidFill>
              </a:rPr>
              <a:t>Match</a:t>
            </a:r>
            <a:r>
              <a:rPr lang="cs-CZ" sz="2000" dirty="0" smtClean="0">
                <a:solidFill>
                  <a:srgbClr val="00B0F0"/>
                </a:solidFill>
              </a:rPr>
              <a:t> </a:t>
            </a:r>
            <a:r>
              <a:rPr lang="cs-CZ" sz="2000" dirty="0" err="1" smtClean="0">
                <a:solidFill>
                  <a:srgbClr val="00B0F0"/>
                </a:solidFill>
              </a:rPr>
              <a:t>the</a:t>
            </a:r>
            <a:r>
              <a:rPr lang="cs-CZ" sz="2000" dirty="0" smtClean="0">
                <a:solidFill>
                  <a:srgbClr val="00B0F0"/>
                </a:solidFill>
              </a:rPr>
              <a:t> </a:t>
            </a:r>
            <a:r>
              <a:rPr lang="cs-CZ" sz="2000" dirty="0" err="1" smtClean="0">
                <a:solidFill>
                  <a:srgbClr val="00B0F0"/>
                </a:solidFill>
              </a:rPr>
              <a:t>nouns</a:t>
            </a:r>
            <a:r>
              <a:rPr lang="cs-CZ" sz="2000" dirty="0" smtClean="0">
                <a:solidFill>
                  <a:srgbClr val="00B0F0"/>
                </a:solidFill>
              </a:rPr>
              <a:t> in </a:t>
            </a:r>
            <a:r>
              <a:rPr lang="cs-CZ" sz="2000" dirty="0" err="1" smtClean="0">
                <a:solidFill>
                  <a:srgbClr val="00B0F0"/>
                </a:solidFill>
              </a:rPr>
              <a:t>the</a:t>
            </a:r>
            <a:r>
              <a:rPr lang="cs-CZ" sz="2000" dirty="0" smtClean="0">
                <a:solidFill>
                  <a:srgbClr val="00B0F0"/>
                </a:solidFill>
              </a:rPr>
              <a:t> oval </a:t>
            </a:r>
            <a:r>
              <a:rPr lang="cs-CZ" sz="2000" dirty="0" err="1" smtClean="0">
                <a:solidFill>
                  <a:srgbClr val="00B0F0"/>
                </a:solidFill>
              </a:rPr>
              <a:t>with</a:t>
            </a:r>
            <a:r>
              <a:rPr lang="cs-CZ" sz="2000" dirty="0" smtClean="0">
                <a:solidFill>
                  <a:srgbClr val="00B0F0"/>
                </a:solidFill>
              </a:rPr>
              <a:t> </a:t>
            </a:r>
            <a:r>
              <a:rPr lang="cs-CZ" sz="2000" dirty="0" err="1" smtClean="0">
                <a:solidFill>
                  <a:srgbClr val="00B0F0"/>
                </a:solidFill>
              </a:rPr>
              <a:t>the</a:t>
            </a:r>
            <a:r>
              <a:rPr lang="cs-CZ" sz="2000" dirty="0" smtClean="0">
                <a:solidFill>
                  <a:srgbClr val="00B0F0"/>
                </a:solidFill>
              </a:rPr>
              <a:t> </a:t>
            </a:r>
            <a:r>
              <a:rPr lang="cs-CZ" sz="2000" dirty="0" err="1" smtClean="0">
                <a:solidFill>
                  <a:srgbClr val="00B0F0"/>
                </a:solidFill>
              </a:rPr>
              <a:t>adjectives</a:t>
            </a:r>
            <a:r>
              <a:rPr lang="cs-CZ" sz="2000" dirty="0" smtClean="0">
                <a:solidFill>
                  <a:srgbClr val="00B0F0"/>
                </a:solidFill>
              </a:rPr>
              <a:t> in </a:t>
            </a:r>
            <a:r>
              <a:rPr lang="cs-CZ" sz="2000" dirty="0" err="1" smtClean="0">
                <a:solidFill>
                  <a:srgbClr val="00B0F0"/>
                </a:solidFill>
              </a:rPr>
              <a:t>the</a:t>
            </a:r>
            <a:r>
              <a:rPr lang="cs-CZ" sz="2000" dirty="0" smtClean="0">
                <a:solidFill>
                  <a:srgbClr val="00B0F0"/>
                </a:solidFill>
              </a:rPr>
              <a:t> </a:t>
            </a:r>
            <a:r>
              <a:rPr lang="cs-CZ" sz="2000" dirty="0" err="1" smtClean="0">
                <a:solidFill>
                  <a:srgbClr val="00B0F0"/>
                </a:solidFill>
              </a:rPr>
              <a:t>correct</a:t>
            </a:r>
            <a:r>
              <a:rPr lang="cs-CZ" sz="2000" dirty="0" smtClean="0">
                <a:solidFill>
                  <a:srgbClr val="00B0F0"/>
                </a:solidFill>
              </a:rPr>
              <a:t> </a:t>
            </a:r>
            <a:r>
              <a:rPr lang="cs-CZ" sz="2000" dirty="0" err="1" smtClean="0">
                <a:solidFill>
                  <a:srgbClr val="00B0F0"/>
                </a:solidFill>
              </a:rPr>
              <a:t>form</a:t>
            </a:r>
            <a:r>
              <a:rPr lang="cs-CZ" sz="2000" dirty="0" smtClean="0">
                <a:solidFill>
                  <a:srgbClr val="00B0F0"/>
                </a:solidFill>
              </a:rPr>
              <a:t>.</a:t>
            </a:r>
            <a:r>
              <a:rPr lang="cs-CZ" sz="2000" dirty="0" smtClean="0"/>
              <a:t/>
            </a:r>
            <a:br>
              <a:rPr lang="cs-CZ" sz="2000" dirty="0" smtClean="0"/>
            </a:br>
            <a:r>
              <a:rPr lang="cs-CZ" sz="2000" dirty="0" smtClean="0"/>
              <a:t/>
            </a:r>
            <a:br>
              <a:rPr lang="cs-CZ" sz="2000" dirty="0" smtClean="0"/>
            </a:br>
            <a:r>
              <a:rPr lang="cs-CZ" sz="2000" dirty="0" smtClean="0">
                <a:solidFill>
                  <a:srgbClr val="FF0000"/>
                </a:solidFill>
              </a:rPr>
              <a:t>b) </a:t>
            </a:r>
            <a:r>
              <a:rPr lang="cs-CZ" sz="2000" dirty="0" err="1" smtClean="0">
                <a:solidFill>
                  <a:srgbClr val="FF0000"/>
                </a:solidFill>
              </a:rPr>
              <a:t>Change</a:t>
            </a:r>
            <a:r>
              <a:rPr lang="cs-CZ" sz="2000" dirty="0" smtClean="0">
                <a:solidFill>
                  <a:srgbClr val="FF0000"/>
                </a:solidFill>
              </a:rPr>
              <a:t> </a:t>
            </a:r>
            <a:r>
              <a:rPr lang="cs-CZ" sz="2000" dirty="0" err="1" smtClean="0">
                <a:solidFill>
                  <a:srgbClr val="FF0000"/>
                </a:solidFill>
              </a:rPr>
              <a:t>the</a:t>
            </a:r>
            <a:r>
              <a:rPr lang="cs-CZ" sz="2000" dirty="0" smtClean="0">
                <a:solidFill>
                  <a:srgbClr val="FF0000"/>
                </a:solidFill>
              </a:rPr>
              <a:t> </a:t>
            </a:r>
            <a:r>
              <a:rPr lang="cs-CZ" sz="2000" dirty="0" err="1" smtClean="0">
                <a:solidFill>
                  <a:srgbClr val="FF0000"/>
                </a:solidFill>
              </a:rPr>
              <a:t>terms</a:t>
            </a:r>
            <a:r>
              <a:rPr lang="cs-CZ" sz="2000" dirty="0" smtClean="0">
                <a:solidFill>
                  <a:srgbClr val="FF0000"/>
                </a:solidFill>
              </a:rPr>
              <a:t> </a:t>
            </a:r>
            <a:r>
              <a:rPr lang="cs-CZ" sz="2000" dirty="0" err="1" smtClean="0">
                <a:solidFill>
                  <a:srgbClr val="FF0000"/>
                </a:solidFill>
              </a:rPr>
              <a:t>from</a:t>
            </a:r>
            <a:r>
              <a:rPr lang="cs-CZ" sz="2000" dirty="0" smtClean="0">
                <a:solidFill>
                  <a:srgbClr val="FF0000"/>
                </a:solidFill>
              </a:rPr>
              <a:t> </a:t>
            </a:r>
            <a:r>
              <a:rPr lang="cs-CZ" sz="2000" dirty="0" err="1" smtClean="0">
                <a:solidFill>
                  <a:srgbClr val="FF0000"/>
                </a:solidFill>
              </a:rPr>
              <a:t>task</a:t>
            </a:r>
            <a:r>
              <a:rPr lang="cs-CZ" sz="2000" dirty="0" smtClean="0">
                <a:solidFill>
                  <a:srgbClr val="FF0000"/>
                </a:solidFill>
              </a:rPr>
              <a:t> a) in genitive </a:t>
            </a:r>
            <a:r>
              <a:rPr lang="cs-CZ" sz="2000" dirty="0" err="1" smtClean="0">
                <a:solidFill>
                  <a:srgbClr val="FF0000"/>
                </a:solidFill>
              </a:rPr>
              <a:t>of</a:t>
            </a:r>
            <a:r>
              <a:rPr lang="cs-CZ" sz="2000" dirty="0" smtClean="0">
                <a:solidFill>
                  <a:srgbClr val="FF0000"/>
                </a:solidFill>
              </a:rPr>
              <a:t> </a:t>
            </a:r>
            <a:r>
              <a:rPr lang="cs-CZ" sz="2000" dirty="0" err="1" smtClean="0">
                <a:solidFill>
                  <a:srgbClr val="FF0000"/>
                </a:solidFill>
              </a:rPr>
              <a:t>singular</a:t>
            </a:r>
            <a:r>
              <a:rPr lang="cs-CZ" sz="2000" dirty="0" smtClean="0">
                <a:solidFill>
                  <a:srgbClr val="FF0000"/>
                </a:solidFill>
              </a:rPr>
              <a:t>.</a:t>
            </a:r>
            <a:endParaRPr lang="cs-CZ" sz="2000" dirty="0">
              <a:solidFill>
                <a:srgbClr val="FF0000"/>
              </a:solidFill>
            </a:endParaRPr>
          </a:p>
        </p:txBody>
      </p:sp>
      <p:sp>
        <p:nvSpPr>
          <p:cNvPr id="4" name="Obdélník 3"/>
          <p:cNvSpPr/>
          <p:nvPr/>
        </p:nvSpPr>
        <p:spPr>
          <a:xfrm>
            <a:off x="1835150" y="1268413"/>
            <a:ext cx="7308850" cy="501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epilepticus</a:t>
            </a:r>
            <a:r>
              <a:rPr lang="cs-CZ" dirty="0">
                <a:solidFill>
                  <a:schemeClr val="tx1"/>
                </a:solidFill>
              </a:rPr>
              <a:t>, a, um – </a:t>
            </a:r>
            <a:r>
              <a:rPr lang="cs-CZ" dirty="0" err="1">
                <a:solidFill>
                  <a:schemeClr val="tx1"/>
                </a:solidFill>
              </a:rPr>
              <a:t>asthmaticus</a:t>
            </a:r>
            <a:r>
              <a:rPr lang="cs-CZ" dirty="0">
                <a:solidFill>
                  <a:schemeClr val="tx1"/>
                </a:solidFill>
              </a:rPr>
              <a:t>, a, um – </a:t>
            </a:r>
            <a:r>
              <a:rPr lang="cs-CZ" dirty="0" err="1">
                <a:solidFill>
                  <a:schemeClr val="tx1"/>
                </a:solidFill>
              </a:rPr>
              <a:t>postoperativus</a:t>
            </a:r>
            <a:r>
              <a:rPr lang="cs-CZ" dirty="0">
                <a:solidFill>
                  <a:schemeClr val="tx1"/>
                </a:solidFill>
              </a:rPr>
              <a:t>, a, um</a:t>
            </a:r>
          </a:p>
        </p:txBody>
      </p:sp>
      <p:sp>
        <p:nvSpPr>
          <p:cNvPr id="5" name="Obdélník 4"/>
          <p:cNvSpPr/>
          <p:nvPr/>
        </p:nvSpPr>
        <p:spPr>
          <a:xfrm>
            <a:off x="4927600" y="2060575"/>
            <a:ext cx="3960813" cy="504825"/>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externus</a:t>
            </a:r>
            <a:r>
              <a:rPr lang="cs-CZ" dirty="0">
                <a:solidFill>
                  <a:schemeClr val="tx1"/>
                </a:solidFill>
              </a:rPr>
              <a:t>, a, um – </a:t>
            </a:r>
            <a:r>
              <a:rPr lang="cs-CZ" dirty="0" err="1">
                <a:solidFill>
                  <a:schemeClr val="tx1"/>
                </a:solidFill>
              </a:rPr>
              <a:t>internus</a:t>
            </a:r>
            <a:r>
              <a:rPr lang="cs-CZ" dirty="0">
                <a:solidFill>
                  <a:schemeClr val="tx1"/>
                </a:solidFill>
              </a:rPr>
              <a:t>, a, um</a:t>
            </a:r>
          </a:p>
        </p:txBody>
      </p:sp>
      <p:sp>
        <p:nvSpPr>
          <p:cNvPr id="6" name="Obdélník 5"/>
          <p:cNvSpPr/>
          <p:nvPr/>
        </p:nvSpPr>
        <p:spPr>
          <a:xfrm>
            <a:off x="3632200" y="2852738"/>
            <a:ext cx="5256213"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pallidus</a:t>
            </a:r>
            <a:r>
              <a:rPr lang="cs-CZ" dirty="0">
                <a:solidFill>
                  <a:schemeClr val="tx1"/>
                </a:solidFill>
              </a:rPr>
              <a:t>, a, um – </a:t>
            </a:r>
            <a:r>
              <a:rPr lang="cs-CZ" dirty="0" err="1">
                <a:solidFill>
                  <a:schemeClr val="tx1"/>
                </a:solidFill>
              </a:rPr>
              <a:t>Hippocraticus</a:t>
            </a:r>
            <a:r>
              <a:rPr lang="cs-CZ" dirty="0">
                <a:solidFill>
                  <a:schemeClr val="tx1"/>
                </a:solidFill>
              </a:rPr>
              <a:t>, a, um</a:t>
            </a:r>
          </a:p>
        </p:txBody>
      </p:sp>
      <p:sp>
        <p:nvSpPr>
          <p:cNvPr id="7" name="Obdélník 6"/>
          <p:cNvSpPr/>
          <p:nvPr/>
        </p:nvSpPr>
        <p:spPr>
          <a:xfrm>
            <a:off x="3784600" y="3573463"/>
            <a:ext cx="5113338" cy="503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praematurus</a:t>
            </a:r>
            <a:r>
              <a:rPr lang="cs-CZ" dirty="0">
                <a:solidFill>
                  <a:schemeClr val="tx1"/>
                </a:solidFill>
              </a:rPr>
              <a:t>, a, um – </a:t>
            </a:r>
            <a:r>
              <a:rPr lang="cs-CZ" dirty="0" err="1">
                <a:solidFill>
                  <a:schemeClr val="tx1"/>
                </a:solidFill>
              </a:rPr>
              <a:t>complicatus</a:t>
            </a:r>
            <a:r>
              <a:rPr lang="cs-CZ" dirty="0">
                <a:solidFill>
                  <a:schemeClr val="tx1"/>
                </a:solidFill>
              </a:rPr>
              <a:t>, a, um</a:t>
            </a:r>
          </a:p>
        </p:txBody>
      </p:sp>
      <p:sp>
        <p:nvSpPr>
          <p:cNvPr id="8" name="Obdélník 7"/>
          <p:cNvSpPr/>
          <p:nvPr/>
        </p:nvSpPr>
        <p:spPr>
          <a:xfrm>
            <a:off x="4554538" y="4437063"/>
            <a:ext cx="4321175"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profundus</a:t>
            </a:r>
            <a:r>
              <a:rPr lang="cs-CZ" dirty="0">
                <a:solidFill>
                  <a:schemeClr val="tx1"/>
                </a:solidFill>
              </a:rPr>
              <a:t>, a, um – </a:t>
            </a:r>
            <a:r>
              <a:rPr lang="cs-CZ" dirty="0" err="1">
                <a:solidFill>
                  <a:schemeClr val="tx1"/>
                </a:solidFill>
              </a:rPr>
              <a:t>dolorosus</a:t>
            </a:r>
            <a:r>
              <a:rPr lang="cs-CZ" dirty="0">
                <a:solidFill>
                  <a:schemeClr val="tx1"/>
                </a:solidFill>
              </a:rPr>
              <a:t>, a, um </a:t>
            </a:r>
          </a:p>
        </p:txBody>
      </p:sp>
      <p:sp>
        <p:nvSpPr>
          <p:cNvPr id="9" name="Obdélník 8"/>
          <p:cNvSpPr/>
          <p:nvPr/>
        </p:nvSpPr>
        <p:spPr>
          <a:xfrm>
            <a:off x="3632200" y="5181600"/>
            <a:ext cx="5256213" cy="43338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aromaticus</a:t>
            </a:r>
            <a:r>
              <a:rPr lang="cs-CZ" dirty="0">
                <a:solidFill>
                  <a:schemeClr val="tx1"/>
                </a:solidFill>
              </a:rPr>
              <a:t>, a, um – </a:t>
            </a:r>
            <a:r>
              <a:rPr lang="cs-CZ" dirty="0" err="1">
                <a:solidFill>
                  <a:schemeClr val="tx1"/>
                </a:solidFill>
              </a:rPr>
              <a:t>urologicus</a:t>
            </a:r>
            <a:r>
              <a:rPr lang="cs-CZ" dirty="0">
                <a:solidFill>
                  <a:schemeClr val="tx1"/>
                </a:solidFill>
              </a:rPr>
              <a:t>, a, um</a:t>
            </a:r>
          </a:p>
        </p:txBody>
      </p:sp>
      <p:sp>
        <p:nvSpPr>
          <p:cNvPr id="10" name="Obdélník 9"/>
          <p:cNvSpPr/>
          <p:nvPr/>
        </p:nvSpPr>
        <p:spPr>
          <a:xfrm>
            <a:off x="4856163" y="5954713"/>
            <a:ext cx="4032250" cy="503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varus</a:t>
            </a:r>
            <a:r>
              <a:rPr lang="cs-CZ" dirty="0">
                <a:solidFill>
                  <a:schemeClr val="tx1"/>
                </a:solidFill>
              </a:rPr>
              <a:t>, a, um – </a:t>
            </a:r>
            <a:r>
              <a:rPr lang="cs-CZ" dirty="0" err="1">
                <a:solidFill>
                  <a:schemeClr val="tx1"/>
                </a:solidFill>
              </a:rPr>
              <a:t>valgus</a:t>
            </a:r>
            <a:r>
              <a:rPr lang="cs-CZ" dirty="0">
                <a:solidFill>
                  <a:schemeClr val="tx1"/>
                </a:solidFill>
              </a:rPr>
              <a:t>, a, um</a:t>
            </a:r>
          </a:p>
        </p:txBody>
      </p:sp>
      <p:sp>
        <p:nvSpPr>
          <p:cNvPr id="11" name="Ovál 10"/>
          <p:cNvSpPr/>
          <p:nvPr/>
        </p:nvSpPr>
        <p:spPr>
          <a:xfrm>
            <a:off x="250825" y="2058988"/>
            <a:ext cx="1873250" cy="3532187"/>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179388" y="5229225"/>
            <a:ext cx="8856662" cy="647700"/>
          </a:xfrm>
        </p:spPr>
        <p:txBody>
          <a:bodyPr>
            <a:normAutofit fontScale="92500"/>
          </a:bodyPr>
          <a:lstStyle/>
          <a:p>
            <a:pPr marL="109728" indent="0" fontAlgn="auto">
              <a:spcAft>
                <a:spcPts val="0"/>
              </a:spcAft>
              <a:buFont typeface="Wingdings 3"/>
              <a:buNone/>
              <a:defRPr/>
            </a:pPr>
            <a:r>
              <a:rPr lang="cs-CZ" dirty="0" err="1" smtClean="0"/>
              <a:t>valgus</a:t>
            </a:r>
            <a:r>
              <a:rPr lang="cs-CZ" dirty="0" smtClean="0"/>
              <a:t>, a, um</a:t>
            </a:r>
            <a:r>
              <a:rPr lang="cs-CZ" dirty="0"/>
              <a:t> </a:t>
            </a:r>
            <a:r>
              <a:rPr lang="cs-CZ" dirty="0" smtClean="0"/>
              <a:t>       </a:t>
            </a:r>
            <a:r>
              <a:rPr lang="cs-CZ" dirty="0" err="1" smtClean="0"/>
              <a:t>dolorosus</a:t>
            </a:r>
            <a:r>
              <a:rPr lang="cs-CZ" dirty="0" smtClean="0"/>
              <a:t>, a, um    </a:t>
            </a:r>
            <a:r>
              <a:rPr lang="cs-CZ" dirty="0" err="1" smtClean="0"/>
              <a:t>profundus</a:t>
            </a:r>
            <a:r>
              <a:rPr lang="cs-CZ" dirty="0" smtClean="0"/>
              <a:t>, a, um</a:t>
            </a:r>
            <a:endParaRPr lang="cs-CZ" dirty="0"/>
          </a:p>
        </p:txBody>
      </p:sp>
      <p:sp>
        <p:nvSpPr>
          <p:cNvPr id="3" name="Nadpis 2"/>
          <p:cNvSpPr>
            <a:spLocks noGrp="1"/>
          </p:cNvSpPr>
          <p:nvPr>
            <p:ph type="title"/>
          </p:nvPr>
        </p:nvSpPr>
        <p:spPr/>
        <p:txBody>
          <a:bodyPr>
            <a:noAutofit/>
          </a:bodyPr>
          <a:lstStyle/>
          <a:p>
            <a:pPr fontAlgn="auto">
              <a:spcAft>
                <a:spcPts val="0"/>
              </a:spcAft>
              <a:defRPr/>
            </a:pPr>
            <a:r>
              <a:rPr lang="en-GB" sz="2000" dirty="0" smtClean="0">
                <a:solidFill>
                  <a:srgbClr val="FF0000"/>
                </a:solidFill>
              </a:rPr>
              <a:t>a) Decide what the case and number of underlined words are.</a:t>
            </a:r>
            <a:r>
              <a:rPr lang="en-GB" sz="2000" dirty="0" smtClean="0"/>
              <a:t/>
            </a:r>
            <a:br>
              <a:rPr lang="en-GB" sz="2000" dirty="0" smtClean="0"/>
            </a:br>
            <a:r>
              <a:rPr lang="en-GB" sz="2000" dirty="0" smtClean="0"/>
              <a:t/>
            </a:r>
            <a:br>
              <a:rPr lang="en-GB" sz="2000" dirty="0" smtClean="0"/>
            </a:br>
            <a:r>
              <a:rPr lang="en-GB" sz="2000" dirty="0" smtClean="0">
                <a:solidFill>
                  <a:srgbClr val="0070C0"/>
                </a:solidFill>
              </a:rPr>
              <a:t>b) Connect the terms in the tables with the adjectives below.</a:t>
            </a:r>
            <a:endParaRPr lang="en-GB" sz="2000" dirty="0">
              <a:solidFill>
                <a:srgbClr val="0070C0"/>
              </a:solidFill>
            </a:endParaRPr>
          </a:p>
        </p:txBody>
      </p:sp>
      <p:sp>
        <p:nvSpPr>
          <p:cNvPr id="5" name="Obdélník 4"/>
          <p:cNvSpPr/>
          <p:nvPr/>
        </p:nvSpPr>
        <p:spPr>
          <a:xfrm>
            <a:off x="350838" y="1557338"/>
            <a:ext cx="2592387" cy="3167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109728" algn="ctr" fontAlgn="auto">
              <a:spcBef>
                <a:spcPts val="0"/>
              </a:spcBef>
              <a:spcAft>
                <a:spcPts val="0"/>
              </a:spcAft>
              <a:defRPr/>
            </a:pPr>
            <a:endParaRPr lang="cs-CZ" dirty="0"/>
          </a:p>
          <a:p>
            <a:pPr marL="109728" algn="ctr" fontAlgn="auto">
              <a:spcBef>
                <a:spcPts val="0"/>
              </a:spcBef>
              <a:spcAft>
                <a:spcPts val="0"/>
              </a:spcAft>
              <a:defRPr/>
            </a:pPr>
            <a:r>
              <a:rPr lang="cs-CZ" sz="2000" dirty="0">
                <a:solidFill>
                  <a:schemeClr val="tx1"/>
                </a:solidFill>
              </a:rPr>
              <a:t>in </a:t>
            </a:r>
            <a:r>
              <a:rPr lang="cs-CZ" sz="2000" u="sng" dirty="0" err="1">
                <a:solidFill>
                  <a:schemeClr val="tx1"/>
                </a:solidFill>
              </a:rPr>
              <a:t>genibus</a:t>
            </a:r>
            <a:endParaRPr lang="cs-CZ" sz="2000" u="sng" dirty="0">
              <a:solidFill>
                <a:schemeClr val="tx1"/>
              </a:solidFill>
            </a:endParaRPr>
          </a:p>
          <a:p>
            <a:pPr marL="109728" algn="ctr" fontAlgn="auto">
              <a:spcBef>
                <a:spcPts val="0"/>
              </a:spcBef>
              <a:spcAft>
                <a:spcPts val="0"/>
              </a:spcAft>
              <a:defRPr/>
            </a:pPr>
            <a:endParaRPr lang="cs-CZ" sz="2000" u="sng" dirty="0">
              <a:solidFill>
                <a:schemeClr val="tx1"/>
              </a:solidFill>
            </a:endParaRPr>
          </a:p>
          <a:p>
            <a:pPr marL="109728" algn="ctr" fontAlgn="auto">
              <a:spcBef>
                <a:spcPts val="0"/>
              </a:spcBef>
              <a:spcAft>
                <a:spcPts val="0"/>
              </a:spcAft>
              <a:defRPr/>
            </a:pPr>
            <a:r>
              <a:rPr lang="cs-CZ" sz="2000" dirty="0" err="1">
                <a:solidFill>
                  <a:schemeClr val="tx1"/>
                </a:solidFill>
              </a:rPr>
              <a:t>dolor</a:t>
            </a:r>
            <a:r>
              <a:rPr lang="cs-CZ" sz="2000" dirty="0">
                <a:solidFill>
                  <a:schemeClr val="tx1"/>
                </a:solidFill>
              </a:rPr>
              <a:t> </a:t>
            </a:r>
            <a:r>
              <a:rPr lang="cs-CZ" sz="2000" u="sng" dirty="0">
                <a:solidFill>
                  <a:schemeClr val="tx1"/>
                </a:solidFill>
              </a:rPr>
              <a:t>genus</a:t>
            </a:r>
          </a:p>
          <a:p>
            <a:pPr marL="109728" algn="ctr" fontAlgn="auto">
              <a:spcBef>
                <a:spcPts val="0"/>
              </a:spcBef>
              <a:spcAft>
                <a:spcPts val="0"/>
              </a:spcAft>
              <a:defRPr/>
            </a:pPr>
            <a:r>
              <a:rPr lang="cs-CZ" sz="2000" dirty="0">
                <a:solidFill>
                  <a:schemeClr val="tx1"/>
                </a:solidFill>
              </a:rPr>
              <a:t>	</a:t>
            </a:r>
          </a:p>
          <a:p>
            <a:pPr marL="109728" algn="ctr" fontAlgn="auto">
              <a:spcBef>
                <a:spcPts val="0"/>
              </a:spcBef>
              <a:spcAft>
                <a:spcPts val="0"/>
              </a:spcAft>
              <a:defRPr/>
            </a:pPr>
            <a:r>
              <a:rPr lang="cs-CZ" sz="2000" dirty="0">
                <a:solidFill>
                  <a:schemeClr val="tx1"/>
                </a:solidFill>
              </a:rPr>
              <a:t>in </a:t>
            </a:r>
            <a:r>
              <a:rPr lang="cs-CZ" sz="2000" u="sng" dirty="0" err="1">
                <a:solidFill>
                  <a:schemeClr val="tx1"/>
                </a:solidFill>
              </a:rPr>
              <a:t>genua</a:t>
            </a:r>
            <a:endParaRPr lang="cs-CZ" sz="2000" u="sng" dirty="0">
              <a:solidFill>
                <a:schemeClr val="tx1"/>
              </a:solidFill>
            </a:endParaRPr>
          </a:p>
          <a:p>
            <a:pPr marL="109728" algn="ctr" fontAlgn="auto">
              <a:spcBef>
                <a:spcPts val="0"/>
              </a:spcBef>
              <a:spcAft>
                <a:spcPts val="0"/>
              </a:spcAft>
              <a:defRPr/>
            </a:pPr>
            <a:endParaRPr lang="cs-CZ" sz="2000" u="sng" dirty="0">
              <a:solidFill>
                <a:schemeClr val="tx1"/>
              </a:solidFill>
            </a:endParaRPr>
          </a:p>
          <a:p>
            <a:pPr marL="109728" algn="ctr" fontAlgn="auto">
              <a:spcBef>
                <a:spcPts val="0"/>
              </a:spcBef>
              <a:spcAft>
                <a:spcPts val="0"/>
              </a:spcAft>
              <a:defRPr/>
            </a:pPr>
            <a:r>
              <a:rPr lang="cs-CZ" sz="2000" dirty="0" err="1">
                <a:solidFill>
                  <a:schemeClr val="tx1"/>
                </a:solidFill>
              </a:rPr>
              <a:t>dolor</a:t>
            </a:r>
            <a:r>
              <a:rPr lang="cs-CZ" sz="2000" dirty="0">
                <a:solidFill>
                  <a:schemeClr val="tx1"/>
                </a:solidFill>
              </a:rPr>
              <a:t> </a:t>
            </a:r>
            <a:r>
              <a:rPr lang="cs-CZ" sz="2000" u="sng" dirty="0" err="1">
                <a:solidFill>
                  <a:schemeClr val="tx1"/>
                </a:solidFill>
              </a:rPr>
              <a:t>genuum</a:t>
            </a:r>
            <a:endParaRPr lang="cs-CZ" sz="2000" u="sng" dirty="0">
              <a:solidFill>
                <a:schemeClr val="tx1"/>
              </a:solidFill>
            </a:endParaRPr>
          </a:p>
          <a:p>
            <a:pPr marL="109728" algn="ctr" fontAlgn="auto">
              <a:spcBef>
                <a:spcPts val="0"/>
              </a:spcBef>
              <a:spcAft>
                <a:spcPts val="0"/>
              </a:spcAft>
              <a:defRPr/>
            </a:pPr>
            <a:endParaRPr lang="cs-CZ" sz="2000" u="sng" dirty="0">
              <a:solidFill>
                <a:schemeClr val="tx1"/>
              </a:solidFill>
            </a:endParaRPr>
          </a:p>
          <a:p>
            <a:pPr marL="109728" algn="ctr" fontAlgn="auto">
              <a:spcBef>
                <a:spcPts val="0"/>
              </a:spcBef>
              <a:spcAft>
                <a:spcPts val="0"/>
              </a:spcAft>
              <a:defRPr/>
            </a:pPr>
            <a:r>
              <a:rPr lang="cs-CZ" sz="2000" dirty="0">
                <a:solidFill>
                  <a:schemeClr val="tx1"/>
                </a:solidFill>
              </a:rPr>
              <a:t>     in </a:t>
            </a:r>
            <a:r>
              <a:rPr lang="cs-CZ" sz="2000" u="sng" dirty="0">
                <a:solidFill>
                  <a:schemeClr val="tx1"/>
                </a:solidFill>
              </a:rPr>
              <a:t>genu</a:t>
            </a:r>
            <a:r>
              <a:rPr lang="cs-CZ" dirty="0"/>
              <a:t>	</a:t>
            </a:r>
          </a:p>
          <a:p>
            <a:pPr marL="109728" algn="ctr" fontAlgn="auto">
              <a:spcBef>
                <a:spcPts val="0"/>
              </a:spcBef>
              <a:spcAft>
                <a:spcPts val="0"/>
              </a:spcAft>
              <a:defRPr/>
            </a:pPr>
            <a:r>
              <a:rPr lang="cs-CZ" dirty="0"/>
              <a:t>			</a:t>
            </a:r>
          </a:p>
        </p:txBody>
      </p:sp>
      <p:sp>
        <p:nvSpPr>
          <p:cNvPr id="6" name="Obdélník 5"/>
          <p:cNvSpPr/>
          <p:nvPr/>
        </p:nvSpPr>
        <p:spPr>
          <a:xfrm>
            <a:off x="3203575" y="1557338"/>
            <a:ext cx="2592388" cy="3167062"/>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sanatio</a:t>
            </a:r>
            <a:r>
              <a:rPr lang="cs-CZ" dirty="0">
                <a:solidFill>
                  <a:schemeClr val="tx1"/>
                </a:solidFill>
              </a:rPr>
              <a:t> </a:t>
            </a:r>
            <a:r>
              <a:rPr lang="cs-CZ" u="sng" dirty="0" err="1">
                <a:solidFill>
                  <a:schemeClr val="tx1"/>
                </a:solidFill>
              </a:rPr>
              <a:t>decubitus</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prope</a:t>
            </a:r>
            <a:r>
              <a:rPr lang="cs-CZ" dirty="0">
                <a:solidFill>
                  <a:schemeClr val="tx1"/>
                </a:solidFill>
              </a:rPr>
              <a:t> </a:t>
            </a:r>
            <a:r>
              <a:rPr lang="cs-CZ" u="sng" dirty="0" err="1">
                <a:solidFill>
                  <a:schemeClr val="tx1"/>
                </a:solidFill>
              </a:rPr>
              <a:t>decubitus</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a:solidFill>
                  <a:schemeClr val="tx1"/>
                </a:solidFill>
              </a:rPr>
              <a:t>sub </a:t>
            </a:r>
            <a:r>
              <a:rPr lang="cs-CZ" u="sng" dirty="0" err="1">
                <a:solidFill>
                  <a:schemeClr val="tx1"/>
                </a:solidFill>
              </a:rPr>
              <a:t>decubitu</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sanatio</a:t>
            </a:r>
            <a:r>
              <a:rPr lang="cs-CZ" dirty="0">
                <a:solidFill>
                  <a:schemeClr val="tx1"/>
                </a:solidFill>
              </a:rPr>
              <a:t> </a:t>
            </a:r>
            <a:r>
              <a:rPr lang="cs-CZ" u="sng" dirty="0" err="1">
                <a:solidFill>
                  <a:schemeClr val="tx1"/>
                </a:solidFill>
              </a:rPr>
              <a:t>decubituum</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a:solidFill>
                  <a:schemeClr val="tx1"/>
                </a:solidFill>
              </a:rPr>
              <a:t>sub </a:t>
            </a:r>
            <a:r>
              <a:rPr lang="cs-CZ" u="sng" dirty="0" err="1">
                <a:solidFill>
                  <a:schemeClr val="tx1"/>
                </a:solidFill>
              </a:rPr>
              <a:t>decubitibus</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prope</a:t>
            </a:r>
            <a:r>
              <a:rPr lang="cs-CZ" dirty="0">
                <a:solidFill>
                  <a:schemeClr val="tx1"/>
                </a:solidFill>
              </a:rPr>
              <a:t> </a:t>
            </a:r>
            <a:r>
              <a:rPr lang="cs-CZ" u="sng" dirty="0" err="1">
                <a:solidFill>
                  <a:schemeClr val="tx1"/>
                </a:solidFill>
              </a:rPr>
              <a:t>decubitum</a:t>
            </a:r>
            <a:endParaRPr lang="cs-CZ" u="sng" dirty="0">
              <a:solidFill>
                <a:schemeClr val="tx1"/>
              </a:solidFill>
            </a:endParaRPr>
          </a:p>
        </p:txBody>
      </p:sp>
      <p:sp>
        <p:nvSpPr>
          <p:cNvPr id="8" name="Obdélník 7"/>
          <p:cNvSpPr/>
          <p:nvPr/>
        </p:nvSpPr>
        <p:spPr>
          <a:xfrm>
            <a:off x="6156325" y="1557338"/>
            <a:ext cx="2663825" cy="3167062"/>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propter</a:t>
            </a:r>
            <a:r>
              <a:rPr lang="cs-CZ" dirty="0">
                <a:solidFill>
                  <a:schemeClr val="tx1"/>
                </a:solidFill>
              </a:rPr>
              <a:t> </a:t>
            </a:r>
            <a:r>
              <a:rPr lang="cs-CZ" u="sng" dirty="0" err="1">
                <a:solidFill>
                  <a:schemeClr val="tx1"/>
                </a:solidFill>
              </a:rPr>
              <a:t>cariem</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therapia</a:t>
            </a:r>
            <a:r>
              <a:rPr lang="cs-CZ" dirty="0">
                <a:solidFill>
                  <a:schemeClr val="tx1"/>
                </a:solidFill>
              </a:rPr>
              <a:t> </a:t>
            </a:r>
            <a:r>
              <a:rPr lang="cs-CZ" u="sng" dirty="0" err="1">
                <a:solidFill>
                  <a:schemeClr val="tx1"/>
                </a:solidFill>
              </a:rPr>
              <a:t>carierum</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a:solidFill>
                  <a:schemeClr val="tx1"/>
                </a:solidFill>
              </a:rPr>
              <a:t>sub </a:t>
            </a:r>
            <a:r>
              <a:rPr lang="cs-CZ" u="sng" dirty="0" err="1">
                <a:solidFill>
                  <a:schemeClr val="tx1"/>
                </a:solidFill>
              </a:rPr>
              <a:t>carie</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therapia</a:t>
            </a:r>
            <a:r>
              <a:rPr lang="cs-CZ" dirty="0">
                <a:solidFill>
                  <a:schemeClr val="tx1"/>
                </a:solidFill>
              </a:rPr>
              <a:t> </a:t>
            </a:r>
            <a:r>
              <a:rPr lang="cs-CZ" u="sng" dirty="0" err="1">
                <a:solidFill>
                  <a:schemeClr val="tx1"/>
                </a:solidFill>
              </a:rPr>
              <a:t>cariei</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a:solidFill>
                  <a:schemeClr val="tx1"/>
                </a:solidFill>
              </a:rPr>
              <a:t>sub </a:t>
            </a:r>
            <a:r>
              <a:rPr lang="cs-CZ" u="sng" dirty="0" err="1">
                <a:solidFill>
                  <a:schemeClr val="tx1"/>
                </a:solidFill>
              </a:rPr>
              <a:t>cariebus</a:t>
            </a:r>
            <a:endParaRPr lang="cs-CZ" u="sng" dirty="0">
              <a:solidFill>
                <a:schemeClr val="tx1"/>
              </a:solidFill>
            </a:endParaRPr>
          </a:p>
          <a:p>
            <a:pPr algn="ctr" fontAlgn="auto">
              <a:spcBef>
                <a:spcPts val="0"/>
              </a:spcBef>
              <a:spcAft>
                <a:spcPts val="0"/>
              </a:spcAft>
              <a:defRPr/>
            </a:pPr>
            <a:endParaRPr lang="cs-CZ" dirty="0">
              <a:solidFill>
                <a:schemeClr val="tx1"/>
              </a:solidFill>
            </a:endParaRPr>
          </a:p>
          <a:p>
            <a:pPr algn="ctr" fontAlgn="auto">
              <a:spcBef>
                <a:spcPts val="0"/>
              </a:spcBef>
              <a:spcAft>
                <a:spcPts val="0"/>
              </a:spcAft>
              <a:defRPr/>
            </a:pPr>
            <a:r>
              <a:rPr lang="cs-CZ" dirty="0" err="1">
                <a:solidFill>
                  <a:schemeClr val="tx1"/>
                </a:solidFill>
              </a:rPr>
              <a:t>propter</a:t>
            </a:r>
            <a:r>
              <a:rPr lang="cs-CZ" dirty="0">
                <a:solidFill>
                  <a:schemeClr val="tx1"/>
                </a:solidFill>
              </a:rPr>
              <a:t> </a:t>
            </a:r>
            <a:r>
              <a:rPr lang="cs-CZ" u="sng" dirty="0" err="1">
                <a:solidFill>
                  <a:schemeClr val="tx1"/>
                </a:solidFill>
              </a:rPr>
              <a:t>caries</a:t>
            </a:r>
            <a:endParaRPr lang="cs-CZ" u="sng" dirty="0">
              <a:solidFill>
                <a:schemeClr val="tx1"/>
              </a:solidFill>
            </a:endParaRPr>
          </a:p>
        </p:txBody>
      </p:sp>
      <p:sp>
        <p:nvSpPr>
          <p:cNvPr id="13" name="Šipka nahoru 12"/>
          <p:cNvSpPr/>
          <p:nvPr/>
        </p:nvSpPr>
        <p:spPr>
          <a:xfrm>
            <a:off x="1547813" y="4868863"/>
            <a:ext cx="215900" cy="3603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 name="Šipka nahoru 13"/>
          <p:cNvSpPr/>
          <p:nvPr/>
        </p:nvSpPr>
        <p:spPr>
          <a:xfrm>
            <a:off x="7488238" y="4878388"/>
            <a:ext cx="215900" cy="3603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 name="Šipka nahoru 14"/>
          <p:cNvSpPr/>
          <p:nvPr/>
        </p:nvSpPr>
        <p:spPr>
          <a:xfrm>
            <a:off x="4429125" y="4878388"/>
            <a:ext cx="217488" cy="3603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sah 1"/>
          <p:cNvSpPr>
            <a:spLocks noGrp="1"/>
          </p:cNvSpPr>
          <p:nvPr>
            <p:ph idx="1"/>
          </p:nvPr>
        </p:nvSpPr>
        <p:spPr>
          <a:xfrm>
            <a:off x="457200" y="981075"/>
            <a:ext cx="8229600" cy="5026025"/>
          </a:xfrm>
        </p:spPr>
        <p:txBody>
          <a:bodyPr/>
          <a:lstStyle/>
          <a:p>
            <a:pPr>
              <a:buFont typeface="Wingdings 3" pitchFamily="18" charset="2"/>
              <a:buNone/>
            </a:pPr>
            <a:endParaRPr lang="cs-CZ" sz="2000" smtClean="0"/>
          </a:p>
          <a:p>
            <a:pPr>
              <a:buFont typeface="Wingdings 3" pitchFamily="18" charset="2"/>
              <a:buNone/>
            </a:pPr>
            <a:r>
              <a:rPr lang="cs-CZ" sz="2000" smtClean="0"/>
              <a:t>abortus completus		abl. sg.   _________________________</a:t>
            </a:r>
          </a:p>
          <a:p>
            <a:pPr>
              <a:buFont typeface="Wingdings 3" pitchFamily="18" charset="2"/>
              <a:buNone/>
            </a:pPr>
            <a:endParaRPr lang="cs-CZ" sz="2000" smtClean="0"/>
          </a:p>
          <a:p>
            <a:pPr>
              <a:buFont typeface="Wingdings 3" pitchFamily="18" charset="2"/>
              <a:buNone/>
            </a:pPr>
            <a:r>
              <a:rPr lang="cs-CZ" sz="2000" smtClean="0"/>
              <a:t>habitus asthenicus		gen. sg.  _________________________</a:t>
            </a:r>
          </a:p>
          <a:p>
            <a:pPr>
              <a:buFont typeface="Wingdings 3" pitchFamily="18" charset="2"/>
              <a:buNone/>
            </a:pPr>
            <a:endParaRPr lang="cs-CZ" sz="2000" smtClean="0"/>
          </a:p>
          <a:p>
            <a:pPr>
              <a:buFont typeface="Wingdings 3" pitchFamily="18" charset="2"/>
              <a:buNone/>
            </a:pPr>
            <a:r>
              <a:rPr lang="cs-CZ" sz="2000" smtClean="0"/>
              <a:t>species urologicae		akuz. pl. _________________________</a:t>
            </a:r>
          </a:p>
          <a:p>
            <a:pPr>
              <a:buFont typeface="Wingdings 3" pitchFamily="18" charset="2"/>
              <a:buNone/>
            </a:pPr>
            <a:endParaRPr lang="cs-CZ" sz="2000" smtClean="0"/>
          </a:p>
          <a:p>
            <a:pPr>
              <a:buFont typeface="Wingdings 3" pitchFamily="18" charset="2"/>
              <a:buNone/>
            </a:pPr>
            <a:r>
              <a:rPr lang="cs-CZ" sz="2000" smtClean="0"/>
              <a:t>manus sinistra		abl. sg.   _________________________</a:t>
            </a:r>
          </a:p>
          <a:p>
            <a:pPr>
              <a:buFont typeface="Wingdings 3" pitchFamily="18" charset="2"/>
              <a:buNone/>
            </a:pPr>
            <a:endParaRPr lang="cs-CZ" sz="2000" smtClean="0"/>
          </a:p>
          <a:p>
            <a:pPr>
              <a:buFont typeface="Wingdings 3" pitchFamily="18" charset="2"/>
              <a:buNone/>
            </a:pPr>
            <a:r>
              <a:rPr lang="cs-CZ" sz="2000" smtClean="0"/>
              <a:t>genu dextrum		akuz. sg. ________________________</a:t>
            </a:r>
          </a:p>
          <a:p>
            <a:pPr>
              <a:buFont typeface="Wingdings 3" pitchFamily="18" charset="2"/>
              <a:buNone/>
            </a:pPr>
            <a:endParaRPr lang="cs-CZ" sz="2000" smtClean="0"/>
          </a:p>
          <a:p>
            <a:pPr>
              <a:buFont typeface="Wingdings 3" pitchFamily="18" charset="2"/>
              <a:buNone/>
            </a:pPr>
            <a:r>
              <a:rPr lang="cs-CZ" sz="2000" smtClean="0"/>
              <a:t>calvities praematura		akuz. sg. ________________________</a:t>
            </a:r>
          </a:p>
          <a:p>
            <a:pPr>
              <a:buFont typeface="Wingdings 3" pitchFamily="18" charset="2"/>
              <a:buNone/>
            </a:pPr>
            <a:endParaRPr lang="cs-CZ" sz="2000" smtClean="0"/>
          </a:p>
        </p:txBody>
      </p:sp>
      <p:sp>
        <p:nvSpPr>
          <p:cNvPr id="3" name="Nadpis 2"/>
          <p:cNvSpPr>
            <a:spLocks noGrp="1"/>
          </p:cNvSpPr>
          <p:nvPr>
            <p:ph type="title"/>
          </p:nvPr>
        </p:nvSpPr>
        <p:spPr>
          <a:xfrm>
            <a:off x="457200" y="274638"/>
            <a:ext cx="8229600" cy="706090"/>
          </a:xfrm>
        </p:spPr>
        <p:txBody>
          <a:bodyPr>
            <a:normAutofit fontScale="90000"/>
          </a:bodyPr>
          <a:lstStyle/>
          <a:p>
            <a:pPr fontAlgn="auto">
              <a:spcAft>
                <a:spcPts val="0"/>
              </a:spcAft>
              <a:defRPr/>
            </a:pPr>
            <a:r>
              <a:rPr lang="cs-CZ" sz="3100" dirty="0" smtClean="0"/>
              <a:t/>
            </a:r>
            <a:br>
              <a:rPr lang="cs-CZ" sz="3100" dirty="0" smtClean="0"/>
            </a:br>
            <a:r>
              <a:rPr lang="en-GB" sz="3100" dirty="0" smtClean="0"/>
              <a:t>Put the terms into the required form.</a:t>
            </a:r>
            <a:r>
              <a:rPr lang="cs-CZ" dirty="0" smtClean="0"/>
              <a:t/>
            </a:r>
            <a:br>
              <a:rPr lang="cs-CZ" dirty="0" smtClean="0"/>
            </a:b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Zástupný symbol pro obsah 1"/>
          <p:cNvSpPr>
            <a:spLocks noGrp="1"/>
          </p:cNvSpPr>
          <p:nvPr>
            <p:ph idx="1"/>
          </p:nvPr>
        </p:nvSpPr>
        <p:spPr>
          <a:xfrm>
            <a:off x="457200" y="1196975"/>
            <a:ext cx="8229600" cy="4810125"/>
          </a:xfrm>
        </p:spPr>
        <p:txBody>
          <a:bodyPr/>
          <a:lstStyle/>
          <a:p>
            <a:pPr>
              <a:buFont typeface="Wingdings 3" pitchFamily="18" charset="2"/>
              <a:buNone/>
            </a:pPr>
            <a:endParaRPr lang="cs-CZ" smtClean="0"/>
          </a:p>
          <a:p>
            <a:pPr>
              <a:buFont typeface="Wingdings 3" pitchFamily="18" charset="2"/>
              <a:buNone/>
            </a:pPr>
            <a:endParaRPr lang="cs-CZ" smtClean="0"/>
          </a:p>
          <a:p>
            <a:pPr>
              <a:buFont typeface="Wingdings 3" pitchFamily="18" charset="2"/>
              <a:buNone/>
            </a:pPr>
            <a:endParaRPr lang="cs-CZ" smtClean="0"/>
          </a:p>
          <a:p>
            <a:pPr>
              <a:buFont typeface="Wingdings 3" pitchFamily="18" charset="2"/>
              <a:buNone/>
            </a:pPr>
            <a:endParaRPr lang="cs-CZ" smtClean="0"/>
          </a:p>
          <a:p>
            <a:pPr>
              <a:buFont typeface="Wingdings 3" pitchFamily="18" charset="2"/>
              <a:buNone/>
            </a:pPr>
            <a:r>
              <a:rPr lang="cs-CZ" smtClean="0"/>
              <a:t>facies __________ basis cranii</a:t>
            </a:r>
          </a:p>
          <a:p>
            <a:pPr>
              <a:buFont typeface="Wingdings 3" pitchFamily="18" charset="2"/>
              <a:buNone/>
            </a:pPr>
            <a:r>
              <a:rPr lang="cs-CZ" smtClean="0"/>
              <a:t>ligamenta __________ genus</a:t>
            </a:r>
          </a:p>
          <a:p>
            <a:pPr>
              <a:buFont typeface="Wingdings 3" pitchFamily="18" charset="2"/>
              <a:buNone/>
            </a:pPr>
            <a:r>
              <a:rPr lang="cs-CZ" smtClean="0"/>
              <a:t>foramina cartilaginis meatus __________ externi</a:t>
            </a:r>
          </a:p>
          <a:p>
            <a:pPr>
              <a:buFont typeface="Wingdings 3" pitchFamily="18" charset="2"/>
              <a:buNone/>
            </a:pPr>
            <a:r>
              <a:rPr lang="cs-CZ" smtClean="0"/>
              <a:t>decubitus regionis ossis __________</a:t>
            </a:r>
          </a:p>
          <a:p>
            <a:pPr>
              <a:buFont typeface="Wingdings 3" pitchFamily="18" charset="2"/>
              <a:buNone/>
            </a:pPr>
            <a:r>
              <a:rPr lang="cs-CZ" smtClean="0"/>
              <a:t>haemorrhagia ante partum __________</a:t>
            </a:r>
          </a:p>
          <a:p>
            <a:pPr>
              <a:buFont typeface="Wingdings 3" pitchFamily="18" charset="2"/>
              <a:buNone/>
            </a:pPr>
            <a:r>
              <a:rPr lang="cs-CZ" smtClean="0"/>
              <a:t>collapsus systematis __________</a:t>
            </a:r>
          </a:p>
          <a:p>
            <a:pPr>
              <a:buFont typeface="Wingdings 3" pitchFamily="18" charset="2"/>
              <a:buNone/>
            </a:pPr>
            <a:endParaRPr lang="cs-CZ" smtClean="0"/>
          </a:p>
        </p:txBody>
      </p:sp>
      <p:sp>
        <p:nvSpPr>
          <p:cNvPr id="3" name="Nadpis 2"/>
          <p:cNvSpPr>
            <a:spLocks noGrp="1"/>
          </p:cNvSpPr>
          <p:nvPr>
            <p:ph type="title"/>
          </p:nvPr>
        </p:nvSpPr>
        <p:spPr>
          <a:xfrm>
            <a:off x="457200" y="274638"/>
            <a:ext cx="8229600" cy="1066130"/>
          </a:xfrm>
        </p:spPr>
        <p:txBody>
          <a:bodyPr>
            <a:noAutofit/>
          </a:bodyPr>
          <a:lstStyle/>
          <a:p>
            <a:pPr fontAlgn="auto">
              <a:spcAft>
                <a:spcPts val="0"/>
              </a:spcAft>
              <a:defRPr/>
            </a:pPr>
            <a:r>
              <a:rPr lang="en-GB" sz="2000" dirty="0" smtClean="0">
                <a:solidFill>
                  <a:srgbClr val="FF0000"/>
                </a:solidFill>
              </a:rPr>
              <a:t>a) Fill in the adjectives from the table in the correct form.</a:t>
            </a:r>
            <a:r>
              <a:rPr lang="cs-CZ" sz="2000" dirty="0" smtClean="0"/>
              <a:t/>
            </a:r>
            <a:br>
              <a:rPr lang="cs-CZ" sz="2000" dirty="0" smtClean="0"/>
            </a:br>
            <a:r>
              <a:rPr lang="en-GB" sz="2000" dirty="0" smtClean="0"/>
              <a:t> </a:t>
            </a:r>
            <a:br>
              <a:rPr lang="en-GB" sz="2000" dirty="0" smtClean="0"/>
            </a:br>
            <a:r>
              <a:rPr lang="en-GB" sz="2000" dirty="0" smtClean="0">
                <a:solidFill>
                  <a:srgbClr val="00B0F0"/>
                </a:solidFill>
              </a:rPr>
              <a:t>b) Underline all nouns of the 4th and 5th declension in the terms.</a:t>
            </a:r>
            <a:endParaRPr lang="en-GB" sz="2000" dirty="0">
              <a:solidFill>
                <a:srgbClr val="00B0F0"/>
              </a:solidFill>
            </a:endParaRPr>
          </a:p>
        </p:txBody>
      </p:sp>
      <p:sp>
        <p:nvSpPr>
          <p:cNvPr id="4" name="Obdélník 3"/>
          <p:cNvSpPr/>
          <p:nvPr/>
        </p:nvSpPr>
        <p:spPr>
          <a:xfrm>
            <a:off x="652463" y="1484313"/>
            <a:ext cx="7777162" cy="1223962"/>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acusticus</a:t>
            </a:r>
            <a:r>
              <a:rPr lang="cs-CZ" dirty="0">
                <a:solidFill>
                  <a:schemeClr val="tx1"/>
                </a:solidFill>
              </a:rPr>
              <a:t>, a, um 	</a:t>
            </a:r>
            <a:r>
              <a:rPr lang="cs-CZ" dirty="0" err="1">
                <a:solidFill>
                  <a:schemeClr val="tx1"/>
                </a:solidFill>
              </a:rPr>
              <a:t>circulatorius</a:t>
            </a:r>
            <a:r>
              <a:rPr lang="cs-CZ" dirty="0">
                <a:solidFill>
                  <a:schemeClr val="tx1"/>
                </a:solidFill>
              </a:rPr>
              <a:t>, a, um	</a:t>
            </a:r>
            <a:r>
              <a:rPr lang="cs-CZ" dirty="0" err="1">
                <a:solidFill>
                  <a:schemeClr val="tx1"/>
                </a:solidFill>
              </a:rPr>
              <a:t>cruciatus</a:t>
            </a:r>
            <a:r>
              <a:rPr lang="cs-CZ" dirty="0">
                <a:solidFill>
                  <a:schemeClr val="tx1"/>
                </a:solidFill>
              </a:rPr>
              <a:t>, a, um 	</a:t>
            </a:r>
          </a:p>
          <a:p>
            <a:pPr algn="ctr" fontAlgn="auto">
              <a:spcBef>
                <a:spcPts val="0"/>
              </a:spcBef>
              <a:spcAft>
                <a:spcPts val="0"/>
              </a:spcAft>
              <a:defRPr/>
            </a:pPr>
            <a:r>
              <a:rPr lang="cs-CZ" dirty="0">
                <a:solidFill>
                  <a:schemeClr val="tx1"/>
                </a:solidFill>
              </a:rPr>
              <a:t> </a:t>
            </a:r>
            <a:r>
              <a:rPr lang="cs-CZ" dirty="0" err="1">
                <a:solidFill>
                  <a:schemeClr val="tx1"/>
                </a:solidFill>
              </a:rPr>
              <a:t>internus</a:t>
            </a:r>
            <a:r>
              <a:rPr lang="cs-CZ" dirty="0">
                <a:solidFill>
                  <a:schemeClr val="tx1"/>
                </a:solidFill>
              </a:rPr>
              <a:t>, a, um 	</a:t>
            </a:r>
            <a:r>
              <a:rPr lang="cs-CZ" dirty="0" err="1">
                <a:solidFill>
                  <a:schemeClr val="tx1"/>
                </a:solidFill>
              </a:rPr>
              <a:t>praematurus</a:t>
            </a:r>
            <a:r>
              <a:rPr lang="cs-CZ" dirty="0">
                <a:solidFill>
                  <a:schemeClr val="tx1"/>
                </a:solidFill>
              </a:rPr>
              <a:t>, a, um 	</a:t>
            </a:r>
            <a:r>
              <a:rPr lang="cs-CZ" dirty="0" err="1">
                <a:solidFill>
                  <a:schemeClr val="tx1"/>
                </a:solidFill>
              </a:rPr>
              <a:t>sacer</a:t>
            </a:r>
            <a:r>
              <a:rPr lang="cs-CZ" dirty="0">
                <a:solidFill>
                  <a:schemeClr val="tx1"/>
                </a:solidFill>
              </a:rPr>
              <a:t>, </a:t>
            </a:r>
            <a:r>
              <a:rPr lang="cs-CZ" dirty="0" err="1">
                <a:solidFill>
                  <a:schemeClr val="tx1"/>
                </a:solidFill>
              </a:rPr>
              <a:t>cra</a:t>
            </a:r>
            <a:r>
              <a:rPr lang="cs-CZ" dirty="0">
                <a:solidFill>
                  <a:schemeClr val="tx1"/>
                </a:solidFill>
              </a:rPr>
              <a:t>, </a:t>
            </a:r>
            <a:r>
              <a:rPr lang="cs-CZ" dirty="0" err="1">
                <a:solidFill>
                  <a:schemeClr val="tx1"/>
                </a:solidFill>
              </a:rPr>
              <a:t>crum</a:t>
            </a:r>
            <a:r>
              <a:rPr lang="cs-CZ" dirty="0">
                <a:solidFill>
                  <a:schemeClr val="tx1"/>
                </a:solid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052513"/>
            <a:ext cx="8229600" cy="4954587"/>
          </a:xfrm>
        </p:spPr>
        <p:txBody>
          <a:bodyPr>
            <a:normAutofit fontScale="62500" lnSpcReduction="20000"/>
          </a:bodyPr>
          <a:lstStyle/>
          <a:p>
            <a:pPr marL="365760" indent="-256032" fontAlgn="auto">
              <a:spcAft>
                <a:spcPts val="0"/>
              </a:spcAft>
              <a:buFont typeface="Wingdings 3"/>
              <a:buNone/>
              <a:defRPr/>
            </a:pPr>
            <a:endParaRPr lang="cs-CZ" dirty="0"/>
          </a:p>
          <a:p>
            <a:pPr marL="365760" indent="-256032" fontAlgn="auto">
              <a:spcAft>
                <a:spcPts val="0"/>
              </a:spcAft>
              <a:buFont typeface="Wingdings 3"/>
              <a:buNone/>
              <a:defRPr/>
            </a:pPr>
            <a:r>
              <a:rPr lang="cs-CZ" dirty="0"/>
              <a:t>ad + usus </a:t>
            </a:r>
            <a:r>
              <a:rPr lang="cs-CZ" dirty="0" err="1" smtClean="0"/>
              <a:t>internus</a:t>
            </a:r>
            <a:endParaRPr lang="cs-CZ" dirty="0" smtClean="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r>
              <a:rPr lang="cs-CZ" dirty="0" err="1" smtClean="0"/>
              <a:t>propter</a:t>
            </a:r>
            <a:r>
              <a:rPr lang="cs-CZ" dirty="0" smtClean="0"/>
              <a:t> + partus </a:t>
            </a:r>
            <a:r>
              <a:rPr lang="cs-CZ" dirty="0" err="1" smtClean="0"/>
              <a:t>complicatus</a:t>
            </a:r>
            <a:endParaRPr lang="cs-CZ" dirty="0" smtClean="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r>
              <a:rPr lang="cs-CZ" dirty="0"/>
              <a:t>in (x) + </a:t>
            </a:r>
            <a:r>
              <a:rPr lang="cs-CZ" dirty="0" err="1"/>
              <a:t>tractus</a:t>
            </a:r>
            <a:r>
              <a:rPr lang="cs-CZ" dirty="0"/>
              <a:t> </a:t>
            </a:r>
            <a:r>
              <a:rPr lang="cs-CZ" dirty="0" err="1"/>
              <a:t>nervosi</a:t>
            </a:r>
            <a:endParaRPr lang="cs-CZ" dirty="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r>
              <a:rPr lang="cs-CZ" dirty="0" smtClean="0"/>
              <a:t>in (x) + </a:t>
            </a:r>
            <a:r>
              <a:rPr lang="cs-CZ" dirty="0" err="1" smtClean="0"/>
              <a:t>ductus</a:t>
            </a:r>
            <a:r>
              <a:rPr lang="cs-CZ" dirty="0" smtClean="0"/>
              <a:t> </a:t>
            </a:r>
            <a:r>
              <a:rPr lang="cs-CZ" dirty="0" err="1" smtClean="0"/>
              <a:t>hepaticus</a:t>
            </a:r>
            <a:r>
              <a:rPr lang="cs-CZ" dirty="0" smtClean="0"/>
              <a:t> </a:t>
            </a:r>
            <a:r>
              <a:rPr lang="cs-CZ" dirty="0" err="1" smtClean="0"/>
              <a:t>dexter</a:t>
            </a:r>
            <a:endParaRPr lang="cs-CZ" dirty="0" smtClean="0"/>
          </a:p>
          <a:p>
            <a:pPr marL="365760" indent="-256032" fontAlgn="auto">
              <a:spcAft>
                <a:spcPts val="0"/>
              </a:spcAft>
              <a:buFont typeface="Wingdings 3"/>
              <a:buNone/>
              <a:defRPr/>
            </a:pPr>
            <a:endParaRPr lang="cs-CZ" dirty="0"/>
          </a:p>
          <a:p>
            <a:pPr marL="365760" indent="-256032" fontAlgn="auto">
              <a:spcAft>
                <a:spcPts val="0"/>
              </a:spcAft>
              <a:buFont typeface="Wingdings 3"/>
              <a:buNone/>
              <a:defRPr/>
            </a:pPr>
            <a:r>
              <a:rPr lang="cs-CZ" dirty="0"/>
              <a:t>post + </a:t>
            </a:r>
            <a:r>
              <a:rPr lang="cs-CZ" dirty="0" err="1"/>
              <a:t>infarctus</a:t>
            </a:r>
            <a:r>
              <a:rPr lang="cs-CZ" dirty="0"/>
              <a:t> </a:t>
            </a:r>
            <a:r>
              <a:rPr lang="cs-CZ" dirty="0" err="1"/>
              <a:t>acutus</a:t>
            </a:r>
            <a:endParaRPr lang="cs-CZ" dirty="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r>
              <a:rPr lang="cs-CZ" dirty="0" smtClean="0"/>
              <a:t>sine </a:t>
            </a:r>
            <a:r>
              <a:rPr lang="cs-CZ" dirty="0"/>
              <a:t>+ </a:t>
            </a:r>
            <a:r>
              <a:rPr lang="cs-CZ" dirty="0" err="1"/>
              <a:t>effectus</a:t>
            </a:r>
            <a:r>
              <a:rPr lang="cs-CZ" dirty="0"/>
              <a:t> </a:t>
            </a:r>
            <a:r>
              <a:rPr lang="cs-CZ" dirty="0" err="1"/>
              <a:t>medicamenti</a:t>
            </a:r>
            <a:endParaRPr lang="cs-CZ" dirty="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r>
              <a:rPr lang="cs-CZ" dirty="0" smtClean="0"/>
              <a:t>in (x) + </a:t>
            </a:r>
            <a:r>
              <a:rPr lang="cs-CZ" dirty="0" err="1" smtClean="0"/>
              <a:t>aditus</a:t>
            </a:r>
            <a:r>
              <a:rPr lang="cs-CZ" dirty="0" smtClean="0"/>
              <a:t> </a:t>
            </a:r>
            <a:r>
              <a:rPr lang="cs-CZ" dirty="0" err="1" smtClean="0"/>
              <a:t>laryngis</a:t>
            </a:r>
            <a:endParaRPr lang="cs-CZ" dirty="0" smtClean="0"/>
          </a:p>
          <a:p>
            <a:pPr marL="365760" indent="-256032" fontAlgn="auto">
              <a:spcAft>
                <a:spcPts val="0"/>
              </a:spcAft>
              <a:buFont typeface="Wingdings 3"/>
              <a:buNone/>
              <a:defRPr/>
            </a:pPr>
            <a:endParaRPr lang="cs-CZ" dirty="0"/>
          </a:p>
          <a:p>
            <a:pPr marL="365760" indent="-256032" fontAlgn="auto">
              <a:spcAft>
                <a:spcPts val="0"/>
              </a:spcAft>
              <a:buFont typeface="Wingdings 3"/>
              <a:buNone/>
              <a:defRPr/>
            </a:pPr>
            <a:r>
              <a:rPr lang="cs-CZ" dirty="0" smtClean="0"/>
              <a:t>in (x) + </a:t>
            </a:r>
            <a:r>
              <a:rPr lang="cs-CZ" dirty="0" err="1" smtClean="0"/>
              <a:t>cornua</a:t>
            </a:r>
            <a:r>
              <a:rPr lang="cs-CZ" dirty="0" smtClean="0"/>
              <a:t> </a:t>
            </a:r>
            <a:r>
              <a:rPr lang="cs-CZ" dirty="0" err="1" smtClean="0"/>
              <a:t>uteri</a:t>
            </a:r>
            <a:endParaRPr lang="cs-CZ" dirty="0" smtClean="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r>
              <a:rPr lang="cs-CZ" dirty="0" smtClean="0"/>
              <a:t>in (x) + </a:t>
            </a:r>
            <a:r>
              <a:rPr lang="cs-CZ" dirty="0" err="1" smtClean="0"/>
              <a:t>caries</a:t>
            </a:r>
            <a:r>
              <a:rPr lang="cs-CZ" dirty="0" smtClean="0"/>
              <a:t> </a:t>
            </a:r>
            <a:r>
              <a:rPr lang="cs-CZ" dirty="0" err="1" smtClean="0"/>
              <a:t>dentis</a:t>
            </a:r>
            <a:r>
              <a:rPr lang="cs-CZ" dirty="0" smtClean="0"/>
              <a:t> </a:t>
            </a:r>
            <a:r>
              <a:rPr lang="cs-CZ" dirty="0" err="1" smtClean="0"/>
              <a:t>profunda</a:t>
            </a:r>
            <a:endParaRPr lang="cs-CZ" dirty="0" smtClean="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endParaRPr lang="cs-CZ" dirty="0" smtClean="0"/>
          </a:p>
          <a:p>
            <a:pPr marL="365760" indent="-256032" fontAlgn="auto">
              <a:spcAft>
                <a:spcPts val="0"/>
              </a:spcAft>
              <a:buFont typeface="Wingdings 3"/>
              <a:buNone/>
              <a:defRPr/>
            </a:pPr>
            <a:endParaRPr lang="cs-CZ" dirty="0" smtClean="0"/>
          </a:p>
        </p:txBody>
      </p:sp>
      <p:sp>
        <p:nvSpPr>
          <p:cNvPr id="3" name="Nadpis 2"/>
          <p:cNvSpPr>
            <a:spLocks noGrp="1"/>
          </p:cNvSpPr>
          <p:nvPr>
            <p:ph type="title"/>
          </p:nvPr>
        </p:nvSpPr>
        <p:spPr>
          <a:xfrm>
            <a:off x="457200" y="274638"/>
            <a:ext cx="8229600" cy="778098"/>
          </a:xfrm>
        </p:spPr>
        <p:txBody>
          <a:bodyPr>
            <a:noAutofit/>
          </a:bodyPr>
          <a:lstStyle/>
          <a:p>
            <a:pPr fontAlgn="auto">
              <a:spcAft>
                <a:spcPts val="0"/>
              </a:spcAft>
              <a:defRPr/>
            </a:pPr>
            <a:r>
              <a:rPr lang="en-GB" sz="2400" dirty="0" smtClean="0"/>
              <a:t>Connect  the prepositions with the terms after plus in the correct form.</a:t>
            </a:r>
            <a:endParaRPr lang="en-GB"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332656"/>
            <a:ext cx="8229600" cy="1440160"/>
          </a:xfrm>
        </p:spPr>
        <p:txBody>
          <a:bodyPr>
            <a:normAutofit fontScale="90000"/>
          </a:bodyPr>
          <a:lstStyle/>
          <a:p>
            <a:pPr fontAlgn="auto">
              <a:spcAft>
                <a:spcPts val="0"/>
              </a:spcAft>
              <a:defRPr/>
            </a:pPr>
            <a:r>
              <a:rPr lang="cs-CZ" sz="2000" dirty="0" smtClean="0"/>
              <a:t/>
            </a:r>
            <a:br>
              <a:rPr lang="cs-CZ" sz="2000" dirty="0" smtClean="0"/>
            </a:br>
            <a:r>
              <a:rPr lang="en-GB" sz="2000" dirty="0" smtClean="0">
                <a:solidFill>
                  <a:srgbClr val="00B0F0"/>
                </a:solidFill>
              </a:rPr>
              <a:t>a) Fill in missing words in the picture in the correct form. Use the words </a:t>
            </a:r>
            <a:r>
              <a:rPr lang="cs-CZ" sz="2000" dirty="0" smtClean="0">
                <a:solidFill>
                  <a:srgbClr val="00B0F0"/>
                </a:solidFill>
              </a:rPr>
              <a:t>in</a:t>
            </a:r>
            <a:r>
              <a:rPr lang="en-GB" sz="2000" dirty="0" smtClean="0">
                <a:solidFill>
                  <a:srgbClr val="00B0F0"/>
                </a:solidFill>
              </a:rPr>
              <a:t> the table.</a:t>
            </a:r>
            <a:r>
              <a:rPr lang="en-GB" sz="2000" dirty="0" smtClean="0"/>
              <a:t/>
            </a:r>
            <a:br>
              <a:rPr lang="en-GB" sz="2000" dirty="0" smtClean="0"/>
            </a:br>
            <a:r>
              <a:rPr lang="en-GB" sz="2000" dirty="0" smtClean="0">
                <a:solidFill>
                  <a:srgbClr val="FF0000"/>
                </a:solidFill>
              </a:rPr>
              <a:t/>
            </a:r>
            <a:br>
              <a:rPr lang="en-GB" sz="2000" dirty="0" smtClean="0">
                <a:solidFill>
                  <a:srgbClr val="FF0000"/>
                </a:solidFill>
              </a:rPr>
            </a:br>
            <a:r>
              <a:rPr lang="en-GB" sz="2000" dirty="0" smtClean="0">
                <a:solidFill>
                  <a:srgbClr val="FF0000"/>
                </a:solidFill>
              </a:rPr>
              <a:t>b) </a:t>
            </a:r>
            <a:r>
              <a:rPr lang="cs-CZ" sz="2000" dirty="0" err="1" smtClean="0">
                <a:solidFill>
                  <a:srgbClr val="FF0000"/>
                </a:solidFill>
              </a:rPr>
              <a:t>Connect</a:t>
            </a:r>
            <a:r>
              <a:rPr lang="en-GB" sz="2000" dirty="0" smtClean="0">
                <a:solidFill>
                  <a:srgbClr val="FF0000"/>
                </a:solidFill>
              </a:rPr>
              <a:t> the terms 1-6 with </a:t>
            </a:r>
            <a:r>
              <a:rPr lang="cs-CZ" sz="2000" dirty="0" err="1" smtClean="0">
                <a:solidFill>
                  <a:srgbClr val="FF0000"/>
                </a:solidFill>
              </a:rPr>
              <a:t>the</a:t>
            </a:r>
            <a:r>
              <a:rPr lang="cs-CZ" sz="2000" dirty="0" smtClean="0">
                <a:solidFill>
                  <a:srgbClr val="FF0000"/>
                </a:solidFill>
              </a:rPr>
              <a:t> term </a:t>
            </a:r>
            <a:r>
              <a:rPr lang="en-GB" sz="2000" i="1" dirty="0" err="1" smtClean="0">
                <a:solidFill>
                  <a:srgbClr val="FF0000"/>
                </a:solidFill>
              </a:rPr>
              <a:t>fractura</a:t>
            </a:r>
            <a:r>
              <a:rPr lang="en-GB" sz="2000" dirty="0" smtClean="0">
                <a:solidFill>
                  <a:srgbClr val="FF0000"/>
                </a:solidFill>
              </a:rPr>
              <a:t> in singular and plural.</a:t>
            </a:r>
            <a:r>
              <a:rPr lang="cs-CZ" sz="2400" dirty="0" smtClean="0">
                <a:solidFill>
                  <a:srgbClr val="FF0000"/>
                </a:solidFill>
              </a:rPr>
              <a:t/>
            </a:r>
            <a:br>
              <a:rPr lang="cs-CZ" sz="2400" dirty="0" smtClean="0">
                <a:solidFill>
                  <a:srgbClr val="FF0000"/>
                </a:solidFill>
              </a:rPr>
            </a:br>
            <a:r>
              <a:rPr lang="cs-CZ" sz="2400" dirty="0" smtClean="0"/>
              <a:t/>
            </a:r>
            <a:br>
              <a:rPr lang="cs-CZ" sz="2400" dirty="0" smtClean="0"/>
            </a:br>
            <a:endParaRPr lang="en-GB" sz="2400" dirty="0"/>
          </a:p>
        </p:txBody>
      </p:sp>
      <p:sp>
        <p:nvSpPr>
          <p:cNvPr id="5" name="Obdélník 4"/>
          <p:cNvSpPr/>
          <p:nvPr/>
        </p:nvSpPr>
        <p:spPr>
          <a:xfrm>
            <a:off x="534988" y="1598613"/>
            <a:ext cx="8135937" cy="584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err="1">
                <a:solidFill>
                  <a:schemeClr val="tx1"/>
                </a:solidFill>
              </a:rPr>
              <a:t>arcus</a:t>
            </a:r>
            <a:r>
              <a:rPr lang="cs-CZ" dirty="0">
                <a:solidFill>
                  <a:schemeClr val="tx1"/>
                </a:solidFill>
              </a:rPr>
              <a:t> (2x)       </a:t>
            </a:r>
            <a:r>
              <a:rPr lang="cs-CZ" dirty="0" err="1">
                <a:solidFill>
                  <a:schemeClr val="tx1"/>
                </a:solidFill>
              </a:rPr>
              <a:t>processus</a:t>
            </a:r>
            <a:r>
              <a:rPr lang="cs-CZ" dirty="0">
                <a:solidFill>
                  <a:schemeClr val="tx1"/>
                </a:solidFill>
              </a:rPr>
              <a:t>       </a:t>
            </a:r>
            <a:r>
              <a:rPr lang="cs-CZ" dirty="0" err="1">
                <a:solidFill>
                  <a:schemeClr val="tx1"/>
                </a:solidFill>
              </a:rPr>
              <a:t>spinosus</a:t>
            </a:r>
            <a:r>
              <a:rPr lang="cs-CZ" dirty="0">
                <a:solidFill>
                  <a:schemeClr val="tx1"/>
                </a:solidFill>
              </a:rPr>
              <a:t>, a, um       </a:t>
            </a:r>
            <a:r>
              <a:rPr lang="cs-CZ" dirty="0" err="1">
                <a:solidFill>
                  <a:schemeClr val="tx1"/>
                </a:solidFill>
              </a:rPr>
              <a:t>vertebra</a:t>
            </a:r>
            <a:r>
              <a:rPr lang="cs-CZ" dirty="0">
                <a:solidFill>
                  <a:schemeClr val="tx1"/>
                </a:solidFill>
              </a:rPr>
              <a:t>       corpus</a:t>
            </a:r>
          </a:p>
        </p:txBody>
      </p:sp>
      <p:pic>
        <p:nvPicPr>
          <p:cNvPr id="21507" name="Picture 3"/>
          <p:cNvPicPr>
            <a:picLocks noChangeAspect="1" noChangeArrowheads="1"/>
          </p:cNvPicPr>
          <p:nvPr/>
        </p:nvPicPr>
        <p:blipFill>
          <a:blip r:embed="rId2" cstate="print"/>
          <a:srcRect/>
          <a:stretch>
            <a:fillRect/>
          </a:stretch>
        </p:blipFill>
        <p:spPr bwMode="auto">
          <a:xfrm>
            <a:off x="1619250" y="2344738"/>
            <a:ext cx="6153150" cy="425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836</TotalTime>
  <Words>644</Words>
  <Application>Microsoft Office PowerPoint</Application>
  <PresentationFormat>Předvádění na obrazovce (4:3)</PresentationFormat>
  <Paragraphs>398</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Shluk</vt:lpstr>
      <vt:lpstr> a) Circle all nouns of the 4th and 5th declension.  b) Classify the nouns in the table into five groups according to their declensions. Give their genitive singular form, gender and paradigm. </vt:lpstr>
      <vt:lpstr>Snímek 2</vt:lpstr>
      <vt:lpstr>Give nominative singular forms to the nouns.</vt:lpstr>
      <vt:lpstr> a) Match the nouns in the oval with the adjectives in the correct form.  b) Change the terms from task a) in genitive of singular.</vt:lpstr>
      <vt:lpstr>a) Decide what the case and number of underlined words are.  b) Connect the terms in the tables with the adjectives below.</vt:lpstr>
      <vt:lpstr> Put the terms into the required form. </vt:lpstr>
      <vt:lpstr>a) Fill in the adjectives from the table in the correct form.   b) Underline all nouns of the 4th and 5th declension in the terms.</vt:lpstr>
      <vt:lpstr>Connect  the prepositions with the terms after plus in the correct form.</vt:lpstr>
      <vt:lpstr> a) Fill in missing words in the picture in the correct form. Use the words in the table.  b) Connect the terms 1-6 with the term fractura in singular and plural.  </vt:lpstr>
      <vt:lpstr>Fill in missing endings.</vt:lpstr>
      <vt:lpstr>Snímek 11</vt:lpstr>
      <vt:lpstr>       Solve the crossword (answers).  1. Organs of eyesight 2. Foreign bodies in the stomach 3. Symptoms of heart attack 4. Human senses 5. Slipping out of the womb after delivery 6. Tear wounds of the eyelid 7. Pains in the tooth caused by a decay 8. Operation of bowlegs 9. Fingers of the right hand    </vt:lpstr>
      <vt:lpstr>Name five human senses in Latin.</vt:lpstr>
      <vt:lpstr>a) Match the anatomic terms with human senses to which they relate.  b) Connect the terms in the right oval with the term structura.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Eva Dávidová</dc:creator>
  <cp:lastModifiedBy>juklova</cp:lastModifiedBy>
  <cp:revision>61</cp:revision>
  <dcterms:created xsi:type="dcterms:W3CDTF">2013-11-24T15:05:01Z</dcterms:created>
  <dcterms:modified xsi:type="dcterms:W3CDTF">2013-12-03T12:13:56Z</dcterms:modified>
</cp:coreProperties>
</file>