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28. 10. 2013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228600" y="304800"/>
            <a:ext cx="2209800" cy="21793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Anatomy </a:t>
            </a:r>
            <a:r>
              <a:rPr lang="cs-CZ" sz="3200" b="1" dirty="0" err="1" smtClean="0"/>
              <a:t>of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eye</a:t>
            </a:r>
            <a:endParaRPr lang="cs-CZ" sz="3200" b="1" dirty="0"/>
          </a:p>
        </p:txBody>
      </p:sp>
      <p:pic>
        <p:nvPicPr>
          <p:cNvPr id="7" name="Zástupný symbol pro obrázek 6" descr="oko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102" b="8102"/>
          <a:stretch>
            <a:fillRect/>
          </a:stretch>
        </p:blipFill>
        <p:spPr>
          <a:xfrm rot="420000">
            <a:off x="2209449" y="593760"/>
            <a:ext cx="6321890" cy="538299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1676400" cy="549817"/>
          </a:xfrm>
        </p:spPr>
        <p:txBody>
          <a:bodyPr/>
          <a:lstStyle/>
          <a:p>
            <a:r>
              <a:rPr lang="cs-CZ" dirty="0" err="1" smtClean="0"/>
              <a:t>Belladonna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914400"/>
            <a:ext cx="3124200" cy="5486399"/>
          </a:xfrm>
        </p:spPr>
        <p:txBody>
          <a:bodyPr>
            <a:normAutofit/>
          </a:bodyPr>
          <a:lstStyle/>
          <a:p>
            <a:r>
              <a:rPr lang="en-US" sz="1500" dirty="0" smtClean="0"/>
              <a:t>Belladonna </a:t>
            </a:r>
            <a:r>
              <a:rPr lang="en-US" sz="1500" dirty="0" smtClean="0"/>
              <a:t>has been used in herbal medicine for centuries as a pain reliever, muscle relaxer, and anti-inflammatory, and to treat menstrual problems, peptic ulcer disease, histaminic reaction, and motion </a:t>
            </a:r>
            <a:r>
              <a:rPr lang="en-US" sz="1500" dirty="0" smtClean="0"/>
              <a:t>sickness</a:t>
            </a:r>
            <a:endParaRPr lang="cs-CZ" sz="1500" dirty="0" smtClean="0"/>
          </a:p>
          <a:p>
            <a:r>
              <a:rPr lang="en-US" sz="1500" dirty="0" smtClean="0"/>
              <a:t>It has a long history of use as a medicine, cosmetic, and poison. Before the Middle Ages, it was used as an anesthetic for surgery; the ancient Romans used it as a poison (the wife of Emperor Augustus and the wife of Claudius both were rumored to have used it for murder); and predating this, it was used to make poison-tipped arrows. </a:t>
            </a:r>
            <a:r>
              <a:rPr lang="cs-CZ" sz="1500" dirty="0" smtClean="0"/>
              <a:t>T</a:t>
            </a:r>
            <a:r>
              <a:rPr lang="en-US" sz="1500" dirty="0" smtClean="0"/>
              <a:t>he </a:t>
            </a:r>
            <a:r>
              <a:rPr lang="en-US" sz="1500" dirty="0" smtClean="0"/>
              <a:t>name "</a:t>
            </a:r>
            <a:r>
              <a:rPr lang="en-US" sz="1500" dirty="0" err="1" smtClean="0"/>
              <a:t>bella</a:t>
            </a:r>
            <a:r>
              <a:rPr lang="en-US" sz="1500" dirty="0" smtClean="0"/>
              <a:t> donna" is derived from Italian and means "beautiful woman" because the herb was used in eye-drops by women to dilate the pupils of the eyes to make them appear seductive</a:t>
            </a:r>
            <a:r>
              <a:rPr lang="en-US" sz="1500" dirty="0" smtClean="0"/>
              <a:t>.</a:t>
            </a:r>
            <a:endParaRPr lang="cs-CZ" sz="1500" dirty="0"/>
          </a:p>
        </p:txBody>
      </p:sp>
      <p:pic>
        <p:nvPicPr>
          <p:cNvPr id="7" name="Zástupný symbol pro obrázek 6" descr="bel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 rot="420000">
            <a:off x="4108581" y="495326"/>
            <a:ext cx="4617720" cy="393192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2212848" cy="626017"/>
          </a:xfrm>
        </p:spPr>
        <p:txBody>
          <a:bodyPr/>
          <a:lstStyle/>
          <a:p>
            <a:r>
              <a:rPr lang="cs-CZ" dirty="0" err="1" smtClean="0"/>
              <a:t>Chamomilla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066800"/>
            <a:ext cx="2514600" cy="4495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used </a:t>
            </a:r>
            <a:r>
              <a:rPr lang="en-US" sz="1600" dirty="0" smtClean="0"/>
              <a:t>to treat alcohol withdrawal, asthma, bronchitis, colic, cough, hypersensitivity to pain, diarrhea, </a:t>
            </a:r>
            <a:r>
              <a:rPr lang="en-US" sz="1600" dirty="0" err="1" smtClean="0"/>
              <a:t>dysmenorrhea</a:t>
            </a:r>
            <a:r>
              <a:rPr lang="en-US" sz="1600" dirty="0" smtClean="0"/>
              <a:t>, ear infections, and teething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r>
              <a:rPr lang="en-US" sz="1600" dirty="0" smtClean="0"/>
              <a:t>The </a:t>
            </a:r>
            <a:r>
              <a:rPr lang="en-US" sz="1600" dirty="0" smtClean="0"/>
              <a:t>word chamomile comes from the </a:t>
            </a:r>
            <a:r>
              <a:rPr lang="en-US" sz="1600" dirty="0" err="1" smtClean="0"/>
              <a:t>Gr</a:t>
            </a:r>
            <a:r>
              <a:rPr lang="cs-CZ" sz="1600" dirty="0" err="1" smtClean="0"/>
              <a:t>eek</a:t>
            </a:r>
            <a:r>
              <a:rPr lang="cs-CZ" sz="1600" dirty="0" smtClean="0"/>
              <a:t>  </a:t>
            </a:r>
            <a:r>
              <a:rPr lang="en-US" sz="1600" dirty="0" err="1" smtClean="0"/>
              <a:t>χαμαίμηλον</a:t>
            </a:r>
            <a:r>
              <a:rPr lang="en-US" sz="1600" dirty="0" smtClean="0"/>
              <a:t> </a:t>
            </a:r>
            <a:r>
              <a:rPr lang="en-US" sz="1600" dirty="0" smtClean="0"/>
              <a:t>(</a:t>
            </a:r>
            <a:r>
              <a:rPr lang="en-US" sz="1600" i="1" dirty="0" err="1" smtClean="0"/>
              <a:t>chamaimēlon</a:t>
            </a:r>
            <a:r>
              <a:rPr lang="en-US" sz="1600" dirty="0" smtClean="0"/>
              <a:t>) meaning "earth-</a:t>
            </a:r>
            <a:r>
              <a:rPr lang="en-US" sz="1600" dirty="0" err="1" smtClean="0"/>
              <a:t>apple</a:t>
            </a:r>
            <a:r>
              <a:rPr lang="en-US" sz="1600" dirty="0" err="1" smtClean="0"/>
              <a:t>",which</a:t>
            </a:r>
            <a:r>
              <a:rPr lang="en-US" sz="1600" dirty="0" smtClean="0"/>
              <a:t> </a:t>
            </a:r>
            <a:r>
              <a:rPr lang="en-US" sz="1600" dirty="0" smtClean="0"/>
              <a:t>is derived from </a:t>
            </a:r>
            <a:r>
              <a:rPr lang="en-US" sz="1600" dirty="0" err="1" smtClean="0"/>
              <a:t>χαμαί</a:t>
            </a:r>
            <a:r>
              <a:rPr lang="en-US" sz="1600" dirty="0" smtClean="0"/>
              <a:t> (</a:t>
            </a:r>
            <a:r>
              <a:rPr lang="en-US" sz="1600" i="1" dirty="0" err="1" smtClean="0"/>
              <a:t>chamai</a:t>
            </a:r>
            <a:r>
              <a:rPr lang="en-US" sz="1600" dirty="0" smtClean="0"/>
              <a:t>) meaning "on the </a:t>
            </a:r>
            <a:r>
              <a:rPr lang="en-US" sz="1600" dirty="0" smtClean="0"/>
              <a:t>ground„</a:t>
            </a:r>
            <a:r>
              <a:rPr lang="cs-CZ" sz="1600" baseline="30000" dirty="0" smtClean="0"/>
              <a:t> </a:t>
            </a:r>
            <a:r>
              <a:rPr lang="cs-CZ" sz="1600" dirty="0" smtClean="0"/>
              <a:t> a</a:t>
            </a:r>
            <a:r>
              <a:rPr lang="en-US" sz="1600" dirty="0" err="1" smtClean="0"/>
              <a:t>nd</a:t>
            </a:r>
            <a:r>
              <a:rPr lang="en-US" sz="1600" dirty="0" smtClean="0"/>
              <a:t> </a:t>
            </a:r>
            <a:r>
              <a:rPr lang="en-US" sz="1600" dirty="0" err="1" smtClean="0"/>
              <a:t>μήλον</a:t>
            </a:r>
            <a:r>
              <a:rPr lang="en-US" sz="1600" dirty="0" smtClean="0"/>
              <a:t> (</a:t>
            </a:r>
            <a:r>
              <a:rPr lang="en-US" sz="1600" i="1" dirty="0" err="1" smtClean="0"/>
              <a:t>mēlon</a:t>
            </a:r>
            <a:r>
              <a:rPr lang="en-US" sz="1600" dirty="0" smtClean="0"/>
              <a:t>) meaning "</a:t>
            </a:r>
            <a:r>
              <a:rPr lang="en-US" sz="1600" dirty="0" err="1" smtClean="0"/>
              <a:t>apple</a:t>
            </a:r>
            <a:r>
              <a:rPr lang="en-US" sz="1600" dirty="0" err="1" smtClean="0"/>
              <a:t>".It</a:t>
            </a:r>
            <a:r>
              <a:rPr lang="en-US" sz="1600" dirty="0" smtClean="0"/>
              <a:t> </a:t>
            </a:r>
            <a:r>
              <a:rPr lang="en-US" sz="1600" dirty="0" smtClean="0"/>
              <a:t>is so called because of the apple-like scent of the plant.</a:t>
            </a:r>
            <a:endParaRPr lang="cs-CZ" sz="1600" dirty="0"/>
          </a:p>
        </p:txBody>
      </p:sp>
      <p:pic>
        <p:nvPicPr>
          <p:cNvPr id="5" name="Zástupný symbol pro obrázek 4" descr="cha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714" b="2714"/>
          <a:stretch>
            <a:fillRect/>
          </a:stretch>
        </p:blipFill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2212848" cy="626017"/>
          </a:xfrm>
        </p:spPr>
        <p:txBody>
          <a:bodyPr/>
          <a:lstStyle/>
          <a:p>
            <a:r>
              <a:rPr lang="cs-CZ" dirty="0" err="1" smtClean="0"/>
              <a:t>Flos</a:t>
            </a:r>
            <a:r>
              <a:rPr lang="cs-CZ" dirty="0" smtClean="0"/>
              <a:t> </a:t>
            </a:r>
            <a:r>
              <a:rPr lang="cs-CZ" dirty="0" err="1" smtClean="0"/>
              <a:t>tiliae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990600"/>
            <a:ext cx="2514600" cy="4876800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Linden</a:t>
            </a:r>
            <a:r>
              <a:rPr lang="cs-CZ" sz="1800" dirty="0" smtClean="0"/>
              <a:t> </a:t>
            </a:r>
            <a:r>
              <a:rPr lang="cs-CZ" sz="1800" dirty="0" err="1" smtClean="0"/>
              <a:t>flowers</a:t>
            </a:r>
            <a:r>
              <a:rPr lang="cs-CZ" sz="1800" dirty="0" smtClean="0"/>
              <a:t> are </a:t>
            </a:r>
            <a:r>
              <a:rPr lang="cs-CZ" sz="1800" dirty="0" err="1" smtClean="0"/>
              <a:t>used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colds</a:t>
            </a:r>
            <a:r>
              <a:rPr lang="cs-CZ" sz="1800" dirty="0" smtClean="0"/>
              <a:t>, </a:t>
            </a:r>
            <a:r>
              <a:rPr lang="cs-CZ" sz="1800" dirty="0" err="1" smtClean="0"/>
              <a:t>cough</a:t>
            </a:r>
            <a:r>
              <a:rPr lang="cs-CZ" sz="1800" dirty="0" smtClean="0"/>
              <a:t>, </a:t>
            </a:r>
            <a:r>
              <a:rPr lang="cs-CZ" sz="1800" dirty="0" err="1" smtClean="0"/>
              <a:t>fever</a:t>
            </a:r>
            <a:r>
              <a:rPr lang="cs-CZ" sz="1800" dirty="0" smtClean="0"/>
              <a:t>, </a:t>
            </a:r>
            <a:r>
              <a:rPr lang="cs-CZ" sz="1800" dirty="0" err="1" smtClean="0"/>
              <a:t>infections</a:t>
            </a:r>
            <a:r>
              <a:rPr lang="cs-CZ" sz="1800" dirty="0" smtClean="0"/>
              <a:t>, </a:t>
            </a:r>
            <a:r>
              <a:rPr lang="cs-CZ" sz="1800" dirty="0" err="1" smtClean="0"/>
              <a:t>inflammation</a:t>
            </a:r>
            <a:r>
              <a:rPr lang="cs-CZ" sz="1800" dirty="0" smtClean="0"/>
              <a:t>, </a:t>
            </a:r>
            <a:r>
              <a:rPr lang="cs-CZ" sz="1800" dirty="0" err="1" smtClean="0"/>
              <a:t>high</a:t>
            </a:r>
            <a:r>
              <a:rPr lang="cs-CZ" sz="1800" dirty="0" smtClean="0"/>
              <a:t> </a:t>
            </a:r>
            <a:r>
              <a:rPr lang="cs-CZ" sz="1800" dirty="0" err="1" smtClean="0"/>
              <a:t>blood</a:t>
            </a:r>
            <a:r>
              <a:rPr lang="cs-CZ" sz="1800" dirty="0" smtClean="0"/>
              <a:t> </a:t>
            </a:r>
            <a:r>
              <a:rPr lang="cs-CZ" sz="1800" dirty="0" err="1" smtClean="0"/>
              <a:t>pressure</a:t>
            </a:r>
            <a:r>
              <a:rPr lang="cs-CZ" sz="1800" dirty="0" smtClean="0"/>
              <a:t>, </a:t>
            </a:r>
            <a:r>
              <a:rPr lang="cs-CZ" sz="1800" dirty="0" err="1" smtClean="0"/>
              <a:t>headache</a:t>
            </a:r>
            <a:r>
              <a:rPr lang="cs-CZ" sz="1800" dirty="0" smtClean="0"/>
              <a:t> (</a:t>
            </a:r>
            <a:r>
              <a:rPr lang="cs-CZ" sz="1800" dirty="0" err="1" smtClean="0"/>
              <a:t>particularly</a:t>
            </a:r>
            <a:r>
              <a:rPr lang="cs-CZ" sz="1800" dirty="0" smtClean="0"/>
              <a:t> </a:t>
            </a:r>
            <a:r>
              <a:rPr lang="cs-CZ" sz="1800" dirty="0" err="1" smtClean="0"/>
              <a:t>migraine</a:t>
            </a:r>
            <a:r>
              <a:rPr lang="cs-CZ" sz="1800" dirty="0" smtClean="0"/>
              <a:t>), </a:t>
            </a:r>
            <a:r>
              <a:rPr lang="cs-CZ" sz="1800" dirty="0" err="1" smtClean="0"/>
              <a:t>and</a:t>
            </a:r>
            <a:r>
              <a:rPr lang="cs-CZ" sz="1800" dirty="0" smtClean="0"/>
              <a:t> as a </a:t>
            </a:r>
            <a:r>
              <a:rPr lang="cs-CZ" sz="1800" dirty="0" err="1" smtClean="0"/>
              <a:t>diuretic</a:t>
            </a:r>
            <a:r>
              <a:rPr lang="cs-CZ" sz="1800" dirty="0" smtClean="0"/>
              <a:t> (</a:t>
            </a:r>
            <a:r>
              <a:rPr lang="cs-CZ" sz="1800" dirty="0" err="1" smtClean="0"/>
              <a:t>increases</a:t>
            </a:r>
            <a:r>
              <a:rPr lang="cs-CZ" sz="1800" dirty="0" smtClean="0"/>
              <a:t> urine </a:t>
            </a:r>
            <a:r>
              <a:rPr lang="cs-CZ" sz="1800" dirty="0" err="1" smtClean="0"/>
              <a:t>production</a:t>
            </a:r>
            <a:r>
              <a:rPr lang="cs-CZ" sz="1800" dirty="0" smtClean="0"/>
              <a:t>), </a:t>
            </a:r>
            <a:r>
              <a:rPr lang="cs-CZ" sz="1800" dirty="0" err="1" smtClean="0"/>
              <a:t>antispasmodic</a:t>
            </a:r>
            <a:r>
              <a:rPr lang="cs-CZ" sz="1800" dirty="0" smtClean="0"/>
              <a:t> (</a:t>
            </a:r>
            <a:r>
              <a:rPr lang="cs-CZ" sz="1800" dirty="0" err="1" smtClean="0"/>
              <a:t>reduces</a:t>
            </a:r>
            <a:r>
              <a:rPr lang="cs-CZ" sz="1800" dirty="0" smtClean="0"/>
              <a:t> </a:t>
            </a:r>
            <a:r>
              <a:rPr lang="cs-CZ" sz="1800" dirty="0" err="1" smtClean="0"/>
              <a:t>smooth</a:t>
            </a:r>
            <a:r>
              <a:rPr lang="cs-CZ" sz="1800" dirty="0" smtClean="0"/>
              <a:t> </a:t>
            </a:r>
            <a:r>
              <a:rPr lang="cs-CZ" sz="1800" dirty="0" err="1" smtClean="0"/>
              <a:t>muscle</a:t>
            </a:r>
            <a:r>
              <a:rPr lang="cs-CZ" sz="1800" dirty="0" smtClean="0"/>
              <a:t> </a:t>
            </a:r>
            <a:r>
              <a:rPr lang="cs-CZ" sz="1800" dirty="0" err="1" smtClean="0"/>
              <a:t>spasm</a:t>
            </a:r>
            <a:r>
              <a:rPr lang="cs-CZ" sz="1800" dirty="0" smtClean="0"/>
              <a:t> </a:t>
            </a:r>
            <a:r>
              <a:rPr lang="cs-CZ" sz="1800" dirty="0" err="1" smtClean="0"/>
              <a:t>along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digestive</a:t>
            </a:r>
            <a:r>
              <a:rPr lang="cs-CZ" sz="1800" dirty="0" smtClean="0"/>
              <a:t> </a:t>
            </a:r>
            <a:r>
              <a:rPr lang="cs-CZ" sz="1800" dirty="0" err="1" smtClean="0"/>
              <a:t>tract</a:t>
            </a:r>
            <a:r>
              <a:rPr lang="cs-CZ" sz="1800" dirty="0" smtClean="0"/>
              <a:t>),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sedative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pic>
        <p:nvPicPr>
          <p:cNvPr id="5" name="Zástupný symbol pro obrázek 4" descr="til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005" r="3005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0" y="609600"/>
            <a:ext cx="3581400" cy="4953000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 </a:t>
            </a:r>
            <a:r>
              <a:rPr lang="cs-CZ" sz="2000" b="1" dirty="0" smtClean="0"/>
              <a:t>                  </a:t>
            </a:r>
            <a:r>
              <a:rPr lang="cs-CZ" sz="2000" b="1" dirty="0" err="1" smtClean="0"/>
              <a:t>ren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renis</a:t>
            </a:r>
            <a:r>
              <a:rPr lang="cs-CZ" sz="2000" b="1" dirty="0" smtClean="0"/>
              <a:t>, m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      ureter, </a:t>
            </a:r>
            <a:r>
              <a:rPr lang="cs-CZ" sz="2000" b="1" dirty="0" err="1" smtClean="0"/>
              <a:t>ureteris</a:t>
            </a:r>
            <a:r>
              <a:rPr lang="cs-CZ" sz="2000" b="1" dirty="0" smtClean="0"/>
              <a:t>, m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   </a:t>
            </a:r>
          </a:p>
          <a:p>
            <a:r>
              <a:rPr lang="cs-CZ" sz="2000" b="1" dirty="0" smtClean="0"/>
              <a:t> </a:t>
            </a:r>
            <a:r>
              <a:rPr lang="cs-CZ" sz="2000" b="1" dirty="0" smtClean="0"/>
              <a:t>      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        </a:t>
            </a:r>
            <a:r>
              <a:rPr lang="cs-CZ" sz="2000" b="1" dirty="0" err="1" smtClean="0"/>
              <a:t>vesica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urinaria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</p:txBody>
      </p:sp>
      <p:pic>
        <p:nvPicPr>
          <p:cNvPr id="7" name="Zástupný symbol pro obrázek 6" descr="ureter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507" b="18507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2819400" y="990600"/>
            <a:ext cx="19812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2819400" y="2514600"/>
            <a:ext cx="25908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438400" y="4648200"/>
            <a:ext cx="30480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Musculus</a:t>
            </a:r>
            <a:r>
              <a:rPr lang="cs-CZ" sz="2800" dirty="0" smtClean="0"/>
              <a:t> extensor </a:t>
            </a:r>
            <a:r>
              <a:rPr lang="cs-CZ" sz="2800" dirty="0" err="1" smtClean="0"/>
              <a:t>digitorum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2828784"/>
            <a:ext cx="2514600" cy="334341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= </a:t>
            </a:r>
            <a:r>
              <a:rPr lang="cs-CZ" sz="1800" dirty="0" err="1" smtClean="0"/>
              <a:t>muscle</a:t>
            </a:r>
            <a:r>
              <a:rPr lang="cs-CZ" sz="1800" dirty="0" smtClean="0"/>
              <a:t> </a:t>
            </a:r>
            <a:r>
              <a:rPr lang="cs-CZ" sz="1800" dirty="0" smtClean="0"/>
              <a:t> </a:t>
            </a:r>
            <a:r>
              <a:rPr lang="cs-CZ" sz="1800" dirty="0" err="1" smtClean="0"/>
              <a:t>whose</a:t>
            </a:r>
            <a:r>
              <a:rPr lang="cs-CZ" sz="1800" dirty="0" smtClean="0"/>
              <a:t> </a:t>
            </a:r>
            <a:r>
              <a:rPr lang="cs-CZ" sz="1800" dirty="0" err="1" smtClean="0"/>
              <a:t>function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to </a:t>
            </a:r>
            <a:r>
              <a:rPr lang="cs-CZ" sz="1800" dirty="0" err="1" smtClean="0"/>
              <a:t>extend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 </a:t>
            </a:r>
            <a:r>
              <a:rPr lang="cs-CZ" sz="1800" dirty="0" err="1" smtClean="0"/>
              <a:t>four</a:t>
            </a:r>
            <a:r>
              <a:rPr lang="cs-CZ" sz="1800" dirty="0" smtClean="0"/>
              <a:t> </a:t>
            </a:r>
            <a:r>
              <a:rPr lang="cs-CZ" sz="1800" dirty="0" err="1" smtClean="0"/>
              <a:t>fingers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hand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*</a:t>
            </a:r>
            <a:r>
              <a:rPr lang="cs-CZ" sz="1800" dirty="0" err="1" smtClean="0"/>
              <a:t>We</a:t>
            </a:r>
            <a:r>
              <a:rPr lang="cs-CZ" sz="1800" dirty="0" smtClean="0"/>
              <a:t> </a:t>
            </a:r>
            <a:r>
              <a:rPr lang="cs-CZ" sz="1800" dirty="0" err="1" smtClean="0"/>
              <a:t>have</a:t>
            </a:r>
            <a:r>
              <a:rPr lang="cs-CZ" sz="1800" dirty="0" smtClean="0"/>
              <a:t> </a:t>
            </a:r>
            <a:r>
              <a:rPr lang="cs-CZ" sz="1800" dirty="0" err="1" smtClean="0"/>
              <a:t>also</a:t>
            </a:r>
            <a:r>
              <a:rPr lang="cs-CZ" sz="1800" dirty="0" smtClean="0"/>
              <a:t> </a:t>
            </a:r>
            <a:r>
              <a:rPr lang="cs-CZ" sz="1800" dirty="0" err="1" smtClean="0"/>
              <a:t>other</a:t>
            </a:r>
            <a:r>
              <a:rPr lang="cs-CZ" sz="1800" dirty="0" smtClean="0"/>
              <a:t> </a:t>
            </a:r>
            <a:r>
              <a:rPr lang="cs-CZ" sz="1800" dirty="0" err="1" smtClean="0"/>
              <a:t>muscles</a:t>
            </a:r>
            <a:r>
              <a:rPr lang="cs-CZ" sz="1800" dirty="0" smtClean="0"/>
              <a:t> </a:t>
            </a:r>
            <a:r>
              <a:rPr lang="cs-CZ" sz="1800" dirty="0" err="1" smtClean="0"/>
              <a:t>with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same</a:t>
            </a:r>
            <a:r>
              <a:rPr lang="cs-CZ" sz="1800" dirty="0" smtClean="0"/>
              <a:t> </a:t>
            </a:r>
            <a:r>
              <a:rPr lang="cs-CZ" sz="1800" dirty="0" err="1" smtClean="0"/>
              <a:t>function</a:t>
            </a:r>
            <a:r>
              <a:rPr lang="cs-CZ" sz="1800" dirty="0" smtClean="0"/>
              <a:t>: </a:t>
            </a:r>
            <a:r>
              <a:rPr lang="cs-CZ" sz="1800" dirty="0" err="1" smtClean="0"/>
              <a:t>e.g</a:t>
            </a:r>
            <a:r>
              <a:rPr lang="cs-CZ" sz="1800" dirty="0" smtClean="0"/>
              <a:t>. </a:t>
            </a:r>
            <a:r>
              <a:rPr lang="cs-CZ" sz="1800" dirty="0" err="1" smtClean="0"/>
              <a:t>m</a:t>
            </a:r>
            <a:r>
              <a:rPr lang="cs-CZ" sz="1800" dirty="0" err="1" smtClean="0"/>
              <a:t>usculus</a:t>
            </a:r>
            <a:r>
              <a:rPr lang="cs-CZ" sz="1800" dirty="0" smtClean="0"/>
              <a:t> extensor </a:t>
            </a:r>
            <a:r>
              <a:rPr lang="cs-CZ" sz="1800" dirty="0" err="1" smtClean="0"/>
              <a:t>hallucis</a:t>
            </a:r>
            <a:r>
              <a:rPr lang="cs-CZ" sz="1800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of</a:t>
            </a:r>
            <a:r>
              <a:rPr lang="cs-CZ" sz="1800" dirty="0" smtClean="0"/>
              <a:t> a </a:t>
            </a:r>
            <a:r>
              <a:rPr lang="cs-CZ" sz="1800" dirty="0" err="1" smtClean="0"/>
              <a:t>toe</a:t>
            </a:r>
            <a:r>
              <a:rPr lang="cs-CZ" sz="1800" dirty="0" smtClean="0"/>
              <a:t>), </a:t>
            </a:r>
            <a:r>
              <a:rPr lang="cs-CZ" sz="1800" dirty="0" err="1" smtClean="0"/>
              <a:t>pollucis</a:t>
            </a:r>
            <a:r>
              <a:rPr lang="cs-CZ" sz="1800" dirty="0" smtClean="0"/>
              <a:t> (</a:t>
            </a:r>
            <a:r>
              <a:rPr lang="cs-CZ" sz="1800" dirty="0" err="1" smtClean="0"/>
              <a:t>of</a:t>
            </a:r>
            <a:r>
              <a:rPr lang="cs-CZ" sz="1800" dirty="0" smtClean="0"/>
              <a:t> a </a:t>
            </a:r>
            <a:r>
              <a:rPr lang="cs-CZ" sz="1800" dirty="0" err="1" smtClean="0"/>
              <a:t>thumb</a:t>
            </a:r>
            <a:r>
              <a:rPr lang="cs-CZ" sz="1800" dirty="0" smtClean="0"/>
              <a:t>) </a:t>
            </a:r>
            <a:r>
              <a:rPr lang="cs-CZ" sz="1800" dirty="0" err="1" smtClean="0"/>
              <a:t>etc</a:t>
            </a:r>
            <a:r>
              <a:rPr lang="cs-CZ" sz="1800" dirty="0" smtClean="0"/>
              <a:t>.</a:t>
            </a:r>
          </a:p>
        </p:txBody>
      </p:sp>
      <p:pic>
        <p:nvPicPr>
          <p:cNvPr id="5" name="Zástupný symbol pro obrázek 4" descr="ex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195" b="15195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2819400" y="2514600"/>
            <a:ext cx="2743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muscles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4294967295"/>
          </p:nvPr>
        </p:nvSpPr>
        <p:spPr>
          <a:xfrm>
            <a:off x="0" y="2057400"/>
            <a:ext cx="8763000" cy="3810000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m</a:t>
            </a:r>
            <a:r>
              <a:rPr lang="cs-CZ" b="1" dirty="0" err="1" smtClean="0"/>
              <a:t>usculus</a:t>
            </a:r>
            <a:r>
              <a:rPr lang="cs-CZ" b="1" dirty="0" smtClean="0"/>
              <a:t> </a:t>
            </a:r>
            <a:r>
              <a:rPr lang="cs-CZ" b="1" dirty="0" err="1" smtClean="0"/>
              <a:t>rotator</a:t>
            </a:r>
            <a:r>
              <a:rPr lang="cs-CZ" b="1" dirty="0" smtClean="0"/>
              <a:t> </a:t>
            </a:r>
            <a:r>
              <a:rPr lang="cs-CZ" dirty="0" smtClean="0"/>
              <a:t>= a</a:t>
            </a:r>
            <a:r>
              <a:rPr lang="en-US" dirty="0" smtClean="0"/>
              <a:t> </a:t>
            </a:r>
            <a:r>
              <a:rPr lang="en-US" dirty="0" smtClean="0"/>
              <a:t>muscle that serves to rotate a part of the </a:t>
            </a:r>
            <a:r>
              <a:rPr lang="en-US" dirty="0" smtClean="0"/>
              <a:t>body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</a:t>
            </a:r>
            <a:r>
              <a:rPr lang="cs-CZ" dirty="0" err="1" smtClean="0"/>
              <a:t>ervicis</a:t>
            </a:r>
            <a:r>
              <a:rPr lang="cs-CZ" dirty="0" smtClean="0"/>
              <a:t>, </a:t>
            </a:r>
            <a:r>
              <a:rPr lang="cs-CZ" dirty="0" err="1" smtClean="0"/>
              <a:t>thoracis</a:t>
            </a:r>
            <a:r>
              <a:rPr lang="cs-CZ" dirty="0" smtClean="0"/>
              <a:t>, </a:t>
            </a:r>
            <a:r>
              <a:rPr lang="cs-CZ" dirty="0" err="1" smtClean="0"/>
              <a:t>lumborum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m</a:t>
            </a:r>
            <a:r>
              <a:rPr lang="cs-CZ" b="1" dirty="0" err="1" smtClean="0"/>
              <a:t>usculus</a:t>
            </a:r>
            <a:r>
              <a:rPr lang="cs-CZ" b="1" dirty="0" smtClean="0"/>
              <a:t> </a:t>
            </a:r>
            <a:r>
              <a:rPr lang="cs-CZ" b="1" dirty="0" err="1" smtClean="0"/>
              <a:t>abductor</a:t>
            </a:r>
            <a:r>
              <a:rPr lang="cs-CZ" b="1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muscle that causes movement away </a:t>
            </a:r>
            <a:r>
              <a:rPr lang="en-US" i="1" dirty="0" smtClean="0"/>
              <a:t>from</a:t>
            </a:r>
            <a:r>
              <a:rPr lang="en-US" dirty="0" smtClean="0"/>
              <a:t> the median plane of </a:t>
            </a:r>
            <a:r>
              <a:rPr lang="en-US" dirty="0" smtClean="0"/>
              <a:t>body</a:t>
            </a:r>
            <a:r>
              <a:rPr lang="cs-CZ" dirty="0" smtClean="0"/>
              <a:t> </a:t>
            </a:r>
            <a:r>
              <a:rPr lang="cs-CZ" dirty="0" smtClean="0"/>
              <a:t>(a</a:t>
            </a:r>
            <a:r>
              <a:rPr lang="en-US" dirty="0" smtClean="0"/>
              <a:t> </a:t>
            </a:r>
            <a:r>
              <a:rPr lang="en-US" dirty="0" smtClean="0"/>
              <a:t>vertical plane along the midline of the body dividing the body into right and left </a:t>
            </a:r>
            <a:r>
              <a:rPr lang="en-US" dirty="0" smtClean="0"/>
              <a:t>halves</a:t>
            </a:r>
            <a:r>
              <a:rPr lang="cs-CZ" dirty="0" smtClean="0"/>
              <a:t>) –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p</a:t>
            </a:r>
            <a:r>
              <a:rPr lang="cs-CZ" dirty="0" err="1" smtClean="0"/>
              <a:t>ollicis</a:t>
            </a:r>
            <a:endParaRPr lang="cs-CZ" dirty="0" smtClean="0"/>
          </a:p>
          <a:p>
            <a:r>
              <a:rPr lang="cs-CZ" b="1" dirty="0" err="1" smtClean="0"/>
              <a:t>m</a:t>
            </a:r>
            <a:r>
              <a:rPr lang="cs-CZ" b="1" dirty="0" err="1" smtClean="0"/>
              <a:t>usculus</a:t>
            </a:r>
            <a:r>
              <a:rPr lang="cs-CZ" b="1" dirty="0" smtClean="0"/>
              <a:t> </a:t>
            </a:r>
            <a:r>
              <a:rPr lang="cs-CZ" b="1" dirty="0" err="1" smtClean="0"/>
              <a:t>adductor</a:t>
            </a:r>
            <a:r>
              <a:rPr lang="cs-CZ" b="1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muscle that causes movement </a:t>
            </a:r>
            <a:r>
              <a:rPr lang="en-US" i="1" dirty="0" smtClean="0"/>
              <a:t>toward</a:t>
            </a:r>
            <a:r>
              <a:rPr lang="en-US" dirty="0" smtClean="0"/>
              <a:t> the median plane of the </a:t>
            </a:r>
            <a:r>
              <a:rPr lang="en-US" dirty="0" smtClean="0"/>
              <a:t>body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9600" y="838200"/>
            <a:ext cx="2438400" cy="4169905"/>
          </a:xfrm>
        </p:spPr>
        <p:txBody>
          <a:bodyPr>
            <a:noAutofit/>
          </a:bodyPr>
          <a:lstStyle/>
          <a:p>
            <a:r>
              <a:rPr lang="cs-CZ" sz="1600" b="1" dirty="0" smtClean="0"/>
              <a:t> </a:t>
            </a:r>
            <a:r>
              <a:rPr lang="cs-CZ" sz="1600" b="1" dirty="0" smtClean="0"/>
              <a:t>        </a:t>
            </a:r>
            <a:r>
              <a:rPr lang="cs-CZ" sz="1600" b="1" dirty="0" err="1" smtClean="0"/>
              <a:t>cartilago</a:t>
            </a:r>
            <a:r>
              <a:rPr lang="cs-CZ" sz="1600" b="1" dirty="0" smtClean="0"/>
              <a:t>, </a:t>
            </a:r>
            <a:r>
              <a:rPr lang="cs-CZ" sz="1600" b="1" dirty="0" err="1" smtClean="0"/>
              <a:t>inis</a:t>
            </a:r>
            <a:r>
              <a:rPr lang="cs-CZ" sz="1600" b="1" dirty="0" smtClean="0"/>
              <a:t>,  f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err="1" smtClean="0"/>
              <a:t>spongy</a:t>
            </a:r>
            <a:r>
              <a:rPr lang="cs-CZ" sz="1600" b="1" dirty="0" smtClean="0"/>
              <a:t> bone </a:t>
            </a:r>
            <a:r>
              <a:rPr lang="cs-CZ" sz="1600" b="1" dirty="0" err="1" smtClean="0"/>
              <a:t>containg</a:t>
            </a:r>
            <a:r>
              <a:rPr lang="cs-CZ" sz="1600" b="1" dirty="0" smtClean="0"/>
              <a:t> </a:t>
            </a:r>
            <a:r>
              <a:rPr lang="cs-CZ" sz="1600" b="1" i="1" dirty="0" err="1" smtClean="0"/>
              <a:t>medulla</a:t>
            </a:r>
            <a:r>
              <a:rPr lang="cs-CZ" sz="1600" b="1" i="1" dirty="0" smtClean="0"/>
              <a:t> </a:t>
            </a:r>
            <a:r>
              <a:rPr lang="cs-CZ" sz="1600" b="1" i="1" dirty="0" err="1" smtClean="0"/>
              <a:t>flava</a:t>
            </a:r>
            <a:endParaRPr lang="cs-CZ" sz="1600" b="1" i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err="1" smtClean="0"/>
              <a:t>compact</a:t>
            </a:r>
            <a:r>
              <a:rPr lang="cs-CZ" sz="1600" b="1" dirty="0" smtClean="0"/>
              <a:t> bone </a:t>
            </a:r>
            <a:r>
              <a:rPr lang="cs-CZ" sz="1600" b="1" dirty="0" err="1" smtClean="0"/>
              <a:t>containg</a:t>
            </a:r>
            <a:r>
              <a:rPr lang="cs-CZ" sz="1600" b="1" dirty="0" smtClean="0"/>
              <a:t> </a:t>
            </a:r>
            <a:r>
              <a:rPr lang="cs-CZ" sz="1600" b="1" i="1" dirty="0" err="1" smtClean="0"/>
              <a:t>medulla</a:t>
            </a:r>
            <a:r>
              <a:rPr lang="cs-CZ" sz="1600" b="1" i="1" dirty="0" smtClean="0"/>
              <a:t> rubra</a:t>
            </a:r>
            <a:endParaRPr lang="cs-CZ" sz="1600" b="1" i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smtClean="0"/>
              <a:t>   </a:t>
            </a:r>
            <a:r>
              <a:rPr lang="cs-CZ" sz="1600" b="1" dirty="0" err="1" smtClean="0"/>
              <a:t>foramen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nutricium</a:t>
            </a:r>
            <a:endParaRPr lang="cs-CZ" sz="1600" b="1" dirty="0" smtClean="0"/>
          </a:p>
        </p:txBody>
      </p:sp>
      <p:pic>
        <p:nvPicPr>
          <p:cNvPr id="12" name="Zástupný symbol pro obrázek 11" descr="bonw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cxnSp>
        <p:nvCxnSpPr>
          <p:cNvPr id="15" name="Přímá spojovací šipka 14"/>
          <p:cNvCxnSpPr/>
          <p:nvPr/>
        </p:nvCxnSpPr>
        <p:spPr>
          <a:xfrm>
            <a:off x="2743200" y="1143000"/>
            <a:ext cx="22098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2743200" y="4343400"/>
            <a:ext cx="3124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2438400" y="2057400"/>
            <a:ext cx="35052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438400" y="3200400"/>
            <a:ext cx="335280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Layers</a:t>
            </a:r>
            <a:r>
              <a:rPr lang="cs-CZ" sz="2800" dirty="0" smtClean="0"/>
              <a:t> </a:t>
            </a:r>
            <a:r>
              <a:rPr lang="cs-CZ" sz="2800" dirty="0" err="1" smtClean="0"/>
              <a:t>covering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brain</a:t>
            </a:r>
            <a:endParaRPr lang="cs-CZ" sz="2800" dirty="0"/>
          </a:p>
        </p:txBody>
      </p:sp>
      <p:pic>
        <p:nvPicPr>
          <p:cNvPr id="7" name="Zástupný symbol pro obrázek 6" descr="b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644" r="8644"/>
          <a:stretch>
            <a:fillRect/>
          </a:stretch>
        </p:blipFill>
        <p:spPr/>
      </p:pic>
      <p:cxnSp>
        <p:nvCxnSpPr>
          <p:cNvPr id="9" name="Přímá spojovací čára 8"/>
          <p:cNvCxnSpPr/>
          <p:nvPr/>
        </p:nvCxnSpPr>
        <p:spPr>
          <a:xfrm>
            <a:off x="6324600" y="2971800"/>
            <a:ext cx="1219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6858000" y="3810000"/>
            <a:ext cx="1143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04800"/>
            <a:ext cx="2971800" cy="5562600"/>
          </a:xfrm>
        </p:spPr>
        <p:txBody>
          <a:bodyPr>
            <a:noAutofit/>
          </a:bodyPr>
          <a:lstStyle/>
          <a:p>
            <a:endParaRPr lang="cs-CZ" sz="1600" b="1" dirty="0" smtClean="0"/>
          </a:p>
          <a:p>
            <a:r>
              <a:rPr lang="cs-CZ" sz="1600" b="1" dirty="0" smtClean="0"/>
              <a:t>                  cerebrum, i, n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smtClean="0"/>
              <a:t> cerebellum, i, n</a:t>
            </a:r>
          </a:p>
          <a:p>
            <a:endParaRPr lang="cs-CZ" sz="1600" b="1" dirty="0" smtClean="0"/>
          </a:p>
          <a:p>
            <a:r>
              <a:rPr lang="cs-CZ" sz="1600" b="1" dirty="0" err="1" smtClean="0"/>
              <a:t>f</a:t>
            </a:r>
            <a:r>
              <a:rPr lang="cs-CZ" sz="1600" b="1" dirty="0" err="1" smtClean="0"/>
              <a:t>issura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transversa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cerebri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err="1" smtClean="0"/>
              <a:t>h</a:t>
            </a:r>
            <a:r>
              <a:rPr lang="cs-CZ" sz="1600" b="1" dirty="0" err="1" smtClean="0"/>
              <a:t>ypophysis</a:t>
            </a:r>
            <a:r>
              <a:rPr lang="cs-CZ" sz="1600" b="1" dirty="0" smtClean="0"/>
              <a:t>, </a:t>
            </a:r>
            <a:r>
              <a:rPr lang="cs-CZ" sz="1600" b="1" dirty="0" err="1" smtClean="0"/>
              <a:t>is</a:t>
            </a:r>
            <a:r>
              <a:rPr lang="cs-CZ" sz="1600" b="1" dirty="0" smtClean="0"/>
              <a:t>/</a:t>
            </a:r>
            <a:r>
              <a:rPr lang="cs-CZ" sz="1600" b="1" dirty="0" err="1" smtClean="0"/>
              <a:t>eos</a:t>
            </a:r>
            <a:r>
              <a:rPr lang="cs-CZ" sz="1600" b="1" dirty="0" smtClean="0"/>
              <a:t>, f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  </a:t>
            </a:r>
            <a:r>
              <a:rPr lang="cs-CZ" sz="1600" b="1" dirty="0" err="1" smtClean="0"/>
              <a:t>pons</a:t>
            </a:r>
            <a:r>
              <a:rPr lang="cs-CZ" sz="1600" b="1" dirty="0" smtClean="0"/>
              <a:t>, tis, m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smtClean="0"/>
              <a:t>      </a:t>
            </a:r>
            <a:r>
              <a:rPr lang="cs-CZ" sz="1600" b="1" dirty="0" err="1" smtClean="0"/>
              <a:t>medulla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oblongata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pic>
        <p:nvPicPr>
          <p:cNvPr id="5" name="Zástupný symbol pro obrázek 4" descr="br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203" b="5203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2895600" y="914400"/>
            <a:ext cx="25146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438400" y="2514600"/>
            <a:ext cx="3886200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2819400" y="4495800"/>
            <a:ext cx="31242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2667000" y="3962400"/>
            <a:ext cx="3048000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2514600" y="3200400"/>
            <a:ext cx="44196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2667000" y="3581400"/>
            <a:ext cx="25146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0"/>
            <a:ext cx="2819400" cy="6629400"/>
          </a:xfrm>
        </p:spPr>
        <p:txBody>
          <a:bodyPr>
            <a:normAutofit/>
          </a:bodyPr>
          <a:lstStyle/>
          <a:p>
            <a:r>
              <a:rPr lang="cs-CZ" sz="1600" b="1" dirty="0" smtClean="0"/>
              <a:t>                              aorta, </a:t>
            </a:r>
            <a:r>
              <a:rPr lang="cs-CZ" sz="1600" b="1" dirty="0" err="1" smtClean="0"/>
              <a:t>ae</a:t>
            </a:r>
            <a:r>
              <a:rPr lang="cs-CZ" sz="1600" b="1" dirty="0" smtClean="0"/>
              <a:t>, f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</a:t>
            </a:r>
            <a:r>
              <a:rPr lang="cs-CZ" sz="1600" b="1" dirty="0" err="1" smtClean="0"/>
              <a:t>vena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cava</a:t>
            </a:r>
            <a:r>
              <a:rPr lang="cs-CZ" sz="1600" b="1" dirty="0" smtClean="0"/>
              <a:t> superior</a:t>
            </a:r>
          </a:p>
          <a:p>
            <a:r>
              <a:rPr lang="cs-CZ" sz="1600" b="1" dirty="0" smtClean="0"/>
              <a:t>     </a:t>
            </a:r>
            <a:r>
              <a:rPr lang="cs-CZ" sz="1600" b="1" dirty="0" err="1" smtClean="0"/>
              <a:t>arteria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pulmonaria</a:t>
            </a:r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atrium </a:t>
            </a:r>
            <a:r>
              <a:rPr lang="cs-CZ" sz="1600" b="1" dirty="0" err="1" smtClean="0"/>
              <a:t>sinistrum</a:t>
            </a:r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atrium </a:t>
            </a:r>
            <a:r>
              <a:rPr lang="cs-CZ" sz="1600" b="1" dirty="0" err="1" smtClean="0"/>
              <a:t>dextrum</a:t>
            </a:r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valvula </a:t>
            </a:r>
            <a:r>
              <a:rPr lang="cs-CZ" sz="1600" b="1" dirty="0" err="1" smtClean="0"/>
              <a:t>pulmonaria</a:t>
            </a:r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</a:t>
            </a:r>
            <a:r>
              <a:rPr lang="cs-CZ" sz="1600" b="1" dirty="0" err="1" smtClean="0"/>
              <a:t>ventriculus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sinister</a:t>
            </a:r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</a:t>
            </a:r>
            <a:r>
              <a:rPr lang="cs-CZ" sz="1600" b="1" dirty="0" smtClean="0"/>
              <a:t>       </a:t>
            </a:r>
            <a:r>
              <a:rPr lang="cs-CZ" sz="1600" b="1" dirty="0" err="1" smtClean="0"/>
              <a:t>ventriculus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dexter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apex </a:t>
            </a:r>
            <a:r>
              <a:rPr lang="cs-CZ" sz="1600" b="1" dirty="0" err="1" smtClean="0"/>
              <a:t>cordis</a:t>
            </a:r>
            <a:endParaRPr lang="cs-CZ" sz="1600" b="1" dirty="0" smtClean="0"/>
          </a:p>
        </p:txBody>
      </p:sp>
      <p:pic>
        <p:nvPicPr>
          <p:cNvPr id="5" name="Zástupný symbol pro obrázek 4" descr="heart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376" r="4376"/>
          <a:stretch>
            <a:fillRect/>
          </a:stretch>
        </p:blipFill>
        <p:spPr>
          <a:xfrm rot="420000">
            <a:off x="3575071" y="573325"/>
            <a:ext cx="4647266" cy="3931920"/>
          </a:xfrm>
        </p:spPr>
      </p:pic>
      <p:cxnSp>
        <p:nvCxnSpPr>
          <p:cNvPr id="7" name="Přímá spojovací šipka 6"/>
          <p:cNvCxnSpPr/>
          <p:nvPr/>
        </p:nvCxnSpPr>
        <p:spPr>
          <a:xfrm>
            <a:off x="3048000" y="1905000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048000" y="2209800"/>
            <a:ext cx="11430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667000" y="3200400"/>
            <a:ext cx="32004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819400" y="3657600"/>
            <a:ext cx="21336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3200400" y="304800"/>
            <a:ext cx="205740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2895600" y="1066800"/>
            <a:ext cx="1371600" cy="15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2895600" y="1371600"/>
            <a:ext cx="31242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V="1">
            <a:off x="2743200" y="2438400"/>
            <a:ext cx="220980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V="1">
            <a:off x="2362200" y="4419600"/>
            <a:ext cx="381000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457200"/>
            <a:ext cx="2743200" cy="4550905"/>
          </a:xfrm>
        </p:spPr>
        <p:txBody>
          <a:bodyPr>
            <a:normAutofit/>
          </a:bodyPr>
          <a:lstStyle/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err="1" smtClean="0"/>
              <a:t>lobus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hepatis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dexter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err="1" smtClean="0"/>
              <a:t>l</a:t>
            </a:r>
            <a:r>
              <a:rPr lang="cs-CZ" sz="1800" b="1" dirty="0" err="1" smtClean="0"/>
              <a:t>obus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hepatis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sinister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          </a:t>
            </a:r>
            <a:r>
              <a:rPr lang="cs-CZ" sz="1800" b="1" dirty="0" err="1" smtClean="0"/>
              <a:t>vesica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fellea</a:t>
            </a:r>
            <a:endParaRPr lang="cs-CZ" sz="1800" b="1" dirty="0"/>
          </a:p>
        </p:txBody>
      </p:sp>
      <p:pic>
        <p:nvPicPr>
          <p:cNvPr id="5" name="Zástupný symbol pro obrázek 4" descr="live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879" r="8879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2667000" y="1447800"/>
            <a:ext cx="15240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048000" y="2514600"/>
            <a:ext cx="40386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667000" y="3657600"/>
            <a:ext cx="25146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516</Words>
  <Application>Microsoft Office PowerPoint</Application>
  <PresentationFormat>Předvádění na obrazovce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Snímek 1</vt:lpstr>
      <vt:lpstr>Snímek 2</vt:lpstr>
      <vt:lpstr>Musculus extensor digitorum</vt:lpstr>
      <vt:lpstr>Some other types of muscles</vt:lpstr>
      <vt:lpstr>Snímek 5</vt:lpstr>
      <vt:lpstr>Layers covering  the brain</vt:lpstr>
      <vt:lpstr>Snímek 7</vt:lpstr>
      <vt:lpstr>Snímek 8</vt:lpstr>
      <vt:lpstr>Snímek 9</vt:lpstr>
      <vt:lpstr>Belladonna</vt:lpstr>
      <vt:lpstr>Chamomilla</vt:lpstr>
      <vt:lpstr>Flos tiliae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30</cp:revision>
  <dcterms:created xsi:type="dcterms:W3CDTF">2013-10-28T11:01:51Z</dcterms:created>
  <dcterms:modified xsi:type="dcterms:W3CDTF">2013-10-28T14:23:48Z</dcterms:modified>
</cp:coreProperties>
</file>