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4" r:id="rId8"/>
    <p:sldId id="265" r:id="rId9"/>
    <p:sldId id="260" r:id="rId10"/>
    <p:sldId id="261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4. 11. 2013</a:t>
            </a:fld>
            <a:endParaRPr lang="sk-SK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err="1" smtClean="0"/>
              <a:t>Calcar</a:t>
            </a:r>
            <a:r>
              <a:rPr lang="cs-CZ" sz="2400" dirty="0" smtClean="0"/>
              <a:t> avis</a:t>
            </a:r>
            <a:endParaRPr lang="cs-CZ" sz="24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en-US" sz="1600" dirty="0" smtClean="0"/>
              <a:t>a projection on the medial wall of the posterior horn of the lateral ventricle of the brain. It is associated with the lateral extension of the </a:t>
            </a:r>
            <a:r>
              <a:rPr lang="en-US" sz="1600" dirty="0" err="1" smtClean="0"/>
              <a:t>calcarine</a:t>
            </a:r>
            <a:r>
              <a:rPr lang="en-US" sz="1600" dirty="0" smtClean="0"/>
              <a:t> fissure. Also called </a:t>
            </a:r>
            <a:r>
              <a:rPr lang="en-US" sz="1600" b="1" dirty="0" smtClean="0"/>
              <a:t>hippocampus minor</a:t>
            </a:r>
            <a:r>
              <a:rPr lang="en-US" sz="1600" dirty="0" smtClean="0"/>
              <a:t>. </a:t>
            </a:r>
            <a:endParaRPr lang="cs-CZ" sz="1600" dirty="0"/>
          </a:p>
        </p:txBody>
      </p:sp>
      <p:pic>
        <p:nvPicPr>
          <p:cNvPr id="7" name="Zástupný symbol pro obrázek 6" descr="calc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441" r="5441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762000" y="914400"/>
            <a:ext cx="7391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 </a:t>
            </a:r>
            <a:r>
              <a:rPr lang="cs-CZ" sz="2000" b="1" dirty="0" err="1" smtClean="0"/>
              <a:t>Melanosis</a:t>
            </a:r>
            <a:r>
              <a:rPr lang="cs-CZ" sz="2000" dirty="0" smtClean="0"/>
              <a:t> </a:t>
            </a:r>
            <a:r>
              <a:rPr lang="cs-CZ" sz="2000" dirty="0" smtClean="0"/>
              <a:t>= </a:t>
            </a:r>
            <a:r>
              <a:rPr lang="cs-CZ" sz="2000" b="1" dirty="0" smtClean="0"/>
              <a:t>1.</a:t>
            </a:r>
            <a:r>
              <a:rPr lang="cs-CZ" sz="2000" dirty="0" smtClean="0"/>
              <a:t> </a:t>
            </a:r>
            <a:r>
              <a:rPr lang="cs-CZ" sz="2000" dirty="0" err="1" smtClean="0"/>
              <a:t>abnormally</a:t>
            </a:r>
            <a:r>
              <a:rPr lang="cs-CZ" sz="2000" dirty="0" smtClean="0"/>
              <a:t> </a:t>
            </a:r>
            <a:r>
              <a:rPr lang="cs-CZ" sz="2000" dirty="0" err="1" smtClean="0"/>
              <a:t>depositing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dark</a:t>
            </a:r>
            <a:r>
              <a:rPr lang="cs-CZ" sz="2000" dirty="0" smtClean="0"/>
              <a:t> pigment, </a:t>
            </a:r>
            <a:r>
              <a:rPr lang="cs-CZ" sz="2000" b="1" dirty="0" smtClean="0"/>
              <a:t>2.</a:t>
            </a:r>
            <a:r>
              <a:rPr lang="cs-CZ" sz="2000" dirty="0" smtClean="0"/>
              <a:t> </a:t>
            </a:r>
            <a:r>
              <a:rPr lang="cs-CZ" sz="2000" dirty="0" err="1" smtClean="0"/>
              <a:t>staining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all</a:t>
            </a:r>
            <a:r>
              <a:rPr lang="cs-CZ" sz="2000" dirty="0" smtClean="0"/>
              <a:t> body </a:t>
            </a:r>
            <a:r>
              <a:rPr lang="cs-CZ" sz="2000" dirty="0" err="1" smtClean="0"/>
              <a:t>tissue</a:t>
            </a:r>
            <a:r>
              <a:rPr lang="cs-CZ" sz="2000" dirty="0" smtClean="0"/>
              <a:t> </a:t>
            </a:r>
            <a:r>
              <a:rPr lang="cs-CZ" sz="2000" dirty="0" err="1" smtClean="0"/>
              <a:t>with</a:t>
            </a:r>
            <a:r>
              <a:rPr lang="cs-CZ" sz="2000" dirty="0" smtClean="0"/>
              <a:t> melanin in a </a:t>
            </a:r>
            <a:r>
              <a:rPr lang="cs-CZ" sz="2000" dirty="0" err="1" smtClean="0"/>
              <a:t>form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carcinoma</a:t>
            </a:r>
            <a:endParaRPr lang="cs-CZ" sz="2000" dirty="0" smtClean="0"/>
          </a:p>
          <a:p>
            <a:pPr lvl="1">
              <a:lnSpc>
                <a:spcPct val="150000"/>
              </a:lnSpc>
            </a:pPr>
            <a:r>
              <a:rPr lang="cs-CZ" sz="2000" b="1" dirty="0" smtClean="0"/>
              <a:t>M. </a:t>
            </a:r>
            <a:r>
              <a:rPr lang="cs-CZ" sz="2000" b="1" dirty="0" err="1" smtClean="0"/>
              <a:t>coli</a:t>
            </a:r>
            <a:r>
              <a:rPr lang="cs-CZ" sz="2000" dirty="0" smtClean="0"/>
              <a:t> = </a:t>
            </a:r>
            <a:r>
              <a:rPr lang="en-US" sz="2000" dirty="0" smtClean="0"/>
              <a:t>black or dark brown discoloration of the mucosa of the colon, due to the presence of pigment-laden (not true melanin) macrophages within the lamina </a:t>
            </a:r>
            <a:r>
              <a:rPr lang="en-US" sz="2000" dirty="0" err="1" smtClean="0"/>
              <a:t>propria</a:t>
            </a:r>
            <a:endParaRPr lang="cs-CZ" sz="2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 </a:t>
            </a:r>
            <a:r>
              <a:rPr lang="cs-CZ" sz="2000" b="1" dirty="0" err="1" smtClean="0"/>
              <a:t>Stenosis</a:t>
            </a:r>
            <a:r>
              <a:rPr lang="cs-CZ" sz="2000" dirty="0" smtClean="0"/>
              <a:t> = </a:t>
            </a:r>
            <a:r>
              <a:rPr lang="en-US" sz="2000" dirty="0" smtClean="0"/>
              <a:t>an </a:t>
            </a:r>
            <a:r>
              <a:rPr lang="en-US" sz="2000" dirty="0" smtClean="0"/>
              <a:t>abnormal narrowing or contraction of a duct or </a:t>
            </a:r>
            <a:r>
              <a:rPr lang="en-US" sz="2000" dirty="0" smtClean="0"/>
              <a:t>canal</a:t>
            </a:r>
            <a:r>
              <a:rPr lang="cs-CZ" sz="2000" dirty="0" smtClean="0"/>
              <a:t>, </a:t>
            </a:r>
            <a:r>
              <a:rPr lang="cs-CZ" sz="2000" dirty="0" err="1" smtClean="0"/>
              <a:t>e.g</a:t>
            </a:r>
            <a:r>
              <a:rPr lang="cs-CZ" sz="2000" dirty="0" smtClean="0"/>
              <a:t>. S. </a:t>
            </a:r>
            <a:r>
              <a:rPr lang="cs-CZ" sz="2000" dirty="0" err="1" smtClean="0"/>
              <a:t>aortae</a:t>
            </a:r>
            <a:r>
              <a:rPr lang="cs-CZ" sz="2000" dirty="0" smtClean="0"/>
              <a:t>, s. </a:t>
            </a:r>
            <a:r>
              <a:rPr lang="cs-CZ" sz="2000" dirty="0" err="1" smtClean="0"/>
              <a:t>coronaria</a:t>
            </a:r>
            <a:r>
              <a:rPr lang="cs-CZ" sz="2000" dirty="0" smtClean="0"/>
              <a:t> </a:t>
            </a:r>
            <a:r>
              <a:rPr lang="cs-CZ" sz="2000" dirty="0" err="1" smtClean="0"/>
              <a:t>etc</a:t>
            </a:r>
            <a:r>
              <a:rPr lang="cs-CZ" sz="2000" dirty="0" smtClean="0"/>
              <a:t>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000" b="1" dirty="0" smtClean="0"/>
              <a:t> </a:t>
            </a:r>
            <a:r>
              <a:rPr lang="cs-CZ" sz="2000" b="1" dirty="0" err="1" smtClean="0"/>
              <a:t>Sclerosis</a:t>
            </a:r>
            <a:r>
              <a:rPr lang="cs-CZ" sz="2000" dirty="0" smtClean="0"/>
              <a:t> = </a:t>
            </a:r>
            <a:r>
              <a:rPr lang="en-US" sz="2000" dirty="0" smtClean="0"/>
              <a:t>an </a:t>
            </a:r>
            <a:r>
              <a:rPr lang="en-US" sz="2000" dirty="0" err="1" smtClean="0"/>
              <a:t>induration</a:t>
            </a:r>
            <a:r>
              <a:rPr lang="en-US" sz="2000" dirty="0" smtClean="0"/>
              <a:t> or hardening, especially from inflammation and in diseases of the interstitial substance; applied chiefly to such hardening of the nervous system or to hardening of the blood </a:t>
            </a:r>
            <a:r>
              <a:rPr lang="en-US" sz="2000" dirty="0" smtClean="0"/>
              <a:t>vessels</a:t>
            </a:r>
            <a:endParaRPr lang="cs-CZ" sz="2000" dirty="0" smtClean="0"/>
          </a:p>
          <a:p>
            <a:pPr>
              <a:lnSpc>
                <a:spcPct val="150000"/>
              </a:lnSpc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2212848" cy="473617"/>
          </a:xfrm>
        </p:spPr>
        <p:txBody>
          <a:bodyPr/>
          <a:lstStyle/>
          <a:p>
            <a:r>
              <a:rPr lang="cs-CZ" dirty="0" err="1" smtClean="0"/>
              <a:t>Dentes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066800"/>
            <a:ext cx="6019800" cy="541020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                </a:t>
            </a:r>
            <a:r>
              <a:rPr lang="cs-CZ" sz="1800" dirty="0" err="1" smtClean="0"/>
              <a:t>dens</a:t>
            </a:r>
            <a:r>
              <a:rPr lang="cs-CZ" sz="1800" dirty="0" smtClean="0"/>
              <a:t> </a:t>
            </a:r>
            <a:r>
              <a:rPr lang="cs-CZ" sz="1800" dirty="0" err="1" smtClean="0"/>
              <a:t>incisivus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                   </a:t>
            </a:r>
            <a:r>
              <a:rPr lang="cs-CZ" sz="1800" dirty="0" err="1" smtClean="0"/>
              <a:t>dens</a:t>
            </a:r>
            <a:r>
              <a:rPr lang="cs-CZ" sz="1800" dirty="0" smtClean="0"/>
              <a:t> </a:t>
            </a:r>
            <a:r>
              <a:rPr lang="cs-CZ" sz="1800" dirty="0" err="1" smtClean="0"/>
              <a:t>caninus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              </a:t>
            </a:r>
            <a:r>
              <a:rPr lang="cs-CZ" sz="1800" dirty="0" err="1" smtClean="0"/>
              <a:t>dens</a:t>
            </a:r>
            <a:r>
              <a:rPr lang="cs-CZ" sz="1800" dirty="0" smtClean="0"/>
              <a:t> </a:t>
            </a:r>
            <a:r>
              <a:rPr lang="cs-CZ" sz="1800" dirty="0" err="1" smtClean="0"/>
              <a:t>premolaris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                   </a:t>
            </a:r>
            <a:r>
              <a:rPr lang="cs-CZ" sz="1800" dirty="0" err="1" smtClean="0"/>
              <a:t>dens</a:t>
            </a:r>
            <a:r>
              <a:rPr lang="cs-CZ" sz="1800" dirty="0" smtClean="0"/>
              <a:t> </a:t>
            </a:r>
            <a:r>
              <a:rPr lang="cs-CZ" sz="1800" dirty="0" err="1" smtClean="0"/>
              <a:t>molaris</a:t>
            </a: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          </a:t>
            </a:r>
            <a:r>
              <a:rPr lang="cs-CZ" sz="1800" dirty="0" err="1" smtClean="0"/>
              <a:t>dens</a:t>
            </a:r>
            <a:r>
              <a:rPr lang="cs-CZ" sz="1800" dirty="0" smtClean="0"/>
              <a:t> </a:t>
            </a:r>
            <a:r>
              <a:rPr lang="cs-CZ" sz="1800" dirty="0" err="1" smtClean="0"/>
              <a:t>sapientiae</a:t>
            </a: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*</a:t>
            </a:r>
            <a:r>
              <a:rPr lang="cs-CZ" sz="1800" dirty="0" err="1" smtClean="0"/>
              <a:t>dens</a:t>
            </a:r>
            <a:r>
              <a:rPr lang="cs-CZ" sz="1800" dirty="0" smtClean="0"/>
              <a:t> </a:t>
            </a:r>
            <a:r>
              <a:rPr lang="cs-CZ" sz="1800" dirty="0" err="1" smtClean="0"/>
              <a:t>deciduus</a:t>
            </a:r>
            <a:r>
              <a:rPr lang="cs-CZ" sz="1800" dirty="0" smtClean="0"/>
              <a:t> (</a:t>
            </a:r>
            <a:r>
              <a:rPr lang="cs-CZ" sz="1800" dirty="0" err="1" smtClean="0"/>
              <a:t>child</a:t>
            </a:r>
            <a:r>
              <a:rPr lang="cs-CZ" sz="1800" dirty="0" smtClean="0"/>
              <a:t>´s </a:t>
            </a:r>
            <a:r>
              <a:rPr lang="cs-CZ" sz="1800" dirty="0" err="1" smtClean="0"/>
              <a:t>first</a:t>
            </a:r>
            <a:r>
              <a:rPr lang="cs-CZ" sz="1800" dirty="0" smtClean="0"/>
              <a:t> </a:t>
            </a:r>
            <a:r>
              <a:rPr lang="cs-CZ" sz="1800" dirty="0" err="1" smtClean="0"/>
              <a:t>teeth</a:t>
            </a:r>
            <a:r>
              <a:rPr lang="cs-CZ" sz="1800" dirty="0" smtClean="0"/>
              <a:t>, </a:t>
            </a:r>
            <a:r>
              <a:rPr lang="cs-CZ" sz="1800" dirty="0" err="1" smtClean="0"/>
              <a:t>also</a:t>
            </a:r>
            <a:r>
              <a:rPr lang="cs-CZ" sz="1800" dirty="0" smtClean="0"/>
              <a:t> </a:t>
            </a:r>
            <a:r>
              <a:rPr lang="cs-CZ" sz="1800" dirty="0" err="1" smtClean="0"/>
              <a:t>called</a:t>
            </a:r>
            <a:r>
              <a:rPr lang="cs-CZ" sz="1800" dirty="0" smtClean="0"/>
              <a:t> </a:t>
            </a:r>
            <a:r>
              <a:rPr lang="cs-CZ" sz="1800" i="1" dirty="0" err="1" smtClean="0"/>
              <a:t>dens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lacteus</a:t>
            </a:r>
            <a:r>
              <a:rPr lang="cs-CZ" sz="1800" dirty="0" smtClean="0"/>
              <a:t>)</a:t>
            </a:r>
          </a:p>
          <a:p>
            <a:r>
              <a:rPr lang="cs-CZ" sz="1800" dirty="0" smtClean="0"/>
              <a:t>                                             x </a:t>
            </a:r>
          </a:p>
          <a:p>
            <a:r>
              <a:rPr lang="cs-CZ" sz="1800" dirty="0" smtClean="0"/>
              <a:t>  </a:t>
            </a:r>
            <a:r>
              <a:rPr lang="cs-CZ" sz="1800" dirty="0" err="1" smtClean="0"/>
              <a:t>dens</a:t>
            </a:r>
            <a:r>
              <a:rPr lang="cs-CZ" sz="1800" dirty="0" smtClean="0"/>
              <a:t> </a:t>
            </a:r>
            <a:r>
              <a:rPr lang="cs-CZ" sz="1800" dirty="0" err="1" smtClean="0"/>
              <a:t>permanens</a:t>
            </a:r>
            <a:r>
              <a:rPr lang="cs-CZ" sz="1800" dirty="0" smtClean="0"/>
              <a:t> (</a:t>
            </a:r>
            <a:r>
              <a:rPr lang="cs-CZ" sz="1800" dirty="0" err="1" smtClean="0"/>
              <a:t>adult</a:t>
            </a:r>
            <a:r>
              <a:rPr lang="cs-CZ" sz="1800" dirty="0" smtClean="0"/>
              <a:t> </a:t>
            </a:r>
            <a:r>
              <a:rPr lang="cs-CZ" sz="1800" dirty="0" err="1" smtClean="0"/>
              <a:t>tooth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pic>
        <p:nvPicPr>
          <p:cNvPr id="7" name="Zástupný symbol pro obrázek 6" descr="zub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684" r="5684"/>
          <a:stretch>
            <a:fillRect/>
          </a:stretch>
        </p:blipFill>
        <p:spPr>
          <a:xfrm rot="420000">
            <a:off x="3700969" y="1454006"/>
            <a:ext cx="4065117" cy="3461387"/>
          </a:xfrm>
        </p:spPr>
      </p:pic>
      <p:cxnSp>
        <p:nvCxnSpPr>
          <p:cNvPr id="9" name="Přímá spojovací šipka 8"/>
          <p:cNvCxnSpPr/>
          <p:nvPr/>
        </p:nvCxnSpPr>
        <p:spPr>
          <a:xfrm>
            <a:off x="3048000" y="1371600"/>
            <a:ext cx="3200400" cy="381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avá složená závorka 10"/>
          <p:cNvSpPr/>
          <p:nvPr/>
        </p:nvSpPr>
        <p:spPr>
          <a:xfrm rot="-5160000">
            <a:off x="6031787" y="1668333"/>
            <a:ext cx="519034" cy="641549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3048000" y="2057400"/>
            <a:ext cx="25146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 flipV="1">
            <a:off x="2971800" y="2438400"/>
            <a:ext cx="236220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3048000" y="2667000"/>
            <a:ext cx="205740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flipV="1">
            <a:off x="3048000" y="3048000"/>
            <a:ext cx="1828800" cy="152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3048000" y="3200400"/>
            <a:ext cx="167640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 flipV="1">
            <a:off x="2819400" y="3962400"/>
            <a:ext cx="16764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2212848" cy="702217"/>
          </a:xfrm>
        </p:spPr>
        <p:txBody>
          <a:bodyPr/>
          <a:lstStyle/>
          <a:p>
            <a:r>
              <a:rPr lang="cs-CZ" dirty="0" err="1" smtClean="0"/>
              <a:t>Diaphragm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752600"/>
            <a:ext cx="2438400" cy="3255505"/>
          </a:xfrm>
        </p:spPr>
        <p:txBody>
          <a:bodyPr>
            <a:normAutofit lnSpcReduction="10000"/>
          </a:bodyPr>
          <a:lstStyle/>
          <a:p>
            <a:pPr fontAlgn="base"/>
            <a:endParaRPr lang="cs-CZ" sz="1800" dirty="0" smtClean="0"/>
          </a:p>
          <a:p>
            <a:r>
              <a:rPr lang="cs-CZ" sz="1800" dirty="0" smtClean="0"/>
              <a:t> </a:t>
            </a:r>
            <a:r>
              <a:rPr lang="cs-CZ" sz="1800" b="1" dirty="0" smtClean="0"/>
              <a:t>1.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musculomembranous</a:t>
            </a:r>
            <a:r>
              <a:rPr lang="cs-CZ" sz="1800" dirty="0" smtClean="0"/>
              <a:t> </a:t>
            </a:r>
            <a:r>
              <a:rPr lang="cs-CZ" sz="1800" dirty="0" err="1" smtClean="0"/>
              <a:t>partition</a:t>
            </a:r>
            <a:r>
              <a:rPr lang="cs-CZ" sz="1800" dirty="0" smtClean="0"/>
              <a:t> </a:t>
            </a:r>
            <a:r>
              <a:rPr lang="cs-CZ" sz="1800" dirty="0" err="1" smtClean="0"/>
              <a:t>separating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abdominal</a:t>
            </a:r>
            <a:r>
              <a:rPr lang="cs-CZ" sz="1800" dirty="0" smtClean="0"/>
              <a:t> </a:t>
            </a:r>
            <a:r>
              <a:rPr lang="cs-CZ" sz="1800" dirty="0" err="1" smtClean="0"/>
              <a:t>and</a:t>
            </a:r>
            <a:r>
              <a:rPr lang="cs-CZ" sz="1800" dirty="0" smtClean="0"/>
              <a:t> </a:t>
            </a:r>
            <a:r>
              <a:rPr lang="cs-CZ" sz="1800" dirty="0" err="1" smtClean="0"/>
              <a:t>thoracic</a:t>
            </a:r>
            <a:r>
              <a:rPr lang="cs-CZ" sz="1800" dirty="0" smtClean="0"/>
              <a:t> </a:t>
            </a:r>
            <a:r>
              <a:rPr lang="cs-CZ" sz="1800" dirty="0" err="1" smtClean="0"/>
              <a:t>cavities</a:t>
            </a:r>
            <a:r>
              <a:rPr lang="cs-CZ" sz="1800" dirty="0" smtClean="0"/>
              <a:t> </a:t>
            </a:r>
            <a:r>
              <a:rPr lang="cs-CZ" sz="1800" dirty="0" err="1" smtClean="0"/>
              <a:t>and</a:t>
            </a:r>
            <a:r>
              <a:rPr lang="cs-CZ" sz="1800" dirty="0" smtClean="0"/>
              <a:t> </a:t>
            </a:r>
            <a:r>
              <a:rPr lang="cs-CZ" sz="1800" dirty="0" err="1" smtClean="0"/>
              <a:t>serving</a:t>
            </a:r>
            <a:r>
              <a:rPr lang="cs-CZ" sz="1800" dirty="0" smtClean="0"/>
              <a:t> as a major </a:t>
            </a:r>
            <a:r>
              <a:rPr lang="cs-CZ" sz="1800" dirty="0" err="1" smtClean="0"/>
              <a:t>muscle</a:t>
            </a:r>
            <a:r>
              <a:rPr lang="cs-CZ" sz="1800" dirty="0" smtClean="0"/>
              <a:t> </a:t>
            </a:r>
            <a:r>
              <a:rPr lang="cs-CZ" sz="1800" dirty="0" err="1" smtClean="0"/>
              <a:t>aiding</a:t>
            </a:r>
            <a:r>
              <a:rPr lang="cs-CZ" sz="1800" dirty="0" smtClean="0"/>
              <a:t> </a:t>
            </a:r>
            <a:r>
              <a:rPr lang="cs-CZ" sz="1800" dirty="0" err="1" smtClean="0"/>
              <a:t>inhalation</a:t>
            </a:r>
            <a:r>
              <a:rPr lang="cs-CZ" sz="1800" dirty="0" smtClean="0"/>
              <a:t>.</a:t>
            </a:r>
          </a:p>
          <a:p>
            <a:r>
              <a:rPr lang="cs-CZ" sz="1800" b="1" dirty="0" smtClean="0"/>
              <a:t>2. </a:t>
            </a:r>
            <a:r>
              <a:rPr lang="cs-CZ" sz="1800" dirty="0" err="1" smtClean="0"/>
              <a:t>any</a:t>
            </a:r>
            <a:r>
              <a:rPr lang="cs-CZ" sz="1800" dirty="0" smtClean="0"/>
              <a:t> </a:t>
            </a:r>
            <a:r>
              <a:rPr lang="cs-CZ" sz="1800" dirty="0" err="1" smtClean="0"/>
              <a:t>separating</a:t>
            </a:r>
            <a:r>
              <a:rPr lang="cs-CZ" sz="1800" dirty="0" smtClean="0"/>
              <a:t> </a:t>
            </a:r>
            <a:r>
              <a:rPr lang="cs-CZ" sz="1800" dirty="0" err="1" smtClean="0"/>
              <a:t>membrane</a:t>
            </a:r>
            <a:r>
              <a:rPr lang="cs-CZ" sz="1800" dirty="0" smtClean="0"/>
              <a:t> </a:t>
            </a:r>
            <a:r>
              <a:rPr lang="cs-CZ" sz="1800" dirty="0" err="1" smtClean="0"/>
              <a:t>or</a:t>
            </a:r>
            <a:r>
              <a:rPr lang="cs-CZ" sz="1800" dirty="0" smtClean="0"/>
              <a:t> </a:t>
            </a:r>
            <a:r>
              <a:rPr lang="cs-CZ" sz="1800" dirty="0" err="1" smtClean="0"/>
              <a:t>structure</a:t>
            </a:r>
            <a:r>
              <a:rPr lang="cs-CZ" sz="1800" dirty="0" smtClean="0"/>
              <a:t>.</a:t>
            </a:r>
          </a:p>
          <a:p>
            <a:endParaRPr lang="cs-CZ" dirty="0"/>
          </a:p>
        </p:txBody>
      </p:sp>
      <p:pic>
        <p:nvPicPr>
          <p:cNvPr id="7" name="Zástupný symbol pro obrázek 6" descr="diaphragm.PN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504" r="12504"/>
          <a:stretch>
            <a:fillRect/>
          </a:stretch>
        </p:blipFill>
        <p:spPr>
          <a:xfrm rot="420000">
            <a:off x="3516670" y="875245"/>
            <a:ext cx="4617720" cy="42222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2212848" cy="626017"/>
          </a:xfrm>
        </p:spPr>
        <p:txBody>
          <a:bodyPr/>
          <a:lstStyle/>
          <a:p>
            <a:r>
              <a:rPr lang="cs-CZ" dirty="0" err="1" smtClean="0"/>
              <a:t>Calculosis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2209800" cy="3788905"/>
          </a:xfrm>
        </p:spPr>
        <p:txBody>
          <a:bodyPr>
            <a:noAutofit/>
          </a:bodyPr>
          <a:lstStyle/>
          <a:p>
            <a:r>
              <a:rPr lang="en-US" sz="1800" dirty="0" smtClean="0"/>
              <a:t>a condition characterized by the presence of </a:t>
            </a:r>
            <a:r>
              <a:rPr lang="en-US" sz="1800" dirty="0" smtClean="0"/>
              <a:t>calculi</a:t>
            </a:r>
            <a:r>
              <a:rPr lang="cs-CZ" sz="1800" dirty="0" smtClean="0"/>
              <a:t> (</a:t>
            </a:r>
            <a:r>
              <a:rPr lang="cs-CZ" sz="1800" dirty="0" err="1" smtClean="0"/>
              <a:t>stones</a:t>
            </a:r>
            <a:r>
              <a:rPr lang="cs-CZ" sz="1800" dirty="0" smtClean="0"/>
              <a:t>).</a:t>
            </a:r>
            <a:r>
              <a:rPr lang="en-US" sz="1800" dirty="0" smtClean="0"/>
              <a:t> </a:t>
            </a:r>
            <a:r>
              <a:rPr lang="en-US" sz="1800" dirty="0" smtClean="0"/>
              <a:t>Called also </a:t>
            </a:r>
            <a:r>
              <a:rPr lang="en-US" sz="1800" dirty="0" err="1" smtClean="0"/>
              <a:t>lithiasis</a:t>
            </a:r>
            <a:r>
              <a:rPr lang="en-US" sz="1800" dirty="0" smtClean="0"/>
              <a:t>.</a:t>
            </a:r>
            <a:r>
              <a:rPr lang="cs-CZ" sz="1800" dirty="0" smtClean="0"/>
              <a:t> </a:t>
            </a:r>
            <a:r>
              <a:rPr lang="cs-CZ" sz="1800" dirty="0" err="1" smtClean="0"/>
              <a:t>It</a:t>
            </a:r>
            <a:r>
              <a:rPr lang="cs-CZ" sz="1800" dirty="0" smtClean="0"/>
              <a:t> </a:t>
            </a:r>
            <a:r>
              <a:rPr lang="cs-CZ" sz="1800" dirty="0" err="1" smtClean="0"/>
              <a:t>can</a:t>
            </a:r>
            <a:r>
              <a:rPr lang="cs-CZ" sz="1800" dirty="0" smtClean="0"/>
              <a:t> </a:t>
            </a:r>
            <a:r>
              <a:rPr lang="cs-CZ" sz="1800" dirty="0" err="1" smtClean="0"/>
              <a:t>be</a:t>
            </a:r>
            <a:r>
              <a:rPr lang="cs-CZ" sz="1800" dirty="0" smtClean="0"/>
              <a:t> </a:t>
            </a:r>
            <a:r>
              <a:rPr lang="cs-CZ" sz="1800" dirty="0" err="1" smtClean="0"/>
              <a:t>caused</a:t>
            </a:r>
            <a:r>
              <a:rPr lang="cs-CZ" sz="1800" dirty="0" smtClean="0"/>
              <a:t> by</a:t>
            </a:r>
            <a:r>
              <a:rPr lang="en-US" sz="1800" dirty="0" smtClean="0"/>
              <a:t> </a:t>
            </a:r>
            <a:r>
              <a:rPr lang="en-US" sz="1800" dirty="0" smtClean="0"/>
              <a:t>an underlying abnormal excess of the mineral, e.g., with elevated levels of calcium (</a:t>
            </a:r>
            <a:r>
              <a:rPr lang="en-US" sz="1800" dirty="0" err="1" smtClean="0"/>
              <a:t>hypercalcaemia</a:t>
            </a:r>
            <a:r>
              <a:rPr lang="en-US" sz="1800" dirty="0" smtClean="0"/>
              <a:t>) that may cause kidney stones, dietary factors for </a:t>
            </a:r>
            <a:r>
              <a:rPr lang="en-US" sz="1800" dirty="0" smtClean="0"/>
              <a:t>gallstones</a:t>
            </a:r>
            <a:r>
              <a:rPr lang="cs-CZ" sz="1800" dirty="0" smtClean="0"/>
              <a:t> </a:t>
            </a:r>
            <a:r>
              <a:rPr lang="cs-CZ" sz="1800" dirty="0" err="1" smtClean="0"/>
              <a:t>etc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pic>
        <p:nvPicPr>
          <p:cNvPr id="5" name="Zástupný symbol pro obrázek 4" descr="lit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6529" r="6529"/>
          <a:stretch>
            <a:fillRect/>
          </a:stretch>
        </p:blipFill>
        <p:spPr/>
      </p:pic>
      <p:cxnSp>
        <p:nvCxnSpPr>
          <p:cNvPr id="7" name="Přímá spojovací šipka 6"/>
          <p:cNvCxnSpPr/>
          <p:nvPr/>
        </p:nvCxnSpPr>
        <p:spPr>
          <a:xfrm>
            <a:off x="4267200" y="2819400"/>
            <a:ext cx="685800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2212848" cy="549817"/>
          </a:xfrm>
        </p:spPr>
        <p:txBody>
          <a:bodyPr/>
          <a:lstStyle/>
          <a:p>
            <a:r>
              <a:rPr lang="cs-CZ" dirty="0" err="1" smtClean="0"/>
              <a:t>S</a:t>
            </a:r>
            <a:r>
              <a:rPr lang="cs-CZ" dirty="0" err="1" smtClean="0"/>
              <a:t>ynarthrosis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600200"/>
            <a:ext cx="2209800" cy="340790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 bony junction that is immovable and is connected by solid connective tissue, comprising the fibrous joints and the cartilaginous </a:t>
            </a:r>
            <a:r>
              <a:rPr lang="en-US" sz="1800" dirty="0" smtClean="0"/>
              <a:t>joints</a:t>
            </a:r>
            <a:r>
              <a:rPr lang="cs-CZ" sz="1800" dirty="0" smtClean="0"/>
              <a:t> (</a:t>
            </a:r>
            <a:r>
              <a:rPr lang="cs-CZ" sz="1800" dirty="0" err="1" smtClean="0"/>
              <a:t>e.g</a:t>
            </a:r>
            <a:r>
              <a:rPr lang="cs-CZ" sz="1800" dirty="0" smtClean="0"/>
              <a:t>. in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skull</a:t>
            </a:r>
            <a:r>
              <a:rPr lang="cs-CZ" sz="1800" dirty="0" smtClean="0"/>
              <a:t>)</a:t>
            </a:r>
            <a:endParaRPr lang="cs-CZ" sz="1800" dirty="0"/>
          </a:p>
        </p:txBody>
      </p:sp>
      <p:pic>
        <p:nvPicPr>
          <p:cNvPr id="7" name="Zástupný symbol pro obrázek 6" descr="sk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3968" b="13968"/>
          <a:stretch>
            <a:fillRect/>
          </a:stretch>
        </p:blipFill>
        <p:spPr/>
      </p:pic>
      <p:cxnSp>
        <p:nvCxnSpPr>
          <p:cNvPr id="9" name="Přímá spojovací šipka 8"/>
          <p:cNvCxnSpPr/>
          <p:nvPr/>
        </p:nvCxnSpPr>
        <p:spPr>
          <a:xfrm>
            <a:off x="3200400" y="1752600"/>
            <a:ext cx="182880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2212848" cy="473617"/>
          </a:xfrm>
        </p:spPr>
        <p:txBody>
          <a:bodyPr/>
          <a:lstStyle/>
          <a:p>
            <a:r>
              <a:rPr lang="cs-CZ" dirty="0" err="1" smtClean="0"/>
              <a:t>Symphysis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371600"/>
            <a:ext cx="2209800" cy="48768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a type of joint in which the apposed bony surfaces are firmly united by a plate of </a:t>
            </a:r>
            <a:r>
              <a:rPr lang="en-US" sz="1800" dirty="0" err="1" smtClean="0"/>
              <a:t>fibrocartilage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*</a:t>
            </a:r>
            <a:r>
              <a:rPr lang="cs-CZ" sz="1800" i="1" dirty="0" err="1" smtClean="0"/>
              <a:t>symphysis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pubica</a:t>
            </a:r>
            <a:r>
              <a:rPr lang="cs-CZ" sz="1800" dirty="0" smtClean="0"/>
              <a:t> = </a:t>
            </a:r>
            <a:r>
              <a:rPr lang="en-US" sz="1800" dirty="0" smtClean="0"/>
              <a:t>the line of union of the bodies of the pubic bones in the median plane</a:t>
            </a:r>
            <a:r>
              <a:rPr lang="en-US" sz="1800" dirty="0" smtClean="0"/>
              <a:t>.</a:t>
            </a:r>
            <a:endParaRPr lang="cs-CZ" sz="1800" dirty="0" smtClean="0"/>
          </a:p>
          <a:p>
            <a:r>
              <a:rPr lang="cs-CZ" sz="1800" dirty="0" smtClean="0"/>
              <a:t>* </a:t>
            </a:r>
            <a:r>
              <a:rPr lang="cs-CZ" sz="1800" i="1" dirty="0" err="1" smtClean="0"/>
              <a:t>symphysis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menti</a:t>
            </a:r>
            <a:r>
              <a:rPr lang="cs-CZ" sz="1800" i="1" dirty="0" smtClean="0"/>
              <a:t> </a:t>
            </a:r>
            <a:r>
              <a:rPr lang="cs-CZ" sz="1800" dirty="0" smtClean="0"/>
              <a:t>= </a:t>
            </a:r>
          </a:p>
          <a:p>
            <a:r>
              <a:rPr lang="cs-CZ" sz="1800" dirty="0" smtClean="0"/>
              <a:t>p</a:t>
            </a:r>
            <a:r>
              <a:rPr lang="cs-CZ" sz="1800" smtClean="0"/>
              <a:t>oint </a:t>
            </a:r>
            <a:r>
              <a:rPr lang="cs-CZ" sz="1800" dirty="0" smtClean="0"/>
              <a:t>in </a:t>
            </a:r>
            <a:r>
              <a:rPr lang="cs-CZ" sz="1800" dirty="0" err="1" smtClean="0"/>
              <a:t>the</a:t>
            </a:r>
            <a:r>
              <a:rPr lang="cs-CZ" sz="1800" dirty="0" smtClean="0"/>
              <a:t> front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lower</a:t>
            </a:r>
            <a:r>
              <a:rPr lang="cs-CZ" sz="1800" dirty="0" smtClean="0"/>
              <a:t> jaw </a:t>
            </a:r>
            <a:r>
              <a:rPr lang="cs-CZ" sz="1800" dirty="0" err="1" smtClean="0"/>
              <a:t>where</a:t>
            </a:r>
            <a:r>
              <a:rPr lang="cs-CZ" sz="1800" dirty="0" smtClean="0"/>
              <a:t> </a:t>
            </a:r>
            <a:r>
              <a:rPr lang="cs-CZ" sz="1800" dirty="0" err="1" smtClean="0"/>
              <a:t>two</a:t>
            </a:r>
            <a:r>
              <a:rPr lang="cs-CZ" sz="1800" dirty="0" smtClean="0"/>
              <a:t> </a:t>
            </a:r>
            <a:r>
              <a:rPr lang="cs-CZ" sz="1800" dirty="0" err="1" smtClean="0"/>
              <a:t>halves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jaw </a:t>
            </a:r>
            <a:r>
              <a:rPr lang="cs-CZ" sz="1800" dirty="0" err="1" smtClean="0"/>
              <a:t>form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chin</a:t>
            </a:r>
            <a:endParaRPr lang="cs-CZ" sz="1800" dirty="0" smtClean="0"/>
          </a:p>
        </p:txBody>
      </p:sp>
      <p:pic>
        <p:nvPicPr>
          <p:cNvPr id="5" name="Zástupný symbol pro obrázek 4" descr="sym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2212848" cy="702217"/>
          </a:xfrm>
        </p:spPr>
        <p:txBody>
          <a:bodyPr/>
          <a:lstStyle/>
          <a:p>
            <a:r>
              <a:rPr lang="cs-CZ" dirty="0" smtClean="0"/>
              <a:t>Syndesmosis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676400"/>
            <a:ext cx="2209800" cy="333170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 </a:t>
            </a:r>
            <a:r>
              <a:rPr lang="en-US" sz="1800" dirty="0" smtClean="0"/>
              <a:t>fibrous union in which two bones are connected by </a:t>
            </a:r>
            <a:r>
              <a:rPr lang="en-US" sz="1800" dirty="0" err="1" smtClean="0"/>
              <a:t>interosseous</a:t>
            </a:r>
            <a:r>
              <a:rPr lang="en-US" sz="1800" dirty="0" smtClean="0"/>
              <a:t> </a:t>
            </a:r>
            <a:r>
              <a:rPr lang="en-US" sz="1800" dirty="0" smtClean="0"/>
              <a:t>ligaments</a:t>
            </a:r>
            <a:endParaRPr lang="cs-CZ" sz="1800" dirty="0"/>
          </a:p>
        </p:txBody>
      </p:sp>
      <p:pic>
        <p:nvPicPr>
          <p:cNvPr id="5" name="Zástupný symbol pro obrázek 4" descr="syndesmosi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5942" r="5942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2212848" cy="626017"/>
          </a:xfrm>
        </p:spPr>
        <p:txBody>
          <a:bodyPr/>
          <a:lstStyle/>
          <a:p>
            <a:r>
              <a:rPr lang="cs-CZ" dirty="0" err="1" smtClean="0"/>
              <a:t>Synchondrosis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2"/>
          </p:nvPr>
        </p:nvSpPr>
        <p:spPr>
          <a:xfrm>
            <a:off x="609600" y="1371600"/>
            <a:ext cx="2438400" cy="3636505"/>
          </a:xfrm>
        </p:spPr>
        <p:txBody>
          <a:bodyPr>
            <a:normAutofit/>
          </a:bodyPr>
          <a:lstStyle/>
          <a:p>
            <a:r>
              <a:rPr lang="en-US" sz="1800" dirty="0" smtClean="0"/>
              <a:t>a cartilaginous joint creating a union between two immovable </a:t>
            </a:r>
            <a:r>
              <a:rPr lang="en-US" sz="1800" dirty="0" smtClean="0"/>
              <a:t>bones</a:t>
            </a:r>
            <a:r>
              <a:rPr lang="cs-CZ" sz="1800" dirty="0" smtClean="0"/>
              <a:t> </a:t>
            </a:r>
            <a:r>
              <a:rPr lang="cs-CZ" sz="1800" dirty="0" err="1" smtClean="0"/>
              <a:t>connected</a:t>
            </a:r>
            <a:r>
              <a:rPr lang="cs-CZ" sz="1800" dirty="0" smtClean="0"/>
              <a:t> by </a:t>
            </a:r>
            <a:r>
              <a:rPr lang="cs-CZ" sz="1800" dirty="0" err="1" smtClean="0"/>
              <a:t>hyaline</a:t>
            </a:r>
            <a:r>
              <a:rPr lang="cs-CZ" sz="1800" dirty="0" smtClean="0"/>
              <a:t> </a:t>
            </a:r>
            <a:r>
              <a:rPr lang="cs-CZ" sz="1800" dirty="0" err="1" smtClean="0"/>
              <a:t>cartilage</a:t>
            </a:r>
            <a:r>
              <a:rPr lang="cs-CZ" sz="1800" dirty="0" smtClean="0"/>
              <a:t>, </a:t>
            </a:r>
            <a:r>
              <a:rPr lang="en-US" sz="1800" dirty="0" smtClean="0"/>
              <a:t>such </a:t>
            </a:r>
            <a:r>
              <a:rPr lang="en-US" sz="1800" dirty="0" smtClean="0"/>
              <a:t>as the </a:t>
            </a:r>
            <a:r>
              <a:rPr lang="en-US" sz="1800" dirty="0" err="1" smtClean="0"/>
              <a:t>synchondroses</a:t>
            </a:r>
            <a:r>
              <a:rPr lang="en-US" sz="1800" dirty="0" smtClean="0"/>
              <a:t> of the cranium, the pubic </a:t>
            </a:r>
            <a:r>
              <a:rPr lang="en-US" sz="1800" dirty="0" err="1" smtClean="0"/>
              <a:t>symphysis</a:t>
            </a:r>
            <a:r>
              <a:rPr lang="en-US" sz="1800" dirty="0" smtClean="0"/>
              <a:t>, the sternum, and the </a:t>
            </a:r>
            <a:r>
              <a:rPr lang="en-US" sz="1800" dirty="0" err="1" smtClean="0"/>
              <a:t>manubrium</a:t>
            </a:r>
            <a:r>
              <a:rPr lang="en-US" sz="1800" dirty="0" smtClean="0"/>
              <a:t>. </a:t>
            </a:r>
            <a:endParaRPr lang="cs-CZ" sz="1800" dirty="0"/>
          </a:p>
        </p:txBody>
      </p:sp>
      <p:pic>
        <p:nvPicPr>
          <p:cNvPr id="7" name="Zástupný symbol pro obrázek 6" descr="rib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6096" b="16096"/>
          <a:stretch>
            <a:fillRect/>
          </a:stretch>
        </p:blipFill>
        <p:spPr/>
      </p:pic>
      <p:cxnSp>
        <p:nvCxnSpPr>
          <p:cNvPr id="9" name="Přímá spojovací šipka 8"/>
          <p:cNvCxnSpPr/>
          <p:nvPr/>
        </p:nvCxnSpPr>
        <p:spPr>
          <a:xfrm flipV="1">
            <a:off x="2971800" y="2362200"/>
            <a:ext cx="2209800" cy="6096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228600"/>
            <a:ext cx="3276600" cy="1143000"/>
          </a:xfrm>
        </p:spPr>
        <p:txBody>
          <a:bodyPr/>
          <a:lstStyle/>
          <a:p>
            <a:r>
              <a:rPr lang="cs-CZ" dirty="0" err="1" smtClean="0"/>
              <a:t>Diagnoses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4294967295"/>
          </p:nvPr>
        </p:nvSpPr>
        <p:spPr>
          <a:xfrm>
            <a:off x="533400" y="13716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 err="1" smtClean="0"/>
              <a:t>Gestosis</a:t>
            </a:r>
            <a:r>
              <a:rPr lang="cs-CZ" sz="2000" dirty="0" smtClean="0"/>
              <a:t> = </a:t>
            </a:r>
            <a:r>
              <a:rPr lang="cs-CZ" sz="2000" dirty="0" err="1" smtClean="0"/>
              <a:t>h</a:t>
            </a:r>
            <a:r>
              <a:rPr lang="cs-CZ" sz="2000" dirty="0" err="1" smtClean="0"/>
              <a:t>ypertensive</a:t>
            </a:r>
            <a:r>
              <a:rPr lang="cs-CZ" sz="2000" dirty="0" smtClean="0"/>
              <a:t> </a:t>
            </a:r>
            <a:r>
              <a:rPr lang="en-US" sz="2000" dirty="0" smtClean="0"/>
              <a:t>toxemic </a:t>
            </a:r>
            <a:r>
              <a:rPr lang="en-US" sz="2000" dirty="0" smtClean="0"/>
              <a:t>disorder of </a:t>
            </a:r>
            <a:r>
              <a:rPr lang="en-US" sz="2000" dirty="0" smtClean="0"/>
              <a:t>pregnancy</a:t>
            </a:r>
            <a:r>
              <a:rPr lang="cs-CZ" sz="2000" dirty="0" smtClean="0"/>
              <a:t> </a:t>
            </a:r>
            <a:r>
              <a:rPr lang="cs-CZ" sz="2000" dirty="0" smtClean="0"/>
              <a:t>- </a:t>
            </a:r>
            <a:r>
              <a:rPr lang="cs-CZ" sz="2000" dirty="0" err="1" smtClean="0"/>
              <a:t>from</a:t>
            </a:r>
            <a:r>
              <a:rPr lang="cs-CZ" sz="2000" dirty="0" smtClean="0"/>
              <a:t> Latin </a:t>
            </a:r>
            <a:r>
              <a:rPr lang="en-US" sz="2000" dirty="0" smtClean="0"/>
              <a:t> </a:t>
            </a:r>
            <a:r>
              <a:rPr lang="en-US" sz="2000" i="1" dirty="0" err="1" smtClean="0"/>
              <a:t>gesto</a:t>
            </a:r>
            <a:r>
              <a:rPr lang="en-US" sz="2000" i="1" dirty="0" smtClean="0"/>
              <a:t>,</a:t>
            </a:r>
            <a:r>
              <a:rPr lang="en-US" sz="2000" dirty="0" smtClean="0"/>
              <a:t> to carry, to </a:t>
            </a:r>
            <a:r>
              <a:rPr lang="en-US" sz="2000" dirty="0" smtClean="0"/>
              <a:t>bear </a:t>
            </a:r>
            <a:r>
              <a:rPr lang="en-US" sz="2000" dirty="0" smtClean="0"/>
              <a:t>+ </a:t>
            </a:r>
            <a:r>
              <a:rPr lang="en-US" sz="2000" dirty="0" smtClean="0"/>
              <a:t>G</a:t>
            </a:r>
            <a:r>
              <a:rPr lang="cs-CZ" sz="2000" dirty="0" err="1" smtClean="0"/>
              <a:t>reek</a:t>
            </a:r>
            <a:r>
              <a:rPr lang="en-US" sz="2000" dirty="0" smtClean="0"/>
              <a:t> </a:t>
            </a:r>
            <a:r>
              <a:rPr lang="en-US" sz="2000" i="1" dirty="0" smtClean="0"/>
              <a:t>-</a:t>
            </a:r>
            <a:r>
              <a:rPr lang="en-US" sz="2000" i="1" dirty="0" err="1" smtClean="0"/>
              <a:t>osis</a:t>
            </a:r>
            <a:r>
              <a:rPr lang="en-US" sz="2000" i="1" dirty="0" smtClean="0"/>
              <a:t>,</a:t>
            </a:r>
            <a:r>
              <a:rPr lang="en-US" sz="2000" dirty="0" smtClean="0"/>
              <a:t> </a:t>
            </a:r>
            <a:r>
              <a:rPr lang="en-US" sz="2000" dirty="0" smtClean="0"/>
              <a:t>condition</a:t>
            </a:r>
            <a:endParaRPr lang="cs-CZ" sz="2000" dirty="0" smtClean="0"/>
          </a:p>
          <a:p>
            <a:pPr>
              <a:lnSpc>
                <a:spcPct val="150000"/>
              </a:lnSpc>
            </a:pPr>
            <a:r>
              <a:rPr lang="cs-CZ" sz="2000" b="1" dirty="0" err="1" smtClean="0"/>
              <a:t>Nephrosis</a:t>
            </a:r>
            <a:r>
              <a:rPr lang="cs-CZ" sz="2000" dirty="0" smtClean="0"/>
              <a:t> = </a:t>
            </a:r>
            <a:r>
              <a:rPr lang="en-US" sz="2000" dirty="0" smtClean="0"/>
              <a:t>any kidney disease characterized by purely degenerative lesions of the renal </a:t>
            </a:r>
            <a:r>
              <a:rPr lang="en-US" sz="2000" dirty="0" smtClean="0"/>
              <a:t>tubules</a:t>
            </a:r>
            <a:endParaRPr lang="cs-CZ" sz="2000" dirty="0" smtClean="0"/>
          </a:p>
          <a:p>
            <a:pPr fontAlgn="base">
              <a:lnSpc>
                <a:spcPct val="150000"/>
              </a:lnSpc>
            </a:pPr>
            <a:r>
              <a:rPr lang="cs-CZ" sz="2000" b="1" dirty="0" err="1" smtClean="0"/>
              <a:t>Metastasis</a:t>
            </a:r>
            <a:r>
              <a:rPr lang="cs-CZ" sz="2000" dirty="0" smtClean="0"/>
              <a:t> = </a:t>
            </a:r>
            <a:r>
              <a:rPr lang="en-US" sz="2000" b="1" dirty="0" smtClean="0"/>
              <a:t>1</a:t>
            </a:r>
            <a:r>
              <a:rPr lang="en-US" sz="2000" b="1" dirty="0" smtClean="0"/>
              <a:t>. </a:t>
            </a:r>
            <a:r>
              <a:rPr lang="en-US" sz="2000" dirty="0" smtClean="0"/>
              <a:t>transfer of disease from one organ or part of the body to another not directly connected with it, due either to transfer of pathogenic microorganisms or to transfer of cells; all malignant tumors are capable of </a:t>
            </a:r>
            <a:r>
              <a:rPr lang="en-US" sz="2000" dirty="0" smtClean="0"/>
              <a:t>metastasizing</a:t>
            </a:r>
            <a:r>
              <a:rPr lang="cs-CZ" sz="2000" dirty="0" smtClean="0"/>
              <a:t>, </a:t>
            </a:r>
            <a:r>
              <a:rPr lang="en-US" sz="2000" b="1" dirty="0" smtClean="0"/>
              <a:t>2</a:t>
            </a:r>
            <a:r>
              <a:rPr lang="en-US" sz="2000" b="1" dirty="0" smtClean="0"/>
              <a:t>. </a:t>
            </a:r>
            <a:r>
              <a:rPr lang="en-US" sz="2000" dirty="0" smtClean="0"/>
              <a:t>a growth of pathogenic microorganisms or of abnormal cells distant from the site primarily involved by the morbid </a:t>
            </a:r>
            <a:r>
              <a:rPr lang="en-US" sz="2000" dirty="0" smtClean="0"/>
              <a:t>process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</TotalTime>
  <Words>515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Calcar avis</vt:lpstr>
      <vt:lpstr>Dentes</vt:lpstr>
      <vt:lpstr>Diaphragm</vt:lpstr>
      <vt:lpstr>Calculosis</vt:lpstr>
      <vt:lpstr>Synarthrosis</vt:lpstr>
      <vt:lpstr>Symphysis</vt:lpstr>
      <vt:lpstr>Syndesmosis</vt:lpstr>
      <vt:lpstr>Synchondrosis</vt:lpstr>
      <vt:lpstr>Diagnoses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Calcar avis</dc:title>
  <dc:creator>user</dc:creator>
  <cp:lastModifiedBy>user</cp:lastModifiedBy>
  <cp:revision>17</cp:revision>
  <dcterms:created xsi:type="dcterms:W3CDTF">2013-11-04T12:35:51Z</dcterms:created>
  <dcterms:modified xsi:type="dcterms:W3CDTF">2013-11-04T14:04:32Z</dcterms:modified>
</cp:coreProperties>
</file>