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20.2.2014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20.2.2014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2003 a starší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2007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Buňka, do níž se vloží </a:t>
            </a:r>
          </a:p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2007</a:t>
            </a:r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2003 a starší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dirty="0">
                <a:solidFill>
                  <a:prstClr val="black"/>
                </a:solidFill>
              </a:rPr>
              <a:t>Microsoft Office 2007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2050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Směr řazení – vzestupně, </a:t>
            </a:r>
          </a:p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dirty="0" smtClean="0"/>
              <a:t>U sloupců použitých pro filtraci jsou rozbalovací seznamy zbarveny modře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Rozbalení seznamu hodnot </a:t>
            </a:r>
          </a:p>
          <a:p>
            <a:pPr defTabSz="1095375" eaLnBrk="0" hangingPunct="0"/>
            <a:r>
              <a:rPr kumimoji="1" lang="cs-CZ" sz="1400">
                <a:solidFill>
                  <a:prstClr val="black"/>
                </a:solidFill>
              </a:rPr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r>
              <a:rPr lang="cs-CZ" dirty="0" smtClean="0"/>
              <a:t>Neméně důležité je věnovat pozornost čištění dat předcházející vlastní analýze. Každá chyba, která vznikne nebo není </a:t>
            </a:r>
            <a:r>
              <a:rPr lang="cs-CZ" dirty="0" smtClean="0"/>
              <a:t>nalezena </a:t>
            </a:r>
            <a:r>
              <a:rPr lang="cs-CZ" dirty="0" smtClean="0"/>
              <a:t>ve fázi přípravy dat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5074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</a:t>
            </a:r>
          </a:p>
          <a:p>
            <a:r>
              <a:rPr lang="cs-CZ" sz="1800" dirty="0" smtClean="0"/>
              <a:t>Je vhodné rozmyslet si předem jak budou data ukládána</a:t>
            </a:r>
          </a:p>
          <a:p>
            <a:r>
              <a:rPr lang="cs-CZ" sz="1800" dirty="0" smtClean="0"/>
              <a:t>Pro počítačové zpracování dat je nezbytné ukládat data  v tabulární formě</a:t>
            </a:r>
          </a:p>
          <a:p>
            <a:r>
              <a:rPr lang="cs-CZ" sz="1800" dirty="0" smtClean="0"/>
              <a:t>Nejvhodnějším způsobem je uložení dat ve formě databázové tabulky</a:t>
            </a:r>
          </a:p>
          <a:p>
            <a:pPr lvl="1"/>
            <a:r>
              <a:rPr lang="cs-CZ" sz="1600" dirty="0" smtClean="0"/>
              <a:t>Každý sloupec obsahuje pouze jediný typ dat, identifikovaný hlavičkou sloupce</a:t>
            </a:r>
          </a:p>
          <a:p>
            <a:pPr lvl="1"/>
            <a:r>
              <a:rPr lang="cs-CZ" sz="1600" dirty="0" smtClean="0"/>
              <a:t>Každý řádek obsahuje minimální jednotku dat (např. pacient, jedna návštěva pacienta apod.)</a:t>
            </a:r>
          </a:p>
          <a:p>
            <a:pPr lvl="1"/>
            <a:r>
              <a:rPr lang="cs-CZ" sz="1600" dirty="0" smtClean="0"/>
              <a:t>Je nepřípustné kombinovat v jednom sloupci číselné a textové hodnoty</a:t>
            </a:r>
          </a:p>
          <a:p>
            <a:pPr lvl="1"/>
            <a:r>
              <a:rPr lang="cs-CZ" sz="1600" dirty="0" smtClean="0"/>
              <a:t>Komentáře jsou uloženy v samostatných sloupcích</a:t>
            </a:r>
          </a:p>
          <a:p>
            <a:pPr lvl="1"/>
            <a:r>
              <a:rPr lang="cs-CZ" sz="1600" dirty="0" smtClean="0"/>
              <a:t>U textových dat </a:t>
            </a:r>
            <a:r>
              <a:rPr lang="cs-CZ" sz="1600" dirty="0" smtClean="0"/>
              <a:t>je nezbytné </a:t>
            </a:r>
            <a:r>
              <a:rPr lang="cs-CZ" sz="1600" dirty="0" smtClean="0"/>
              <a:t>kontrolovat překlepy v názvech kategorií</a:t>
            </a:r>
          </a:p>
          <a:p>
            <a:pPr lvl="1"/>
            <a:r>
              <a:rPr lang="cs-CZ" sz="1600" dirty="0" smtClean="0"/>
              <a:t>Specifickým typem dat jsou </a:t>
            </a:r>
            <a:r>
              <a:rPr lang="cs-CZ" sz="1600" dirty="0" smtClean="0"/>
              <a:t>data, </a:t>
            </a:r>
            <a:r>
              <a:rPr lang="cs-CZ" sz="1600" dirty="0" smtClean="0"/>
              <a:t>u nichž je nezbytné kontrolovat, zda jsou </a:t>
            </a:r>
            <a:r>
              <a:rPr lang="cs-CZ" sz="1600" dirty="0" smtClean="0"/>
              <a:t>uloženy </a:t>
            </a:r>
            <a:r>
              <a:rPr lang="cs-CZ" sz="1600" dirty="0" smtClean="0"/>
              <a:t>v korektním formátu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</a:t>
            </a:r>
          </a:p>
          <a:p>
            <a:r>
              <a:rPr lang="cs-CZ" sz="1800" dirty="0" smtClean="0"/>
              <a:t>Pro základní uložení a čištění dat menšího rozsahu je možné využít aplikací MS Office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1600" dirty="0" smtClean="0">
                <a:solidFill>
                  <a:srgbClr val="000000"/>
                </a:solidFill>
              </a:rPr>
              <a:t>Správa a práce s tabulárními daty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Řazení dat, výběry z dat, přehledy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Formátování a přehledné zobrazení dat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Zobrazení dat ve formě grafů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Různé druhy výpočtů pomocí zabudovaných funkcí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tiskových sestav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Makra – zautomatizování častých činností</a:t>
            </a:r>
          </a:p>
          <a:p>
            <a:r>
              <a:rPr lang="cs-CZ" sz="1600" dirty="0" smtClean="0">
                <a:solidFill>
                  <a:srgbClr val="000000"/>
                </a:solidFill>
              </a:rPr>
              <a:t> Tvorba aplikací (</a:t>
            </a:r>
            <a:r>
              <a:rPr lang="cs-CZ" sz="1600" dirty="0" err="1" smtClean="0">
                <a:solidFill>
                  <a:srgbClr val="000000"/>
                </a:solidFill>
              </a:rPr>
              <a:t>Visual</a:t>
            </a:r>
            <a:r>
              <a:rPr lang="cs-CZ" sz="1600" dirty="0" smtClean="0">
                <a:solidFill>
                  <a:srgbClr val="000000"/>
                </a:solidFill>
              </a:rPr>
              <a:t> Basic </a:t>
            </a:r>
            <a:r>
              <a:rPr lang="cs-CZ" sz="1600" dirty="0" err="1" smtClean="0">
                <a:solidFill>
                  <a:srgbClr val="000000"/>
                </a:solidFill>
              </a:rPr>
              <a:t>for</a:t>
            </a: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dirty="0" err="1" smtClean="0">
                <a:solidFill>
                  <a:srgbClr val="000000"/>
                </a:solidFill>
              </a:rPr>
              <a:t>Aplications</a:t>
            </a:r>
            <a:r>
              <a:rPr lang="cs-CZ" sz="16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4076700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2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999999"/>
              </a:clrFrom>
              <a:clrTo>
                <a:srgbClr val="99999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1557338"/>
            <a:ext cx="3162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4652963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4221163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 smtClean="0"/>
              <a:t> import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 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lvl="1"/>
            <a:r>
              <a:rPr lang="cs-CZ" sz="1700" dirty="0" smtClean="0"/>
              <a:t> využití textových souborů jako kompatibilního formátu pro přenos dat mezi různými aplikacemi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tabulce 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dále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Záložka „Zobrazení“ → „Ukotvit příčky“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Ukotvit příčky – ukotví řádky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nad označenou buňkou a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sloupce vlevo od označené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>
                <a:solidFill>
                  <a:prstClr val="black"/>
                </a:solidFill>
              </a:rPr>
              <a:t>buňky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Ukotvit horní řádek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Ukotvit první sloupec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endParaRPr lang="cs-CZ" sz="14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  <a:buFont typeface="Courier New" pitchFamily="49" charset="0"/>
              <a:buChar char="o"/>
            </a:pPr>
            <a:r>
              <a:rPr lang="cs-CZ" sz="1400" dirty="0">
                <a:solidFill>
                  <a:prstClr val="black"/>
                </a:solidFill>
              </a:rPr>
              <a:t>! Ukotvení zrušíme opětovným</a:t>
            </a:r>
            <a:br>
              <a:rPr lang="cs-CZ" sz="1400" dirty="0">
                <a:solidFill>
                  <a:prstClr val="black"/>
                </a:solidFill>
              </a:rPr>
            </a:br>
            <a:r>
              <a:rPr lang="cs-CZ" sz="1400" dirty="0" err="1">
                <a:solidFill>
                  <a:prstClr val="black"/>
                </a:solidFill>
              </a:rPr>
              <a:t>odkliknutím</a:t>
            </a:r>
            <a:r>
              <a:rPr lang="cs-CZ" sz="1400" dirty="0">
                <a:solidFill>
                  <a:prstClr val="black"/>
                </a:solidFill>
              </a:rPr>
              <a:t> možnosti ukotvení příček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596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Jednotlivé záznamy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(taxon, lokalita,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pacient 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>
                <a:solidFill>
                  <a:prstClr val="black"/>
                </a:solidFill>
              </a:rPr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1070</Words>
  <Application>Microsoft Office PowerPoint</Application>
  <PresentationFormat>Předvádění na obrazovce (4:3)</PresentationFormat>
  <Paragraphs>182</Paragraphs>
  <Slides>18</Slides>
  <Notes>2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Administrativní</vt:lpstr>
      <vt:lpstr>Visio</vt:lpstr>
      <vt:lpstr>I. Příprava dat</vt:lpstr>
      <vt:lpstr>Anotace</vt:lpstr>
      <vt:lpstr>Snímek 3</vt:lpstr>
      <vt:lpstr>Zásady pro ukládání dat</vt:lpstr>
      <vt:lpstr>Možnosti MS Excel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Automatické dokončování hodnot buněk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maluskova</cp:lastModifiedBy>
  <cp:revision>15</cp:revision>
  <dcterms:created xsi:type="dcterms:W3CDTF">2012-09-19T11:32:44Z</dcterms:created>
  <dcterms:modified xsi:type="dcterms:W3CDTF">2014-02-20T07:37:32Z</dcterms:modified>
</cp:coreProperties>
</file>