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3AB10-F3AF-48E8-920F-5154DD181DF9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13630" y="0"/>
            <a:ext cx="8578850" cy="6408712"/>
          </a:xfrm>
        </p:spPr>
        <p:txBody>
          <a:bodyPr>
            <a:noAutofit/>
          </a:bodyPr>
          <a:lstStyle/>
          <a:p>
            <a:pPr marL="571500" indent="-571500">
              <a:buNone/>
            </a:pPr>
            <a:endParaRPr lang="cs-CZ" sz="1600" dirty="0" smtClean="0"/>
          </a:p>
          <a:p>
            <a:pPr marL="571500" indent="-571500" algn="ctr">
              <a:buNone/>
            </a:pPr>
            <a:r>
              <a:rPr lang="cs-CZ" sz="2000" b="1" u="sng" dirty="0" smtClean="0"/>
              <a:t>ÚKOLY:</a:t>
            </a:r>
            <a:endParaRPr lang="cs-CZ" sz="1600" dirty="0" smtClean="0"/>
          </a:p>
          <a:p>
            <a:pPr marL="571500" indent="-571500">
              <a:buNone/>
            </a:pPr>
            <a:r>
              <a:rPr lang="cs-CZ" sz="1400" b="1" dirty="0" smtClean="0"/>
              <a:t>I. </a:t>
            </a:r>
            <a:r>
              <a:rPr lang="cs-CZ" sz="1400" dirty="0" smtClean="0"/>
              <a:t>Pomocí roztahování buněk </a:t>
            </a:r>
            <a:r>
              <a:rPr lang="cs-CZ" sz="1400" dirty="0" smtClean="0"/>
              <a:t>vyplňte </a:t>
            </a:r>
            <a:r>
              <a:rPr lang="en-US" sz="1400" dirty="0" err="1" smtClean="0"/>
              <a:t>sloupec</a:t>
            </a:r>
            <a:r>
              <a:rPr lang="en-US" sz="1400" dirty="0" smtClean="0"/>
              <a:t> </a:t>
            </a:r>
            <a:r>
              <a:rPr lang="cs-CZ" sz="1400" b="1" dirty="0" smtClean="0">
                <a:solidFill>
                  <a:srgbClr val="00B0F0"/>
                </a:solidFill>
              </a:rPr>
              <a:t>„ID</a:t>
            </a:r>
            <a:r>
              <a:rPr lang="en-US" sz="1400" b="1" dirty="0" smtClean="0">
                <a:solidFill>
                  <a:srgbClr val="00B0F0"/>
                </a:solidFill>
              </a:rPr>
              <a:t>”</a:t>
            </a:r>
            <a:r>
              <a:rPr lang="cs-CZ" sz="1400" b="1" dirty="0" smtClean="0">
                <a:solidFill>
                  <a:srgbClr val="00B0F0"/>
                </a:solidFill>
              </a:rPr>
              <a:t> </a:t>
            </a:r>
            <a:r>
              <a:rPr lang="cs-CZ" sz="1400" dirty="0" smtClean="0"/>
              <a:t>čísly od 1 do 87</a:t>
            </a:r>
          </a:p>
          <a:p>
            <a:pPr marL="360000" indent="-571500">
              <a:buAutoNum type="romanUcPeriod"/>
            </a:pPr>
            <a:endParaRPr lang="cs-CZ" sz="1400" dirty="0" smtClean="0"/>
          </a:p>
          <a:p>
            <a:pPr marL="571500" indent="-571500">
              <a:buNone/>
            </a:pPr>
            <a:r>
              <a:rPr lang="cs-CZ" sz="1400" b="1" dirty="0" smtClean="0"/>
              <a:t>II. </a:t>
            </a:r>
            <a:r>
              <a:rPr lang="cs-CZ" sz="1400" dirty="0" smtClean="0"/>
              <a:t>Spojte </a:t>
            </a:r>
            <a:r>
              <a:rPr lang="cs-CZ" sz="1400" b="1" dirty="0" smtClean="0">
                <a:solidFill>
                  <a:srgbClr val="00B0F0"/>
                </a:solidFill>
              </a:rPr>
              <a:t>„Jméno“ </a:t>
            </a:r>
            <a:r>
              <a:rPr lang="cs-CZ" sz="1400" dirty="0" smtClean="0"/>
              <a:t>a </a:t>
            </a:r>
            <a:r>
              <a:rPr lang="cs-CZ" sz="1400" b="1" dirty="0" smtClean="0">
                <a:solidFill>
                  <a:srgbClr val="00B0F0"/>
                </a:solidFill>
              </a:rPr>
              <a:t>„Příjmení“ </a:t>
            </a:r>
            <a:r>
              <a:rPr lang="cs-CZ" sz="1400" dirty="0" smtClean="0"/>
              <a:t>do jednoho sloupce (např. Zdeněk Novák..)</a:t>
            </a:r>
          </a:p>
          <a:p>
            <a:pPr marL="571500" indent="-571500">
              <a:buNone/>
            </a:pPr>
            <a:r>
              <a:rPr lang="cs-CZ" sz="1400" dirty="0" smtClean="0"/>
              <a:t>    </a:t>
            </a:r>
            <a:r>
              <a:rPr lang="cs-CZ" sz="1400" b="1" dirty="0" smtClean="0"/>
              <a:t>Nápověda: </a:t>
            </a:r>
            <a:r>
              <a:rPr lang="cs-CZ" sz="1400" dirty="0" smtClean="0"/>
              <a:t>Vzoreček tažením (jako v příkladu I.) roztáhnu na celý sloupec datového souboru!</a:t>
            </a:r>
          </a:p>
          <a:p>
            <a:pPr marL="571500" indent="-571500">
              <a:buNone/>
            </a:pPr>
            <a:endParaRPr lang="cs-CZ" sz="1400" dirty="0" smtClean="0"/>
          </a:p>
          <a:p>
            <a:pPr marL="571500" indent="-571500">
              <a:buNone/>
            </a:pPr>
            <a:r>
              <a:rPr lang="cs-CZ" sz="1400" b="1" dirty="0" smtClean="0"/>
              <a:t>III. </a:t>
            </a:r>
            <a:r>
              <a:rPr lang="cs-CZ" sz="1400" dirty="0" smtClean="0"/>
              <a:t>Spočítejte délku hospitalizace z </a:t>
            </a:r>
            <a:r>
              <a:rPr lang="cs-CZ" sz="1400" b="1" dirty="0" smtClean="0">
                <a:solidFill>
                  <a:srgbClr val="00B0F0"/>
                </a:solidFill>
              </a:rPr>
              <a:t>„první kontrola“ </a:t>
            </a:r>
            <a:r>
              <a:rPr lang="cs-CZ" sz="1400" dirty="0" smtClean="0"/>
              <a:t>a </a:t>
            </a:r>
            <a:r>
              <a:rPr lang="cs-CZ" sz="1400" b="1" dirty="0" smtClean="0">
                <a:solidFill>
                  <a:srgbClr val="00B0F0"/>
                </a:solidFill>
              </a:rPr>
              <a:t>„poslední kontrola“ </a:t>
            </a:r>
          </a:p>
          <a:p>
            <a:pPr marL="571500" indent="-571500">
              <a:buNone/>
            </a:pPr>
            <a:r>
              <a:rPr lang="cs-CZ" sz="1400" dirty="0" smtClean="0"/>
              <a:t>            - je získaná hodnota všude reálná? Pokud ne u kterých pacientů?</a:t>
            </a:r>
          </a:p>
          <a:p>
            <a:pPr marL="571500" indent="-571500">
              <a:buNone/>
            </a:pPr>
            <a:endParaRPr lang="cs-CZ" sz="1400" dirty="0" smtClean="0"/>
          </a:p>
          <a:p>
            <a:pPr marL="571500" indent="-571500">
              <a:buNone/>
            </a:pPr>
            <a:r>
              <a:rPr lang="cs-CZ" sz="1400" b="1" dirty="0" smtClean="0"/>
              <a:t>IV. </a:t>
            </a:r>
            <a:r>
              <a:rPr lang="cs-CZ" sz="1400" dirty="0" smtClean="0"/>
              <a:t>Z data </a:t>
            </a:r>
            <a:r>
              <a:rPr lang="cs-CZ" sz="1400" b="1" dirty="0" smtClean="0">
                <a:solidFill>
                  <a:srgbClr val="00B0F0"/>
                </a:solidFill>
              </a:rPr>
              <a:t>„poslední kontrola“ </a:t>
            </a:r>
            <a:r>
              <a:rPr lang="cs-CZ" sz="1400" dirty="0" smtClean="0"/>
              <a:t>vyber pouze rok </a:t>
            </a:r>
          </a:p>
          <a:p>
            <a:pPr marL="571500" indent="-571500">
              <a:buNone/>
            </a:pPr>
            <a:r>
              <a:rPr lang="cs-CZ" sz="1400" dirty="0" smtClean="0"/>
              <a:t>     </a:t>
            </a:r>
            <a:r>
              <a:rPr lang="cs-CZ" sz="1400" b="1" dirty="0" smtClean="0"/>
              <a:t>Nápověda: </a:t>
            </a:r>
            <a:r>
              <a:rPr lang="cs-CZ" sz="1400" dirty="0" smtClean="0"/>
              <a:t>vyber funkci z Knihovny funkcí – Datum a čas</a:t>
            </a:r>
          </a:p>
          <a:p>
            <a:pPr marL="571500" indent="-571500">
              <a:buNone/>
            </a:pPr>
            <a:endParaRPr lang="cs-CZ" sz="1400" dirty="0" smtClean="0"/>
          </a:p>
          <a:p>
            <a:pPr marL="571500" indent="-571500">
              <a:buNone/>
            </a:pPr>
            <a:r>
              <a:rPr lang="cs-CZ" sz="1400" b="1" dirty="0" smtClean="0"/>
              <a:t>V. </a:t>
            </a:r>
            <a:r>
              <a:rPr lang="cs-CZ" sz="1400" dirty="0" smtClean="0"/>
              <a:t>Sloupec </a:t>
            </a:r>
            <a:r>
              <a:rPr lang="cs-CZ" sz="1400" b="1" dirty="0" smtClean="0">
                <a:solidFill>
                  <a:srgbClr val="00B0F0"/>
                </a:solidFill>
              </a:rPr>
              <a:t>„nemocný“ </a:t>
            </a:r>
            <a:r>
              <a:rPr lang="cs-CZ" sz="1400" dirty="0" smtClean="0"/>
              <a:t>překóduj pomocí funkce „když“ následovně: 1-nemocný, 0 –zdravý</a:t>
            </a:r>
          </a:p>
          <a:p>
            <a:pPr marL="571500" indent="-571500">
              <a:buNone/>
            </a:pPr>
            <a:r>
              <a:rPr lang="cs-CZ" sz="1400" i="1" dirty="0" smtClean="0"/>
              <a:t>     </a:t>
            </a:r>
            <a:r>
              <a:rPr lang="cs-CZ" sz="1400" b="1" dirty="0" smtClean="0"/>
              <a:t>Nápověda: </a:t>
            </a:r>
            <a:r>
              <a:rPr lang="cs-CZ" sz="1400" dirty="0" smtClean="0"/>
              <a:t>následující slide</a:t>
            </a:r>
          </a:p>
          <a:p>
            <a:pPr marL="571500" indent="-571500">
              <a:buNone/>
            </a:pPr>
            <a:endParaRPr lang="cs-CZ" sz="1400" dirty="0" smtClean="0"/>
          </a:p>
          <a:p>
            <a:pPr marL="571500" indent="-571500">
              <a:buNone/>
            </a:pPr>
            <a:r>
              <a:rPr lang="cs-CZ" sz="1400" b="1" dirty="0" smtClean="0"/>
              <a:t>VI. </a:t>
            </a:r>
            <a:r>
              <a:rPr lang="cs-CZ" sz="1400" dirty="0" smtClean="0"/>
              <a:t>Převeď </a:t>
            </a:r>
            <a:r>
              <a:rPr lang="cs-CZ" sz="1400" b="1" dirty="0" smtClean="0">
                <a:solidFill>
                  <a:srgbClr val="00B0F0"/>
                </a:solidFill>
              </a:rPr>
              <a:t>„výšku“ </a:t>
            </a:r>
            <a:r>
              <a:rPr lang="cs-CZ" sz="1400" dirty="0" smtClean="0"/>
              <a:t>na metry</a:t>
            </a:r>
          </a:p>
          <a:p>
            <a:pPr marL="571500" indent="-571500">
              <a:buAutoNum type="romanUcPeriod" startAt="6"/>
            </a:pPr>
            <a:endParaRPr lang="cs-CZ" sz="1400" dirty="0" smtClean="0"/>
          </a:p>
          <a:p>
            <a:pPr marL="571500" indent="-571500">
              <a:buNone/>
            </a:pPr>
            <a:r>
              <a:rPr lang="cs-CZ" sz="1400" b="1" dirty="0" smtClean="0"/>
              <a:t>VII. </a:t>
            </a:r>
            <a:r>
              <a:rPr lang="cs-CZ" sz="1400" dirty="0" smtClean="0"/>
              <a:t>Vypočítej </a:t>
            </a:r>
            <a:r>
              <a:rPr lang="cs-CZ" sz="1400" b="1" dirty="0" smtClean="0">
                <a:solidFill>
                  <a:srgbClr val="00B0F0"/>
                </a:solidFill>
              </a:rPr>
              <a:t>BMI</a:t>
            </a:r>
          </a:p>
          <a:p>
            <a:pPr marL="571500" indent="-571500">
              <a:buNone/>
            </a:pPr>
            <a:endParaRPr lang="cs-CZ" sz="1400" b="1" dirty="0" smtClean="0">
              <a:solidFill>
                <a:srgbClr val="00B0F0"/>
              </a:solidFill>
            </a:endParaRPr>
          </a:p>
          <a:p>
            <a:pPr marL="571500" indent="-571500">
              <a:buNone/>
            </a:pPr>
            <a:r>
              <a:rPr lang="cs-CZ" sz="1400" b="1" dirty="0" smtClean="0"/>
              <a:t>VIII. </a:t>
            </a:r>
            <a:r>
              <a:rPr lang="cs-CZ" sz="1400" dirty="0" smtClean="0"/>
              <a:t>Spočítej k jaké změně </a:t>
            </a:r>
            <a:r>
              <a:rPr lang="cs-CZ" sz="1400" b="1" dirty="0" smtClean="0">
                <a:solidFill>
                  <a:srgbClr val="00B0F0"/>
                </a:solidFill>
              </a:rPr>
              <a:t>„tepu před“ </a:t>
            </a:r>
            <a:r>
              <a:rPr lang="cs-CZ" sz="1400" dirty="0" smtClean="0"/>
              <a:t>a </a:t>
            </a:r>
            <a:r>
              <a:rPr lang="cs-CZ" sz="1400" b="1" dirty="0" smtClean="0">
                <a:solidFill>
                  <a:srgbClr val="00B0F0"/>
                </a:solidFill>
              </a:rPr>
              <a:t>„tepu po“ </a:t>
            </a:r>
            <a:r>
              <a:rPr lang="cs-CZ" sz="1400" dirty="0" smtClean="0"/>
              <a:t>došlo (např. léčbě nebo podání léku)</a:t>
            </a:r>
          </a:p>
          <a:p>
            <a:pPr marL="571500" indent="-571500">
              <a:buNone/>
            </a:pPr>
            <a:endParaRPr lang="cs-CZ" sz="1400" i="1" dirty="0" smtClean="0"/>
          </a:p>
          <a:p>
            <a:pPr marL="571500" indent="-571500">
              <a:buNone/>
            </a:pPr>
            <a:r>
              <a:rPr lang="cs-CZ" sz="1400" b="1" dirty="0" smtClean="0"/>
              <a:t>IX. </a:t>
            </a:r>
            <a:r>
              <a:rPr lang="cs-CZ" sz="1400" dirty="0" smtClean="0"/>
              <a:t>Spočítej počet oblíbených činností (sloupec U-Y)</a:t>
            </a:r>
          </a:p>
          <a:p>
            <a:pPr marL="571500" indent="-571500">
              <a:buNone/>
            </a:pPr>
            <a:endParaRPr lang="cs-CZ" sz="1400" dirty="0" smtClean="0"/>
          </a:p>
          <a:p>
            <a:pPr marL="571500" indent="-571500">
              <a:buNone/>
            </a:pPr>
            <a:r>
              <a:rPr lang="cs-CZ" sz="1400" b="1" dirty="0" smtClean="0"/>
              <a:t>X. </a:t>
            </a:r>
            <a:r>
              <a:rPr lang="cs-CZ" sz="1400" dirty="0" smtClean="0"/>
              <a:t>Spočítej minimální, maximální a průměrnou hodnotu leukocytů</a:t>
            </a:r>
            <a:br>
              <a:rPr lang="cs-CZ" sz="1400" dirty="0" smtClean="0"/>
            </a:br>
            <a:endParaRPr lang="cs-CZ" sz="1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Skupina 22"/>
          <p:cNvGrpSpPr/>
          <p:nvPr/>
        </p:nvGrpSpPr>
        <p:grpSpPr>
          <a:xfrm>
            <a:off x="467544" y="556319"/>
            <a:ext cx="4896544" cy="6041033"/>
            <a:chOff x="467544" y="556319"/>
            <a:chExt cx="4896544" cy="6041033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l="12075" t="15120" r="52751" b="16321"/>
            <a:stretch>
              <a:fillRect/>
            </a:stretch>
          </p:blipFill>
          <p:spPr bwMode="auto">
            <a:xfrm>
              <a:off x="539552" y="720080"/>
              <a:ext cx="4824536" cy="5877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Obdélník 6"/>
            <p:cNvSpPr/>
            <p:nvPr/>
          </p:nvSpPr>
          <p:spPr>
            <a:xfrm>
              <a:off x="3347864" y="684112"/>
              <a:ext cx="684000" cy="324000"/>
            </a:xfrm>
            <a:prstGeom prst="rect">
              <a:avLst/>
            </a:prstGeom>
            <a:solidFill>
              <a:srgbClr val="FF0000">
                <a:alpha val="3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Obdélník 7"/>
            <p:cNvSpPr/>
            <p:nvPr/>
          </p:nvSpPr>
          <p:spPr>
            <a:xfrm>
              <a:off x="611560" y="936104"/>
              <a:ext cx="576064" cy="720080"/>
            </a:xfrm>
            <a:prstGeom prst="rect">
              <a:avLst/>
            </a:prstGeom>
            <a:solidFill>
              <a:srgbClr val="FF0000">
                <a:alpha val="3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12" name="Skupina 11"/>
            <p:cNvGrpSpPr/>
            <p:nvPr/>
          </p:nvGrpSpPr>
          <p:grpSpPr>
            <a:xfrm>
              <a:off x="3203848" y="556319"/>
              <a:ext cx="360040" cy="307777"/>
              <a:chOff x="3275856" y="116632"/>
              <a:chExt cx="360040" cy="307777"/>
            </a:xfrm>
          </p:grpSpPr>
          <p:sp>
            <p:nvSpPr>
              <p:cNvPr id="11" name="Elipsa 10"/>
              <p:cNvSpPr/>
              <p:nvPr/>
            </p:nvSpPr>
            <p:spPr>
              <a:xfrm>
                <a:off x="3275856" y="152664"/>
                <a:ext cx="288000" cy="252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0" name="TextovéPole 9"/>
              <p:cNvSpPr txBox="1"/>
              <p:nvPr/>
            </p:nvSpPr>
            <p:spPr>
              <a:xfrm>
                <a:off x="3275856" y="116632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 smtClean="0"/>
                  <a:t>1.</a:t>
                </a:r>
                <a:endParaRPr lang="cs-CZ" sz="1400" dirty="0"/>
              </a:p>
            </p:txBody>
          </p:sp>
        </p:grpSp>
        <p:grpSp>
          <p:nvGrpSpPr>
            <p:cNvPr id="13" name="Skupina 12"/>
            <p:cNvGrpSpPr/>
            <p:nvPr/>
          </p:nvGrpSpPr>
          <p:grpSpPr>
            <a:xfrm>
              <a:off x="467544" y="792088"/>
              <a:ext cx="360040" cy="307777"/>
              <a:chOff x="3275856" y="116632"/>
              <a:chExt cx="360040" cy="307777"/>
            </a:xfrm>
          </p:grpSpPr>
          <p:sp>
            <p:nvSpPr>
              <p:cNvPr id="15" name="Elipsa 14"/>
              <p:cNvSpPr/>
              <p:nvPr/>
            </p:nvSpPr>
            <p:spPr>
              <a:xfrm>
                <a:off x="3275856" y="152664"/>
                <a:ext cx="288000" cy="252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4" name="TextovéPole 13"/>
              <p:cNvSpPr txBox="1"/>
              <p:nvPr/>
            </p:nvSpPr>
            <p:spPr>
              <a:xfrm>
                <a:off x="3275856" y="116632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 smtClean="0"/>
                  <a:t>2.</a:t>
                </a:r>
                <a:endParaRPr lang="cs-CZ" sz="1400" dirty="0"/>
              </a:p>
            </p:txBody>
          </p:sp>
        </p:grpSp>
        <p:sp>
          <p:nvSpPr>
            <p:cNvPr id="16" name="Obdélník 15"/>
            <p:cNvSpPr/>
            <p:nvPr/>
          </p:nvSpPr>
          <p:spPr>
            <a:xfrm>
              <a:off x="2195736" y="3800201"/>
              <a:ext cx="2196000" cy="252000"/>
            </a:xfrm>
            <a:prstGeom prst="rect">
              <a:avLst/>
            </a:prstGeom>
            <a:solidFill>
              <a:srgbClr val="FF0000">
                <a:alpha val="3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17" name="Skupina 16"/>
            <p:cNvGrpSpPr/>
            <p:nvPr/>
          </p:nvGrpSpPr>
          <p:grpSpPr>
            <a:xfrm>
              <a:off x="2627784" y="3672408"/>
              <a:ext cx="360040" cy="307777"/>
              <a:chOff x="3275856" y="116632"/>
              <a:chExt cx="360040" cy="307777"/>
            </a:xfrm>
          </p:grpSpPr>
          <p:sp>
            <p:nvSpPr>
              <p:cNvPr id="18" name="Elipsa 17"/>
              <p:cNvSpPr/>
              <p:nvPr/>
            </p:nvSpPr>
            <p:spPr>
              <a:xfrm>
                <a:off x="3275856" y="152664"/>
                <a:ext cx="288000" cy="252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9" name="TextovéPole 18"/>
              <p:cNvSpPr txBox="1"/>
              <p:nvPr/>
            </p:nvSpPr>
            <p:spPr>
              <a:xfrm>
                <a:off x="3275856" y="116632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 smtClean="0"/>
                  <a:t>3.</a:t>
                </a:r>
                <a:endParaRPr lang="cs-CZ" sz="1400" dirty="0"/>
              </a:p>
            </p:txBody>
          </p:sp>
        </p:grpSp>
        <p:sp>
          <p:nvSpPr>
            <p:cNvPr id="20" name="Šipka doprava 19"/>
            <p:cNvSpPr/>
            <p:nvPr/>
          </p:nvSpPr>
          <p:spPr>
            <a:xfrm rot="10800000">
              <a:off x="1943776" y="4536504"/>
              <a:ext cx="612000" cy="180000"/>
            </a:xfrm>
            <a:prstGeom prst="rightArrow">
              <a:avLst/>
            </a:prstGeom>
            <a:solidFill>
              <a:srgbClr val="FF0000">
                <a:alpha val="3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Šipka doprava 20"/>
            <p:cNvSpPr/>
            <p:nvPr/>
          </p:nvSpPr>
          <p:spPr>
            <a:xfrm rot="7621727">
              <a:off x="1821625" y="5876048"/>
              <a:ext cx="432000" cy="180000"/>
            </a:xfrm>
            <a:prstGeom prst="rightArrow">
              <a:avLst/>
            </a:prstGeom>
            <a:solidFill>
              <a:srgbClr val="FF0000">
                <a:alpha val="3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2" name="Obdélník 21"/>
          <p:cNvSpPr/>
          <p:nvPr/>
        </p:nvSpPr>
        <p:spPr>
          <a:xfrm>
            <a:off x="0" y="0"/>
            <a:ext cx="2402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 smtClean="0"/>
              <a:t>nápověda k funkci KDYŽ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196</Words>
  <Application>Microsoft Office PowerPoint</Application>
  <PresentationFormat>Předvádění na obrazovce 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Snímek 1</vt:lpstr>
      <vt:lpstr>Snímek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cvanova</dc:creator>
  <cp:lastModifiedBy>maluskova</cp:lastModifiedBy>
  <cp:revision>34</cp:revision>
  <dcterms:created xsi:type="dcterms:W3CDTF">2011-04-11T08:59:14Z</dcterms:created>
  <dcterms:modified xsi:type="dcterms:W3CDTF">2014-02-26T15:05:19Z</dcterms:modified>
</cp:coreProperties>
</file>