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79" r:id="rId3"/>
    <p:sldId id="280" r:id="rId4"/>
    <p:sldId id="281" r:id="rId5"/>
    <p:sldId id="283" r:id="rId6"/>
    <p:sldId id="282" r:id="rId7"/>
    <p:sldId id="295" r:id="rId8"/>
    <p:sldId id="284" r:id="rId9"/>
    <p:sldId id="28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28.2.2013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28.2.2013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28.2.2013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28.2.2013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767606"/>
            <a:ext cx="7772400" cy="1077218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II. Vzorce v Excelu</a:t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Tipy pro práci s 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Wordem</a:t>
            </a:r>
            <a:endParaRPr lang="cs-CZ" sz="3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chemeClr val="accent1"/>
                </a:solidFill>
                <a:latin typeface="Arial" pitchFamily="34" charset="0"/>
              </a:rPr>
              <a:t>II.a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Vzorce </a:t>
            </a:r>
            <a:r>
              <a:rPr lang="cs-CZ" sz="3600" dirty="0">
                <a:solidFill>
                  <a:schemeClr val="accent1"/>
                </a:solidFill>
                <a:latin typeface="Arial" pitchFamily="34" charset="0"/>
              </a:rPr>
              <a:t>v listu 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 vpisují se do buněk sešitu</a:t>
            </a:r>
          </a:p>
          <a:p>
            <a:r>
              <a:rPr lang="cs-CZ" sz="1400" dirty="0" smtClean="0"/>
              <a:t> vzorce </a:t>
            </a:r>
            <a:r>
              <a:rPr lang="cs-CZ" sz="1400" dirty="0"/>
              <a:t>jsou vždy </a:t>
            </a:r>
            <a:r>
              <a:rPr lang="cs-CZ" sz="1400" dirty="0" err="1"/>
              <a:t>uvozeny</a:t>
            </a:r>
            <a:r>
              <a:rPr lang="cs-CZ" sz="1400" dirty="0"/>
              <a:t> </a:t>
            </a:r>
            <a:r>
              <a:rPr lang="cs-CZ" sz="1400" b="1" dirty="0">
                <a:solidFill>
                  <a:srgbClr val="0000FF"/>
                </a:solidFill>
              </a:rPr>
              <a:t>= </a:t>
            </a:r>
            <a:r>
              <a:rPr lang="cs-CZ" sz="1400" dirty="0"/>
              <a:t>(lze též</a:t>
            </a:r>
            <a:r>
              <a:rPr lang="cs-CZ" sz="1400" b="1" dirty="0">
                <a:solidFill>
                  <a:srgbClr val="0000FF"/>
                </a:solidFill>
              </a:rPr>
              <a:t> + -</a:t>
            </a:r>
            <a:r>
              <a:rPr lang="cs-CZ" sz="1400" dirty="0"/>
              <a:t>)</a:t>
            </a:r>
          </a:p>
          <a:p>
            <a:r>
              <a:rPr lang="cs-CZ" sz="1400" dirty="0"/>
              <a:t> aritmetické operátory + zabudované funkce Excelu</a:t>
            </a:r>
          </a:p>
          <a:p>
            <a:r>
              <a:rPr lang="cs-CZ" sz="1400" dirty="0"/>
              <a:t> pro „sčítání“ nečíselných položek se používá </a:t>
            </a:r>
            <a:r>
              <a:rPr lang="cs-CZ" sz="1400" dirty="0" smtClean="0">
                <a:solidFill>
                  <a:srgbClr val="0000FF"/>
                </a:solidFill>
              </a:rPr>
              <a:t>&amp;</a:t>
            </a:r>
          </a:p>
          <a:p>
            <a:r>
              <a:rPr lang="cs-CZ" sz="1400" dirty="0" smtClean="0"/>
              <a:t> výpočet </a:t>
            </a:r>
            <a:r>
              <a:rPr lang="cs-CZ" sz="1400" dirty="0"/>
              <a:t>je založen buď na číselných konstantách nebo odkazech na </a:t>
            </a:r>
            <a:r>
              <a:rPr lang="cs-CZ" sz="1400" dirty="0" smtClean="0"/>
              <a:t>buňky</a:t>
            </a:r>
            <a:endParaRPr lang="cs-CZ" sz="1400" dirty="0"/>
          </a:p>
          <a:p>
            <a:endParaRPr lang="cs-CZ" sz="1400" dirty="0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484438" y="4238848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900113" y="498021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339752" y="3467323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838402" y="3538760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zabudovaný vzorec Excelu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5583262" y="5294535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>
            <a:off x="2790602" y="3807048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4478833" y="3780854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-7409376">
            <a:off x="2124076" y="447538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5727725" y="481511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odkaz na buňku stylu A1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/>
              <a:t>Relativní odkazy</a:t>
            </a:r>
          </a:p>
          <a:p>
            <a:endParaRPr lang="cs-CZ" sz="1400" b="1" dirty="0"/>
          </a:p>
          <a:p>
            <a:r>
              <a:rPr lang="cs-CZ" sz="1400" dirty="0"/>
              <a:t> </a:t>
            </a:r>
            <a:r>
              <a:rPr lang="cs-CZ" sz="1400" b="1" dirty="0">
                <a:solidFill>
                  <a:srgbClr val="0000FF"/>
                </a:solidFill>
              </a:rPr>
              <a:t>A1</a:t>
            </a:r>
            <a:r>
              <a:rPr lang="cs-CZ" sz="1400" dirty="0"/>
              <a:t> = buňka 1. řádku sloupci A</a:t>
            </a:r>
          </a:p>
          <a:p>
            <a:r>
              <a:rPr lang="cs-CZ" sz="1400" b="1" dirty="0"/>
              <a:t> </a:t>
            </a:r>
            <a:r>
              <a:rPr lang="cs-CZ" sz="1400" b="1" dirty="0">
                <a:solidFill>
                  <a:srgbClr val="0000FF"/>
                </a:solidFill>
              </a:rPr>
              <a:t>A1:B6</a:t>
            </a:r>
            <a:r>
              <a:rPr lang="cs-CZ" sz="1400" dirty="0"/>
              <a:t> = blok buněk – levý horní roh je v 1. řádku, sloupec A,pravý dolní na řádku 6, sloupec B </a:t>
            </a:r>
          </a:p>
          <a:p>
            <a:r>
              <a:rPr lang="cs-CZ" sz="1400" dirty="0"/>
              <a:t> relativní odkaz se při automatickém vyplnění buněk vzorcem </a:t>
            </a:r>
            <a:r>
              <a:rPr lang="cs-CZ" sz="1400" dirty="0" smtClean="0"/>
              <a:t>posune </a:t>
            </a:r>
          </a:p>
          <a:p>
            <a:r>
              <a:rPr lang="cs-CZ" sz="1400" dirty="0" smtClean="0"/>
              <a:t> mění se s kopírováním, při vložení a odstranění řádku nebo sloupce</a:t>
            </a:r>
            <a:endParaRPr lang="cs-CZ" sz="1400" dirty="0"/>
          </a:p>
          <a:p>
            <a:endParaRPr lang="cs-CZ" sz="1400" dirty="0"/>
          </a:p>
          <a:p>
            <a:r>
              <a:rPr lang="cs-CZ" sz="1400" b="1" dirty="0"/>
              <a:t>Absolutní odkaz</a:t>
            </a:r>
            <a:r>
              <a:rPr lang="cs-CZ" sz="1400" dirty="0"/>
              <a:t> </a:t>
            </a:r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odkaz </a:t>
            </a:r>
            <a:r>
              <a:rPr lang="cs-CZ" sz="1400" dirty="0"/>
              <a:t>na buňku </a:t>
            </a:r>
            <a:r>
              <a:rPr lang="cs-CZ" sz="1400" dirty="0" smtClean="0"/>
              <a:t>je </a:t>
            </a:r>
            <a:r>
              <a:rPr lang="cs-CZ" sz="1400" dirty="0"/>
              <a:t>pevně </a:t>
            </a:r>
            <a:r>
              <a:rPr lang="cs-CZ" sz="1400" dirty="0" smtClean="0"/>
              <a:t>dán, při </a:t>
            </a:r>
            <a:r>
              <a:rPr lang="cs-CZ" sz="1400" dirty="0"/>
              <a:t>kopírování nebo automatickém vyplnění se </a:t>
            </a:r>
            <a:r>
              <a:rPr lang="cs-CZ" sz="1400" dirty="0" smtClean="0"/>
              <a:t>nemění</a:t>
            </a:r>
          </a:p>
          <a:p>
            <a:r>
              <a:rPr lang="cs-CZ" sz="1400" dirty="0" smtClean="0"/>
              <a:t> </a:t>
            </a:r>
            <a:r>
              <a:rPr lang="cs-CZ" sz="1400" dirty="0"/>
              <a:t>lze uzamknout jak řádky, tak sloupce </a:t>
            </a:r>
            <a:r>
              <a:rPr lang="cs-CZ" sz="1400" dirty="0" smtClean="0"/>
              <a:t>samostatně</a:t>
            </a:r>
            <a:endParaRPr lang="cs-CZ" sz="1400" dirty="0"/>
          </a:p>
          <a:p>
            <a:endParaRPr lang="cs-CZ" sz="1400" dirty="0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3851275" y="4371975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/>
              <a:t> 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A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1</a:t>
            </a:r>
            <a:endParaRPr lang="cs-CZ" sz="2400"/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 rot="16200000">
            <a:off x="3492327" y="4508673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5436096" y="4149080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sloupce</a:t>
            </a: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 rot="4169552">
            <a:off x="5003801" y="4148137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1403648" y="4581128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řádku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55776" y="5589240"/>
            <a:ext cx="4320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Pamatuj: Adresu upevníme pomocí znaku </a:t>
            </a:r>
            <a:r>
              <a:rPr lang="en-US" b="1" dirty="0" smtClean="0">
                <a:solidFill>
                  <a:srgbClr val="FF0000"/>
                </a:solidFill>
              </a:rPr>
              <a:t>$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/>
              <a:t>Závislosti vzorců – panel nástrojů</a:t>
            </a:r>
            <a:endParaRPr lang="cs-CZ" sz="1800"/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2051050" y="3001963"/>
          <a:ext cx="4127500" cy="533400"/>
        </p:xfrm>
        <a:graphic>
          <a:graphicData uri="http://schemas.openxmlformats.org/presentationml/2006/ole">
            <p:oleObj spid="_x0000_s24578" name="Image" r:id="rId3" imgW="4126984" imgH="533145" progId="">
              <p:embed/>
            </p:oleObj>
          </a:graphicData>
        </a:graphic>
      </p:graphicFrame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1908175" y="4443413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kontrola  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2" name="Line 8"/>
          <p:cNvSpPr>
            <a:spLocks noChangeShapeType="1"/>
          </p:cNvSpPr>
          <p:nvPr/>
        </p:nvSpPr>
        <p:spPr bwMode="auto">
          <a:xfrm>
            <a:off x="2268538" y="3578225"/>
            <a:ext cx="1366837" cy="8651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3" name="AutoShape 9"/>
          <p:cNvSpPr>
            <a:spLocks noChangeArrowheads="1"/>
          </p:cNvSpPr>
          <p:nvPr/>
        </p:nvSpPr>
        <p:spPr bwMode="auto">
          <a:xfrm>
            <a:off x="2411413" y="3146425"/>
            <a:ext cx="1728787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979613" y="2498725"/>
            <a:ext cx="1081087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5" name="AutoShape 11"/>
          <p:cNvSpPr>
            <a:spLocks noChangeArrowheads="1"/>
          </p:cNvSpPr>
          <p:nvPr/>
        </p:nvSpPr>
        <p:spPr bwMode="auto">
          <a:xfrm>
            <a:off x="5508625" y="3219450"/>
            <a:ext cx="719138" cy="35877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 flipH="1" flipV="1">
            <a:off x="6156325" y="3578225"/>
            <a:ext cx="503238" cy="4333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5754688" y="4084638"/>
            <a:ext cx="254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sledování změn hodnot</a:t>
            </a:r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 flipH="1">
            <a:off x="3635896" y="3501008"/>
            <a:ext cx="647700" cy="9366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 flipH="1">
            <a:off x="3708400" y="3506788"/>
            <a:ext cx="1295400" cy="9366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400" name="Line 16"/>
          <p:cNvSpPr>
            <a:spLocks noChangeShapeType="1"/>
          </p:cNvSpPr>
          <p:nvPr/>
        </p:nvSpPr>
        <p:spPr bwMode="auto">
          <a:xfrm flipH="1">
            <a:off x="3635375" y="3506788"/>
            <a:ext cx="1657350" cy="9366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401" name="Line 17"/>
          <p:cNvSpPr>
            <a:spLocks noChangeShapeType="1"/>
          </p:cNvSpPr>
          <p:nvPr/>
        </p:nvSpPr>
        <p:spPr bwMode="auto">
          <a:xfrm flipV="1">
            <a:off x="4643438" y="2786063"/>
            <a:ext cx="1081087" cy="43338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5795963" y="2590800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komentáře</a:t>
            </a:r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250825" y="494665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/>
              <a:t>Zpřehlednění vzorců</a:t>
            </a:r>
            <a:endParaRPr lang="cs-CZ" sz="1800"/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611188" y="5524500"/>
            <a:ext cx="348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Vložit tabulátor CTRL+ALT+TAB</a:t>
            </a:r>
          </a:p>
          <a:p>
            <a:r>
              <a:rPr lang="cs-CZ" sz="1800"/>
              <a:t>Vložit konec řádku ALT+ENTER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634595" y="1916832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7069906" y="3245644"/>
            <a:ext cx="1528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K</a:t>
            </a:r>
            <a:r>
              <a:rPr lang="cs-CZ" sz="1800" dirty="0" smtClean="0"/>
              <a:t>ontrola  </a:t>
            </a:r>
            <a:r>
              <a:rPr lang="cs-CZ" sz="1800" dirty="0"/>
              <a:t>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3856402"/>
            <a:ext cx="2470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Výběr funkce z knihoven</a:t>
            </a:r>
            <a:endParaRPr lang="cs-CZ" sz="1800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2029672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7593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204736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2276872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989837" y="3051095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2277120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rot="5400000" flipH="1" flipV="1">
            <a:off x="5741994" y="3051094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203848" y="3856402"/>
            <a:ext cx="5336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O</a:t>
            </a:r>
            <a:r>
              <a:rPr lang="cs-CZ" sz="1800" dirty="0" smtClean="0"/>
              <a:t>značení </a:t>
            </a:r>
            <a:r>
              <a:rPr lang="cs-CZ" sz="1800" dirty="0"/>
              <a:t>a odznačení předchozích a následných vzorců</a:t>
            </a:r>
          </a:p>
        </p:txBody>
      </p:sp>
      <p:sp>
        <p:nvSpPr>
          <p:cNvPr id="31" name="Šipka doprava 30"/>
          <p:cNvSpPr/>
          <p:nvPr/>
        </p:nvSpPr>
        <p:spPr>
          <a:xfrm rot="16200000">
            <a:off x="7632364" y="281690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l="18242" t="36119" r="55508" b="51281"/>
          <a:stretch>
            <a:fillRect/>
          </a:stretch>
        </p:blipFill>
        <p:spPr bwMode="auto">
          <a:xfrm>
            <a:off x="2987824" y="4891226"/>
            <a:ext cx="36004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Šipka doprava 32"/>
          <p:cNvSpPr/>
          <p:nvPr/>
        </p:nvSpPr>
        <p:spPr>
          <a:xfrm rot="7532543">
            <a:off x="5073506" y="458971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33"/>
          <p:cNvSpPr/>
          <p:nvPr/>
        </p:nvSpPr>
        <p:spPr>
          <a:xfrm>
            <a:off x="2627832" y="525126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79512" y="5169966"/>
            <a:ext cx="26877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Vkládání komentářů a</a:t>
            </a:r>
          </a:p>
          <a:p>
            <a:r>
              <a:rPr lang="cs-CZ" sz="1800" dirty="0" smtClean="0"/>
              <a:t>poznámek do vytvořeného</a:t>
            </a:r>
          </a:p>
          <a:p>
            <a:r>
              <a:rPr lang="cs-CZ" dirty="0" smtClean="0"/>
              <a:t>souboru se vzorci</a:t>
            </a:r>
            <a:endParaRPr lang="cs-CZ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395288" y="2565400"/>
          <a:ext cx="2247900" cy="2095500"/>
        </p:xfrm>
        <a:graphic>
          <a:graphicData uri="http://schemas.openxmlformats.org/presentationml/2006/ole">
            <p:oleObj spid="_x0000_s25602" name="Image" r:id="rId3" imgW="2247619" imgH="2095238" progId="">
              <p:embed/>
            </p:oleObj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2916238" y="2997200"/>
          <a:ext cx="4032250" cy="3390900"/>
        </p:xfrm>
        <a:graphic>
          <a:graphicData uri="http://schemas.openxmlformats.org/presentationml/2006/ole">
            <p:oleObj spid="_x0000_s25603" name="Image" r:id="rId4" imgW="5193651" imgH="4368254" progId="">
              <p:embed/>
            </p:oleObj>
          </a:graphicData>
        </a:graphic>
      </p:graphicFrame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195513" y="4005263"/>
            <a:ext cx="574675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5" name="AutoShape 7"/>
          <p:cNvSpPr>
            <a:spLocks noChangeArrowheads="1"/>
          </p:cNvSpPr>
          <p:nvPr/>
        </p:nvSpPr>
        <p:spPr bwMode="auto">
          <a:xfrm rot="5400000">
            <a:off x="2986881" y="3861594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2555775" y="5013324"/>
            <a:ext cx="647799" cy="50390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>
            <a:off x="2555775" y="5516562"/>
            <a:ext cx="503337" cy="66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74650" y="5229225"/>
            <a:ext cx="2109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Funkce a její stručný 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3708400" y="3789363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178175" y="19177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16463" y="2420938"/>
            <a:ext cx="73025" cy="13684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4542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55733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23" name="AutoShape 15"/>
          <p:cNvSpPr>
            <a:spLocks noChangeArrowheads="1"/>
          </p:cNvSpPr>
          <p:nvPr/>
        </p:nvSpPr>
        <p:spPr bwMode="auto">
          <a:xfrm rot="5400000" flipH="1">
            <a:off x="6840538" y="3465512"/>
            <a:ext cx="935038" cy="10080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7612063" y="4149725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průvodce funkcí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/ Vkládání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36040" r="80708" b="30361"/>
          <a:stretch>
            <a:fillRect/>
          </a:stretch>
        </p:blipFill>
        <p:spPr bwMode="auto">
          <a:xfrm>
            <a:off x="827584" y="22768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vzorců, textů, celých sloupců (zkopírování pomocí CTRL+C; dále „Vložit jinak...“)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grafů z Excelu do Wordu:</a:t>
            </a:r>
            <a:br>
              <a:rPr lang="cs-CZ" dirty="0" smtClean="0"/>
            </a:br>
            <a:r>
              <a:rPr lang="cs-CZ" dirty="0" smtClean="0"/>
              <a:t>Vložit jinak → Typ: Obrázek (rozšířený </a:t>
            </a:r>
            <a:r>
              <a:rPr lang="cs-CZ" dirty="0" err="1" smtClean="0"/>
              <a:t>metasoubor</a:t>
            </a:r>
            <a:r>
              <a:rPr lang="cs-CZ" dirty="0" smtClean="0"/>
              <a:t>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1190222" y="269543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62474" t="56279" r="11017" b="5921"/>
          <a:stretch>
            <a:fillRect/>
          </a:stretch>
        </p:blipFill>
        <p:spPr bwMode="auto">
          <a:xfrm>
            <a:off x="4176464" y="2276872"/>
            <a:ext cx="3635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3491904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236296" y="4437112"/>
            <a:ext cx="11337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cs-CZ" b="1" dirty="0" smtClean="0"/>
              <a:t>Vyzkoušej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II.b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 Tipy pro práci s Wordem</a:t>
            </a: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dirty="0" smtClean="0"/>
              <a:t>Automatické titulky ve Wordu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Automatické</a:t>
            </a:r>
            <a:r>
              <a:rPr kumimoji="0" lang="cs-CZ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titulky ve </a:t>
            </a:r>
            <a:r>
              <a:rPr kumimoji="0" lang="cs-CZ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wordu</a:t>
            </a:r>
            <a:r>
              <a:rPr kumimoji="0" lang="cs-CZ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snazší úpravy</a:t>
            </a: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31233" t="33600" r="42251" b="27400"/>
          <a:stretch>
            <a:fillRect/>
          </a:stretch>
        </p:blipFill>
        <p:spPr bwMode="auto">
          <a:xfrm>
            <a:off x="377057" y="1916832"/>
            <a:ext cx="3636912" cy="33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95536" y="4293096"/>
            <a:ext cx="17999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i="1" dirty="0" smtClean="0"/>
              <a:t>pravý klik na obrázek</a:t>
            </a:r>
            <a:endParaRPr lang="cs-CZ" sz="1400" i="1" dirty="0"/>
          </a:p>
        </p:txBody>
      </p:sp>
      <p:sp>
        <p:nvSpPr>
          <p:cNvPr id="7" name="Šipka doprava 6"/>
          <p:cNvSpPr/>
          <p:nvPr/>
        </p:nvSpPr>
        <p:spPr>
          <a:xfrm rot="7532543">
            <a:off x="3777360" y="391957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 l="42524" t="41159" r="32276" b="31121"/>
          <a:stretch>
            <a:fillRect/>
          </a:stretch>
        </p:blipFill>
        <p:spPr bwMode="auto">
          <a:xfrm>
            <a:off x="5220072" y="2096852"/>
            <a:ext cx="34563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 rot="5400000">
            <a:off x="4571083" y="2637830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rot="-1260000" flipH="1">
            <a:off x="5743841" y="3023992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 l="3675" t="6720" r="43301" b="75842"/>
          <a:stretch>
            <a:fillRect/>
          </a:stretch>
        </p:blipFill>
        <p:spPr bwMode="auto">
          <a:xfrm>
            <a:off x="683568" y="5301208"/>
            <a:ext cx="7272808" cy="149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Šipka doprava 11"/>
          <p:cNvSpPr/>
          <p:nvPr/>
        </p:nvSpPr>
        <p:spPr>
          <a:xfrm rot="2286931">
            <a:off x="374971" y="51234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7532543">
            <a:off x="6513666" y="557575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076056" y="494116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i="1" dirty="0" smtClean="0"/>
              <a:t>pravý klik na styl „Titulek“ </a:t>
            </a:r>
            <a:endParaRPr lang="cs-CZ" sz="1400" i="1" dirty="0"/>
          </a:p>
        </p:txBody>
      </p:sp>
      <p:sp>
        <p:nvSpPr>
          <p:cNvPr id="17" name="Šipka doprava 16"/>
          <p:cNvSpPr/>
          <p:nvPr/>
        </p:nvSpPr>
        <p:spPr>
          <a:xfrm rot="7532543">
            <a:off x="7161738" y="607981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956376" y="6165304"/>
            <a:ext cx="1187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 smtClean="0"/>
              <a:t>úprava stylu dle potřeby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seznamy ve Wordu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Máme-li vytvořené</a:t>
            </a:r>
            <a:r>
              <a:rPr kumimoji="0" lang="cs-CZ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automatické titulky grafů a tabulek, pak lze vytvořit automatické seznamy</a:t>
            </a: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825035" y="24794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l="20604" t="6720" r="45271" b="80680"/>
          <a:stretch>
            <a:fillRect/>
          </a:stretch>
        </p:blipFill>
        <p:spPr bwMode="auto">
          <a:xfrm>
            <a:off x="467544" y="2780928"/>
            <a:ext cx="46805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7532543">
            <a:off x="4641457" y="276744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67544" y="4637509"/>
          <a:ext cx="495300" cy="447675"/>
        </p:xfrm>
        <a:graphic>
          <a:graphicData uri="http://schemas.openxmlformats.org/presentationml/2006/ole">
            <p:oleObj spid="_x0000_s37892" name="Visio" r:id="rId4" imgW="495148" imgH="448170" progId="">
              <p:embed/>
            </p:oleObj>
          </a:graphicData>
        </a:graphic>
      </p:graphicFrame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115616" y="4571836"/>
            <a:ext cx="5616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chemeClr val="tx2"/>
                </a:solidFill>
              </a:rPr>
              <a:t>Každý objekt, který chceme zahrnout do automatického seznamu, musí mít automatický titulek</a:t>
            </a: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r>
              <a:rPr lang="cs-CZ" sz="1600" dirty="0" smtClean="0">
                <a:solidFill>
                  <a:schemeClr val="tx2"/>
                </a:solidFill>
              </a:rPr>
              <a:t>Aktualizace čísel titulků – pravý klik na označený titulek</a:t>
            </a:r>
          </a:p>
          <a:p>
            <a:r>
              <a:rPr lang="cs-CZ" sz="1600" dirty="0" smtClean="0">
                <a:solidFill>
                  <a:schemeClr val="tx2"/>
                </a:solidFill>
              </a:rPr>
              <a:t>(obdobně aktualizace již vytvořeného seznamu) </a:t>
            </a:r>
            <a:endParaRPr lang="cs-CZ" sz="1600" dirty="0">
              <a:solidFill>
                <a:schemeClr val="tx2"/>
              </a:solidFill>
            </a:endParaRP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print"/>
          <a:srcRect l="24408" t="55120" r="59317" b="7921"/>
          <a:stretch>
            <a:fillRect/>
          </a:stretch>
        </p:blipFill>
        <p:spPr bwMode="auto">
          <a:xfrm>
            <a:off x="6732240" y="3140968"/>
            <a:ext cx="22322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 rot="-720000" flipH="1">
            <a:off x="5756017" y="4839458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822</TotalTime>
  <Words>391</Words>
  <Application>Microsoft Office PowerPoint</Application>
  <PresentationFormat>Předvádění na obrazovce (4:3)</PresentationFormat>
  <Paragraphs>79</Paragraphs>
  <Slides>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01_Klin_dat_upravyM</vt:lpstr>
      <vt:lpstr>Image</vt:lpstr>
      <vt:lpstr>Visio</vt:lpstr>
      <vt:lpstr>II. Vzorce v Excelu Tipy pro práci s Wordem</vt:lpstr>
      <vt:lpstr>II.a Vzorce v listu Excelu</vt:lpstr>
      <vt:lpstr>Vzorce – odkaz na buňku stylu A1</vt:lpstr>
      <vt:lpstr> Vzorce – tipy a triky I.</vt:lpstr>
      <vt:lpstr> Vzorce – tipy a triky II.</vt:lpstr>
      <vt:lpstr>   Vzorce – využití seznamu vzorců</vt:lpstr>
      <vt:lpstr>Kopírování / Vkládání</vt:lpstr>
      <vt:lpstr>II.b Tipy pro práci s Wordem Automatické titulky ve Wordu</vt:lpstr>
      <vt:lpstr>Automatické seznamy ve Wordu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Vzorce v excelu</dc:title>
  <dc:creator>cvanova</dc:creator>
  <cp:lastModifiedBy>maluskova</cp:lastModifiedBy>
  <cp:revision>34</cp:revision>
  <dcterms:created xsi:type="dcterms:W3CDTF">2011-03-10T15:44:21Z</dcterms:created>
  <dcterms:modified xsi:type="dcterms:W3CDTF">2013-02-28T05:43:21Z</dcterms:modified>
</cp:coreProperties>
</file>