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54" r:id="rId2"/>
    <p:sldId id="355" r:id="rId3"/>
    <p:sldId id="356" r:id="rId4"/>
    <p:sldId id="357" r:id="rId5"/>
    <p:sldId id="381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22.9.2014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22.9.2014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22.9.2014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List_aplikace_Microsoft_Office_Excel_97-20033.xls"/><Relationship Id="rId5" Type="http://schemas.openxmlformats.org/officeDocument/2006/relationships/oleObject" Target="../embeddings/List_aplikace_Microsoft_Office_Excel_97-20032.xls"/><Relationship Id="rId4" Type="http://schemas.openxmlformats.org/officeDocument/2006/relationships/oleObject" Target="../embeddings/List_aplikace_Microsoft_Office_Excel_97-2003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List_aplikace_Microsoft_Office_Excel_97-20035.xls"/><Relationship Id="rId4" Type="http://schemas.openxmlformats.org/officeDocument/2006/relationships/oleObject" Target="../embeddings/List_aplikace_Microsoft_Office_Excel_97-20034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Základní popisné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Frekvenční tabulky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 smtClean="0"/>
              <a:t>Příklad:</a:t>
            </a:r>
            <a:r>
              <a:rPr lang="cs-CZ" sz="2000" smtClean="0"/>
              <a:t>	</a:t>
            </a:r>
            <a:r>
              <a:rPr lang="cs-CZ" sz="2000" b="1" smtClean="0"/>
              <a:t>x: koncentrace látky v 	krvi n = 100 pacientů</a:t>
            </a:r>
            <a:endParaRPr lang="cs-CZ" sz="2000" smtClean="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/>
                <a:gridCol w="468313"/>
                <a:gridCol w="495300"/>
                <a:gridCol w="661987"/>
                <a:gridCol w="660400"/>
                <a:gridCol w="6619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p:oleObj spid="_x0000_s135170" name="Graf" r:id="rId4" imgW="4372043" imgH="3086100" progId="MSGraph.Chart.8">
              <p:embed followColorScheme="full"/>
            </p:oleObj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p:oleObj spid="_x0000_s135171" name="Graf" r:id="rId5" imgW="4372043" imgH="2866935" progId="MSGraph.Chart.8">
              <p:embed followColorScheme="full"/>
            </p:oleObj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 smtClean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p:oleObj spid="_x0000_s136194" name="Graf" r:id="rId4" imgW="4308840" imgH="2306160" progId="Excel.Sheet.8">
              <p:embed/>
            </p:oleObj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p:oleObj spid="_x0000_s136195" name="Graf" r:id="rId5" imgW="4308840" imgH="2306160" progId="Excel.Sheet.8">
              <p:embed/>
            </p:oleObj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p:oleObj spid="_x0000_s136196" name="Graf" r:id="rId6" imgW="6198840" imgH="2306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 smtClean="0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 smtClean="0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p:oleObj spid="_x0000_s137218" name="Graf" r:id="rId4" imgW="7155000" imgH="3048840" progId="Excel.Sheet.8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p:oleObj spid="_x0000_s137219" name="Graf" r:id="rId5" imgW="7008840" imgH="3138840" progId="Excel.Sheet.8">
              <p:embed/>
            </p:oleObj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348038" y="4430713"/>
            <a:ext cx="2828925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162800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 </a:t>
            </a:r>
            <a:r>
              <a:rPr lang="cs-CZ" b="0" i="0" u="sng"/>
              <a:t>Věk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b="0" i="0"/>
              <a:t> </a:t>
            </a:r>
            <a:r>
              <a:rPr lang="cs-CZ" sz="1600" b="0" i="0"/>
              <a:t>0 - 4</a:t>
            </a:r>
          </a:p>
          <a:p>
            <a:pPr eaLnBrk="0" hangingPunct="0"/>
            <a:r>
              <a:rPr lang="cs-CZ" sz="1600" b="0" i="0"/>
              <a:t> 5 - 9</a:t>
            </a:r>
          </a:p>
          <a:p>
            <a:pPr eaLnBrk="0" hangingPunct="0"/>
            <a:r>
              <a:rPr lang="cs-CZ" sz="1600" b="0" i="0"/>
              <a:t>10 - 15</a:t>
            </a:r>
          </a:p>
          <a:p>
            <a:pPr eaLnBrk="0" hangingPunct="0"/>
            <a:r>
              <a:rPr lang="cs-CZ" sz="1600" b="0" i="0"/>
              <a:t>16 - 19</a:t>
            </a:r>
          </a:p>
          <a:p>
            <a:pPr eaLnBrk="0" hangingPunct="0"/>
            <a:r>
              <a:rPr lang="cs-CZ" sz="1600" b="0" i="0"/>
              <a:t>20 - 24</a:t>
            </a:r>
          </a:p>
          <a:p>
            <a:pPr eaLnBrk="0" hangingPunct="0"/>
            <a:r>
              <a:rPr lang="cs-CZ" sz="1600" b="0" i="0"/>
              <a:t>25 - 59</a:t>
            </a:r>
          </a:p>
          <a:p>
            <a:pPr eaLnBrk="0" hangingPunct="0"/>
            <a:r>
              <a:rPr lang="cs-CZ" sz="1600" b="0" i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 smtClean="0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smtClean="0"/>
              <a:t>Výběrové rozložení hodnot lze modelově popsat  a definovat tak 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 smtClean="0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7" name="Text Box 20"/>
          <p:cNvSpPr txBox="1">
            <a:spLocks noChangeArrowheads="1"/>
          </p:cNvSpPr>
          <p:nvPr/>
        </p:nvSpPr>
        <p:spPr bwMode="auto">
          <a:xfrm>
            <a:off x="2935288" y="3759200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P(X   x) =  </a:t>
            </a:r>
            <a:r>
              <a:rPr lang="cs-CZ" sz="2400" b="0" i="0">
                <a:latin typeface="Symbol" pitchFamily="18" charset="2"/>
              </a:rPr>
              <a:t>F</a:t>
            </a:r>
            <a:r>
              <a:rPr lang="cs-CZ" sz="2400" b="0" i="0"/>
              <a:t>(x) = F(x")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19" name="Text Box 22"/>
          <p:cNvSpPr txBox="1">
            <a:spLocks noChangeArrowheads="1"/>
          </p:cNvSpPr>
          <p:nvPr/>
        </p:nvSpPr>
        <p:spPr bwMode="auto">
          <a:xfrm>
            <a:off x="825500" y="5634038"/>
            <a:ext cx="2551113" cy="681037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b="0" i="0"/>
              <a:t>P(X   x) =    </a:t>
            </a:r>
            <a:r>
              <a:rPr lang="cs-CZ" b="0" i="0">
                <a:latin typeface="Symbol" pitchFamily="18" charset="2"/>
              </a:rPr>
              <a:t>j</a:t>
            </a:r>
            <a:r>
              <a:rPr lang="cs-CZ" b="0" i="0"/>
              <a:t>(x)  d(x)</a:t>
            </a:r>
          </a:p>
          <a:p>
            <a:pPr eaLnBrk="0" hangingPunct="0"/>
            <a:r>
              <a:rPr lang="cs-CZ" b="0" i="0"/>
              <a:t>             M</a:t>
            </a:r>
          </a:p>
        </p:txBody>
      </p:sp>
      <p:sp>
        <p:nvSpPr>
          <p:cNvPr id="51220" name="Text Box 23"/>
          <p:cNvSpPr txBox="1">
            <a:spLocks noChangeArrowheads="1"/>
          </p:cNvSpPr>
          <p:nvPr/>
        </p:nvSpPr>
        <p:spPr bwMode="auto">
          <a:xfrm>
            <a:off x="3773488" y="2093913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>
                <a:latin typeface="Symbol" pitchFamily="18" charset="2"/>
              </a:rPr>
              <a:t>j</a:t>
            </a:r>
            <a:r>
              <a:rPr lang="cs-CZ" sz="2400" b="0" i="0"/>
              <a:t>(x)  d(x) = 1</a:t>
            </a:r>
          </a:p>
        </p:txBody>
      </p:sp>
      <p:sp>
        <p:nvSpPr>
          <p:cNvPr id="51221" name="Freeform 24"/>
          <p:cNvSpPr>
            <a:spLocks/>
          </p:cNvSpPr>
          <p:nvPr/>
        </p:nvSpPr>
        <p:spPr bwMode="auto">
          <a:xfrm>
            <a:off x="3544888" y="2093913"/>
            <a:ext cx="295275" cy="314325"/>
          </a:xfrm>
          <a:custGeom>
            <a:avLst/>
            <a:gdLst>
              <a:gd name="T0" fmla="*/ 0 w 31"/>
              <a:gd name="T1" fmla="*/ 2147483647 h 33"/>
              <a:gd name="T2" fmla="*/ 2147483647 w 31"/>
              <a:gd name="T3" fmla="*/ 2147483647 h 33"/>
              <a:gd name="T4" fmla="*/ 2147483647 w 31"/>
              <a:gd name="T5" fmla="*/ 2147483647 h 33"/>
              <a:gd name="T6" fmla="*/ 2147483647 w 31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31"/>
              <a:gd name="T13" fmla="*/ 0 h 33"/>
              <a:gd name="T14" fmla="*/ 31 w 31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" h="33">
                <a:moveTo>
                  <a:pt x="0" y="32"/>
                </a:moveTo>
                <a:cubicBezTo>
                  <a:pt x="4" y="32"/>
                  <a:pt x="9" y="33"/>
                  <a:pt x="12" y="29"/>
                </a:cubicBezTo>
                <a:cubicBezTo>
                  <a:pt x="15" y="25"/>
                  <a:pt x="17" y="10"/>
                  <a:pt x="20" y="5"/>
                </a:cubicBezTo>
                <a:cubicBezTo>
                  <a:pt x="23" y="0"/>
                  <a:pt x="29" y="2"/>
                  <a:pt x="31" y="1"/>
                </a:cubicBez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22" name="Text Box 25"/>
          <p:cNvSpPr txBox="1">
            <a:spLocks noChangeArrowheads="1"/>
          </p:cNvSpPr>
          <p:nvPr/>
        </p:nvSpPr>
        <p:spPr bwMode="auto">
          <a:xfrm>
            <a:off x="3087688" y="2474913"/>
            <a:ext cx="76200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>
                <a:latin typeface="Symbol" pitchFamily="18" charset="2"/>
              </a:rPr>
              <a:t>- Ą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>
                <a:latin typeface="Symbol" pitchFamily="18" charset="2"/>
              </a:rPr>
              <a:t>Ą</a:t>
            </a:r>
          </a:p>
        </p:txBody>
      </p:sp>
      <p:sp>
        <p:nvSpPr>
          <p:cNvPr id="51224" name="Text Box 27"/>
          <p:cNvSpPr txBox="1">
            <a:spLocks noChangeArrowheads="1"/>
          </p:cNvSpPr>
          <p:nvPr/>
        </p:nvSpPr>
        <p:spPr bwMode="auto">
          <a:xfrm>
            <a:off x="1157288" y="56562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>
                <a:latin typeface="Symbol" pitchFamily="18" charset="2"/>
              </a:rPr>
              <a:t>Ł </a:t>
            </a:r>
            <a:r>
              <a:rPr lang="cs-CZ" sz="2400" b="0" i="0"/>
              <a:t>  </a:t>
            </a:r>
          </a:p>
        </p:txBody>
      </p:sp>
      <p:sp>
        <p:nvSpPr>
          <p:cNvPr id="51225" name="Freeform 28"/>
          <p:cNvSpPr>
            <a:spLocks/>
          </p:cNvSpPr>
          <p:nvPr/>
        </p:nvSpPr>
        <p:spPr bwMode="auto">
          <a:xfrm>
            <a:off x="1792288" y="5732463"/>
            <a:ext cx="295275" cy="314325"/>
          </a:xfrm>
          <a:custGeom>
            <a:avLst/>
            <a:gdLst>
              <a:gd name="T0" fmla="*/ 0 w 31"/>
              <a:gd name="T1" fmla="*/ 2147483647 h 33"/>
              <a:gd name="T2" fmla="*/ 2147483647 w 31"/>
              <a:gd name="T3" fmla="*/ 2147483647 h 33"/>
              <a:gd name="T4" fmla="*/ 2147483647 w 31"/>
              <a:gd name="T5" fmla="*/ 2147483647 h 33"/>
              <a:gd name="T6" fmla="*/ 2147483647 w 31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31"/>
              <a:gd name="T13" fmla="*/ 0 h 33"/>
              <a:gd name="T14" fmla="*/ 31 w 31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" h="33">
                <a:moveTo>
                  <a:pt x="0" y="32"/>
                </a:moveTo>
                <a:cubicBezTo>
                  <a:pt x="4" y="32"/>
                  <a:pt x="9" y="33"/>
                  <a:pt x="12" y="29"/>
                </a:cubicBezTo>
                <a:cubicBezTo>
                  <a:pt x="15" y="25"/>
                  <a:pt x="17" y="10"/>
                  <a:pt x="20" y="5"/>
                </a:cubicBezTo>
                <a:cubicBezTo>
                  <a:pt x="23" y="0"/>
                  <a:pt x="29" y="2"/>
                  <a:pt x="31" y="1"/>
                </a:cubicBez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26" name="Text Box 29"/>
          <p:cNvSpPr txBox="1">
            <a:spLocks noChangeArrowheads="1"/>
          </p:cNvSpPr>
          <p:nvPr/>
        </p:nvSpPr>
        <p:spPr bwMode="auto">
          <a:xfrm>
            <a:off x="3468688" y="374491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>
                <a:latin typeface="Symbol" pitchFamily="18" charset="2"/>
              </a:rPr>
              <a:t>Ł </a:t>
            </a:r>
            <a:r>
              <a:rPr lang="cs-CZ" sz="2400" b="0" i="0"/>
              <a:t>  </a:t>
            </a:r>
          </a:p>
        </p:txBody>
      </p:sp>
      <p:sp>
        <p:nvSpPr>
          <p:cNvPr id="51227" name="Text Box 30"/>
          <p:cNvSpPr txBox="1">
            <a:spLocks noChangeArrowheads="1"/>
          </p:cNvSpPr>
          <p:nvPr/>
        </p:nvSpPr>
        <p:spPr bwMode="auto">
          <a:xfrm>
            <a:off x="6400800" y="1295400"/>
            <a:ext cx="25527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0" i="0"/>
              <a:t>F(x): Pravděpodobnost, že se X vyskytuje</a:t>
            </a:r>
          </a:p>
          <a:p>
            <a:pPr algn="ctr" eaLnBrk="0" hangingPunct="0"/>
            <a:r>
              <a:rPr lang="cs-CZ" b="0" i="0"/>
              <a:t>v intervalu M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0" name="Freeform 35" descr="Světlý svislý"/>
          <p:cNvSpPr>
            <a:spLocks/>
          </p:cNvSpPr>
          <p:nvPr/>
        </p:nvSpPr>
        <p:spPr bwMode="auto">
          <a:xfrm>
            <a:off x="7315200" y="2667000"/>
            <a:ext cx="685800" cy="1085850"/>
          </a:xfrm>
          <a:custGeom>
            <a:avLst/>
            <a:gdLst>
              <a:gd name="T0" fmla="*/ 2147483647 w 72"/>
              <a:gd name="T1" fmla="*/ 2147483647 h 117"/>
              <a:gd name="T2" fmla="*/ 2147483647 w 72"/>
              <a:gd name="T3" fmla="*/ 2147483647 h 117"/>
              <a:gd name="T4" fmla="*/ 2147483647 w 72"/>
              <a:gd name="T5" fmla="*/ 0 h 117"/>
              <a:gd name="T6" fmla="*/ 2147483647 w 72"/>
              <a:gd name="T7" fmla="*/ 2147483647 h 117"/>
              <a:gd name="T8" fmla="*/ 2147483647 w 72"/>
              <a:gd name="T9" fmla="*/ 2147483647 h 117"/>
              <a:gd name="T10" fmla="*/ 0 w 72"/>
              <a:gd name="T11" fmla="*/ 2147483647 h 1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117"/>
              <a:gd name="T20" fmla="*/ 72 w 72"/>
              <a:gd name="T21" fmla="*/ 117 h 1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117">
                <a:moveTo>
                  <a:pt x="4" y="116"/>
                </a:moveTo>
                <a:lnTo>
                  <a:pt x="3" y="20"/>
                </a:lnTo>
                <a:lnTo>
                  <a:pt x="41" y="0"/>
                </a:lnTo>
                <a:lnTo>
                  <a:pt x="72" y="17"/>
                </a:lnTo>
                <a:lnTo>
                  <a:pt x="72" y="117"/>
                </a:lnTo>
                <a:lnTo>
                  <a:pt x="0" y="117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7467600" y="3838575"/>
            <a:ext cx="495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3886200" y="4508500"/>
            <a:ext cx="5105400" cy="1743075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/>
              <a:t>Známe-li distribuční funkci, pak známe rozložení sledované veličiny.</a:t>
            </a:r>
          </a:p>
          <a:p>
            <a:pPr algn="ctr" eaLnBrk="0" hangingPunct="0"/>
            <a:endParaRPr lang="cs-CZ" sz="2000" b="0" i="0"/>
          </a:p>
          <a:p>
            <a:pPr algn="ctr" eaLnBrk="0" hangingPunct="0"/>
            <a:r>
              <a:rPr lang="cs-CZ" sz="2000" b="0" i="0"/>
              <a:t>Pro jakoukoli množinu hodnot (</a:t>
            </a:r>
            <a:r>
              <a:rPr lang="cs-CZ" sz="2000" i="0"/>
              <a:t>M</a:t>
            </a:r>
            <a:r>
              <a:rPr lang="cs-CZ" sz="2000" b="0" i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p:oleObj spid="_x0000_s138242" name="Graf" r:id="rId4" imgW="4372043" imgH="3086100" progId="MSGraph.Chart.8">
              <p:embed followColorScheme="full"/>
            </p:oleObj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p:oleObj spid="_x0000_s138243" name="Graf" r:id="rId5" imgW="4381500" imgH="2857500" progId="MSGraph.Chart.8">
              <p:embed followColorScheme="full"/>
            </p:oleObj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/>
              <a:t>Hledáme:</a:t>
            </a:r>
            <a:r>
              <a:rPr lang="cs-CZ" sz="2000" i="0"/>
              <a:t> </a:t>
            </a:r>
            <a:r>
              <a:rPr lang="cs-CZ" sz="2000" b="0" i="0"/>
              <a:t> P(X   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) = 0,95 = </a:t>
            </a:r>
            <a:r>
              <a:rPr lang="cs-CZ" sz="2000" b="0" i="0">
                <a:latin typeface="Symbol" pitchFamily="18" charset="2"/>
              </a:rPr>
              <a:t>q</a:t>
            </a:r>
            <a:endParaRPr lang="cs-CZ" sz="2000" b="0" i="0"/>
          </a:p>
          <a:p>
            <a:pPr algn="ctr" eaLnBrk="0" hangingPunct="0"/>
            <a:r>
              <a:rPr lang="cs-CZ" sz="2000" b="0" i="0"/>
              <a:t>x</a:t>
            </a:r>
            <a:r>
              <a:rPr lang="cs-CZ" sz="2000" b="0" i="0" baseline="-25000">
                <a:latin typeface="Symbol" pitchFamily="18" charset="2"/>
              </a:rPr>
              <a:t>q</a:t>
            </a:r>
            <a:r>
              <a:rPr lang="cs-CZ" sz="2000" b="0" i="0"/>
              <a:t> = (</a:t>
            </a:r>
            <a:r>
              <a:rPr lang="cs-CZ" sz="3200" b="0" i="0"/>
              <a:t>x</a:t>
            </a:r>
            <a:r>
              <a:rPr lang="cs-CZ" sz="1400" i="0"/>
              <a:t>0,95</a:t>
            </a:r>
            <a:r>
              <a:rPr lang="cs-CZ" sz="2000" b="0" i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q</a:t>
            </a:r>
            <a:r>
              <a:rPr lang="cs-CZ" sz="2000" b="0" i="0"/>
              <a:t>  = 0,95 … Pravděpodobnost</a:t>
            </a:r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solidFill>
                  <a:srgbClr val="CC0000"/>
                </a:solidFill>
              </a:rPr>
              <a:t>Jakékoliv číslo na ose x je kvantilem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7" name="Rectangle 26"/>
          <p:cNvSpPr>
            <a:spLocks noChangeArrowheads="1"/>
          </p:cNvSpPr>
          <p:nvPr/>
        </p:nvSpPr>
        <p:spPr bwMode="auto">
          <a:xfrm>
            <a:off x="4484688" y="18780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0" i="0">
                <a:latin typeface="Symbol" pitchFamily="18" charset="2"/>
              </a:rPr>
              <a:t>Ł</a:t>
            </a:r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Realitu můžeme popisovat různými typy dat, každý z nich se specifickými vlastnostmi, výhodami, nevýhodami a vlastní sadou využitelných statistických metod - od binárních přes kategoriální, ordinální až po spojitá data roste míra informace v nich obsažené.</a:t>
            </a:r>
          </a:p>
          <a:p>
            <a:r>
              <a:rPr lang="cs-CZ" smtClean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057400" y="1346200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5943600" y="2105025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0" i="0"/>
              <a:t/>
            </a: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057400" y="2495550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041525" y="3646488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057400" y="4797425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667625" y="2933700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228600" y="1343025"/>
            <a:ext cx="182880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nominální</a:t>
            </a:r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685800" y="16478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43020" name="AutoShape 11"/>
          <p:cNvSpPr>
            <a:spLocks noChangeArrowheads="1"/>
          </p:cNvSpPr>
          <p:nvPr/>
        </p:nvSpPr>
        <p:spPr bwMode="auto">
          <a:xfrm rot="16200000" flipV="1">
            <a:off x="685800" y="28670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43021" name="AutoShape 12"/>
          <p:cNvSpPr>
            <a:spLocks noChangeArrowheads="1"/>
          </p:cNvSpPr>
          <p:nvPr/>
        </p:nvSpPr>
        <p:spPr bwMode="auto">
          <a:xfrm rot="16200000" flipV="1">
            <a:off x="685800" y="40100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4203700" y="1760538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4203700" y="4079875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3962400" y="3695700"/>
            <a:ext cx="18288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otázky</a:t>
            </a:r>
          </a:p>
          <a:p>
            <a:pPr>
              <a:spcBef>
                <a:spcPct val="50000"/>
              </a:spcBef>
            </a:pPr>
            <a:endParaRPr lang="cs-CZ" sz="1500" b="0" i="0" dirty="0"/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107950" y="5805488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>
                <a:latin typeface="Arial Black" pitchFamily="34" charset="0"/>
              </a:rPr>
              <a:t>Samotná znalost typu dat ale na dosažení informace nestačí ………….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195736" y="4293096"/>
            <a:ext cx="12241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 smtClean="0"/>
              <a:t>Binární data</a:t>
            </a:r>
            <a:endParaRPr lang="cs-CZ" sz="15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289795" name="AutoShape 3"/>
          <p:cNvSpPr>
            <a:spLocks noChangeArrowheads="1"/>
          </p:cNvSpPr>
          <p:nvPr/>
        </p:nvSpPr>
        <p:spPr bwMode="auto">
          <a:xfrm>
            <a:off x="2057400" y="2362200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89796" name="AutoShape 4"/>
          <p:cNvSpPr>
            <a:spLocks noChangeArrowheads="1"/>
          </p:cNvSpPr>
          <p:nvPr/>
        </p:nvSpPr>
        <p:spPr bwMode="auto">
          <a:xfrm>
            <a:off x="2057400" y="4133850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</a:p>
        </p:txBody>
      </p:sp>
      <p:sp>
        <p:nvSpPr>
          <p:cNvPr id="289797" name="AutoShape 5"/>
          <p:cNvSpPr>
            <a:spLocks noChangeArrowheads="1"/>
          </p:cNvSpPr>
          <p:nvPr/>
        </p:nvSpPr>
        <p:spPr bwMode="auto">
          <a:xfrm>
            <a:off x="2057400" y="5284788"/>
            <a:ext cx="1873250" cy="3984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MODUS</a:t>
            </a: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228600" y="1828800"/>
            <a:ext cx="182880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/>
              <a:t>Data poměrová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intervalová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ordinální</a:t>
            </a:r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endParaRPr lang="cs-CZ" sz="1700" b="0" i="0" u="sng"/>
          </a:p>
          <a:p>
            <a:pPr>
              <a:spcBef>
                <a:spcPct val="50000"/>
              </a:spcBef>
            </a:pPr>
            <a:r>
              <a:rPr lang="cs-CZ" sz="1700" b="0" i="0" u="sng"/>
              <a:t>Data nominální</a:t>
            </a:r>
          </a:p>
        </p:txBody>
      </p:sp>
      <p:sp>
        <p:nvSpPr>
          <p:cNvPr id="44040" name="AutoShape 7"/>
          <p:cNvSpPr>
            <a:spLocks noChangeArrowheads="1"/>
          </p:cNvSpPr>
          <p:nvPr/>
        </p:nvSpPr>
        <p:spPr bwMode="auto">
          <a:xfrm rot="16200000" flipV="1">
            <a:off x="685800" y="2133600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44041" name="AutoShape 8"/>
          <p:cNvSpPr>
            <a:spLocks noChangeArrowheads="1"/>
          </p:cNvSpPr>
          <p:nvPr/>
        </p:nvSpPr>
        <p:spPr bwMode="auto">
          <a:xfrm rot="16200000" flipV="1">
            <a:off x="685800" y="3352800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44042" name="AutoShape 9"/>
          <p:cNvSpPr>
            <a:spLocks noChangeArrowheads="1"/>
          </p:cNvSpPr>
          <p:nvPr/>
        </p:nvSpPr>
        <p:spPr bwMode="auto">
          <a:xfrm rot="16200000" flipV="1">
            <a:off x="685800" y="4495800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9802" name="AutoShape 10"/>
          <p:cNvSpPr>
            <a:spLocks noChangeArrowheads="1"/>
          </p:cNvSpPr>
          <p:nvPr/>
        </p:nvSpPr>
        <p:spPr bwMode="auto">
          <a:xfrm>
            <a:off x="4289425" y="2246313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9803" name="AutoShape 11"/>
          <p:cNvSpPr>
            <a:spLocks noChangeArrowheads="1"/>
          </p:cNvSpPr>
          <p:nvPr/>
        </p:nvSpPr>
        <p:spPr bwMode="auto">
          <a:xfrm>
            <a:off x="4289425" y="4565650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1130424" y="1484784"/>
            <a:ext cx="3657600" cy="4318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solidFill>
                  <a:srgbClr val="3333CC"/>
                </a:solidFill>
              </a:rPr>
              <a:t>Statistika středu</a:t>
            </a:r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04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04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4404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Průměr: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Rozptyl (výběrový):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p-</a:t>
            </a:r>
            <a:r>
              <a:rPr lang="cs-CZ" sz="2000" i="0" dirty="0" err="1" smtClean="0">
                <a:solidFill>
                  <a:srgbClr val="3333CC"/>
                </a:solidFill>
              </a:rPr>
              <a:t>tý</a:t>
            </a:r>
            <a:r>
              <a:rPr lang="cs-CZ" sz="2000" i="0" dirty="0" smtClean="0">
                <a:solidFill>
                  <a:srgbClr val="3333CC"/>
                </a:solidFill>
              </a:rPr>
              <a:t> kvantil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Medián: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Data: 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698166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Směrodatná odchylka (výběrová):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Modus: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p:oleObj spid="_x0000_s133122" name="Graf" r:id="rId4" imgW="4372043" imgH="3171825" progId="MSGraph.Chart.8">
              <p:embed followColorScheme="full"/>
            </p:oleObj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p:oleObj spid="_x0000_s133123" name="Graf" r:id="rId5" imgW="4372043" imgH="3171825" progId="MSGraph.Chart.8">
              <p:embed followColorScheme="full"/>
            </p:oleObj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 smtClean="0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r>
              <a:rPr lang="cs-CZ" sz="800" b="0" i="0"/>
              <a:t/>
            </a: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p:oleObj spid="_x0000_s134146" name="Graf" r:id="rId4" imgW="4372043" imgH="2600325" progId="MSGraph.Chart.8">
              <p:embed followColorScheme="full"/>
            </p:oleObj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p:oleObj spid="_x0000_s134147" name="Graf" r:id="rId5" imgW="4372043" imgH="2600325" progId="MSGraph.Chart.8">
              <p:embed followColorScheme="full"/>
            </p:oleObj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p:oleObj spid="_x0000_s134148" name="Graf" r:id="rId6" imgW="4372043" imgH="2581185" progId="MSGraph.Chart.8">
              <p:embed followColorScheme="full"/>
            </p:oleObj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p:oleObj spid="_x0000_s134149" name="Graf" r:id="rId7" imgW="4372043" imgH="2819490" progId="MSGraph.Chart.8">
              <p:embed followColorScheme="full"/>
            </p:oleObj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10 -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30 -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40 -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60 -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0,1 -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0,3 -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0,4 -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0,6 -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3799</TotalTime>
  <Words>1139</Words>
  <Application>Microsoft Office PowerPoint</Application>
  <PresentationFormat>Předvádění na obrazovce (4:3)</PresentationFormat>
  <Paragraphs>394</Paragraphs>
  <Slides>19</Slides>
  <Notes>17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01_Klin_dat_upravyM</vt:lpstr>
      <vt:lpstr>Graf</vt:lpstr>
      <vt:lpstr>2. Základní typy dat</vt:lpstr>
      <vt:lpstr>Anotace</vt:lpstr>
      <vt:lpstr>Jak vznikají informace ? – různé typy dat znamenají různou informaci</vt:lpstr>
      <vt:lpstr>Jak vznikají informace ? – různé typy dat znamenají různou informaci</vt:lpstr>
      <vt:lpstr>Jak vznikají informace ? – různé typy dat znamenají různou informaci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definovat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61</cp:revision>
  <dcterms:created xsi:type="dcterms:W3CDTF">2011-03-10T15:44:21Z</dcterms:created>
  <dcterms:modified xsi:type="dcterms:W3CDTF">2014-09-22T11:54:01Z</dcterms:modified>
</cp:coreProperties>
</file>