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705" r:id="rId2"/>
    <p:sldMasterId id="2147483706" r:id="rId3"/>
  </p:sldMasterIdLst>
  <p:notesMasterIdLst>
    <p:notesMasterId r:id="rId31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6349"/>
    <a:srgbClr val="FFFF99"/>
    <a:srgbClr val="400000"/>
    <a:srgbClr val="800000"/>
    <a:srgbClr val="CC0000"/>
    <a:srgbClr val="FF0000"/>
    <a:srgbClr val="000099"/>
    <a:srgbClr val="DDDDDD"/>
    <a:srgbClr val="B2B2B2"/>
    <a:srgbClr val="607B7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33" autoAdjust="0"/>
    <p:restoredTop sz="94660"/>
  </p:normalViewPr>
  <p:slideViewPr>
    <p:cSldViewPr>
      <p:cViewPr varScale="1">
        <p:scale>
          <a:sx n="86" d="100"/>
          <a:sy n="86" d="100"/>
        </p:scale>
        <p:origin x="-14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4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chart>
    <c:autoTitleDeleted val="1"/>
    <c:plotArea>
      <c:layout>
        <c:manualLayout>
          <c:layoutTarget val="inner"/>
          <c:xMode val="edge"/>
          <c:yMode val="edge"/>
          <c:x val="2.1153846153846211E-2"/>
          <c:y val="3.416149068322992E-2"/>
          <c:w val="0.96153846153846168"/>
          <c:h val="0.83850931677018858"/>
        </c:manualLayout>
      </c:layout>
      <c:barChart>
        <c:barDir val="col"/>
        <c:grouping val="clustered"/>
        <c:ser>
          <c:idx val="0"/>
          <c:order val="0"/>
          <c:tx>
            <c:strRef>
              <c:f>Sheet1!$A$2</c:f>
              <c:strCache>
                <c:ptCount val="1"/>
                <c:pt idx="0">
                  <c:v>Východ</c:v>
                </c:pt>
              </c:strCache>
            </c:strRef>
          </c:tx>
          <c:spPr>
            <a:pattFill prst="dkUpDiag">
              <a:fgClr>
                <a:srgbClr val="993300"/>
              </a:fgClr>
              <a:bgClr>
                <a:srgbClr val="000000"/>
              </a:bgClr>
            </a:pattFill>
            <a:ln w="19930">
              <a:noFill/>
            </a:ln>
          </c:spPr>
          <c:dPt>
            <c:idx val="5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6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7"/>
            <c:spPr>
              <a:solidFill>
                <a:srgbClr val="FF0000"/>
              </a:solidFill>
              <a:ln w="19930">
                <a:noFill/>
              </a:ln>
            </c:spPr>
          </c:dPt>
          <c:dPt>
            <c:idx val="8"/>
            <c:spPr>
              <a:solidFill>
                <a:srgbClr val="FF0000"/>
              </a:solidFill>
              <a:ln w="19930">
                <a:noFill/>
              </a:ln>
            </c:spPr>
          </c:dPt>
          <c:cat>
            <c:numRef>
              <c:f>Sheet1!$B$1:$K$1</c:f>
              <c:numCache>
                <c:formatCode>General</c:formatCode>
                <c:ptCount val="10"/>
              </c:numCache>
            </c:numRef>
          </c:cat>
          <c:val>
            <c:numRef>
              <c:f>Sheet1!$B$2:$K$2</c:f>
              <c:numCache>
                <c:formatCode>General</c:formatCode>
                <c:ptCount val="10"/>
                <c:pt idx="1">
                  <c:v>0</c:v>
                </c:pt>
                <c:pt idx="2">
                  <c:v>0</c:v>
                </c:pt>
                <c:pt idx="3">
                  <c:v>1.8</c:v>
                </c:pt>
                <c:pt idx="4">
                  <c:v>1.8</c:v>
                </c:pt>
                <c:pt idx="5">
                  <c:v>3.6</c:v>
                </c:pt>
                <c:pt idx="6">
                  <c:v>3.6</c:v>
                </c:pt>
                <c:pt idx="7">
                  <c:v>3.6</c:v>
                </c:pt>
                <c:pt idx="8">
                  <c:v>3.6</c:v>
                </c:pt>
              </c:numCache>
            </c:numRef>
          </c:val>
        </c:ser>
        <c:gapWidth val="0"/>
        <c:axId val="77241728"/>
        <c:axId val="77248384"/>
      </c:barChart>
      <c:catAx>
        <c:axId val="77241728"/>
        <c:scaling>
          <c:orientation val="minMax"/>
        </c:scaling>
        <c:axPos val="b"/>
        <c:numFmt formatCode="General" sourceLinked="1"/>
        <c:majorTickMark val="none"/>
        <c:tickLblPos val="nextTo"/>
        <c:spPr>
          <a:ln w="2989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2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cs-CZ"/>
          </a:p>
        </c:txPr>
        <c:crossAx val="77248384"/>
        <c:crossesAt val="0"/>
        <c:auto val="1"/>
        <c:lblAlgn val="ctr"/>
        <c:lblOffset val="100"/>
        <c:tickLblSkip val="1"/>
        <c:tickMarkSkip val="1"/>
      </c:catAx>
      <c:valAx>
        <c:axId val="77248384"/>
        <c:scaling>
          <c:orientation val="minMax"/>
          <c:max val="5"/>
          <c:min val="0"/>
        </c:scaling>
        <c:delete val="1"/>
        <c:axPos val="l"/>
        <c:numFmt formatCode="General" sourceLinked="1"/>
        <c:tickLblPos val="none"/>
        <c:crossAx val="77241728"/>
        <c:crosses val="autoZero"/>
        <c:crossBetween val="between"/>
        <c:majorUnit val="1"/>
        <c:minorUnit val="1"/>
      </c:valAx>
      <c:spPr>
        <a:noFill/>
        <a:ln w="19930">
          <a:noFill/>
        </a:ln>
      </c:spPr>
    </c:plotArea>
    <c:plotVisOnly val="1"/>
    <c:dispBlanksAs val="gap"/>
  </c:chart>
  <c:spPr>
    <a:noFill/>
    <a:ln>
      <a:noFill/>
    </a:ln>
  </c:spPr>
  <c:txPr>
    <a:bodyPr/>
    <a:lstStyle/>
    <a:p>
      <a:pPr>
        <a:defRPr sz="1412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1D49831-9435-4201-A280-91AA28325834}" type="datetimeFigureOut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32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AD11C411-1CAB-493F-9FC7-C8356A4621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0425" y="774700"/>
            <a:ext cx="4949825" cy="3713163"/>
          </a:xfrm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001" y="4711701"/>
            <a:ext cx="4891088" cy="277813"/>
          </a:xfrm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2495FB-9AC3-48C1-B6FB-CEF0BDD6EFB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i="1" dirty="0" smtClean="0"/>
              <a:t>J. Jarkovský, L. Dušek, J. Kalina</a:t>
            </a:r>
            <a:endParaRPr lang="cs-CZ" i="1" dirty="0"/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70ECA1F-E3E9-441F-AAFC-6ACFC77014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312130-4E11-41AB-A621-2E35C31511A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2295C1D-15CA-41DA-8BF8-5B41B4B455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0B5BDB3-1307-4746-A66A-D5ADB006EAC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9AD029-2509-410E-96AA-E41B092D5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96221F2-62C5-4A8C-8733-F97D1BBB15CF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E4EB6FC-DAE9-447E-BE2C-5A2CC160AAA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B8AB33-9ADA-48DC-BFA5-1DF3A298212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EFCC9E-D049-455A-AB76-3C3A05C9BB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356F89-DDBD-4134-BE06-27AAF77779B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06CCF5-ACF2-4ECC-9D37-3B8162C543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48E3A80-D12A-435E-98C2-9D7D743492B8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A1D005E-060B-48D0-828D-A43B4D0A49D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340E25-0C88-41B3-8205-6368A6E33B10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2ECC919-E8E4-48C1-B19D-64759056CC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DB9F51B-F88A-45E4-A3F0-278912871F34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E5FC2C-A5B2-48B0-88F9-563B950FA0D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2B9500-5B0C-4F5B-AE88-BAB202B2F87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D9472A0-7CEB-41C3-B271-2B5A69E7B2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42658B-D087-44F8-9089-C9A3EB470BF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BA5879-AC56-4A56-BB35-6495446389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D08716-340A-49CA-AA8E-EF59736C0CC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 dirty="0" smtClean="0"/>
              <a:t>Vytvořil Institut biostatistiky a analýz, Masarykova univerzita </a:t>
            </a:r>
            <a:br>
              <a:rPr lang="cs-CZ" dirty="0" smtClean="0"/>
            </a:br>
            <a:r>
              <a:rPr lang="cs-CZ" dirty="0" smtClean="0"/>
              <a:t>J. Jarkovský, L. Dušek, 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CF8464C-829C-47BC-A94F-65EA4F14C8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1C1BFFD-E25E-49A8-919D-3FAB13B0B709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8BDDA-EF92-496C-923B-0043AF4679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50FD5E-8026-4A84-B7CB-320ED39671D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EF41C9-9F59-4059-998F-7FB1139D6C8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7977B2-FD8E-4CCD-AC96-CCC54D273325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A3E10EF-CD08-4119-8C78-0049BFCF9D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AB5AF5D-7350-469A-B9C0-CE09E56F38A6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716D33-3A5F-4A6D-B30A-55153B3565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1D1E46E-B3B2-4AC5-988D-BA99F6B86DC9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9ED566-3C30-432F-A4DA-401BEB87CE0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8537A-92AE-4420-8959-4EA7652F7A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2D6678-6E44-4C72-94EF-A3CA95E3DCE0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C7C8542-84AF-4B0C-B6B5-09E4F2547C32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0C4A44-A2CC-428A-B3B5-B62C1062071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498BC3-62C0-4AF5-9E30-C0DB208FBD17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261E253-E515-459D-84F5-81487F5BD8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C10B16-DF2C-4230-832D-ABF2B51B41CB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F5B815E-9A40-48C8-B3E3-4EE69A3380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2AA9E53-FC64-4388-B2C2-0F81B9DDEFD8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8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9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14D07B-0BF6-4562-A21D-1A017FB800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6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7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782004E-B6AE-4D54-B4EC-F0C58BB2C4DE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10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976D407-0C20-4D41-87CD-CD4E212168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F6ABE9D-1527-4909-955F-53B183502C95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7B989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561C6AB-E4AC-4C7E-B715-F482FCE747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230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9231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pic>
        <p:nvPicPr>
          <p:cNvPr id="9232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3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79" r:id="rId1"/>
    <p:sldLayoutId id="2147484080" r:id="rId2"/>
    <p:sldLayoutId id="2147484081" r:id="rId3"/>
    <p:sldLayoutId id="2147484102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4" name="Obdélník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5" name="Obdélník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6" name="Obdélník 25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7" name="Přímá spojovací čára 2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28" name="Obdélník 27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29" name="Elipsa 28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30" name="Elipsa 29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0251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52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31" name="Zástupný symbol pro datum 27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5887A4BC-0E63-4571-B89D-1E5BA8492E1C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32" name="Zástupný symbol pro zápatí 16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33" name="Zástupný symbol pro číslo snímku 28"/>
          <p:cNvSpPr>
            <a:spLocks noGrp="1"/>
          </p:cNvSpPr>
          <p:nvPr>
            <p:ph type="sldNum" sz="quarter" idx="4"/>
          </p:nvPr>
        </p:nvSpPr>
        <p:spPr>
          <a:xfrm>
            <a:off x="4343400" y="219868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B796440-A6F3-4E33-85BB-CB2B032438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2" r:id="rId1"/>
    <p:sldLayoutId id="2147484083" r:id="rId2"/>
    <p:sldLayoutId id="2147484084" r:id="rId3"/>
    <p:sldLayoutId id="2147484085" r:id="rId4"/>
    <p:sldLayoutId id="2147484086" r:id="rId5"/>
    <p:sldLayoutId id="2147484087" r:id="rId6"/>
    <p:sldLayoutId id="2147484088" r:id="rId7"/>
    <p:sldLayoutId id="2147484089" r:id="rId8"/>
    <p:sldLayoutId id="2147484090" r:id="rId9"/>
    <p:sldLayoutId id="2147484091" r:id="rId10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b="0" i="0">
              <a:latin typeface="Calibri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i="0">
              <a:latin typeface="+mn-lt"/>
              <a:cs typeface="+mn-cs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b="0" i="0">
              <a:solidFill>
                <a:srgbClr val="FFFFFF"/>
              </a:solidFill>
            </a:endParaRPr>
          </a:p>
        </p:txBody>
      </p:sp>
      <p:sp>
        <p:nvSpPr>
          <p:cNvPr id="11275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1276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20" name="Zástupný symbol pro datum 2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i="0" smtClean="0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C8FD316D-7A9C-4DAF-94D6-E1321D4329DB}" type="datetime1">
              <a:rPr lang="cs-CZ"/>
              <a:pPr>
                <a:defRPr/>
              </a:pPr>
              <a:t>3.11.2014</a:t>
            </a:fld>
            <a:endParaRPr lang="cs-CZ"/>
          </a:p>
        </p:txBody>
      </p:sp>
      <p:sp>
        <p:nvSpPr>
          <p:cNvPr id="21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4343400" y="1036638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 b="0" i="0" smtClean="0">
                <a:solidFill>
                  <a:srgbClr val="E1E1E1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F35CDB5-8B9F-49C8-840E-B760D37578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1280" name="Picture 16" descr="logo-IBA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81" name="Picture 17" descr="logomuni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1" r:id="rId10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  <a:cs typeface="Arial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>
          <a:solidFill>
            <a:schemeClr val="tx2"/>
          </a:solidFill>
          <a:latin typeface="+mn-lt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>
          <a:solidFill>
            <a:schemeClr val="tx1"/>
          </a:solidFill>
          <a:latin typeface="+mn-lt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>
          <a:solidFill>
            <a:schemeClr val="tx2"/>
          </a:solidFill>
          <a:latin typeface="+mn-lt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5pPr>
      <a:lvl6pPr marL="18288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6pPr>
      <a:lvl7pPr marL="22860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7pPr>
      <a:lvl8pPr marL="27432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8pPr>
      <a:lvl9pPr marL="3200400" indent="-228600" algn="l" rtl="0" fontAlgn="base">
        <a:spcBef>
          <a:spcPct val="20000"/>
        </a:spcBef>
        <a:spcAft>
          <a:spcPct val="0"/>
        </a:spcAft>
        <a:buClr>
          <a:srgbClr val="8FB08C"/>
        </a:buClr>
        <a:buChar char="•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6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List_aplikace_Microsoft_Office_Excel_97-20031.xls"/><Relationship Id="rId7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smtClean="0">
                <a:latin typeface="Arial" charset="0"/>
                <a:cs typeface="Arial" charset="0"/>
              </a:rPr>
            </a:br>
            <a:r>
              <a:rPr lang="cs-CZ" i="1" smtClean="0">
                <a:latin typeface="Arial" charset="0"/>
                <a:cs typeface="Arial" charset="0"/>
              </a:rPr>
              <a:t>J. Jarkovský, L. Dušek</a:t>
            </a:r>
          </a:p>
        </p:txBody>
      </p:sp>
      <p:sp>
        <p:nvSpPr>
          <p:cNvPr id="45059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Rozdělení pravděpodobnosti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Normální rozdělení jako statistický model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Přehled a aplikace modelových rozdělení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 smtClean="0">
                <a:solidFill>
                  <a:schemeClr val="tx2"/>
                </a:solidFill>
                <a:latin typeface="Arial" charset="0"/>
              </a:rPr>
              <a:t>Popisné statistiky</a:t>
            </a:r>
          </a:p>
        </p:txBody>
      </p:sp>
      <p:sp>
        <p:nvSpPr>
          <p:cNvPr id="45060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332656"/>
            <a:ext cx="7772400" cy="1754326"/>
          </a:xfrm>
          <a:noFill/>
        </p:spPr>
        <p:txBody>
          <a:bodyPr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  <a:latin typeface="Arial" charset="0"/>
              </a:rPr>
              <a:t>8. Modelová rozdělení pravděpodobnosti, popisné statistiky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6148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6842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6584950" y="4191000"/>
            <a:ext cx="1790700" cy="8667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pPr eaLnBrk="0" hangingPunct="0"/>
            <a:endParaRPr lang="en-GB" sz="2400" b="0" i="0"/>
          </a:p>
        </p:txBody>
      </p:sp>
      <p:sp>
        <p:nvSpPr>
          <p:cNvPr id="6150" name="Text Box 4"/>
          <p:cNvSpPr txBox="1">
            <a:spLocks noChangeArrowheads="1"/>
          </p:cNvSpPr>
          <p:nvPr/>
        </p:nvSpPr>
        <p:spPr bwMode="auto">
          <a:xfrm>
            <a:off x="1136650" y="1550988"/>
            <a:ext cx="6705600" cy="4286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Předpoklad: Znak x je rozložen podle daného modelu</a:t>
            </a:r>
          </a:p>
        </p:txBody>
      </p:sp>
      <p:sp>
        <p:nvSpPr>
          <p:cNvPr id="6151" name="Text Box 5"/>
          <p:cNvSpPr txBox="1">
            <a:spLocks noChangeArrowheads="1"/>
          </p:cNvSpPr>
          <p:nvPr/>
        </p:nvSpPr>
        <p:spPr bwMode="auto">
          <a:xfrm>
            <a:off x="1136650" y="2354263"/>
            <a:ext cx="4267200" cy="6572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naměřen o n hodnotách</a:t>
            </a:r>
          </a:p>
          <a:p>
            <a:pPr algn="ctr" eaLnBrk="0" hangingPunct="0"/>
            <a:r>
              <a:rPr lang="cs-CZ" sz="2000" i="0"/>
              <a:t> s modelovými parametry:  x a s</a:t>
            </a:r>
          </a:p>
        </p:txBody>
      </p:sp>
      <p:sp>
        <p:nvSpPr>
          <p:cNvPr id="6152" name="Text Box 6"/>
          <p:cNvSpPr txBox="1">
            <a:spLocks noChangeArrowheads="1"/>
          </p:cNvSpPr>
          <p:nvPr/>
        </p:nvSpPr>
        <p:spPr bwMode="auto">
          <a:xfrm>
            <a:off x="831850" y="3581400"/>
            <a:ext cx="4343400" cy="10668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/>
              <a:t>Znak x je převeden na formu</a:t>
            </a:r>
          </a:p>
          <a:p>
            <a:pPr algn="ctr" eaLnBrk="0" hangingPunct="0"/>
            <a:r>
              <a:rPr lang="cs-CZ" sz="2000" i="0"/>
              <a:t> odpovídající tabulkovému standardu: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984250" y="5410200"/>
            <a:ext cx="7010400" cy="76200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Využije se tabelované (modelové) distribuční funkce</a:t>
            </a:r>
          </a:p>
          <a:p>
            <a:pPr algn="ctr" eaLnBrk="0" hangingPunct="0"/>
            <a:r>
              <a:rPr lang="cs-CZ" sz="2000" i="0" dirty="0"/>
              <a:t> pro testy o </a:t>
            </a:r>
            <a:r>
              <a:rPr lang="cs-CZ" sz="2000" i="0" dirty="0" smtClean="0"/>
              <a:t>rozdělení </a:t>
            </a:r>
            <a:r>
              <a:rPr lang="cs-CZ" sz="2000" i="0" dirty="0"/>
              <a:t>hodnot x</a:t>
            </a:r>
          </a:p>
        </p:txBody>
      </p:sp>
      <p:sp>
        <p:nvSpPr>
          <p:cNvPr id="6154" name="Rectangle 8"/>
          <p:cNvSpPr>
            <a:spLocks noChangeArrowheads="1"/>
          </p:cNvSpPr>
          <p:nvPr/>
        </p:nvSpPr>
        <p:spPr bwMode="auto">
          <a:xfrm>
            <a:off x="6394450" y="2735263"/>
            <a:ext cx="1914525" cy="838200"/>
          </a:xfrm>
          <a:prstGeom prst="rect">
            <a:avLst/>
          </a:prstGeom>
          <a:solidFill>
            <a:srgbClr val="CCFFCC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/>
              <a:t>Platnost modelu ?</a:t>
            </a:r>
          </a:p>
        </p:txBody>
      </p:sp>
      <p:sp>
        <p:nvSpPr>
          <p:cNvPr id="6155" name="AutoShape 9"/>
          <p:cNvSpPr>
            <a:spLocks noChangeArrowheads="1"/>
          </p:cNvSpPr>
          <p:nvPr/>
        </p:nvSpPr>
        <p:spPr bwMode="auto">
          <a:xfrm rot="5396270">
            <a:off x="371476" y="1431925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6" name="AutoShape 10"/>
          <p:cNvSpPr>
            <a:spLocks noChangeArrowheads="1"/>
          </p:cNvSpPr>
          <p:nvPr/>
        </p:nvSpPr>
        <p:spPr bwMode="auto">
          <a:xfrm rot="5396270">
            <a:off x="371476" y="2292350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7" name="AutoShape 11"/>
          <p:cNvSpPr>
            <a:spLocks noChangeArrowheads="1"/>
          </p:cNvSpPr>
          <p:nvPr/>
        </p:nvSpPr>
        <p:spPr bwMode="auto">
          <a:xfrm rot="5396270">
            <a:off x="371476" y="3690937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8" name="AutoShape 12"/>
          <p:cNvSpPr>
            <a:spLocks noChangeArrowheads="1"/>
          </p:cNvSpPr>
          <p:nvPr/>
        </p:nvSpPr>
        <p:spPr bwMode="auto">
          <a:xfrm rot="5396270">
            <a:off x="371476" y="5434012"/>
            <a:ext cx="438150" cy="676275"/>
          </a:xfrm>
          <a:prstGeom prst="triangle">
            <a:avLst>
              <a:gd name="adj" fmla="val 50000"/>
            </a:avLst>
          </a:prstGeom>
          <a:solidFill>
            <a:srgbClr val="FF9900"/>
          </a:solidFill>
          <a:ln w="9525">
            <a:noFill/>
            <a:miter lim="800000"/>
            <a:headEnd/>
            <a:tailEnd/>
          </a:ln>
        </p:spPr>
        <p:txBody>
          <a:bodyPr rot="10800000" vert="eaVert" anchor="ctr"/>
          <a:lstStyle/>
          <a:p>
            <a:pPr eaLnBrk="0" hangingPunct="0"/>
            <a:endParaRPr lang="en-GB" sz="2400" b="0" i="0"/>
          </a:p>
        </p:txBody>
      </p:sp>
      <p:sp>
        <p:nvSpPr>
          <p:cNvPr id="6159" name="WordArt 13"/>
          <p:cNvSpPr>
            <a:spLocks noChangeArrowheads="1" noChangeShapeType="1"/>
          </p:cNvSpPr>
          <p:nvPr/>
        </p:nvSpPr>
        <p:spPr bwMode="auto">
          <a:xfrm>
            <a:off x="8470900" y="2811463"/>
            <a:ext cx="3810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?</a:t>
            </a:r>
          </a:p>
        </p:txBody>
      </p:sp>
      <p:sp>
        <p:nvSpPr>
          <p:cNvPr id="6160" name="WordArt 14"/>
          <p:cNvSpPr>
            <a:spLocks noChangeArrowheads="1" noChangeShapeType="1"/>
          </p:cNvSpPr>
          <p:nvPr/>
        </p:nvSpPr>
        <p:spPr bwMode="auto">
          <a:xfrm>
            <a:off x="8223250" y="1550988"/>
            <a:ext cx="333375" cy="409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Wingdings"/>
              </a:rPr>
              <a:t>ü</a:t>
            </a:r>
          </a:p>
        </p:txBody>
      </p:sp>
      <p:sp>
        <p:nvSpPr>
          <p:cNvPr id="6161" name="AutoShape 15"/>
          <p:cNvSpPr>
            <a:spLocks noChangeArrowheads="1"/>
          </p:cNvSpPr>
          <p:nvPr/>
        </p:nvSpPr>
        <p:spPr bwMode="auto">
          <a:xfrm rot="1189599">
            <a:off x="5556250" y="2582863"/>
            <a:ext cx="6858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2" name="AutoShape 16"/>
          <p:cNvSpPr>
            <a:spLocks noChangeArrowheads="1"/>
          </p:cNvSpPr>
          <p:nvPr/>
        </p:nvSpPr>
        <p:spPr bwMode="auto">
          <a:xfrm rot="1189599">
            <a:off x="5403850" y="4029075"/>
            <a:ext cx="762000" cy="4667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66"/>
          </a:solidFill>
          <a:ln w="19050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250825" y="152241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1</a:t>
            </a:r>
          </a:p>
        </p:txBody>
      </p:sp>
      <p:sp>
        <p:nvSpPr>
          <p:cNvPr id="6164" name="Rectangle 18"/>
          <p:cNvSpPr>
            <a:spLocks noChangeArrowheads="1"/>
          </p:cNvSpPr>
          <p:nvPr/>
        </p:nvSpPr>
        <p:spPr bwMode="auto">
          <a:xfrm>
            <a:off x="250825" y="23955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cs-CZ" sz="2400" i="0"/>
              <a:t>2</a:t>
            </a:r>
          </a:p>
        </p:txBody>
      </p:sp>
      <p:sp>
        <p:nvSpPr>
          <p:cNvPr id="6165" name="Rectangle 19"/>
          <p:cNvSpPr>
            <a:spLocks noChangeArrowheads="1"/>
          </p:cNvSpPr>
          <p:nvPr/>
        </p:nvSpPr>
        <p:spPr bwMode="auto">
          <a:xfrm>
            <a:off x="250825" y="38100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3</a:t>
            </a:r>
          </a:p>
        </p:txBody>
      </p:sp>
      <p:sp>
        <p:nvSpPr>
          <p:cNvPr id="6166" name="Rectangle 20"/>
          <p:cNvSpPr>
            <a:spLocks noChangeArrowheads="1"/>
          </p:cNvSpPr>
          <p:nvPr/>
        </p:nvSpPr>
        <p:spPr bwMode="auto">
          <a:xfrm>
            <a:off x="250825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cs-CZ" sz="2400" i="0"/>
              <a:t>4</a:t>
            </a:r>
          </a:p>
        </p:txBody>
      </p:sp>
      <p:sp>
        <p:nvSpPr>
          <p:cNvPr id="6167" name="Line 21"/>
          <p:cNvSpPr>
            <a:spLocks noChangeShapeType="1"/>
          </p:cNvSpPr>
          <p:nvPr/>
        </p:nvSpPr>
        <p:spPr bwMode="auto">
          <a:xfrm>
            <a:off x="4635500" y="2735263"/>
            <a:ext cx="152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6146" name="Object 22"/>
          <p:cNvGraphicFramePr>
            <a:graphicFrameLocks noChangeAspect="1"/>
          </p:cNvGraphicFramePr>
          <p:nvPr/>
        </p:nvGraphicFramePr>
        <p:xfrm>
          <a:off x="6569075" y="4191000"/>
          <a:ext cx="1785938" cy="838200"/>
        </p:xfrm>
        <a:graphic>
          <a:graphicData uri="http://schemas.openxmlformats.org/presentationml/2006/ole">
            <p:oleObj spid="_x0000_s245762" name="Rovnice" r:id="rId3" imgW="68580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71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 - příklad</a:t>
            </a:r>
          </a:p>
        </p:txBody>
      </p:sp>
      <p:sp>
        <p:nvSpPr>
          <p:cNvPr id="7178" name="Text Box 3"/>
          <p:cNvSpPr txBox="1">
            <a:spLocks noChangeArrowheads="1"/>
          </p:cNvSpPr>
          <p:nvPr/>
        </p:nvSpPr>
        <p:spPr bwMode="auto">
          <a:xfrm>
            <a:off x="0" y="1014413"/>
            <a:ext cx="9144000" cy="4191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/>
              <a:t>Tabulky distribuční funkce</a:t>
            </a:r>
          </a:p>
        </p:txBody>
      </p:sp>
      <p:sp>
        <p:nvSpPr>
          <p:cNvPr id="7179" name="Text Box 4"/>
          <p:cNvSpPr txBox="1">
            <a:spLocks noChangeArrowheads="1"/>
          </p:cNvSpPr>
          <p:nvPr/>
        </p:nvSpPr>
        <p:spPr bwMode="auto">
          <a:xfrm>
            <a:off x="838200" y="1436688"/>
            <a:ext cx="53340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buFontTx/>
              <a:buChar char="•"/>
            </a:pPr>
            <a:r>
              <a:rPr lang="cs-CZ" sz="2000" i="0"/>
              <a:t> </a:t>
            </a:r>
            <a:r>
              <a:rPr lang="cs-CZ" sz="2000" i="0" u="sng"/>
              <a:t>Data z průzkumu jsou publikována jako:</a:t>
            </a:r>
          </a:p>
        </p:txBody>
      </p:sp>
      <p:sp>
        <p:nvSpPr>
          <p:cNvPr id="7180" name="Text Box 5"/>
          <p:cNvSpPr txBox="1">
            <a:spLocks noChangeArrowheads="1"/>
          </p:cNvSpPr>
          <p:nvPr/>
        </p:nvSpPr>
        <p:spPr bwMode="auto">
          <a:xfrm>
            <a:off x="1581150" y="1836738"/>
            <a:ext cx="38290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Kosti prehistorického zvířete:</a:t>
            </a:r>
          </a:p>
        </p:txBody>
      </p:sp>
      <p:sp>
        <p:nvSpPr>
          <p:cNvPr id="7181" name="Text Box 6"/>
          <p:cNvSpPr txBox="1">
            <a:spLocks noChangeArrowheads="1"/>
          </p:cNvSpPr>
          <p:nvPr/>
        </p:nvSpPr>
        <p:spPr bwMode="auto">
          <a:xfrm>
            <a:off x="1619250" y="2155825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= 2000</a:t>
            </a:r>
          </a:p>
        </p:txBody>
      </p:sp>
      <p:sp>
        <p:nvSpPr>
          <p:cNvPr id="7182" name="Text Box 7"/>
          <p:cNvSpPr txBox="1">
            <a:spLocks noChangeArrowheads="1"/>
          </p:cNvSpPr>
          <p:nvPr/>
        </p:nvSpPr>
        <p:spPr bwMode="auto">
          <a:xfrm>
            <a:off x="1619250" y="2449513"/>
            <a:ext cx="35623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průměrná délka</a:t>
            </a:r>
            <a:r>
              <a:rPr lang="cs-CZ" sz="2000" b="0" i="0"/>
              <a:t> = 60 cm</a:t>
            </a:r>
          </a:p>
        </p:txBody>
      </p:sp>
      <p:sp>
        <p:nvSpPr>
          <p:cNvPr id="7183" name="Text Box 8"/>
          <p:cNvSpPr txBox="1">
            <a:spLocks noChangeArrowheads="1"/>
          </p:cNvSpPr>
          <p:nvPr/>
        </p:nvSpPr>
        <p:spPr bwMode="auto">
          <a:xfrm>
            <a:off x="1609725" y="2770188"/>
            <a:ext cx="3267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sm. odchylka (s)</a:t>
            </a:r>
            <a:r>
              <a:rPr lang="cs-CZ" sz="2000" b="0" i="0"/>
              <a:t> = 10 cm</a:t>
            </a:r>
          </a:p>
        </p:txBody>
      </p:sp>
      <p:sp>
        <p:nvSpPr>
          <p:cNvPr id="7184" name="Text Box 9"/>
          <p:cNvSpPr txBox="1">
            <a:spLocks noChangeArrowheads="1"/>
          </p:cNvSpPr>
          <p:nvPr/>
        </p:nvSpPr>
        <p:spPr bwMode="auto">
          <a:xfrm>
            <a:off x="323528" y="3246438"/>
            <a:ext cx="8610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dirty="0"/>
              <a:t>Předpokládáme, že je oprávněný model normálního </a:t>
            </a:r>
            <a:r>
              <a:rPr lang="cs-CZ" sz="2000" i="0" dirty="0" smtClean="0"/>
              <a:t>rozdělení</a:t>
            </a:r>
            <a:endParaRPr lang="cs-CZ" sz="2000" i="0" dirty="0"/>
          </a:p>
        </p:txBody>
      </p:sp>
      <p:sp>
        <p:nvSpPr>
          <p:cNvPr id="7185" name="WordArt 10"/>
          <p:cNvSpPr>
            <a:spLocks noChangeArrowheads="1" noChangeShapeType="1"/>
          </p:cNvSpPr>
          <p:nvPr/>
        </p:nvSpPr>
        <p:spPr bwMode="auto">
          <a:xfrm>
            <a:off x="467544" y="3246438"/>
            <a:ext cx="3048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7186" name="Text Box 11"/>
          <p:cNvSpPr txBox="1">
            <a:spLocks noChangeArrowheads="1"/>
          </p:cNvSpPr>
          <p:nvPr/>
        </p:nvSpPr>
        <p:spPr bwMode="auto">
          <a:xfrm>
            <a:off x="827088" y="5559425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Jaký podíl kostí ležel svou délkou v rozsahu x od 60 cm do 66 cm ?</a:t>
            </a:r>
          </a:p>
        </p:txBody>
      </p:sp>
      <p:sp>
        <p:nvSpPr>
          <p:cNvPr id="7187" name="Text Box 12"/>
          <p:cNvSpPr txBox="1">
            <a:spLocks noChangeArrowheads="1"/>
          </p:cNvSpPr>
          <p:nvPr/>
        </p:nvSpPr>
        <p:spPr bwMode="auto">
          <a:xfrm>
            <a:off x="827088" y="5089525"/>
            <a:ext cx="678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Kolik kostí mělo zřejmě délku větší než 66 cm ?</a:t>
            </a:r>
          </a:p>
        </p:txBody>
      </p:sp>
      <p:sp>
        <p:nvSpPr>
          <p:cNvPr id="7188" name="Text Box 13"/>
          <p:cNvSpPr txBox="1">
            <a:spLocks noChangeArrowheads="1"/>
          </p:cNvSpPr>
          <p:nvPr/>
        </p:nvSpPr>
        <p:spPr bwMode="auto">
          <a:xfrm>
            <a:off x="827088" y="3708400"/>
            <a:ext cx="8001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Jaká je pravděpodobnost, že by velikost dané kosti překročila velikost 66 cm: P (x &gt; 66) ?</a:t>
            </a:r>
          </a:p>
        </p:txBody>
      </p:sp>
      <p:sp>
        <p:nvSpPr>
          <p:cNvPr id="7189" name="WordArt 14"/>
          <p:cNvSpPr>
            <a:spLocks noChangeArrowheads="1" noChangeShapeType="1"/>
          </p:cNvSpPr>
          <p:nvPr/>
        </p:nvSpPr>
        <p:spPr bwMode="auto">
          <a:xfrm>
            <a:off x="457200" y="560705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0" name="WordArt 15"/>
          <p:cNvSpPr>
            <a:spLocks noChangeArrowheads="1" noChangeShapeType="1"/>
          </p:cNvSpPr>
          <p:nvPr/>
        </p:nvSpPr>
        <p:spPr bwMode="auto">
          <a:xfrm>
            <a:off x="457200" y="5118100"/>
            <a:ext cx="2286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sp>
        <p:nvSpPr>
          <p:cNvPr id="7191" name="WordArt 16"/>
          <p:cNvSpPr>
            <a:spLocks noChangeArrowheads="1" noChangeShapeType="1"/>
          </p:cNvSpPr>
          <p:nvPr/>
        </p:nvSpPr>
        <p:spPr bwMode="auto">
          <a:xfrm>
            <a:off x="457200" y="3860800"/>
            <a:ext cx="200025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333333"/>
                  </a:solidFill>
                  <a:round/>
                  <a:headEnd/>
                  <a:tailEnd/>
                </a:ln>
                <a:solidFill>
                  <a:srgbClr val="333333"/>
                </a:solidFill>
                <a:latin typeface="Arial Black"/>
              </a:rPr>
              <a:t>?</a:t>
            </a:r>
          </a:p>
        </p:txBody>
      </p:sp>
      <p:graphicFrame>
        <p:nvGraphicFramePr>
          <p:cNvPr id="7170" name="Object 17"/>
          <p:cNvGraphicFramePr>
            <a:graphicFrameLocks noChangeAspect="1"/>
          </p:cNvGraphicFramePr>
          <p:nvPr/>
        </p:nvGraphicFramePr>
        <p:xfrm>
          <a:off x="1619250" y="4716463"/>
          <a:ext cx="5040313" cy="450850"/>
        </p:xfrm>
        <a:graphic>
          <a:graphicData uri="http://schemas.openxmlformats.org/presentationml/2006/ole">
            <p:oleObj spid="_x0000_s246786" name="Rovnice" r:id="rId3" imgW="4406760" imgH="393480" progId="Equation.3">
              <p:embed/>
            </p:oleObj>
          </a:graphicData>
        </a:graphic>
      </p:graphicFrame>
      <p:graphicFrame>
        <p:nvGraphicFramePr>
          <p:cNvPr id="7171" name="Object 18"/>
          <p:cNvGraphicFramePr>
            <a:graphicFrameLocks noChangeAspect="1"/>
          </p:cNvGraphicFramePr>
          <p:nvPr/>
        </p:nvGraphicFramePr>
        <p:xfrm>
          <a:off x="1177925" y="4421188"/>
          <a:ext cx="2017713" cy="236537"/>
        </p:xfrm>
        <a:graphic>
          <a:graphicData uri="http://schemas.openxmlformats.org/presentationml/2006/ole">
            <p:oleObj spid="_x0000_s246787" name="Rovnice" r:id="rId4" imgW="1549080" imgH="215640" progId="Equation.3">
              <p:embed/>
            </p:oleObj>
          </a:graphicData>
        </a:graphic>
      </p:graphicFrame>
      <p:sp>
        <p:nvSpPr>
          <p:cNvPr id="7192" name="Text Box 19"/>
          <p:cNvSpPr txBox="1">
            <a:spLocks noChangeArrowheads="1"/>
          </p:cNvSpPr>
          <p:nvPr/>
        </p:nvSpPr>
        <p:spPr bwMode="auto">
          <a:xfrm>
            <a:off x="3140075" y="4398963"/>
            <a:ext cx="9525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a platí, že</a:t>
            </a:r>
          </a:p>
        </p:txBody>
      </p:sp>
      <p:graphicFrame>
        <p:nvGraphicFramePr>
          <p:cNvPr id="7172" name="Object 20"/>
          <p:cNvGraphicFramePr>
            <a:graphicFrameLocks noChangeAspect="1"/>
          </p:cNvGraphicFramePr>
          <p:nvPr/>
        </p:nvGraphicFramePr>
        <p:xfrm>
          <a:off x="4067175" y="4421188"/>
          <a:ext cx="1438275" cy="236537"/>
        </p:xfrm>
        <a:graphic>
          <a:graphicData uri="http://schemas.openxmlformats.org/presentationml/2006/ole">
            <p:oleObj spid="_x0000_s246788" name="Rovnice" r:id="rId5" imgW="1104840" imgH="215640" progId="Equation.3">
              <p:embed/>
            </p:oleObj>
          </a:graphicData>
        </a:graphic>
      </p:graphicFrame>
      <p:graphicFrame>
        <p:nvGraphicFramePr>
          <p:cNvPr id="7173" name="Object 21"/>
          <p:cNvGraphicFramePr>
            <a:graphicFrameLocks noChangeAspect="1"/>
          </p:cNvGraphicFramePr>
          <p:nvPr/>
        </p:nvGraphicFramePr>
        <p:xfrm>
          <a:off x="3563938" y="3995738"/>
          <a:ext cx="974725" cy="484187"/>
        </p:xfrm>
        <a:graphic>
          <a:graphicData uri="http://schemas.openxmlformats.org/presentationml/2006/ole">
            <p:oleObj spid="_x0000_s246789" name="Rovnice" r:id="rId6" imgW="647640" imgH="393480" progId="Equation.3">
              <p:embed/>
            </p:oleObj>
          </a:graphicData>
        </a:graphic>
      </p:graphicFrame>
      <p:sp>
        <p:nvSpPr>
          <p:cNvPr id="7193" name="Text Box 22"/>
          <p:cNvSpPr txBox="1">
            <a:spLocks noChangeArrowheads="1"/>
          </p:cNvSpPr>
          <p:nvPr/>
        </p:nvSpPr>
        <p:spPr bwMode="auto">
          <a:xfrm>
            <a:off x="1092200" y="4765675"/>
            <a:ext cx="5191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tedy</a:t>
            </a:r>
          </a:p>
        </p:txBody>
      </p:sp>
      <p:graphicFrame>
        <p:nvGraphicFramePr>
          <p:cNvPr id="7174" name="Object 23"/>
          <p:cNvGraphicFramePr>
            <a:graphicFrameLocks noChangeAspect="1"/>
          </p:cNvGraphicFramePr>
          <p:nvPr/>
        </p:nvGraphicFramePr>
        <p:xfrm>
          <a:off x="6372225" y="5164138"/>
          <a:ext cx="2557463" cy="247650"/>
        </p:xfrm>
        <a:graphic>
          <a:graphicData uri="http://schemas.openxmlformats.org/presentationml/2006/ole">
            <p:oleObj spid="_x0000_s246790" name="Rovnice" r:id="rId7" imgW="2234880" imgH="215640" progId="Equation.3">
              <p:embed/>
            </p:oleObj>
          </a:graphicData>
        </a:graphic>
      </p:graphicFrame>
      <p:graphicFrame>
        <p:nvGraphicFramePr>
          <p:cNvPr id="7175" name="Object 24"/>
          <p:cNvGraphicFramePr>
            <a:graphicFrameLocks noChangeAspect="1"/>
          </p:cNvGraphicFramePr>
          <p:nvPr/>
        </p:nvGraphicFramePr>
        <p:xfrm>
          <a:off x="900113" y="5965825"/>
          <a:ext cx="4851400" cy="495300"/>
        </p:xfrm>
        <a:graphic>
          <a:graphicData uri="http://schemas.openxmlformats.org/presentationml/2006/ole">
            <p:oleObj spid="_x0000_s246791" name="Rovnice" r:id="rId8" imgW="4241520" imgH="431640" progId="Equation.3">
              <p:embed/>
            </p:oleObj>
          </a:graphicData>
        </a:graphic>
      </p:graphicFrame>
      <p:sp>
        <p:nvSpPr>
          <p:cNvPr id="7194" name="AutoShape 25"/>
          <p:cNvSpPr>
            <a:spLocks noChangeArrowheads="1"/>
          </p:cNvSpPr>
          <p:nvPr/>
        </p:nvSpPr>
        <p:spPr bwMode="auto">
          <a:xfrm>
            <a:off x="5795963" y="6061075"/>
            <a:ext cx="360362" cy="2889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7195" name="Text Box 26"/>
          <p:cNvSpPr txBox="1">
            <a:spLocks noChangeArrowheads="1"/>
          </p:cNvSpPr>
          <p:nvPr/>
        </p:nvSpPr>
        <p:spPr bwMode="auto">
          <a:xfrm>
            <a:off x="6118225" y="6059488"/>
            <a:ext cx="29924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400" b="0" i="0"/>
              <a:t>22,6% kostí leží v rozsahu 60-66cm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7107" name="Rectangle 2"/>
          <p:cNvSpPr>
            <a:spLocks noChangeArrowheads="1"/>
          </p:cNvSpPr>
          <p:nvPr/>
        </p:nvSpPr>
        <p:spPr bwMode="auto">
          <a:xfrm>
            <a:off x="300038" y="123825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Rectangle 3"/>
          <p:cNvSpPr>
            <a:spLocks noChangeArrowheads="1"/>
          </p:cNvSpPr>
          <p:nvPr/>
        </p:nvSpPr>
        <p:spPr bwMode="auto">
          <a:xfrm>
            <a:off x="300038" y="15954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09" name="Rectangle 4"/>
          <p:cNvSpPr>
            <a:spLocks noChangeArrowheads="1"/>
          </p:cNvSpPr>
          <p:nvPr/>
        </p:nvSpPr>
        <p:spPr bwMode="auto">
          <a:xfrm>
            <a:off x="300038" y="20812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0" name="Rectangle 5"/>
          <p:cNvSpPr>
            <a:spLocks noChangeArrowheads="1"/>
          </p:cNvSpPr>
          <p:nvPr/>
        </p:nvSpPr>
        <p:spPr bwMode="auto">
          <a:xfrm>
            <a:off x="300038" y="269557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1" name="Rectangle 6"/>
          <p:cNvSpPr>
            <a:spLocks noChangeArrowheads="1"/>
          </p:cNvSpPr>
          <p:nvPr/>
        </p:nvSpPr>
        <p:spPr bwMode="auto">
          <a:xfrm>
            <a:off x="300038" y="30527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2" name="Rectangle 7"/>
          <p:cNvSpPr>
            <a:spLocks noChangeArrowheads="1"/>
          </p:cNvSpPr>
          <p:nvPr/>
        </p:nvSpPr>
        <p:spPr bwMode="auto">
          <a:xfrm>
            <a:off x="300038" y="3667125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3" name="Rectangle 8"/>
          <p:cNvSpPr>
            <a:spLocks noChangeArrowheads="1"/>
          </p:cNvSpPr>
          <p:nvPr/>
        </p:nvSpPr>
        <p:spPr bwMode="auto">
          <a:xfrm>
            <a:off x="300038" y="402431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4" name="Rectangle 9"/>
          <p:cNvSpPr>
            <a:spLocks noChangeArrowheads="1"/>
          </p:cNvSpPr>
          <p:nvPr/>
        </p:nvSpPr>
        <p:spPr bwMode="auto">
          <a:xfrm>
            <a:off x="300038" y="451008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5" name="Rectangle 10"/>
          <p:cNvSpPr>
            <a:spLocks noChangeArrowheads="1"/>
          </p:cNvSpPr>
          <p:nvPr/>
        </p:nvSpPr>
        <p:spPr bwMode="auto">
          <a:xfrm>
            <a:off x="300038" y="4995863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6" name="Rectangle 11"/>
          <p:cNvSpPr>
            <a:spLocks noChangeArrowheads="1"/>
          </p:cNvSpPr>
          <p:nvPr/>
        </p:nvSpPr>
        <p:spPr bwMode="auto">
          <a:xfrm>
            <a:off x="300038" y="5481638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cs-CZ"/>
          </a:p>
        </p:txBody>
      </p:sp>
      <p:sp>
        <p:nvSpPr>
          <p:cNvPr id="47117" name="Rectangle 12"/>
          <p:cNvSpPr>
            <a:spLocks noChangeArrowheads="1"/>
          </p:cNvSpPr>
          <p:nvPr/>
        </p:nvSpPr>
        <p:spPr bwMode="auto">
          <a:xfrm>
            <a:off x="300038" y="6096000"/>
            <a:ext cx="8534400" cy="9525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Text Box 13"/>
          <p:cNvSpPr txBox="1">
            <a:spLocks noChangeArrowheads="1"/>
          </p:cNvSpPr>
          <p:nvPr/>
        </p:nvSpPr>
        <p:spPr bwMode="auto">
          <a:xfrm>
            <a:off x="152400" y="862013"/>
            <a:ext cx="1601788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7119" name="Text Box 14"/>
          <p:cNvSpPr txBox="1">
            <a:spLocks noChangeArrowheads="1"/>
          </p:cNvSpPr>
          <p:nvPr/>
        </p:nvSpPr>
        <p:spPr bwMode="auto">
          <a:xfrm>
            <a:off x="1754188" y="862013"/>
            <a:ext cx="2808287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7120" name="Text Box 15"/>
          <p:cNvSpPr txBox="1">
            <a:spLocks noChangeArrowheads="1"/>
          </p:cNvSpPr>
          <p:nvPr/>
        </p:nvSpPr>
        <p:spPr bwMode="auto">
          <a:xfrm>
            <a:off x="4562475" y="862013"/>
            <a:ext cx="4429125" cy="381000"/>
          </a:xfrm>
          <a:prstGeom prst="rect">
            <a:avLst/>
          </a:prstGeom>
          <a:solidFill>
            <a:srgbClr val="000066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7121" name="Text Box 16"/>
          <p:cNvSpPr txBox="1">
            <a:spLocks noChangeArrowheads="1"/>
          </p:cNvSpPr>
          <p:nvPr/>
        </p:nvSpPr>
        <p:spPr bwMode="auto">
          <a:xfrm>
            <a:off x="152400" y="1243013"/>
            <a:ext cx="1601788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Normální</a:t>
            </a:r>
          </a:p>
        </p:txBody>
      </p:sp>
      <p:sp>
        <p:nvSpPr>
          <p:cNvPr id="47122" name="Text Box 17"/>
          <p:cNvSpPr txBox="1">
            <a:spLocks noChangeArrowheads="1"/>
          </p:cNvSpPr>
          <p:nvPr/>
        </p:nvSpPr>
        <p:spPr bwMode="auto">
          <a:xfrm>
            <a:off x="1754188" y="1243013"/>
            <a:ext cx="2808287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 dirty="0"/>
              <a:t>Průměr (</a:t>
            </a:r>
            <a:r>
              <a:rPr lang="cs-CZ" sz="1400" i="0" dirty="0">
                <a:latin typeface="Symbol" pitchFamily="18" charset="2"/>
              </a:rPr>
              <a:t>m</a:t>
            </a:r>
            <a:r>
              <a:rPr lang="cs-CZ" sz="1400" i="0" dirty="0"/>
              <a:t>)</a:t>
            </a:r>
          </a:p>
          <a:p>
            <a:pPr eaLnBrk="0" hangingPunct="0"/>
            <a:r>
              <a:rPr lang="cs-CZ" sz="1400" i="0" dirty="0"/>
              <a:t>Rozptyl (</a:t>
            </a:r>
            <a:r>
              <a:rPr lang="cs-CZ" sz="1400" i="0" dirty="0">
                <a:latin typeface="Symbol" pitchFamily="18" charset="2"/>
              </a:rPr>
              <a:t>s</a:t>
            </a:r>
            <a:r>
              <a:rPr lang="cs-CZ" sz="1400" i="0" baseline="30000" dirty="0"/>
              <a:t>2</a:t>
            </a:r>
            <a:r>
              <a:rPr lang="cs-CZ" sz="1400" i="0" dirty="0"/>
              <a:t>)</a:t>
            </a:r>
          </a:p>
        </p:txBody>
      </p:sp>
      <p:sp>
        <p:nvSpPr>
          <p:cNvPr id="47123" name="Text Box 18"/>
          <p:cNvSpPr txBox="1">
            <a:spLocks noChangeArrowheads="1"/>
          </p:cNvSpPr>
          <p:nvPr/>
        </p:nvSpPr>
        <p:spPr bwMode="auto">
          <a:xfrm>
            <a:off x="4562475" y="1243013"/>
            <a:ext cx="4429125" cy="733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Symetrická funkce popisující intervalovou hustotu četnosti; nejpravděpodobnější jsou průměrné hodnoty znaku v populaci.</a:t>
            </a:r>
          </a:p>
        </p:txBody>
      </p:sp>
      <p:sp>
        <p:nvSpPr>
          <p:cNvPr id="47124" name="Text Box 19"/>
          <p:cNvSpPr txBox="1">
            <a:spLocks noChangeArrowheads="1"/>
          </p:cNvSpPr>
          <p:nvPr/>
        </p:nvSpPr>
        <p:spPr bwMode="auto">
          <a:xfrm>
            <a:off x="152400" y="1976438"/>
            <a:ext cx="16017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Log-normální</a:t>
            </a:r>
          </a:p>
        </p:txBody>
      </p:sp>
      <p:sp>
        <p:nvSpPr>
          <p:cNvPr id="47125" name="Text Box 20"/>
          <p:cNvSpPr txBox="1">
            <a:spLocks noChangeArrowheads="1"/>
          </p:cNvSpPr>
          <p:nvPr/>
        </p:nvSpPr>
        <p:spPr bwMode="auto">
          <a:xfrm>
            <a:off x="1754188" y="1976438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26" name="Text Box 21"/>
          <p:cNvSpPr txBox="1">
            <a:spLocks noChangeArrowheads="1"/>
          </p:cNvSpPr>
          <p:nvPr/>
        </p:nvSpPr>
        <p:spPr bwMode="auto">
          <a:xfrm>
            <a:off x="4562475" y="1976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27" name="Text Box 22"/>
          <p:cNvSpPr txBox="1">
            <a:spLocks noChangeArrowheads="1"/>
          </p:cNvSpPr>
          <p:nvPr/>
        </p:nvSpPr>
        <p:spPr bwMode="auto">
          <a:xfrm>
            <a:off x="152400" y="2767013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 </a:t>
            </a:r>
            <a:r>
              <a:rPr lang="cs-CZ" i="0">
                <a:solidFill>
                  <a:srgbClr val="CC0000"/>
                </a:solidFill>
              </a:rPr>
              <a:t>Weibullovo</a:t>
            </a:r>
          </a:p>
        </p:txBody>
      </p:sp>
      <p:sp>
        <p:nvSpPr>
          <p:cNvPr id="47128" name="Text Box 23"/>
          <p:cNvSpPr txBox="1">
            <a:spLocks noChangeArrowheads="1"/>
          </p:cNvSpPr>
          <p:nvPr/>
        </p:nvSpPr>
        <p:spPr bwMode="auto">
          <a:xfrm>
            <a:off x="1754188" y="2767013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29" name="Text Box 24"/>
          <p:cNvSpPr txBox="1">
            <a:spLocks noChangeArrowheads="1"/>
          </p:cNvSpPr>
          <p:nvPr/>
        </p:nvSpPr>
        <p:spPr bwMode="auto">
          <a:xfrm>
            <a:off x="4562475" y="2767013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Změnou parametru a lze modelovat distribuci doby přežití, např. stresovaného organismu.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využívané i jako model k </a:t>
            </a:r>
            <a:r>
              <a:rPr lang="cs-CZ" sz="1600" b="0" i="0" dirty="0" smtClean="0"/>
              <a:t>odhadu </a:t>
            </a:r>
            <a:r>
              <a:rPr lang="cs-CZ" sz="1600" b="0" i="0" dirty="0"/>
              <a:t>LC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nebo EC</a:t>
            </a:r>
            <a:r>
              <a:rPr lang="cs-CZ" sz="1600" b="0" i="0" baseline="-25000" dirty="0"/>
              <a:t>50</a:t>
            </a:r>
            <a:r>
              <a:rPr lang="cs-CZ" sz="1600" b="0" i="0" dirty="0"/>
              <a:t> u testů toxicity.</a:t>
            </a:r>
          </a:p>
        </p:txBody>
      </p:sp>
      <p:sp>
        <p:nvSpPr>
          <p:cNvPr id="47130" name="Text Box 25"/>
          <p:cNvSpPr txBox="1">
            <a:spLocks noChangeArrowheads="1"/>
          </p:cNvSpPr>
          <p:nvPr/>
        </p:nvSpPr>
        <p:spPr bwMode="auto">
          <a:xfrm>
            <a:off x="152400" y="3881438"/>
            <a:ext cx="16002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Rovnoměrné</a:t>
            </a:r>
          </a:p>
        </p:txBody>
      </p:sp>
      <p:sp>
        <p:nvSpPr>
          <p:cNvPr id="47131" name="Text Box 26"/>
          <p:cNvSpPr txBox="1">
            <a:spLocks noChangeArrowheads="1"/>
          </p:cNvSpPr>
          <p:nvPr/>
        </p:nvSpPr>
        <p:spPr bwMode="auto">
          <a:xfrm>
            <a:off x="1752600" y="3881438"/>
            <a:ext cx="2808288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Medián</a:t>
            </a:r>
          </a:p>
          <a:p>
            <a:pPr eaLnBrk="0" hangingPunct="0"/>
            <a:r>
              <a:rPr lang="cs-CZ" sz="1400" i="0"/>
              <a:t>Geometrický průměr</a:t>
            </a:r>
          </a:p>
          <a:p>
            <a:pPr eaLnBrk="0" hangingPunct="0"/>
            <a:r>
              <a:rPr lang="cs-CZ" sz="1400" i="0"/>
              <a:t>Rozptyl (</a:t>
            </a:r>
            <a:r>
              <a:rPr lang="cs-CZ" sz="1400" i="0">
                <a:latin typeface="Symbol" pitchFamily="18" charset="2"/>
              </a:rPr>
              <a:t>s</a:t>
            </a:r>
            <a:r>
              <a:rPr lang="cs-CZ" sz="1400" i="0" baseline="30000"/>
              <a:t>2</a:t>
            </a:r>
            <a:r>
              <a:rPr lang="cs-CZ" sz="1400" i="0"/>
              <a:t>)</a:t>
            </a:r>
          </a:p>
        </p:txBody>
      </p:sp>
      <p:sp>
        <p:nvSpPr>
          <p:cNvPr id="47132" name="Text Box 27"/>
          <p:cNvSpPr txBox="1">
            <a:spLocks noChangeArrowheads="1"/>
          </p:cNvSpPr>
          <p:nvPr/>
        </p:nvSpPr>
        <p:spPr bwMode="auto">
          <a:xfrm>
            <a:off x="4562475" y="3881438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Funkce intervalové hustoty četnosti, která po logaritmické transformaci nabude tvaru normálního </a:t>
            </a:r>
            <a:r>
              <a:rPr lang="cs-CZ" sz="1600" b="0" i="0" dirty="0" smtClean="0"/>
              <a:t>rozdělení. </a:t>
            </a:r>
            <a:endParaRPr lang="cs-CZ" sz="1600" b="0" i="0" dirty="0"/>
          </a:p>
        </p:txBody>
      </p:sp>
      <p:sp>
        <p:nvSpPr>
          <p:cNvPr id="47133" name="Text Box 28"/>
          <p:cNvSpPr txBox="1">
            <a:spLocks noChangeArrowheads="1"/>
          </p:cNvSpPr>
          <p:nvPr/>
        </p:nvSpPr>
        <p:spPr bwMode="auto">
          <a:xfrm>
            <a:off x="152400" y="4672013"/>
            <a:ext cx="1752600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Triangulární</a:t>
            </a:r>
          </a:p>
        </p:txBody>
      </p:sp>
      <p:sp>
        <p:nvSpPr>
          <p:cNvPr id="47134" name="Text Box 29"/>
          <p:cNvSpPr txBox="1">
            <a:spLocks noChangeArrowheads="1"/>
          </p:cNvSpPr>
          <p:nvPr/>
        </p:nvSpPr>
        <p:spPr bwMode="auto">
          <a:xfrm>
            <a:off x="1754188" y="4672013"/>
            <a:ext cx="2808287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f(x) = [b - ABS (x - a)] / b</a:t>
            </a:r>
            <a:r>
              <a:rPr lang="cs-CZ" sz="1400" i="0" baseline="30000"/>
              <a:t>2</a:t>
            </a:r>
          </a:p>
          <a:p>
            <a:pPr eaLnBrk="0" hangingPunct="0"/>
            <a:r>
              <a:rPr lang="cs-CZ" sz="1400" i="0"/>
              <a:t>a - b &lt; x &lt; a + b</a:t>
            </a:r>
          </a:p>
        </p:txBody>
      </p:sp>
      <p:sp>
        <p:nvSpPr>
          <p:cNvPr id="47135" name="Text Box 30"/>
          <p:cNvSpPr txBox="1">
            <a:spLocks noChangeArrowheads="1"/>
          </p:cNvSpPr>
          <p:nvPr/>
        </p:nvSpPr>
        <p:spPr bwMode="auto">
          <a:xfrm>
            <a:off x="4562475" y="4672013"/>
            <a:ext cx="4429125" cy="7905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Pravděpodobnostní funkce pro typ </a:t>
            </a:r>
            <a:r>
              <a:rPr lang="cs-CZ" sz="1600" b="0" i="0" dirty="0" smtClean="0"/>
              <a:t>rozdělení, </a:t>
            </a:r>
            <a:r>
              <a:rPr lang="cs-CZ" sz="1600" b="0" i="0" dirty="0"/>
              <a:t>kdy jsou střední hodnoty výrazně pravděpodobnější než hodnoty okrajové.</a:t>
            </a:r>
          </a:p>
        </p:txBody>
      </p:sp>
      <p:sp>
        <p:nvSpPr>
          <p:cNvPr id="47136" name="Text Box 31"/>
          <p:cNvSpPr txBox="1">
            <a:spLocks noChangeArrowheads="1"/>
          </p:cNvSpPr>
          <p:nvPr/>
        </p:nvSpPr>
        <p:spPr bwMode="auto">
          <a:xfrm>
            <a:off x="152400" y="5462588"/>
            <a:ext cx="1601788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Gama </a:t>
            </a:r>
            <a:r>
              <a:rPr lang="cs-CZ" sz="1300" i="0" dirty="0" smtClean="0">
                <a:solidFill>
                  <a:srgbClr val="CC0000"/>
                </a:solidFill>
              </a:rPr>
              <a:t>(Exponenciální)</a:t>
            </a:r>
            <a:endParaRPr lang="cs-CZ" sz="1300" i="0" dirty="0">
              <a:solidFill>
                <a:srgbClr val="CC0000"/>
              </a:solidFill>
            </a:endParaRPr>
          </a:p>
        </p:txBody>
      </p:sp>
      <p:sp>
        <p:nvSpPr>
          <p:cNvPr id="47137" name="Text Box 32"/>
          <p:cNvSpPr txBox="1">
            <a:spLocks noChangeArrowheads="1"/>
          </p:cNvSpPr>
          <p:nvPr/>
        </p:nvSpPr>
        <p:spPr bwMode="auto">
          <a:xfrm>
            <a:off x="1754188" y="5462588"/>
            <a:ext cx="2808287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400" i="0"/>
              <a:t>Parametry distribuční funkce: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a</a:t>
            </a:r>
            <a:r>
              <a:rPr lang="cs-CZ" sz="1400" i="0"/>
              <a:t> - parametr tvaru</a:t>
            </a:r>
          </a:p>
          <a:p>
            <a:pPr eaLnBrk="0" hangingPunct="0"/>
            <a:r>
              <a:rPr lang="cs-CZ" sz="1400" i="0">
                <a:latin typeface="Symbol" pitchFamily="18" charset="2"/>
              </a:rPr>
              <a:t>b</a:t>
            </a:r>
            <a:r>
              <a:rPr lang="cs-CZ" sz="1400" i="0"/>
              <a:t> - parametr rozsahu hodnot</a:t>
            </a:r>
          </a:p>
        </p:txBody>
      </p:sp>
      <p:sp>
        <p:nvSpPr>
          <p:cNvPr id="47138" name="Text Box 33"/>
          <p:cNvSpPr txBox="1">
            <a:spLocks noChangeArrowheads="1"/>
          </p:cNvSpPr>
          <p:nvPr/>
        </p:nvSpPr>
        <p:spPr bwMode="auto">
          <a:xfrm>
            <a:off x="4562475" y="5462588"/>
            <a:ext cx="4429125" cy="11144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Umožňuje flexibilně modelování distribučních funkcí nejrůznějších tvarů. Např. </a:t>
            </a:r>
            <a:r>
              <a:rPr lang="cs-CZ" sz="1600" b="0" i="0" dirty="0">
                <a:latin typeface="Symbol" pitchFamily="18" charset="2"/>
              </a:rPr>
              <a:t>c</a:t>
            </a:r>
            <a:r>
              <a:rPr lang="cs-CZ" sz="1600" b="0" i="0" baseline="30000" dirty="0"/>
              <a:t>2</a:t>
            </a:r>
            <a:r>
              <a:rPr lang="cs-CZ" sz="1600" b="0" i="0" dirty="0"/>
              <a:t>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je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typu </a:t>
            </a:r>
            <a:r>
              <a:rPr lang="cs-CZ" sz="1600" b="0" i="0" dirty="0" smtClean="0"/>
              <a:t>Gama</a:t>
            </a:r>
            <a:r>
              <a:rPr lang="cs-CZ" sz="1600" b="0" i="0" dirty="0"/>
              <a:t>. </a:t>
            </a:r>
            <a:r>
              <a:rPr lang="cs-CZ" sz="1600" b="0" i="0" dirty="0" smtClean="0"/>
              <a:t>Gama rozdělení </a:t>
            </a:r>
            <a:endParaRPr lang="cs-CZ" sz="1600" b="0" i="0" dirty="0"/>
          </a:p>
          <a:p>
            <a:pPr eaLnBrk="0" hangingPunct="0"/>
            <a:r>
              <a:rPr lang="cs-CZ" sz="1600" b="0" i="0" dirty="0"/>
              <a:t>s a = 1 je známo jako exponenciální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7139" name="Rectangle 34"/>
          <p:cNvSpPr>
            <a:spLocks noGrp="1"/>
          </p:cNvSpPr>
          <p:nvPr>
            <p:ph type="title" idx="4294967295"/>
          </p:nvPr>
        </p:nvSpPr>
        <p:spPr>
          <a:xfrm>
            <a:off x="838200" y="152400"/>
            <a:ext cx="7772400" cy="612775"/>
          </a:xfrm>
          <a:noFill/>
        </p:spPr>
        <p:txBody>
          <a:bodyPr/>
          <a:lstStyle/>
          <a:p>
            <a:r>
              <a:rPr lang="cs-CZ" dirty="0" smtClean="0"/>
              <a:t>Stručný přehled modelových rozdělení 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0842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742" y="30689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1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40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58132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64088" y="3069160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65238" y="148478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837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00337" y="4581128"/>
            <a:ext cx="3599251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I.</a:t>
            </a:r>
            <a:endParaRPr lang="cs-CZ" sz="3300" i="0" dirty="0">
              <a:solidFill>
                <a:srgbClr val="7B9899"/>
              </a:solidFill>
              <a:latin typeface="Calibri" pitchFamily="34" charset="0"/>
            </a:endParaRP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41277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Normální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2915652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Lognormální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323528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Weibullovo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41277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Rovnoměrné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292494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Triangulární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788024" y="4509120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Gama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85248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85248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85248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40652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Beta</a:t>
            </a: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40652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Parametry distribuční funkce: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a</a:t>
            </a:r>
            <a:r>
              <a:rPr lang="cs-CZ" i="0"/>
              <a:t> - parametr tvaru</a:t>
            </a:r>
          </a:p>
          <a:p>
            <a:pPr eaLnBrk="0" hangingPunct="0"/>
            <a:r>
              <a:rPr lang="cs-CZ" i="0">
                <a:latin typeface="Symbol" pitchFamily="18" charset="2"/>
              </a:rPr>
              <a:t>b</a:t>
            </a:r>
            <a:r>
              <a:rPr lang="cs-CZ" i="0"/>
              <a:t> - parametr rozsahu hodnot</a:t>
            </a:r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40652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Pravděpodobnostní funkce pro proměnnou omezenou rozsahem do intervalu [0; 1]. Je matematicky komplikovanější, ale velmi flexibilní při popisu změn hodnot proměnné</a:t>
            </a:r>
          </a:p>
          <a:p>
            <a:pPr eaLnBrk="0" hangingPunct="0"/>
            <a:r>
              <a:rPr lang="cs-CZ" sz="1600" b="0" i="0"/>
              <a:t>v ohraničeném intervalu.</a:t>
            </a:r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91306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Studentovo</a:t>
            </a: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91306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  <a:p>
            <a:pPr eaLnBrk="0" hangingPunct="0"/>
            <a:r>
              <a:rPr lang="cs-CZ" i="0"/>
              <a:t>Průměr </a:t>
            </a:r>
          </a:p>
          <a:p>
            <a:pPr eaLnBrk="0" hangingPunct="0"/>
            <a:r>
              <a:rPr lang="cs-CZ" i="0"/>
              <a:t>Rozptyl</a:t>
            </a:r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91306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Simuluje normální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pro menší vzorky čísel. Pro větší soubory (n &gt; 100) se limitně blíží k normálnímu </a:t>
            </a:r>
            <a:r>
              <a:rPr lang="cs-CZ" sz="1600" b="0" i="0" dirty="0" smtClean="0"/>
              <a:t>rozdělení.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23068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Pearsonovo</a:t>
            </a: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23068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Stupně volnosti - uvažuje velikost vzorku</a:t>
            </a:r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23068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/>
              <a:t>Slouží především k porovnání četností jevů ve dvou a více kategoriích. </a:t>
            </a:r>
          </a:p>
          <a:p>
            <a:pPr eaLnBrk="0" hangingPunct="0"/>
            <a:r>
              <a:rPr lang="cs-CZ" sz="1600" b="0" i="0" dirty="0"/>
              <a:t>Používá se k modelování </a:t>
            </a:r>
            <a:r>
              <a:rPr lang="cs-CZ" sz="1600" b="0" i="0" dirty="0" smtClean="0"/>
              <a:t>rozdělení </a:t>
            </a:r>
            <a:r>
              <a:rPr lang="cs-CZ" sz="1600" b="0" i="0" dirty="0"/>
              <a:t>odhadu rozptylu normálně rozložených dat.</a:t>
            </a:r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54990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>
                <a:solidFill>
                  <a:srgbClr val="CC0000"/>
                </a:solidFill>
              </a:rPr>
              <a:t>Fisher-Snedecorovo</a:t>
            </a: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54990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/>
              <a:t>Dvojí stupně volnosti - uvažuje velikost dvou vzorků</a:t>
            </a:r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54990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/>
              <a:t>Používá se k testování hodnot průměrů - F test pro porovnání dvou výběrových rozptylů; F test, ANOVA atd.</a:t>
            </a:r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81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5238" y="40863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00742" y="1956048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81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0865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II.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Beta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Pearsonovo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Fisher</a:t>
            </a:r>
            <a:r>
              <a:rPr lang="cs-CZ" dirty="0" smtClean="0"/>
              <a:t>-</a:t>
            </a:r>
            <a:r>
              <a:rPr lang="cs-CZ" dirty="0" err="1" smtClean="0"/>
              <a:t>Snedecorovo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Studentovo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8131" name="Rectangle 2"/>
          <p:cNvSpPr>
            <a:spLocks noGrp="1"/>
          </p:cNvSpPr>
          <p:nvPr>
            <p:ph type="title" idx="4294967295"/>
          </p:nvPr>
        </p:nvSpPr>
        <p:spPr>
          <a:xfrm>
            <a:off x="914400" y="152400"/>
            <a:ext cx="7772400" cy="1143000"/>
          </a:xfrm>
          <a:noFill/>
        </p:spPr>
        <p:txBody>
          <a:bodyPr/>
          <a:lstStyle/>
          <a:p>
            <a:r>
              <a:rPr lang="cs-CZ" b="0" i="1" dirty="0" smtClean="0"/>
              <a:t>Stručný přehled modelových rozdělení II.</a:t>
            </a:r>
          </a:p>
        </p:txBody>
      </p:sp>
      <p:sp>
        <p:nvSpPr>
          <p:cNvPr id="48132" name="Text Box 3"/>
          <p:cNvSpPr txBox="1">
            <a:spLocks noChangeArrowheads="1"/>
          </p:cNvSpPr>
          <p:nvPr/>
        </p:nvSpPr>
        <p:spPr bwMode="auto">
          <a:xfrm>
            <a:off x="138113" y="742528"/>
            <a:ext cx="1601787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 smtClean="0">
                <a:solidFill>
                  <a:schemeClr val="bg1"/>
                </a:solidFill>
              </a:rPr>
              <a:t>rozdělení</a:t>
            </a:r>
            <a:endParaRPr lang="cs-CZ" sz="2000" i="0" dirty="0">
              <a:solidFill>
                <a:schemeClr val="bg1"/>
              </a:solidFill>
            </a:endParaRPr>
          </a:p>
        </p:txBody>
      </p:sp>
      <p:sp>
        <p:nvSpPr>
          <p:cNvPr id="48133" name="Text Box 4"/>
          <p:cNvSpPr txBox="1">
            <a:spLocks noChangeArrowheads="1"/>
          </p:cNvSpPr>
          <p:nvPr/>
        </p:nvSpPr>
        <p:spPr bwMode="auto">
          <a:xfrm>
            <a:off x="1739900" y="742528"/>
            <a:ext cx="2808288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Parametry</a:t>
            </a:r>
          </a:p>
        </p:txBody>
      </p:sp>
      <p:sp>
        <p:nvSpPr>
          <p:cNvPr id="48134" name="Text Box 5"/>
          <p:cNvSpPr txBox="1">
            <a:spLocks noChangeArrowheads="1"/>
          </p:cNvSpPr>
          <p:nvPr/>
        </p:nvSpPr>
        <p:spPr bwMode="auto">
          <a:xfrm>
            <a:off x="4548188" y="742528"/>
            <a:ext cx="4429125" cy="554037"/>
          </a:xfrm>
          <a:prstGeom prst="rect">
            <a:avLst/>
          </a:prstGeom>
          <a:solidFill>
            <a:srgbClr val="000066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i="0">
                <a:solidFill>
                  <a:schemeClr val="bg1"/>
                </a:solidFill>
              </a:rPr>
              <a:t>Stručný popis</a:t>
            </a:r>
          </a:p>
        </p:txBody>
      </p:sp>
      <p:sp>
        <p:nvSpPr>
          <p:cNvPr id="48135" name="Text Box 6"/>
          <p:cNvSpPr txBox="1">
            <a:spLocks noChangeArrowheads="1"/>
          </p:cNvSpPr>
          <p:nvPr/>
        </p:nvSpPr>
        <p:spPr bwMode="auto">
          <a:xfrm>
            <a:off x="138113" y="1296565"/>
            <a:ext cx="1601787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endParaRPr lang="cs-CZ" sz="2000" i="0" dirty="0">
              <a:solidFill>
                <a:srgbClr val="CC0000"/>
              </a:solidFill>
            </a:endParaRPr>
          </a:p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Binomické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6" name="Text Box 7"/>
          <p:cNvSpPr txBox="1">
            <a:spLocks noChangeArrowheads="1"/>
          </p:cNvSpPr>
          <p:nvPr/>
        </p:nvSpPr>
        <p:spPr bwMode="auto">
          <a:xfrm>
            <a:off x="1739900" y="1296565"/>
            <a:ext cx="2808288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Průměr (</a:t>
            </a:r>
            <a:r>
              <a:rPr lang="cs-CZ" i="0" dirty="0" smtClean="0">
                <a:latin typeface="Symbol" pitchFamily="18" charset="2"/>
              </a:rPr>
              <a:t>m</a:t>
            </a:r>
            <a:r>
              <a:rPr lang="cs-CZ" i="0" dirty="0" smtClean="0"/>
              <a:t>)</a:t>
            </a:r>
          </a:p>
          <a:p>
            <a:pPr eaLnBrk="0" hangingPunct="0"/>
            <a:r>
              <a:rPr lang="cs-CZ" i="0" dirty="0" smtClean="0"/>
              <a:t>Rozptyl (</a:t>
            </a:r>
            <a:r>
              <a:rPr lang="cs-CZ" i="0" dirty="0" smtClean="0">
                <a:latin typeface="Symbol" pitchFamily="18" charset="2"/>
              </a:rPr>
              <a:t>s</a:t>
            </a:r>
            <a:r>
              <a:rPr lang="cs-CZ" i="0" baseline="30000" dirty="0" smtClean="0"/>
              <a:t>2</a:t>
            </a:r>
            <a:r>
              <a:rPr lang="cs-CZ" i="0" dirty="0" smtClean="0"/>
              <a:t>)</a:t>
            </a:r>
            <a:endParaRPr lang="cs-CZ" i="0" dirty="0"/>
          </a:p>
        </p:txBody>
      </p:sp>
      <p:sp>
        <p:nvSpPr>
          <p:cNvPr id="48137" name="Text Box 8"/>
          <p:cNvSpPr txBox="1">
            <a:spLocks noChangeArrowheads="1"/>
          </p:cNvSpPr>
          <p:nvPr/>
        </p:nvSpPr>
        <p:spPr bwMode="auto">
          <a:xfrm>
            <a:off x="4548188" y="1296565"/>
            <a:ext cx="4429125" cy="150653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obdoba normálního rozdělení - symetrická funkce popisující intervalovou četnost výskytu jevu v nezávislých pokusech; nejpravděpodobnější jsou průměrné hodnoty znaku.</a:t>
            </a:r>
            <a:endParaRPr lang="cs-CZ" sz="1600" b="0" i="0" dirty="0"/>
          </a:p>
        </p:txBody>
      </p:sp>
      <p:sp>
        <p:nvSpPr>
          <p:cNvPr id="48138" name="Text Box 9"/>
          <p:cNvSpPr txBox="1">
            <a:spLocks noChangeArrowheads="1"/>
          </p:cNvSpPr>
          <p:nvPr/>
        </p:nvSpPr>
        <p:spPr bwMode="auto">
          <a:xfrm>
            <a:off x="138113" y="2803103"/>
            <a:ext cx="1601787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Poissonovo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39" name="Text Box 10"/>
          <p:cNvSpPr txBox="1">
            <a:spLocks noChangeArrowheads="1"/>
          </p:cNvSpPr>
          <p:nvPr/>
        </p:nvSpPr>
        <p:spPr bwMode="auto">
          <a:xfrm>
            <a:off x="1739900" y="2803103"/>
            <a:ext cx="2808288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0" name="Text Box 11"/>
          <p:cNvSpPr txBox="1">
            <a:spLocks noChangeArrowheads="1"/>
          </p:cNvSpPr>
          <p:nvPr/>
        </p:nvSpPr>
        <p:spPr bwMode="auto">
          <a:xfrm>
            <a:off x="4548188" y="2803103"/>
            <a:ext cx="4429125" cy="1317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Rozdělení řídkých (málo pravděpodobných) jevů. Pro n &gt; 30 se používá k aproximaci binomického rozdělení (jednoduchá </a:t>
            </a:r>
            <a:r>
              <a:rPr lang="cs-CZ" sz="1600" b="0" i="0" dirty="0" smtClean="0"/>
              <a:t>matematická </a:t>
            </a:r>
            <a:r>
              <a:rPr lang="cs-CZ" sz="1600" b="0" i="0" dirty="0" smtClean="0"/>
              <a:t>forma funkce).</a:t>
            </a:r>
            <a:endParaRPr lang="cs-CZ" sz="1600" b="0" i="0" dirty="0"/>
          </a:p>
        </p:txBody>
      </p:sp>
      <p:sp>
        <p:nvSpPr>
          <p:cNvPr id="48141" name="Text Box 12"/>
          <p:cNvSpPr txBox="1">
            <a:spLocks noChangeArrowheads="1"/>
          </p:cNvSpPr>
          <p:nvPr/>
        </p:nvSpPr>
        <p:spPr bwMode="auto">
          <a:xfrm>
            <a:off x="138113" y="4120728"/>
            <a:ext cx="1752600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smtClean="0">
                <a:solidFill>
                  <a:srgbClr val="CC0000"/>
                </a:solidFill>
              </a:rPr>
              <a:t>Geometrické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2" name="Text Box 13"/>
          <p:cNvSpPr txBox="1">
            <a:spLocks noChangeArrowheads="1"/>
          </p:cNvSpPr>
          <p:nvPr/>
        </p:nvSpPr>
        <p:spPr bwMode="auto">
          <a:xfrm>
            <a:off x="1739900" y="4120728"/>
            <a:ext cx="2808288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Lambda</a:t>
            </a:r>
            <a:endParaRPr lang="cs-CZ" i="0" dirty="0"/>
          </a:p>
        </p:txBody>
      </p:sp>
      <p:sp>
        <p:nvSpPr>
          <p:cNvPr id="48143" name="Text Box 14"/>
          <p:cNvSpPr txBox="1">
            <a:spLocks noChangeArrowheads="1"/>
          </p:cNvSpPr>
          <p:nvPr/>
        </p:nvSpPr>
        <p:spPr bwMode="auto">
          <a:xfrm>
            <a:off x="4548188" y="4120728"/>
            <a:ext cx="4429125" cy="131921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Diskrétní podoba exponenciálního rozdělení. Udává počet opakování experimentu do prvního úspěchu při konstantní pravděpodobnosti úspěchu.</a:t>
            </a:r>
            <a:endParaRPr lang="cs-CZ" sz="1600" b="0" i="0" dirty="0"/>
          </a:p>
        </p:txBody>
      </p:sp>
      <p:sp>
        <p:nvSpPr>
          <p:cNvPr id="48144" name="Text Box 15"/>
          <p:cNvSpPr txBox="1">
            <a:spLocks noChangeArrowheads="1"/>
          </p:cNvSpPr>
          <p:nvPr/>
        </p:nvSpPr>
        <p:spPr bwMode="auto">
          <a:xfrm>
            <a:off x="138113" y="5439940"/>
            <a:ext cx="1752600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 err="1" smtClean="0">
                <a:solidFill>
                  <a:srgbClr val="CC0000"/>
                </a:solidFill>
              </a:rPr>
              <a:t>Bernoulliho</a:t>
            </a:r>
            <a:endParaRPr lang="cs-CZ" i="0" dirty="0">
              <a:solidFill>
                <a:srgbClr val="CC0000"/>
              </a:solidFill>
            </a:endParaRPr>
          </a:p>
        </p:txBody>
      </p:sp>
      <p:sp>
        <p:nvSpPr>
          <p:cNvPr id="48145" name="Text Box 16"/>
          <p:cNvSpPr txBox="1">
            <a:spLocks noChangeArrowheads="1"/>
          </p:cNvSpPr>
          <p:nvPr/>
        </p:nvSpPr>
        <p:spPr bwMode="auto">
          <a:xfrm>
            <a:off x="1739900" y="5439940"/>
            <a:ext cx="2808288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i="0" dirty="0" smtClean="0"/>
              <a:t>Pravděpodobnost jevu p</a:t>
            </a:r>
            <a:endParaRPr lang="cs-CZ" i="0" dirty="0"/>
          </a:p>
        </p:txBody>
      </p:sp>
      <p:sp>
        <p:nvSpPr>
          <p:cNvPr id="48146" name="Text Box 17"/>
          <p:cNvSpPr txBox="1">
            <a:spLocks noChangeArrowheads="1"/>
          </p:cNvSpPr>
          <p:nvPr/>
        </p:nvSpPr>
        <p:spPr bwMode="auto">
          <a:xfrm>
            <a:off x="4548188" y="5439940"/>
            <a:ext cx="4429125" cy="941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1600" b="0" i="0" dirty="0" smtClean="0"/>
              <a:t>Binární rozdělení pravděpodobnosti, kdy jev nastane s pravděpodobností p a nenastane s pravděpodobností 1-p.</a:t>
            </a:r>
            <a:endParaRPr lang="cs-CZ" sz="1600" b="0" i="0" dirty="0"/>
          </a:p>
        </p:txBody>
      </p:sp>
      <p:sp>
        <p:nvSpPr>
          <p:cNvPr id="48147" name="Rectangle 18"/>
          <p:cNvSpPr>
            <a:spLocks/>
          </p:cNvSpPr>
          <p:nvPr/>
        </p:nvSpPr>
        <p:spPr bwMode="auto">
          <a:xfrm>
            <a:off x="838200" y="152400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293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40050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4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00742" y="4005264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5238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293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00742" y="1916832"/>
            <a:ext cx="3599250" cy="180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7" name="Rectangle 18"/>
          <p:cNvSpPr>
            <a:spLocks/>
          </p:cNvSpPr>
          <p:nvPr/>
        </p:nvSpPr>
        <p:spPr bwMode="auto">
          <a:xfrm>
            <a:off x="838200" y="295945"/>
            <a:ext cx="7772400" cy="612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0" hangingPunct="0"/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Stručný přehled modelových </a:t>
            </a:r>
            <a:r>
              <a:rPr lang="cs-CZ" sz="3300" i="0" dirty="0" smtClean="0">
                <a:solidFill>
                  <a:srgbClr val="7B9899"/>
                </a:solidFill>
                <a:latin typeface="Calibri" pitchFamily="34" charset="0"/>
              </a:rPr>
              <a:t>rozdělení III</a:t>
            </a:r>
            <a:r>
              <a:rPr lang="cs-CZ" sz="3300" i="0" dirty="0">
                <a:solidFill>
                  <a:srgbClr val="7B9899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323528" y="1844824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Binomické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1844824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Geometrické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4788024" y="3942348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Bernoulliho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323528" y="3933056"/>
            <a:ext cx="331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Poissonovo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9155" name="Rectangle 2"/>
          <p:cNvSpPr>
            <a:spLocks noGrp="1"/>
          </p:cNvSpPr>
          <p:nvPr>
            <p:ph type="title" idx="4294967295"/>
          </p:nvPr>
        </p:nvSpPr>
        <p:spPr>
          <a:xfrm>
            <a:off x="179388" y="365125"/>
            <a:ext cx="8713787" cy="760413"/>
          </a:xfrm>
          <a:noFill/>
        </p:spPr>
        <p:txBody>
          <a:bodyPr/>
          <a:lstStyle/>
          <a:p>
            <a:r>
              <a:rPr lang="cs-CZ" dirty="0" smtClean="0"/>
              <a:t>Log-normální rozdělení jako častý model reálných znaků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305175" y="1576388"/>
            <a:ext cx="2514600" cy="1428750"/>
            <a:chOff x="64" y="136"/>
            <a:chExt cx="255" cy="204"/>
          </a:xfrm>
        </p:grpSpPr>
        <p:sp>
          <p:nvSpPr>
            <p:cNvPr id="49209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10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57" name="Freeform 6"/>
          <p:cNvSpPr>
            <a:spLocks/>
          </p:cNvSpPr>
          <p:nvPr/>
        </p:nvSpPr>
        <p:spPr bwMode="auto">
          <a:xfrm>
            <a:off x="3343275" y="1681163"/>
            <a:ext cx="2352675" cy="1323975"/>
          </a:xfrm>
          <a:custGeom>
            <a:avLst/>
            <a:gdLst>
              <a:gd name="T0" fmla="*/ 0 w 247"/>
              <a:gd name="T1" fmla="*/ 2147483647 h 139"/>
              <a:gd name="T2" fmla="*/ 2147483647 w 247"/>
              <a:gd name="T3" fmla="*/ 2147483647 h 139"/>
              <a:gd name="T4" fmla="*/ 2147483647 w 247"/>
              <a:gd name="T5" fmla="*/ 2147483647 h 139"/>
              <a:gd name="T6" fmla="*/ 2147483647 w 247"/>
              <a:gd name="T7" fmla="*/ 2147483647 h 139"/>
              <a:gd name="T8" fmla="*/ 2147483647 w 247"/>
              <a:gd name="T9" fmla="*/ 2147483647 h 139"/>
              <a:gd name="T10" fmla="*/ 2147483647 w 247"/>
              <a:gd name="T11" fmla="*/ 2147483647 h 139"/>
              <a:gd name="T12" fmla="*/ 2147483647 w 247"/>
              <a:gd name="T13" fmla="*/ 2147483647 h 139"/>
              <a:gd name="T14" fmla="*/ 2147483647 w 247"/>
              <a:gd name="T15" fmla="*/ 2147483647 h 139"/>
              <a:gd name="T16" fmla="*/ 2147483647 w 247"/>
              <a:gd name="T17" fmla="*/ 2147483647 h 13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7"/>
              <a:gd name="T28" fmla="*/ 0 h 139"/>
              <a:gd name="T29" fmla="*/ 247 w 247"/>
              <a:gd name="T30" fmla="*/ 139 h 13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7" h="139">
                <a:moveTo>
                  <a:pt x="0" y="139"/>
                </a:moveTo>
                <a:cubicBezTo>
                  <a:pt x="1" y="130"/>
                  <a:pt x="5" y="100"/>
                  <a:pt x="8" y="83"/>
                </a:cubicBezTo>
                <a:cubicBezTo>
                  <a:pt x="11" y="68"/>
                  <a:pt x="13" y="51"/>
                  <a:pt x="16" y="38"/>
                </a:cubicBezTo>
                <a:cubicBezTo>
                  <a:pt x="19" y="25"/>
                  <a:pt x="20" y="13"/>
                  <a:pt x="24" y="8"/>
                </a:cubicBezTo>
                <a:cubicBezTo>
                  <a:pt x="28" y="3"/>
                  <a:pt x="34" y="0"/>
                  <a:pt x="40" y="11"/>
                </a:cubicBezTo>
                <a:cubicBezTo>
                  <a:pt x="46" y="22"/>
                  <a:pt x="54" y="57"/>
                  <a:pt x="63" y="73"/>
                </a:cubicBezTo>
                <a:cubicBezTo>
                  <a:pt x="72" y="89"/>
                  <a:pt x="84" y="100"/>
                  <a:pt x="96" y="108"/>
                </a:cubicBezTo>
                <a:cubicBezTo>
                  <a:pt x="108" y="116"/>
                  <a:pt x="109" y="117"/>
                  <a:pt x="134" y="120"/>
                </a:cubicBezTo>
                <a:cubicBezTo>
                  <a:pt x="159" y="123"/>
                  <a:pt x="224" y="127"/>
                  <a:pt x="247" y="129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8" name="Text Box 7"/>
          <p:cNvSpPr txBox="1">
            <a:spLocks noChangeArrowheads="1"/>
          </p:cNvSpPr>
          <p:nvPr/>
        </p:nvSpPr>
        <p:spPr bwMode="auto">
          <a:xfrm>
            <a:off x="2590800" y="1576388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j </a:t>
            </a:r>
            <a:r>
              <a:rPr lang="cs-CZ" sz="2000" i="0"/>
              <a:t>(x)</a:t>
            </a:r>
          </a:p>
        </p:txBody>
      </p:sp>
      <p:sp>
        <p:nvSpPr>
          <p:cNvPr id="49159" name="Text Box 8"/>
          <p:cNvSpPr txBox="1">
            <a:spLocks noChangeArrowheads="1"/>
          </p:cNvSpPr>
          <p:nvPr/>
        </p:nvSpPr>
        <p:spPr bwMode="auto">
          <a:xfrm>
            <a:off x="3143250" y="3109913"/>
            <a:ext cx="11239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49160" name="Text Box 9"/>
          <p:cNvSpPr txBox="1">
            <a:spLocks noChangeArrowheads="1"/>
          </p:cNvSpPr>
          <p:nvPr/>
        </p:nvSpPr>
        <p:spPr bwMode="auto">
          <a:xfrm>
            <a:off x="5648325" y="3024188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1" name="Text Box 10"/>
          <p:cNvSpPr txBox="1">
            <a:spLocks noChangeArrowheads="1"/>
          </p:cNvSpPr>
          <p:nvPr/>
        </p:nvSpPr>
        <p:spPr bwMode="auto">
          <a:xfrm>
            <a:off x="4171950" y="3109913"/>
            <a:ext cx="1104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3543301" y="2919412"/>
            <a:ext cx="169862" cy="169863"/>
            <a:chOff x="591" y="221"/>
            <a:chExt cx="100" cy="101"/>
          </a:xfrm>
        </p:grpSpPr>
        <p:sp>
          <p:nvSpPr>
            <p:cNvPr id="49207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8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4419601" y="2919412"/>
            <a:ext cx="169862" cy="169863"/>
            <a:chOff x="591" y="221"/>
            <a:chExt cx="100" cy="101"/>
          </a:xfrm>
        </p:grpSpPr>
        <p:sp>
          <p:nvSpPr>
            <p:cNvPr id="49205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9206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9164" name="Text Box 17"/>
          <p:cNvSpPr txBox="1">
            <a:spLocks noChangeArrowheads="1"/>
          </p:cNvSpPr>
          <p:nvPr/>
        </p:nvSpPr>
        <p:spPr bwMode="auto">
          <a:xfrm>
            <a:off x="1676400" y="3556000"/>
            <a:ext cx="5562600" cy="809625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>
                <a:solidFill>
                  <a:schemeClr val="bg1"/>
                </a:solidFill>
              </a:rPr>
              <a:t>U asymetrických </a:t>
            </a:r>
            <a:r>
              <a:rPr lang="cs-CZ" sz="2000" i="0" dirty="0" smtClean="0">
                <a:solidFill>
                  <a:schemeClr val="bg1"/>
                </a:solidFill>
              </a:rPr>
              <a:t>rozdělení </a:t>
            </a:r>
            <a:r>
              <a:rPr lang="cs-CZ" sz="2000" i="0" dirty="0">
                <a:solidFill>
                  <a:schemeClr val="bg1"/>
                </a:solidFill>
              </a:rPr>
              <a:t>je medián velmi vhodným alternativním ukazatelem středu</a:t>
            </a:r>
          </a:p>
        </p:txBody>
      </p:sp>
      <p:sp>
        <p:nvSpPr>
          <p:cNvPr id="49165" name="Text Box 18"/>
          <p:cNvSpPr txBox="1">
            <a:spLocks noChangeArrowheads="1"/>
          </p:cNvSpPr>
          <p:nvPr/>
        </p:nvSpPr>
        <p:spPr bwMode="auto">
          <a:xfrm>
            <a:off x="4076700" y="6065838"/>
            <a:ext cx="25527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Průměr - těžiště osy x</a:t>
            </a:r>
          </a:p>
        </p:txBody>
      </p:sp>
      <p:sp>
        <p:nvSpPr>
          <p:cNvPr id="49166" name="Text Box 19"/>
          <p:cNvSpPr txBox="1">
            <a:spLocks noChangeArrowheads="1"/>
          </p:cNvSpPr>
          <p:nvPr/>
        </p:nvSpPr>
        <p:spPr bwMode="auto">
          <a:xfrm>
            <a:off x="3581400" y="4703763"/>
            <a:ext cx="32289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/>
              <a:t>Medián - frekvenční střed</a:t>
            </a:r>
          </a:p>
        </p:txBody>
      </p:sp>
      <p:sp>
        <p:nvSpPr>
          <p:cNvPr id="49167" name="Line 20"/>
          <p:cNvSpPr>
            <a:spLocks noChangeShapeType="1"/>
          </p:cNvSpPr>
          <p:nvPr/>
        </p:nvSpPr>
        <p:spPr bwMode="auto">
          <a:xfrm flipV="1">
            <a:off x="2590800" y="5665788"/>
            <a:ext cx="322897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8" name="Text Box 21"/>
          <p:cNvSpPr txBox="1">
            <a:spLocks noChangeArrowheads="1"/>
          </p:cNvSpPr>
          <p:nvPr/>
        </p:nvSpPr>
        <p:spPr bwMode="auto">
          <a:xfrm>
            <a:off x="5848350" y="5656263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49169" name="Oval 22"/>
          <p:cNvSpPr>
            <a:spLocks noChangeArrowheads="1"/>
          </p:cNvSpPr>
          <p:nvPr/>
        </p:nvSpPr>
        <p:spPr bwMode="auto">
          <a:xfrm>
            <a:off x="26670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0" name="Oval 23"/>
          <p:cNvSpPr>
            <a:spLocks noChangeArrowheads="1"/>
          </p:cNvSpPr>
          <p:nvPr/>
        </p:nvSpPr>
        <p:spPr bwMode="auto">
          <a:xfrm>
            <a:off x="2676525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1" name="Oval 24"/>
          <p:cNvSpPr>
            <a:spLocks noChangeArrowheads="1"/>
          </p:cNvSpPr>
          <p:nvPr/>
        </p:nvSpPr>
        <p:spPr bwMode="auto">
          <a:xfrm>
            <a:off x="2752725" y="52466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2" name="Oval 25"/>
          <p:cNvSpPr>
            <a:spLocks noChangeArrowheads="1"/>
          </p:cNvSpPr>
          <p:nvPr/>
        </p:nvSpPr>
        <p:spPr bwMode="auto">
          <a:xfrm>
            <a:off x="2857500" y="51038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3" name="Oval 26"/>
          <p:cNvSpPr>
            <a:spLocks noChangeArrowheads="1"/>
          </p:cNvSpPr>
          <p:nvPr/>
        </p:nvSpPr>
        <p:spPr bwMode="auto">
          <a:xfrm>
            <a:off x="2790825" y="49799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4" name="Oval 27"/>
          <p:cNvSpPr>
            <a:spLocks noChangeArrowheads="1"/>
          </p:cNvSpPr>
          <p:nvPr/>
        </p:nvSpPr>
        <p:spPr bwMode="auto">
          <a:xfrm>
            <a:off x="2905125" y="4818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5" name="Oval 28"/>
          <p:cNvSpPr>
            <a:spLocks noChangeArrowheads="1"/>
          </p:cNvSpPr>
          <p:nvPr/>
        </p:nvSpPr>
        <p:spPr bwMode="auto">
          <a:xfrm>
            <a:off x="2790825" y="46942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6" name="Oval 29"/>
          <p:cNvSpPr>
            <a:spLocks noChangeArrowheads="1"/>
          </p:cNvSpPr>
          <p:nvPr/>
        </p:nvSpPr>
        <p:spPr bwMode="auto">
          <a:xfrm>
            <a:off x="2895600" y="4560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7" name="Oval 30"/>
          <p:cNvSpPr>
            <a:spLocks noChangeArrowheads="1"/>
          </p:cNvSpPr>
          <p:nvPr/>
        </p:nvSpPr>
        <p:spPr bwMode="auto">
          <a:xfrm>
            <a:off x="2838450" y="4437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8" name="Oval 31"/>
          <p:cNvSpPr>
            <a:spLocks noChangeArrowheads="1"/>
          </p:cNvSpPr>
          <p:nvPr/>
        </p:nvSpPr>
        <p:spPr bwMode="auto">
          <a:xfrm>
            <a:off x="2895600" y="53419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79" name="Oval 32"/>
          <p:cNvSpPr>
            <a:spLocks noChangeArrowheads="1"/>
          </p:cNvSpPr>
          <p:nvPr/>
        </p:nvSpPr>
        <p:spPr bwMode="auto">
          <a:xfrm>
            <a:off x="3009900" y="54943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0" name="Oval 33"/>
          <p:cNvSpPr>
            <a:spLocks noChangeArrowheads="1"/>
          </p:cNvSpPr>
          <p:nvPr/>
        </p:nvSpPr>
        <p:spPr bwMode="auto">
          <a:xfrm>
            <a:off x="3019425" y="5170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1" name="Oval 34"/>
          <p:cNvSpPr>
            <a:spLocks noChangeArrowheads="1"/>
          </p:cNvSpPr>
          <p:nvPr/>
        </p:nvSpPr>
        <p:spPr bwMode="auto">
          <a:xfrm>
            <a:off x="3162300" y="52181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2" name="Oval 35"/>
          <p:cNvSpPr>
            <a:spLocks noChangeArrowheads="1"/>
          </p:cNvSpPr>
          <p:nvPr/>
        </p:nvSpPr>
        <p:spPr bwMode="auto">
          <a:xfrm>
            <a:off x="3086100" y="49418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3" name="Oval 36"/>
          <p:cNvSpPr>
            <a:spLocks noChangeArrowheads="1"/>
          </p:cNvSpPr>
          <p:nvPr/>
        </p:nvSpPr>
        <p:spPr bwMode="auto">
          <a:xfrm>
            <a:off x="3333750" y="50847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4" name="Oval 37"/>
          <p:cNvSpPr>
            <a:spLocks noChangeArrowheads="1"/>
          </p:cNvSpPr>
          <p:nvPr/>
        </p:nvSpPr>
        <p:spPr bwMode="auto">
          <a:xfrm>
            <a:off x="3390900" y="54086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5" name="Oval 38"/>
          <p:cNvSpPr>
            <a:spLocks noChangeArrowheads="1"/>
          </p:cNvSpPr>
          <p:nvPr/>
        </p:nvSpPr>
        <p:spPr bwMode="auto">
          <a:xfrm>
            <a:off x="35433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6" name="Oval 39"/>
          <p:cNvSpPr>
            <a:spLocks noChangeArrowheads="1"/>
          </p:cNvSpPr>
          <p:nvPr/>
        </p:nvSpPr>
        <p:spPr bwMode="auto">
          <a:xfrm>
            <a:off x="3667125" y="52943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7" name="Oval 40"/>
          <p:cNvSpPr>
            <a:spLocks noChangeArrowheads="1"/>
          </p:cNvSpPr>
          <p:nvPr/>
        </p:nvSpPr>
        <p:spPr bwMode="auto">
          <a:xfrm>
            <a:off x="375285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8" name="Oval 41"/>
          <p:cNvSpPr>
            <a:spLocks noChangeArrowheads="1"/>
          </p:cNvSpPr>
          <p:nvPr/>
        </p:nvSpPr>
        <p:spPr bwMode="auto">
          <a:xfrm>
            <a:off x="3924300" y="54276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89" name="Oval 42"/>
          <p:cNvSpPr>
            <a:spLocks noChangeArrowheads="1"/>
          </p:cNvSpPr>
          <p:nvPr/>
        </p:nvSpPr>
        <p:spPr bwMode="auto">
          <a:xfrm>
            <a:off x="39624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0" name="Oval 43"/>
          <p:cNvSpPr>
            <a:spLocks noChangeArrowheads="1"/>
          </p:cNvSpPr>
          <p:nvPr/>
        </p:nvSpPr>
        <p:spPr bwMode="auto">
          <a:xfrm>
            <a:off x="3171825" y="544671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1" name="AutoShape 44"/>
          <p:cNvSpPr>
            <a:spLocks noChangeArrowheads="1"/>
          </p:cNvSpPr>
          <p:nvPr/>
        </p:nvSpPr>
        <p:spPr bwMode="auto">
          <a:xfrm rot="-8331793">
            <a:off x="3124200" y="5313363"/>
            <a:ext cx="538163" cy="287337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2" name="AutoShape 45"/>
          <p:cNvSpPr>
            <a:spLocks noChangeArrowheads="1"/>
          </p:cNvSpPr>
          <p:nvPr/>
        </p:nvSpPr>
        <p:spPr bwMode="auto">
          <a:xfrm rot="-1485">
            <a:off x="3962400" y="5837238"/>
            <a:ext cx="600075" cy="209550"/>
          </a:xfrm>
          <a:prstGeom prst="triangle">
            <a:avLst>
              <a:gd name="adj" fmla="val 50000"/>
            </a:avLst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3" name="Oval 46"/>
          <p:cNvSpPr>
            <a:spLocks noChangeArrowheads="1"/>
          </p:cNvSpPr>
          <p:nvPr/>
        </p:nvSpPr>
        <p:spPr bwMode="auto">
          <a:xfrm>
            <a:off x="4019550" y="52847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4" name="Oval 47"/>
          <p:cNvSpPr>
            <a:spLocks noChangeArrowheads="1"/>
          </p:cNvSpPr>
          <p:nvPr/>
        </p:nvSpPr>
        <p:spPr bwMode="auto">
          <a:xfrm>
            <a:off x="4114800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5" name="Oval 48"/>
          <p:cNvSpPr>
            <a:spLocks noChangeArrowheads="1"/>
          </p:cNvSpPr>
          <p:nvPr/>
        </p:nvSpPr>
        <p:spPr bwMode="auto">
          <a:xfrm>
            <a:off x="4276725" y="54181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6" name="Oval 49"/>
          <p:cNvSpPr>
            <a:spLocks noChangeArrowheads="1"/>
          </p:cNvSpPr>
          <p:nvPr/>
        </p:nvSpPr>
        <p:spPr bwMode="auto">
          <a:xfrm>
            <a:off x="4314825" y="55705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7" name="Oval 50"/>
          <p:cNvSpPr>
            <a:spLocks noChangeArrowheads="1"/>
          </p:cNvSpPr>
          <p:nvPr/>
        </p:nvSpPr>
        <p:spPr bwMode="auto">
          <a:xfrm>
            <a:off x="5229225" y="53990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8" name="Oval 51"/>
          <p:cNvSpPr>
            <a:spLocks noChangeArrowheads="1"/>
          </p:cNvSpPr>
          <p:nvPr/>
        </p:nvSpPr>
        <p:spPr bwMode="auto">
          <a:xfrm>
            <a:off x="5133975" y="55514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99" name="Oval 52"/>
          <p:cNvSpPr>
            <a:spLocks noChangeArrowheads="1"/>
          </p:cNvSpPr>
          <p:nvPr/>
        </p:nvSpPr>
        <p:spPr bwMode="auto">
          <a:xfrm>
            <a:off x="5334000" y="551338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0" name="Oval 53"/>
          <p:cNvSpPr>
            <a:spLocks noChangeArrowheads="1"/>
          </p:cNvSpPr>
          <p:nvPr/>
        </p:nvSpPr>
        <p:spPr bwMode="auto">
          <a:xfrm>
            <a:off x="5467350" y="55419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1" name="Oval 54"/>
          <p:cNvSpPr>
            <a:spLocks noChangeArrowheads="1"/>
          </p:cNvSpPr>
          <p:nvPr/>
        </p:nvSpPr>
        <p:spPr bwMode="auto">
          <a:xfrm>
            <a:off x="5648325" y="55800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2" name="Oval 55"/>
          <p:cNvSpPr>
            <a:spLocks noChangeArrowheads="1"/>
          </p:cNvSpPr>
          <p:nvPr/>
        </p:nvSpPr>
        <p:spPr bwMode="auto">
          <a:xfrm>
            <a:off x="5543550" y="5389563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3" name="Oval 56"/>
          <p:cNvSpPr>
            <a:spLocks noChangeArrowheads="1"/>
          </p:cNvSpPr>
          <p:nvPr/>
        </p:nvSpPr>
        <p:spPr bwMode="auto">
          <a:xfrm>
            <a:off x="5486400" y="52276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204" name="Oval 57"/>
          <p:cNvSpPr>
            <a:spLocks noChangeArrowheads="1"/>
          </p:cNvSpPr>
          <p:nvPr/>
        </p:nvSpPr>
        <p:spPr bwMode="auto">
          <a:xfrm>
            <a:off x="5410200" y="5380038"/>
            <a:ext cx="38100" cy="381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8196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393700"/>
            <a:ext cx="8207375" cy="755650"/>
          </a:xfrm>
          <a:noFill/>
        </p:spPr>
        <p:txBody>
          <a:bodyPr/>
          <a:lstStyle/>
          <a:p>
            <a:r>
              <a:rPr lang="cs-CZ" dirty="0" smtClean="0"/>
              <a:t>Log-normální rozdělení lze jednoduše transformovat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104900" y="1489075"/>
            <a:ext cx="2514600" cy="1428750"/>
            <a:chOff x="64" y="136"/>
            <a:chExt cx="255" cy="204"/>
          </a:xfrm>
        </p:grpSpPr>
        <p:sp>
          <p:nvSpPr>
            <p:cNvPr id="8244" name="Line 4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5" name="Line 5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198" name="Freeform 6"/>
          <p:cNvSpPr>
            <a:spLocks/>
          </p:cNvSpPr>
          <p:nvPr/>
        </p:nvSpPr>
        <p:spPr bwMode="auto">
          <a:xfrm>
            <a:off x="1160463" y="1597025"/>
            <a:ext cx="2374900" cy="1304925"/>
          </a:xfrm>
          <a:custGeom>
            <a:avLst/>
            <a:gdLst>
              <a:gd name="T0" fmla="*/ 0 w 1496"/>
              <a:gd name="T1" fmla="*/ 2147483647 h 822"/>
              <a:gd name="T2" fmla="*/ 2147483647 w 1496"/>
              <a:gd name="T3" fmla="*/ 2147483647 h 822"/>
              <a:gd name="T4" fmla="*/ 2147483647 w 1496"/>
              <a:gd name="T5" fmla="*/ 2147483647 h 822"/>
              <a:gd name="T6" fmla="*/ 2147483647 w 1496"/>
              <a:gd name="T7" fmla="*/ 2147483647 h 822"/>
              <a:gd name="T8" fmla="*/ 2147483647 w 1496"/>
              <a:gd name="T9" fmla="*/ 2147483647 h 822"/>
              <a:gd name="T10" fmla="*/ 2147483647 w 1496"/>
              <a:gd name="T11" fmla="*/ 2147483647 h 822"/>
              <a:gd name="T12" fmla="*/ 2147483647 w 1496"/>
              <a:gd name="T13" fmla="*/ 2147483647 h 822"/>
              <a:gd name="T14" fmla="*/ 2147483647 w 1496"/>
              <a:gd name="T15" fmla="*/ 2147483647 h 822"/>
              <a:gd name="T16" fmla="*/ 2147483647 w 1496"/>
              <a:gd name="T17" fmla="*/ 2147483647 h 82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496"/>
              <a:gd name="T28" fmla="*/ 0 h 822"/>
              <a:gd name="T29" fmla="*/ 1496 w 1496"/>
              <a:gd name="T30" fmla="*/ 822 h 822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496" h="822">
                <a:moveTo>
                  <a:pt x="0" y="822"/>
                </a:moveTo>
                <a:cubicBezTo>
                  <a:pt x="5" y="770"/>
                  <a:pt x="24" y="605"/>
                  <a:pt x="37" y="502"/>
                </a:cubicBezTo>
                <a:cubicBezTo>
                  <a:pt x="50" y="399"/>
                  <a:pt x="62" y="283"/>
                  <a:pt x="77" y="203"/>
                </a:cubicBezTo>
                <a:cubicBezTo>
                  <a:pt x="92" y="123"/>
                  <a:pt x="104" y="44"/>
                  <a:pt x="129" y="22"/>
                </a:cubicBezTo>
                <a:cubicBezTo>
                  <a:pt x="154" y="0"/>
                  <a:pt x="189" y="0"/>
                  <a:pt x="229" y="70"/>
                </a:cubicBezTo>
                <a:cubicBezTo>
                  <a:pt x="269" y="140"/>
                  <a:pt x="313" y="346"/>
                  <a:pt x="367" y="442"/>
                </a:cubicBezTo>
                <a:cubicBezTo>
                  <a:pt x="421" y="538"/>
                  <a:pt x="493" y="604"/>
                  <a:pt x="565" y="652"/>
                </a:cubicBezTo>
                <a:cubicBezTo>
                  <a:pt x="637" y="700"/>
                  <a:pt x="638" y="696"/>
                  <a:pt x="793" y="724"/>
                </a:cubicBezTo>
                <a:cubicBezTo>
                  <a:pt x="948" y="752"/>
                  <a:pt x="1350" y="802"/>
                  <a:pt x="1496" y="822"/>
                </a:cubicBezTo>
              </a:path>
            </a:pathLst>
          </a:custGeom>
          <a:noFill/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57200" y="1260475"/>
            <a:ext cx="7239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62000" y="3022600"/>
            <a:ext cx="1219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3448050" y="2946400"/>
            <a:ext cx="2571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1971675" y="3022600"/>
            <a:ext cx="122872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 rot="-2749107">
            <a:off x="1343025" y="2832100"/>
            <a:ext cx="171450" cy="171450"/>
            <a:chOff x="591" y="221"/>
            <a:chExt cx="100" cy="101"/>
          </a:xfrm>
        </p:grpSpPr>
        <p:sp>
          <p:nvSpPr>
            <p:cNvPr id="8242" name="Line 1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3" name="Line 1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 rot="-2749107">
            <a:off x="2219325" y="2832100"/>
            <a:ext cx="171450" cy="171450"/>
            <a:chOff x="591" y="221"/>
            <a:chExt cx="100" cy="101"/>
          </a:xfrm>
        </p:grpSpPr>
        <p:sp>
          <p:nvSpPr>
            <p:cNvPr id="8240" name="Line 15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41" name="Line 16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05" name="Text Box 17"/>
          <p:cNvSpPr txBox="1">
            <a:spLocks noChangeArrowheads="1"/>
          </p:cNvSpPr>
          <p:nvPr/>
        </p:nvSpPr>
        <p:spPr bwMode="auto">
          <a:xfrm>
            <a:off x="4648200" y="1260475"/>
            <a:ext cx="714375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f(x)</a:t>
            </a:r>
          </a:p>
        </p:txBody>
      </p:sp>
      <p:sp>
        <p:nvSpPr>
          <p:cNvPr id="8206" name="Text Box 18"/>
          <p:cNvSpPr txBox="1">
            <a:spLocks noChangeArrowheads="1"/>
          </p:cNvSpPr>
          <p:nvPr/>
        </p:nvSpPr>
        <p:spPr bwMode="auto">
          <a:xfrm>
            <a:off x="4953000" y="3470275"/>
            <a:ext cx="1238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Medián</a:t>
            </a:r>
          </a:p>
        </p:txBody>
      </p:sp>
      <p:sp>
        <p:nvSpPr>
          <p:cNvPr id="8207" name="Text Box 19"/>
          <p:cNvSpPr txBox="1">
            <a:spLocks noChangeArrowheads="1"/>
          </p:cNvSpPr>
          <p:nvPr/>
        </p:nvSpPr>
        <p:spPr bwMode="auto">
          <a:xfrm>
            <a:off x="7543800" y="2936875"/>
            <a:ext cx="10096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ln (x)</a:t>
            </a:r>
          </a:p>
        </p:txBody>
      </p:sp>
      <p:sp>
        <p:nvSpPr>
          <p:cNvPr id="8208" name="Text Box 20"/>
          <p:cNvSpPr txBox="1">
            <a:spLocks noChangeArrowheads="1"/>
          </p:cNvSpPr>
          <p:nvPr/>
        </p:nvSpPr>
        <p:spPr bwMode="auto">
          <a:xfrm>
            <a:off x="6705600" y="3470275"/>
            <a:ext cx="13716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/>
              <a:t>Průměr</a:t>
            </a:r>
          </a:p>
        </p:txBody>
      </p:sp>
      <p:grpSp>
        <p:nvGrpSpPr>
          <p:cNvPr id="5" name="Group 21"/>
          <p:cNvGrpSpPr>
            <a:grpSpLocks/>
          </p:cNvGrpSpPr>
          <p:nvPr/>
        </p:nvGrpSpPr>
        <p:grpSpPr bwMode="auto">
          <a:xfrm rot="-2749107">
            <a:off x="6400800" y="2822575"/>
            <a:ext cx="171450" cy="171450"/>
            <a:chOff x="591" y="221"/>
            <a:chExt cx="100" cy="101"/>
          </a:xfrm>
        </p:grpSpPr>
        <p:sp>
          <p:nvSpPr>
            <p:cNvPr id="8238" name="Line 22"/>
            <p:cNvSpPr>
              <a:spLocks noChangeShapeType="1"/>
            </p:cNvSpPr>
            <p:nvPr/>
          </p:nvSpPr>
          <p:spPr bwMode="auto">
            <a:xfrm>
              <a:off x="640" y="221"/>
              <a:ext cx="0" cy="10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9" name="Line 23"/>
            <p:cNvSpPr>
              <a:spLocks noChangeShapeType="1"/>
            </p:cNvSpPr>
            <p:nvPr/>
          </p:nvSpPr>
          <p:spPr bwMode="auto">
            <a:xfrm rot="5468745">
              <a:off x="640" y="222"/>
              <a:ext cx="2" cy="10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cxnSp>
        <p:nvCxnSpPr>
          <p:cNvPr id="8210" name="AutoShape 24"/>
          <p:cNvCxnSpPr>
            <a:cxnSpLocks noChangeShapeType="1"/>
            <a:stCxn id="8206" idx="0"/>
            <a:endCxn id="8239" idx="1"/>
          </p:cNvCxnSpPr>
          <p:nvPr/>
        </p:nvCxnSpPr>
        <p:spPr bwMode="auto">
          <a:xfrm flipV="1">
            <a:off x="5572125" y="2978150"/>
            <a:ext cx="846138" cy="4921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8211" name="AutoShape 25"/>
          <p:cNvCxnSpPr>
            <a:cxnSpLocks noChangeShapeType="1"/>
            <a:stCxn id="8208" idx="0"/>
            <a:endCxn id="8238" idx="1"/>
          </p:cNvCxnSpPr>
          <p:nvPr/>
        </p:nvCxnSpPr>
        <p:spPr bwMode="auto">
          <a:xfrm flipH="1" flipV="1">
            <a:off x="6554788" y="2976563"/>
            <a:ext cx="836612" cy="4937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8212" name="Text Box 26"/>
          <p:cNvSpPr txBox="1">
            <a:spLocks noChangeArrowheads="1"/>
          </p:cNvSpPr>
          <p:nvPr/>
        </p:nvSpPr>
        <p:spPr bwMode="auto">
          <a:xfrm>
            <a:off x="6172200" y="3470275"/>
            <a:ext cx="7810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=</a:t>
            </a:r>
          </a:p>
        </p:txBody>
      </p:sp>
      <p:sp>
        <p:nvSpPr>
          <p:cNvPr id="8213" name="Rectangle 27"/>
          <p:cNvSpPr>
            <a:spLocks noChangeArrowheads="1"/>
          </p:cNvSpPr>
          <p:nvPr/>
        </p:nvSpPr>
        <p:spPr bwMode="auto">
          <a:xfrm>
            <a:off x="3352800" y="1946275"/>
            <a:ext cx="1828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Y = Ln [X]</a:t>
            </a:r>
          </a:p>
        </p:txBody>
      </p:sp>
      <p:grpSp>
        <p:nvGrpSpPr>
          <p:cNvPr id="6" name="Group 28"/>
          <p:cNvGrpSpPr>
            <a:grpSpLocks/>
          </p:cNvGrpSpPr>
          <p:nvPr/>
        </p:nvGrpSpPr>
        <p:grpSpPr bwMode="auto">
          <a:xfrm>
            <a:off x="5257800" y="1489075"/>
            <a:ext cx="2514600" cy="1428750"/>
            <a:chOff x="64" y="136"/>
            <a:chExt cx="255" cy="204"/>
          </a:xfrm>
        </p:grpSpPr>
        <p:sp>
          <p:nvSpPr>
            <p:cNvPr id="8236" name="Line 2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8237" name="Line 3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8215" name="Line 31"/>
          <p:cNvSpPr>
            <a:spLocks noChangeShapeType="1"/>
          </p:cNvSpPr>
          <p:nvPr/>
        </p:nvSpPr>
        <p:spPr bwMode="auto">
          <a:xfrm flipV="1">
            <a:off x="5314950" y="2830513"/>
            <a:ext cx="161925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6" name="Freeform 32"/>
          <p:cNvSpPr>
            <a:spLocks/>
          </p:cNvSpPr>
          <p:nvPr/>
        </p:nvSpPr>
        <p:spPr bwMode="auto">
          <a:xfrm>
            <a:off x="5476875" y="2798763"/>
            <a:ext cx="171450" cy="31750"/>
          </a:xfrm>
          <a:custGeom>
            <a:avLst/>
            <a:gdLst>
              <a:gd name="T0" fmla="*/ 0 w 108"/>
              <a:gd name="T1" fmla="*/ 2147483647 h 20"/>
              <a:gd name="T2" fmla="*/ 2147483647 w 108"/>
              <a:gd name="T3" fmla="*/ 2147483647 h 20"/>
              <a:gd name="T4" fmla="*/ 2147483647 w 108"/>
              <a:gd name="T5" fmla="*/ 0 h 20"/>
              <a:gd name="T6" fmla="*/ 0 60000 65536"/>
              <a:gd name="T7" fmla="*/ 0 60000 65536"/>
              <a:gd name="T8" fmla="*/ 0 60000 65536"/>
              <a:gd name="T9" fmla="*/ 0 w 108"/>
              <a:gd name="T10" fmla="*/ 0 h 20"/>
              <a:gd name="T11" fmla="*/ 108 w 108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20">
                <a:moveTo>
                  <a:pt x="0" y="20"/>
                </a:moveTo>
                <a:lnTo>
                  <a:pt x="54" y="14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7" name="Freeform 33"/>
          <p:cNvSpPr>
            <a:spLocks/>
          </p:cNvSpPr>
          <p:nvPr/>
        </p:nvSpPr>
        <p:spPr bwMode="auto">
          <a:xfrm>
            <a:off x="5648325" y="2722563"/>
            <a:ext cx="161925" cy="76200"/>
          </a:xfrm>
          <a:custGeom>
            <a:avLst/>
            <a:gdLst>
              <a:gd name="T0" fmla="*/ 0 w 102"/>
              <a:gd name="T1" fmla="*/ 2147483647 h 48"/>
              <a:gd name="T2" fmla="*/ 2147483647 w 102"/>
              <a:gd name="T3" fmla="*/ 2147483647 h 48"/>
              <a:gd name="T4" fmla="*/ 2147483647 w 102"/>
              <a:gd name="T5" fmla="*/ 0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48"/>
                </a:moveTo>
                <a:lnTo>
                  <a:pt x="54" y="28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8" name="Freeform 34"/>
          <p:cNvSpPr>
            <a:spLocks/>
          </p:cNvSpPr>
          <p:nvPr/>
        </p:nvSpPr>
        <p:spPr bwMode="auto">
          <a:xfrm>
            <a:off x="5810250" y="2571750"/>
            <a:ext cx="161925" cy="150813"/>
          </a:xfrm>
          <a:custGeom>
            <a:avLst/>
            <a:gdLst>
              <a:gd name="T0" fmla="*/ 0 w 102"/>
              <a:gd name="T1" fmla="*/ 2147483647 h 95"/>
              <a:gd name="T2" fmla="*/ 2147483647 w 102"/>
              <a:gd name="T3" fmla="*/ 2147483647 h 95"/>
              <a:gd name="T4" fmla="*/ 2147483647 w 102"/>
              <a:gd name="T5" fmla="*/ 0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95"/>
                </a:moveTo>
                <a:lnTo>
                  <a:pt x="48" y="54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19" name="Freeform 35"/>
          <p:cNvSpPr>
            <a:spLocks/>
          </p:cNvSpPr>
          <p:nvPr/>
        </p:nvSpPr>
        <p:spPr bwMode="auto">
          <a:xfrm>
            <a:off x="5972175" y="2322513"/>
            <a:ext cx="161925" cy="249237"/>
          </a:xfrm>
          <a:custGeom>
            <a:avLst/>
            <a:gdLst>
              <a:gd name="T0" fmla="*/ 0 w 102"/>
              <a:gd name="T1" fmla="*/ 2147483647 h 157"/>
              <a:gd name="T2" fmla="*/ 2147483647 w 102"/>
              <a:gd name="T3" fmla="*/ 2147483647 h 157"/>
              <a:gd name="T4" fmla="*/ 2147483647 w 102"/>
              <a:gd name="T5" fmla="*/ 0 h 157"/>
              <a:gd name="T6" fmla="*/ 0 60000 65536"/>
              <a:gd name="T7" fmla="*/ 0 60000 65536"/>
              <a:gd name="T8" fmla="*/ 0 60000 65536"/>
              <a:gd name="T9" fmla="*/ 0 w 102"/>
              <a:gd name="T10" fmla="*/ 0 h 157"/>
              <a:gd name="T11" fmla="*/ 102 w 102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157">
                <a:moveTo>
                  <a:pt x="0" y="157"/>
                </a:moveTo>
                <a:lnTo>
                  <a:pt x="48" y="89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0" name="Freeform 36"/>
          <p:cNvSpPr>
            <a:spLocks/>
          </p:cNvSpPr>
          <p:nvPr/>
        </p:nvSpPr>
        <p:spPr bwMode="auto">
          <a:xfrm>
            <a:off x="6134100" y="1976438"/>
            <a:ext cx="171450" cy="346075"/>
          </a:xfrm>
          <a:custGeom>
            <a:avLst/>
            <a:gdLst>
              <a:gd name="T0" fmla="*/ 0 w 108"/>
              <a:gd name="T1" fmla="*/ 2147483647 h 218"/>
              <a:gd name="T2" fmla="*/ 2147483647 w 108"/>
              <a:gd name="T3" fmla="*/ 2147483647 h 218"/>
              <a:gd name="T4" fmla="*/ 2147483647 w 108"/>
              <a:gd name="T5" fmla="*/ 2147483647 h 218"/>
              <a:gd name="T6" fmla="*/ 2147483647 w 108"/>
              <a:gd name="T7" fmla="*/ 2147483647 h 218"/>
              <a:gd name="T8" fmla="*/ 2147483647 w 108"/>
              <a:gd name="T9" fmla="*/ 2147483647 h 218"/>
              <a:gd name="T10" fmla="*/ 2147483647 w 108"/>
              <a:gd name="T11" fmla="*/ 0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8"/>
              <a:gd name="T19" fmla="*/ 0 h 218"/>
              <a:gd name="T20" fmla="*/ 108 w 108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8" h="218">
                <a:moveTo>
                  <a:pt x="0" y="218"/>
                </a:moveTo>
                <a:lnTo>
                  <a:pt x="24" y="164"/>
                </a:lnTo>
                <a:lnTo>
                  <a:pt x="54" y="103"/>
                </a:lnTo>
                <a:lnTo>
                  <a:pt x="84" y="48"/>
                </a:lnTo>
                <a:lnTo>
                  <a:pt x="96" y="21"/>
                </a:lnTo>
                <a:lnTo>
                  <a:pt x="108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1" name="Freeform 37"/>
          <p:cNvSpPr>
            <a:spLocks/>
          </p:cNvSpPr>
          <p:nvPr/>
        </p:nvSpPr>
        <p:spPr bwMode="auto">
          <a:xfrm>
            <a:off x="6305550" y="1879600"/>
            <a:ext cx="161925" cy="96838"/>
          </a:xfrm>
          <a:custGeom>
            <a:avLst/>
            <a:gdLst>
              <a:gd name="T0" fmla="*/ 0 w 102"/>
              <a:gd name="T1" fmla="*/ 2147483647 h 61"/>
              <a:gd name="T2" fmla="*/ 2147483647 w 102"/>
              <a:gd name="T3" fmla="*/ 2147483647 h 61"/>
              <a:gd name="T4" fmla="*/ 2147483647 w 102"/>
              <a:gd name="T5" fmla="*/ 2147483647 h 61"/>
              <a:gd name="T6" fmla="*/ 2147483647 w 102"/>
              <a:gd name="T7" fmla="*/ 0 h 61"/>
              <a:gd name="T8" fmla="*/ 2147483647 w 102"/>
              <a:gd name="T9" fmla="*/ 0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61"/>
                </a:moveTo>
                <a:lnTo>
                  <a:pt x="24" y="34"/>
                </a:lnTo>
                <a:lnTo>
                  <a:pt x="54" y="14"/>
                </a:lnTo>
                <a:lnTo>
                  <a:pt x="78" y="0"/>
                </a:lnTo>
                <a:lnTo>
                  <a:pt x="102" y="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2" name="Freeform 38"/>
          <p:cNvSpPr>
            <a:spLocks/>
          </p:cNvSpPr>
          <p:nvPr/>
        </p:nvSpPr>
        <p:spPr bwMode="auto">
          <a:xfrm>
            <a:off x="6467475" y="1879600"/>
            <a:ext cx="161925" cy="96838"/>
          </a:xfrm>
          <a:custGeom>
            <a:avLst/>
            <a:gdLst>
              <a:gd name="T0" fmla="*/ 0 w 102"/>
              <a:gd name="T1" fmla="*/ 0 h 61"/>
              <a:gd name="T2" fmla="*/ 2147483647 w 102"/>
              <a:gd name="T3" fmla="*/ 0 h 61"/>
              <a:gd name="T4" fmla="*/ 2147483647 w 102"/>
              <a:gd name="T5" fmla="*/ 2147483647 h 61"/>
              <a:gd name="T6" fmla="*/ 2147483647 w 102"/>
              <a:gd name="T7" fmla="*/ 2147483647 h 61"/>
              <a:gd name="T8" fmla="*/ 2147483647 w 102"/>
              <a:gd name="T9" fmla="*/ 2147483647 h 6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02"/>
              <a:gd name="T16" fmla="*/ 0 h 61"/>
              <a:gd name="T17" fmla="*/ 102 w 102"/>
              <a:gd name="T18" fmla="*/ 61 h 61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02" h="61">
                <a:moveTo>
                  <a:pt x="0" y="0"/>
                </a:moveTo>
                <a:lnTo>
                  <a:pt x="24" y="0"/>
                </a:lnTo>
                <a:lnTo>
                  <a:pt x="48" y="14"/>
                </a:lnTo>
                <a:lnTo>
                  <a:pt x="78" y="34"/>
                </a:lnTo>
                <a:lnTo>
                  <a:pt x="102" y="61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3" name="Freeform 39"/>
          <p:cNvSpPr>
            <a:spLocks/>
          </p:cNvSpPr>
          <p:nvPr/>
        </p:nvSpPr>
        <p:spPr bwMode="auto">
          <a:xfrm>
            <a:off x="6629400" y="1976438"/>
            <a:ext cx="161925" cy="346075"/>
          </a:xfrm>
          <a:custGeom>
            <a:avLst/>
            <a:gdLst>
              <a:gd name="T0" fmla="*/ 0 w 102"/>
              <a:gd name="T1" fmla="*/ 0 h 218"/>
              <a:gd name="T2" fmla="*/ 2147483647 w 102"/>
              <a:gd name="T3" fmla="*/ 2147483647 h 218"/>
              <a:gd name="T4" fmla="*/ 2147483647 w 102"/>
              <a:gd name="T5" fmla="*/ 2147483647 h 218"/>
              <a:gd name="T6" fmla="*/ 2147483647 w 102"/>
              <a:gd name="T7" fmla="*/ 2147483647 h 218"/>
              <a:gd name="T8" fmla="*/ 2147483647 w 102"/>
              <a:gd name="T9" fmla="*/ 2147483647 h 218"/>
              <a:gd name="T10" fmla="*/ 2147483647 w 102"/>
              <a:gd name="T11" fmla="*/ 2147483647 h 21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2"/>
              <a:gd name="T19" fmla="*/ 0 h 218"/>
              <a:gd name="T20" fmla="*/ 102 w 102"/>
              <a:gd name="T21" fmla="*/ 218 h 21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2" h="218">
                <a:moveTo>
                  <a:pt x="0" y="0"/>
                </a:moveTo>
                <a:lnTo>
                  <a:pt x="12" y="21"/>
                </a:lnTo>
                <a:lnTo>
                  <a:pt x="24" y="48"/>
                </a:lnTo>
                <a:lnTo>
                  <a:pt x="48" y="103"/>
                </a:lnTo>
                <a:lnTo>
                  <a:pt x="78" y="164"/>
                </a:lnTo>
                <a:lnTo>
                  <a:pt x="102" y="21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4" name="Freeform 40"/>
          <p:cNvSpPr>
            <a:spLocks/>
          </p:cNvSpPr>
          <p:nvPr/>
        </p:nvSpPr>
        <p:spPr bwMode="auto">
          <a:xfrm>
            <a:off x="6791325" y="2322513"/>
            <a:ext cx="171450" cy="249237"/>
          </a:xfrm>
          <a:custGeom>
            <a:avLst/>
            <a:gdLst>
              <a:gd name="T0" fmla="*/ 0 w 108"/>
              <a:gd name="T1" fmla="*/ 0 h 157"/>
              <a:gd name="T2" fmla="*/ 2147483647 w 108"/>
              <a:gd name="T3" fmla="*/ 2147483647 h 157"/>
              <a:gd name="T4" fmla="*/ 2147483647 w 108"/>
              <a:gd name="T5" fmla="*/ 2147483647 h 157"/>
              <a:gd name="T6" fmla="*/ 0 60000 65536"/>
              <a:gd name="T7" fmla="*/ 0 60000 65536"/>
              <a:gd name="T8" fmla="*/ 0 60000 65536"/>
              <a:gd name="T9" fmla="*/ 0 w 108"/>
              <a:gd name="T10" fmla="*/ 0 h 157"/>
              <a:gd name="T11" fmla="*/ 108 w 108"/>
              <a:gd name="T12" fmla="*/ 157 h 15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8" h="157">
                <a:moveTo>
                  <a:pt x="0" y="0"/>
                </a:moveTo>
                <a:lnTo>
                  <a:pt x="54" y="89"/>
                </a:lnTo>
                <a:lnTo>
                  <a:pt x="108" y="157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5" name="Freeform 41"/>
          <p:cNvSpPr>
            <a:spLocks/>
          </p:cNvSpPr>
          <p:nvPr/>
        </p:nvSpPr>
        <p:spPr bwMode="auto">
          <a:xfrm>
            <a:off x="6962775" y="2571750"/>
            <a:ext cx="161925" cy="150813"/>
          </a:xfrm>
          <a:custGeom>
            <a:avLst/>
            <a:gdLst>
              <a:gd name="T0" fmla="*/ 0 w 102"/>
              <a:gd name="T1" fmla="*/ 0 h 95"/>
              <a:gd name="T2" fmla="*/ 2147483647 w 102"/>
              <a:gd name="T3" fmla="*/ 2147483647 h 95"/>
              <a:gd name="T4" fmla="*/ 2147483647 w 102"/>
              <a:gd name="T5" fmla="*/ 2147483647 h 95"/>
              <a:gd name="T6" fmla="*/ 0 60000 65536"/>
              <a:gd name="T7" fmla="*/ 0 60000 65536"/>
              <a:gd name="T8" fmla="*/ 0 60000 65536"/>
              <a:gd name="T9" fmla="*/ 0 w 102"/>
              <a:gd name="T10" fmla="*/ 0 h 95"/>
              <a:gd name="T11" fmla="*/ 102 w 102"/>
              <a:gd name="T12" fmla="*/ 95 h 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95">
                <a:moveTo>
                  <a:pt x="0" y="0"/>
                </a:moveTo>
                <a:lnTo>
                  <a:pt x="54" y="54"/>
                </a:lnTo>
                <a:lnTo>
                  <a:pt x="102" y="95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6" name="Freeform 42"/>
          <p:cNvSpPr>
            <a:spLocks/>
          </p:cNvSpPr>
          <p:nvPr/>
        </p:nvSpPr>
        <p:spPr bwMode="auto">
          <a:xfrm>
            <a:off x="7124700" y="2722563"/>
            <a:ext cx="161925" cy="76200"/>
          </a:xfrm>
          <a:custGeom>
            <a:avLst/>
            <a:gdLst>
              <a:gd name="T0" fmla="*/ 0 w 102"/>
              <a:gd name="T1" fmla="*/ 0 h 48"/>
              <a:gd name="T2" fmla="*/ 2147483647 w 102"/>
              <a:gd name="T3" fmla="*/ 2147483647 h 48"/>
              <a:gd name="T4" fmla="*/ 2147483647 w 102"/>
              <a:gd name="T5" fmla="*/ 2147483647 h 48"/>
              <a:gd name="T6" fmla="*/ 0 60000 65536"/>
              <a:gd name="T7" fmla="*/ 0 60000 65536"/>
              <a:gd name="T8" fmla="*/ 0 60000 65536"/>
              <a:gd name="T9" fmla="*/ 0 w 102"/>
              <a:gd name="T10" fmla="*/ 0 h 48"/>
              <a:gd name="T11" fmla="*/ 102 w 102"/>
              <a:gd name="T12" fmla="*/ 48 h 4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48">
                <a:moveTo>
                  <a:pt x="0" y="0"/>
                </a:moveTo>
                <a:lnTo>
                  <a:pt x="48" y="28"/>
                </a:lnTo>
                <a:lnTo>
                  <a:pt x="102" y="48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7" name="Freeform 43"/>
          <p:cNvSpPr>
            <a:spLocks/>
          </p:cNvSpPr>
          <p:nvPr/>
        </p:nvSpPr>
        <p:spPr bwMode="auto">
          <a:xfrm>
            <a:off x="7286625" y="2798763"/>
            <a:ext cx="161925" cy="31750"/>
          </a:xfrm>
          <a:custGeom>
            <a:avLst/>
            <a:gdLst>
              <a:gd name="T0" fmla="*/ 0 w 102"/>
              <a:gd name="T1" fmla="*/ 0 h 20"/>
              <a:gd name="T2" fmla="*/ 2147483647 w 102"/>
              <a:gd name="T3" fmla="*/ 2147483647 h 20"/>
              <a:gd name="T4" fmla="*/ 2147483647 w 102"/>
              <a:gd name="T5" fmla="*/ 2147483647 h 20"/>
              <a:gd name="T6" fmla="*/ 0 60000 65536"/>
              <a:gd name="T7" fmla="*/ 0 60000 65536"/>
              <a:gd name="T8" fmla="*/ 0 60000 65536"/>
              <a:gd name="T9" fmla="*/ 0 w 102"/>
              <a:gd name="T10" fmla="*/ 0 h 20"/>
              <a:gd name="T11" fmla="*/ 102 w 102"/>
              <a:gd name="T12" fmla="*/ 20 h 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2" h="20">
                <a:moveTo>
                  <a:pt x="0" y="0"/>
                </a:moveTo>
                <a:lnTo>
                  <a:pt x="48" y="14"/>
                </a:lnTo>
                <a:lnTo>
                  <a:pt x="102" y="20"/>
                </a:lnTo>
              </a:path>
            </a:pathLst>
          </a:custGeom>
          <a:noFill/>
          <a:ln w="2857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8" name="Line 44"/>
          <p:cNvSpPr>
            <a:spLocks noChangeShapeType="1"/>
          </p:cNvSpPr>
          <p:nvPr/>
        </p:nvSpPr>
        <p:spPr bwMode="auto">
          <a:xfrm>
            <a:off x="7448550" y="2830513"/>
            <a:ext cx="171450" cy="33337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29" name="Line 45"/>
          <p:cNvSpPr>
            <a:spLocks noChangeShapeType="1"/>
          </p:cNvSpPr>
          <p:nvPr/>
        </p:nvSpPr>
        <p:spPr bwMode="auto">
          <a:xfrm flipV="1">
            <a:off x="3505200" y="2479675"/>
            <a:ext cx="14478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8230" name="Oval 46"/>
          <p:cNvSpPr>
            <a:spLocks noChangeArrowheads="1"/>
          </p:cNvSpPr>
          <p:nvPr/>
        </p:nvSpPr>
        <p:spPr bwMode="auto">
          <a:xfrm>
            <a:off x="4772025" y="4600575"/>
            <a:ext cx="1704975" cy="1266825"/>
          </a:xfrm>
          <a:prstGeom prst="ellipse">
            <a:avLst/>
          </a:prstGeom>
          <a:solidFill>
            <a:srgbClr val="FFCC99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FontTx/>
              <a:buChar char="•"/>
            </a:pPr>
            <a:endParaRPr lang="en-GB" sz="2000" b="0" i="0"/>
          </a:p>
        </p:txBody>
      </p:sp>
      <p:sp>
        <p:nvSpPr>
          <p:cNvPr id="8231" name="Rectangle 47"/>
          <p:cNvSpPr>
            <a:spLocks noChangeArrowheads="1"/>
          </p:cNvSpPr>
          <p:nvPr/>
        </p:nvSpPr>
        <p:spPr bwMode="auto">
          <a:xfrm>
            <a:off x="4876800" y="5876925"/>
            <a:ext cx="3733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solidFill>
                  <a:srgbClr val="CC0000"/>
                </a:solidFill>
                <a:latin typeface="Symbol" pitchFamily="18" charset="2"/>
              </a:rPr>
              <a:t>`</a:t>
            </a:r>
            <a:r>
              <a:rPr lang="cs-CZ" sz="2400" i="0">
                <a:solidFill>
                  <a:srgbClr val="CC0000"/>
                </a:solidFill>
              </a:rPr>
              <a:t>Y ± Standardní chyba</a:t>
            </a:r>
          </a:p>
        </p:txBody>
      </p:sp>
      <p:sp>
        <p:nvSpPr>
          <p:cNvPr id="8232" name="Rectangle 48"/>
          <p:cNvSpPr>
            <a:spLocks noChangeArrowheads="1"/>
          </p:cNvSpPr>
          <p:nvPr/>
        </p:nvSpPr>
        <p:spPr bwMode="auto">
          <a:xfrm>
            <a:off x="457200" y="5029200"/>
            <a:ext cx="4114800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EXP (Y) = Geometrický průměr X</a:t>
            </a:r>
          </a:p>
        </p:txBody>
      </p:sp>
      <p:sp>
        <p:nvSpPr>
          <p:cNvPr id="8233" name="AutoShape 49"/>
          <p:cNvSpPr>
            <a:spLocks noChangeArrowheads="1"/>
          </p:cNvSpPr>
          <p:nvPr/>
        </p:nvSpPr>
        <p:spPr bwMode="auto">
          <a:xfrm rot="7571176">
            <a:off x="5795963" y="4005262"/>
            <a:ext cx="819150" cy="485775"/>
          </a:xfrm>
          <a:prstGeom prst="notchedRightArrow">
            <a:avLst>
              <a:gd name="adj1" fmla="val 50000"/>
              <a:gd name="adj2" fmla="val 4215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4" name="AutoShape 50"/>
          <p:cNvSpPr>
            <a:spLocks noChangeArrowheads="1"/>
          </p:cNvSpPr>
          <p:nvPr/>
        </p:nvSpPr>
        <p:spPr bwMode="auto">
          <a:xfrm rot="-9001486">
            <a:off x="3713163" y="5516563"/>
            <a:ext cx="1219200" cy="561975"/>
          </a:xfrm>
          <a:prstGeom prst="notchedRightArrow">
            <a:avLst>
              <a:gd name="adj1" fmla="val 50000"/>
              <a:gd name="adj2" fmla="val 54237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235" name="AutoShape 51"/>
          <p:cNvSpPr>
            <a:spLocks noChangeArrowheads="1"/>
          </p:cNvSpPr>
          <p:nvPr/>
        </p:nvSpPr>
        <p:spPr bwMode="auto">
          <a:xfrm rot="-4552966">
            <a:off x="466725" y="3952875"/>
            <a:ext cx="1228725" cy="485775"/>
          </a:xfrm>
          <a:prstGeom prst="notchedRightArrow">
            <a:avLst>
              <a:gd name="adj1" fmla="val 50000"/>
              <a:gd name="adj2" fmla="val 63235"/>
            </a:avLst>
          </a:prstGeom>
          <a:solidFill>
            <a:srgbClr val="00808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8194" name="Object 52"/>
          <p:cNvGraphicFramePr>
            <a:graphicFrameLocks noChangeAspect="1"/>
          </p:cNvGraphicFramePr>
          <p:nvPr/>
        </p:nvGraphicFramePr>
        <p:xfrm>
          <a:off x="4876800" y="4724400"/>
          <a:ext cx="1447800" cy="990600"/>
        </p:xfrm>
        <a:graphic>
          <a:graphicData uri="http://schemas.openxmlformats.org/presentationml/2006/ole">
            <p:oleObj spid="_x0000_s247810" name="Rovnice" r:id="rId3" imgW="60948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Anotace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Klasickým postupem statistické analýzy je na základě vzorku cílové populace identifikovat typ a charakteristiky modelového rozdělení dat, využít jeho matematického modelu k popisu reality a získané výsledky zobecnit na hodnocenou cílovou populaci.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Využití tohoto přístupu je možné pouze v případě shody reálných dat s modelovým rozdělením, v opačném případě hrozí získání zavádějících výsledků (</a:t>
            </a:r>
            <a:r>
              <a:rPr lang="cs-CZ" sz="2400" dirty="0" err="1" smtClean="0"/>
              <a:t>neparametrické</a:t>
            </a:r>
            <a:r>
              <a:rPr lang="cs-CZ" sz="2400" dirty="0" smtClean="0"/>
              <a:t> statistiky).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Nejklasičtějším modelovým rozdělením, od něhož je odvozena celá řada statistických analýz je tzv. normální rozdělení, známé též jako </a:t>
            </a:r>
            <a:r>
              <a:rPr lang="cs-CZ" sz="2400" dirty="0" err="1" smtClean="0"/>
              <a:t>Gaussova</a:t>
            </a:r>
            <a:r>
              <a:rPr lang="cs-CZ" sz="2400" dirty="0" smtClean="0"/>
              <a:t> křivka.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4" name="Zástupný symbol pro zápatí 3"/>
          <p:cNvSpPr txBox="1">
            <a:spLocks/>
          </p:cNvSpPr>
          <p:nvPr/>
        </p:nvSpPr>
        <p:spPr bwMode="auto">
          <a:xfrm>
            <a:off x="827088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Vytvořil Institut biostatistiky a analýz, Masarykova univerzita </a:t>
            </a:r>
            <a:br>
              <a:rPr kumimoji="0" lang="cs-CZ" sz="1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</a:br>
            <a:r>
              <a:rPr kumimoji="0" lang="cs-CZ" sz="1000" b="0" i="1" u="none" strike="noStrike" kern="1200" cap="none" spc="0" normalizeH="0" baseline="0" noProof="0" dirty="0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J. Jarkovský, L. Dušek, J. </a:t>
            </a:r>
            <a:r>
              <a:rPr lang="cs-CZ" sz="1000" b="0" dirty="0" smtClean="0">
                <a:solidFill>
                  <a:srgbClr val="607B7C"/>
                </a:solidFill>
              </a:rPr>
              <a:t>K</a:t>
            </a:r>
            <a:r>
              <a:rPr kumimoji="0" lang="cs-CZ" sz="10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alina</a:t>
            </a:r>
            <a:endParaRPr kumimoji="0" lang="cs-CZ" sz="1000" b="0" i="1" u="none" strike="noStrike" kern="1200" cap="none" spc="0" normalizeH="0" baseline="0" noProof="0" dirty="0" smtClean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5" name="Rectangle 2"/>
          <p:cNvSpPr>
            <a:spLocks noGrp="1"/>
          </p:cNvSpPr>
          <p:nvPr>
            <p:ph type="title" idx="4294967295"/>
          </p:nvPr>
        </p:nvSpPr>
        <p:spPr>
          <a:xfrm>
            <a:off x="251520" y="188639"/>
            <a:ext cx="8534400" cy="1008113"/>
          </a:xfrm>
        </p:spPr>
        <p:txBody>
          <a:bodyPr/>
          <a:lstStyle/>
          <a:p>
            <a:r>
              <a:rPr lang="cs-CZ" dirty="0" smtClean="0"/>
              <a:t>Ukazatele tvaru rozdělení</a:t>
            </a:r>
            <a:br>
              <a:rPr lang="cs-CZ" dirty="0" smtClean="0"/>
            </a:br>
            <a:r>
              <a:rPr lang="cs-CZ" dirty="0" smtClean="0"/>
              <a:t>Koeficienty šikmosti a špičatosti</a:t>
            </a:r>
          </a:p>
        </p:txBody>
      </p:sp>
      <p:sp>
        <p:nvSpPr>
          <p:cNvPr id="56" name="Rectangle 3"/>
          <p:cNvSpPr txBox="1">
            <a:spLocks/>
          </p:cNvSpPr>
          <p:nvPr/>
        </p:nvSpPr>
        <p:spPr bwMode="auto">
          <a:xfrm>
            <a:off x="179512" y="1340768"/>
            <a:ext cx="381642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Skewness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šikmosti rozdělení, míra asymetrie rozdělení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odlehlé body vpravo, záporná vlevo od střední hodnoty.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Kurtosis</a:t>
            </a:r>
            <a:r>
              <a:rPr kumimoji="0" lang="cs-CZ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– koeficient špičatosti rozdělení,</a:t>
            </a: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lang="cs-CZ" sz="2000" b="0" i="0" dirty="0" smtClean="0">
              <a:latin typeface="+mn-lt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tabLst/>
              <a:defRPr/>
            </a:pPr>
            <a:r>
              <a:rPr lang="cs-CZ" sz="2000" b="0" i="0" dirty="0" smtClean="0">
                <a:latin typeface="+mn-lt"/>
                <a:cs typeface="+mn-cs"/>
              </a:rPr>
              <a:t>	kladná hodnota znamená větší hustotu pravděpodobnosti blíže střední hodnotě rozdělení.</a:t>
            </a:r>
            <a:endParaRPr kumimoji="0" lang="cs-CZ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7" name="Object 4"/>
          <p:cNvGraphicFramePr>
            <a:graphicFrameLocks noChangeAspect="1"/>
          </p:cNvGraphicFramePr>
          <p:nvPr/>
        </p:nvGraphicFramePr>
        <p:xfrm>
          <a:off x="4283968" y="1700808"/>
          <a:ext cx="4666841" cy="4392910"/>
        </p:xfrm>
        <a:graphic>
          <a:graphicData uri="http://schemas.openxmlformats.org/presentationml/2006/ole">
            <p:oleObj spid="_x0000_s248834" name="Artwork" r:id="rId3" imgW="10190000" imgH="9590000" progId="">
              <p:embed/>
            </p:oleObj>
          </a:graphicData>
        </a:graphic>
      </p:graphicFrame>
      <p:pic>
        <p:nvPicPr>
          <p:cNvPr id="115717" name="Picture 5" descr="\gamma_1 = \frac{\mu_3}{\sigma^3} = \frac{\operatorname{E}[X-\operatorname{E}(X)]^3}{(\operatorname{var}\,X)^{3/2}}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71600" y="2492896"/>
            <a:ext cx="2066925" cy="457200"/>
          </a:xfrm>
          <a:prstGeom prst="rect">
            <a:avLst/>
          </a:prstGeom>
          <a:noFill/>
        </p:spPr>
      </p:pic>
      <p:pic>
        <p:nvPicPr>
          <p:cNvPr id="115719" name="Picture 7" descr="\gamma_2 = \frac{\mu_4}{\sigma^4} - 3 = \frac{\operatorname{E}[X-\operatorname{E}(X)]^4}{\left(\operatorname{var}\,X\right)^2} -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4869160"/>
            <a:ext cx="2724150" cy="48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304800" y="2054225"/>
            <a:ext cx="85344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Logaritmická transformace</a:t>
            </a:r>
          </a:p>
        </p:txBody>
      </p:sp>
      <p:sp>
        <p:nvSpPr>
          <p:cNvPr id="50181" name="Text Box 5"/>
          <p:cNvSpPr txBox="1">
            <a:spLocks noChangeArrowheads="1"/>
          </p:cNvSpPr>
          <p:nvPr/>
        </p:nvSpPr>
        <p:spPr bwMode="auto">
          <a:xfrm>
            <a:off x="304800" y="1944688"/>
            <a:ext cx="8534400" cy="465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b="0" i="0" dirty="0"/>
              <a:t>   </a:t>
            </a:r>
            <a:endParaRPr lang="en-US" b="0" i="0" dirty="0"/>
          </a:p>
          <a:p>
            <a:pPr eaLnBrk="0" hangingPunct="0"/>
            <a:r>
              <a:rPr lang="en-US" b="0" i="0" dirty="0"/>
              <a:t/>
            </a:r>
            <a:br>
              <a:rPr lang="en-US" b="0" i="0" dirty="0"/>
            </a:br>
            <a:r>
              <a:rPr lang="cs-CZ" b="0" i="0" dirty="0"/>
              <a:t>Logaritmická transformace je velmi vhodná pro data s odlehlými hodnotami na horní hranici rozsahu. Při porovnání průměrů u více souborů dat je pro tuto transformaci indikující situace, kdy se s rostoucím průměrem mění proporcionálně i směrodatná odchylka, a tedy jednotlivé proměnné mají stejný koeficient variance, ačkoli mají různý průměr.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Za </a:t>
            </a:r>
            <a:r>
              <a:rPr lang="cs-CZ" b="0" i="0" dirty="0"/>
              <a:t>takovéto situace přináší logaritmická transformace nejen zeslabení asymetrie původního </a:t>
            </a:r>
            <a:r>
              <a:rPr lang="cs-CZ" b="0" i="0" dirty="0" smtClean="0"/>
              <a:t>rozdělení, </a:t>
            </a:r>
            <a:r>
              <a:rPr lang="cs-CZ" b="0" i="0" dirty="0"/>
              <a:t>ale také vyšší homogenitu rozptylu proměnných. Pro transformaci se nejčastěji používá přirozený logaritmus a pokud jsou v původním souboru dat nulové hodnoty, je vhodné použít operaci </a:t>
            </a:r>
            <a:r>
              <a:rPr lang="cs-CZ" i="0" dirty="0"/>
              <a:t>Y = </a:t>
            </a:r>
            <a:r>
              <a:rPr lang="cs-CZ" i="0" dirty="0" err="1"/>
              <a:t>ln</a:t>
            </a:r>
            <a:r>
              <a:rPr lang="cs-CZ" i="0" dirty="0"/>
              <a:t> (X+1)</a:t>
            </a:r>
            <a:r>
              <a:rPr lang="cs-CZ" b="0" i="0" dirty="0"/>
              <a:t>. </a:t>
            </a:r>
          </a:p>
          <a:p>
            <a:pPr eaLnBrk="0" hangingPunct="0"/>
            <a:endParaRPr lang="cs-CZ" b="0" i="0" dirty="0"/>
          </a:p>
          <a:p>
            <a:pPr eaLnBrk="0" hangingPunct="0"/>
            <a:r>
              <a:rPr lang="cs-CZ" b="0" i="0" dirty="0" smtClean="0"/>
              <a:t>Je-li </a:t>
            </a:r>
            <a:r>
              <a:rPr lang="cs-CZ" b="0" i="0" dirty="0"/>
              <a:t>průměr logaritmovaných dat (tedy průměrný logaritmus) zpětně transformován do původních hodnot, výsledkem není aritmetický, ale geometrický průměr původních dat.</a:t>
            </a:r>
          </a:p>
        </p:txBody>
      </p:sp>
      <p:sp>
        <p:nvSpPr>
          <p:cNvPr id="50182" name="WordArt 6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  <p:sp>
        <p:nvSpPr>
          <p:cNvPr id="50183" name="Rectangle 8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228600" y="1952625"/>
            <a:ext cx="8686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b="0" i="0" dirty="0"/>
              <a:t>       </a:t>
            </a:r>
            <a:endParaRPr lang="en-US" sz="2400" b="0" i="0" dirty="0"/>
          </a:p>
          <a:p>
            <a:pPr eaLnBrk="0" hangingPunct="0"/>
            <a:endParaRPr lang="en-US" sz="2400" b="0" i="0" dirty="0"/>
          </a:p>
          <a:p>
            <a:pPr eaLnBrk="0" hangingPunct="0"/>
            <a:r>
              <a:rPr lang="cs-CZ" b="0" i="0" dirty="0"/>
              <a:t>  Transformace je vhodná pro proměnné mající </a:t>
            </a:r>
            <a:r>
              <a:rPr lang="cs-CZ" b="0" i="0" dirty="0" err="1"/>
              <a:t>Poissonovo</a:t>
            </a:r>
            <a:r>
              <a:rPr lang="cs-CZ" b="0" i="0" dirty="0"/>
              <a:t> </a:t>
            </a:r>
            <a:r>
              <a:rPr lang="cs-CZ" b="0" i="0" dirty="0" smtClean="0"/>
              <a:t>rozdělení, </a:t>
            </a:r>
            <a:r>
              <a:rPr lang="cs-CZ" b="0" i="0" dirty="0"/>
              <a:t>tedy proměnné vyjadřující celkový počet nastání určitého jevu (spíše vzácného) v </a:t>
            </a:r>
            <a:r>
              <a:rPr lang="cs-CZ" i="0" dirty="0"/>
              <a:t>n</a:t>
            </a:r>
            <a:r>
              <a:rPr lang="cs-CZ" b="0" i="0" dirty="0"/>
              <a:t> nezávisle opakovaných pokusech. Obecněji lze tento typ transformace doporučit v případě normalizace dat typu počtu jedinců (buněk, apod.). Jde o transformaci:</a:t>
            </a:r>
          </a:p>
          <a:p>
            <a:pPr eaLnBrk="0" hangingPunct="0"/>
            <a:endParaRPr lang="cs-CZ" b="0" i="0" dirty="0"/>
          </a:p>
          <a:p>
            <a:pPr eaLnBrk="0" hangingPunct="0"/>
            <a:endParaRPr lang="cs-CZ" sz="2000" i="0" dirty="0"/>
          </a:p>
          <a:p>
            <a:pPr eaLnBrk="0" hangingPunct="0"/>
            <a:r>
              <a:rPr lang="cs-CZ" sz="2000" i="0" dirty="0"/>
              <a:t>                              nebo                               </a:t>
            </a:r>
            <a:r>
              <a:rPr lang="cs-CZ" sz="2000" i="0" dirty="0" err="1"/>
              <a:t>nebo</a:t>
            </a:r>
            <a:r>
              <a:rPr lang="cs-CZ" sz="2000" i="0" dirty="0"/>
              <a:t> </a:t>
            </a:r>
          </a:p>
          <a:p>
            <a:pPr algn="ctr" eaLnBrk="0" hangingPunct="0"/>
            <a:endParaRPr lang="cs-CZ" b="0" i="0" dirty="0"/>
          </a:p>
          <a:p>
            <a:pPr eaLnBrk="0" hangingPunct="0"/>
            <a:r>
              <a:rPr lang="cs-CZ" b="0" i="0" dirty="0"/>
              <a:t>   Transformace s přičtenou hodnotou 1 jsou efektivní, pokud </a:t>
            </a:r>
            <a:r>
              <a:rPr lang="cs-CZ" i="0" dirty="0"/>
              <a:t>X</a:t>
            </a:r>
            <a:r>
              <a:rPr lang="cs-CZ" b="0" i="0" dirty="0"/>
              <a:t> nabývá velmi malých nebo nulových hodnot. Situace indikující vhodnost odmocninové transformace je také proporcionalita výběrového rozptylu a průměru, tedy obecně jestliže </a:t>
            </a:r>
            <a:r>
              <a:rPr lang="cs-CZ" i="0" dirty="0"/>
              <a:t>s</a:t>
            </a:r>
            <a:r>
              <a:rPr lang="cs-CZ" i="0" baseline="30000" dirty="0"/>
              <a:t>2</a:t>
            </a:r>
            <a:r>
              <a:rPr lang="cs-CZ" i="0" baseline="-25000" dirty="0"/>
              <a:t>x</a:t>
            </a:r>
            <a:r>
              <a:rPr lang="cs-CZ" i="0" dirty="0"/>
              <a:t> = k</a:t>
            </a:r>
            <a:r>
              <a:rPr lang="cs-CZ" b="0" i="0" dirty="0"/>
              <a:t> (výběrový průměr).</a:t>
            </a:r>
          </a:p>
        </p:txBody>
      </p:sp>
      <p:sp>
        <p:nvSpPr>
          <p:cNvPr id="9223" name="Text Box 6"/>
          <p:cNvSpPr txBox="1">
            <a:spLocks noChangeArrowheads="1"/>
          </p:cNvSpPr>
          <p:nvPr/>
        </p:nvSpPr>
        <p:spPr bwMode="auto">
          <a:xfrm>
            <a:off x="228600" y="2127250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Odmocninová</a:t>
            </a:r>
            <a:r>
              <a:rPr lang="cs-CZ" sz="2400" b="0" i="0"/>
              <a:t> </a:t>
            </a:r>
            <a:r>
              <a:rPr lang="cs-CZ" sz="2400" b="0" i="0">
                <a:solidFill>
                  <a:schemeClr val="bg1"/>
                </a:solidFill>
              </a:rPr>
              <a:t>transformace</a:t>
            </a:r>
          </a:p>
        </p:txBody>
      </p:sp>
      <p:graphicFrame>
        <p:nvGraphicFramePr>
          <p:cNvPr id="9218" name="Object 7"/>
          <p:cNvGraphicFramePr>
            <a:graphicFrameLocks noChangeAspect="1"/>
          </p:cNvGraphicFramePr>
          <p:nvPr/>
        </p:nvGraphicFramePr>
        <p:xfrm>
          <a:off x="914400" y="4233863"/>
          <a:ext cx="1066800" cy="574675"/>
        </p:xfrm>
        <a:graphic>
          <a:graphicData uri="http://schemas.openxmlformats.org/presentationml/2006/ole">
            <p:oleObj spid="_x0000_s249858" name="Rovnice" r:id="rId3" imgW="495000" imgH="228600" progId="Equation.3">
              <p:embed/>
            </p:oleObj>
          </a:graphicData>
        </a:graphic>
      </p:graphicFrame>
      <p:graphicFrame>
        <p:nvGraphicFramePr>
          <p:cNvPr id="9219" name="Object 8"/>
          <p:cNvGraphicFramePr>
            <a:graphicFrameLocks noChangeAspect="1"/>
          </p:cNvGraphicFramePr>
          <p:nvPr/>
        </p:nvGraphicFramePr>
        <p:xfrm>
          <a:off x="3352800" y="4275138"/>
          <a:ext cx="1524000" cy="533400"/>
        </p:xfrm>
        <a:graphic>
          <a:graphicData uri="http://schemas.openxmlformats.org/presentationml/2006/ole">
            <p:oleObj spid="_x0000_s249859" name="Rovnice" r:id="rId4" imgW="672840" imgH="228600" progId="Equation.3">
              <p:embed/>
            </p:oleObj>
          </a:graphicData>
        </a:graphic>
      </p:graphicFrame>
      <p:graphicFrame>
        <p:nvGraphicFramePr>
          <p:cNvPr id="9220" name="Object 9"/>
          <p:cNvGraphicFramePr>
            <a:graphicFrameLocks noChangeAspect="1"/>
          </p:cNvGraphicFramePr>
          <p:nvPr/>
        </p:nvGraphicFramePr>
        <p:xfrm>
          <a:off x="6172200" y="4281488"/>
          <a:ext cx="1981200" cy="527050"/>
        </p:xfrm>
        <a:graphic>
          <a:graphicData uri="http://schemas.openxmlformats.org/presentationml/2006/ole">
            <p:oleObj spid="_x0000_s249860" name="Rovnice" r:id="rId5" imgW="1002960" imgH="228600" progId="Equation.3">
              <p:embed/>
            </p:oleObj>
          </a:graphicData>
        </a:graphic>
      </p:graphicFrame>
      <p:sp>
        <p:nvSpPr>
          <p:cNvPr id="9224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825500" y="1422400"/>
            <a:ext cx="83185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Základní typy transformací vedou k normalitě </a:t>
            </a:r>
            <a:r>
              <a:rPr lang="cs-CZ" i="0" dirty="0" smtClean="0"/>
              <a:t>rozdělení </a:t>
            </a:r>
            <a:r>
              <a:rPr lang="cs-CZ" i="0" dirty="0"/>
              <a:t>nebo k homogenitě rozptylu</a:t>
            </a:r>
          </a:p>
        </p:txBody>
      </p:sp>
      <p:sp>
        <p:nvSpPr>
          <p:cNvPr id="9226" name="WordArt 13"/>
          <p:cNvSpPr>
            <a:spLocks noChangeArrowheads="1" noChangeShapeType="1"/>
          </p:cNvSpPr>
          <p:nvPr/>
        </p:nvSpPr>
        <p:spPr bwMode="auto">
          <a:xfrm>
            <a:off x="395288" y="1411288"/>
            <a:ext cx="457200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cs-CZ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Wingdings"/>
              </a:rPr>
              <a:t>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45" name="Text Box 4"/>
          <p:cNvSpPr txBox="1">
            <a:spLocks noChangeArrowheads="1"/>
          </p:cNvSpPr>
          <p:nvPr/>
        </p:nvSpPr>
        <p:spPr bwMode="auto">
          <a:xfrm>
            <a:off x="381000" y="1516063"/>
            <a:ext cx="79629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 dirty="0"/>
              <a:t>   </a:t>
            </a:r>
            <a:r>
              <a:rPr lang="cs-CZ" sz="1600" b="0" i="0" dirty="0"/>
              <a:t>Tzv. </a:t>
            </a:r>
            <a:r>
              <a:rPr lang="cs-CZ" sz="1600" i="0" dirty="0"/>
              <a:t>úhlová transformace</a:t>
            </a:r>
            <a:r>
              <a:rPr lang="cs-CZ" sz="1600" b="0" i="0" dirty="0"/>
              <a:t> - velmi vhodná pro data typu podílů výskytu určitého jevu (znaku) mezi </a:t>
            </a:r>
            <a:r>
              <a:rPr lang="cs-CZ" sz="1600" i="0" dirty="0"/>
              <a:t>n</a:t>
            </a:r>
            <a:r>
              <a:rPr lang="cs-CZ" sz="1600" b="0" i="0" dirty="0"/>
              <a:t> hodnocenými jedinci - tedy pro data mající binomické </a:t>
            </a:r>
            <a:r>
              <a:rPr lang="cs-CZ" sz="1600" b="0" i="0" dirty="0" smtClean="0"/>
              <a:t>rozdělení. </a:t>
            </a:r>
            <a:r>
              <a:rPr lang="cs-CZ" sz="1600" b="0" i="0" dirty="0"/>
              <a:t>Pokud se určitý znak vyskytuje r-krát mezi </a:t>
            </a:r>
            <a:r>
              <a:rPr lang="cs-CZ" sz="1600" i="0" dirty="0"/>
              <a:t>n</a:t>
            </a:r>
            <a:r>
              <a:rPr lang="cs-CZ" sz="1600" b="0" i="0" dirty="0"/>
              <a:t> možnostmi (jedinci, opakováními), pak lze vyjádřit relativní četnost jeho výskytu jako </a:t>
            </a:r>
            <a:r>
              <a:rPr lang="cs-CZ" sz="1600" i="0" dirty="0"/>
              <a:t>p = r/n</a:t>
            </a:r>
            <a:r>
              <a:rPr lang="cs-CZ" sz="1600" b="0" i="0" dirty="0"/>
              <a:t> s variabilitou </a:t>
            </a:r>
            <a:r>
              <a:rPr lang="cs-CZ" sz="1600" i="0" dirty="0"/>
              <a:t>p.(1-p)/n</a:t>
            </a:r>
            <a:r>
              <a:rPr lang="cs-CZ" sz="1600" b="0" i="0" dirty="0"/>
              <a:t>. </a:t>
            </a:r>
            <a:r>
              <a:rPr lang="cs-CZ" sz="1600" b="0" i="0" dirty="0" err="1"/>
              <a:t>Arcsin</a:t>
            </a:r>
            <a:r>
              <a:rPr lang="cs-CZ" sz="1600" b="0" i="0" dirty="0"/>
              <a:t> transformace odstraní ze souborů dat podíly blízké 0 nebo 1, a tak efektivně sníží variabilitu odhadů středu. Transformace však není schopná odstranit variabilitu vyvolanou rozdílným počtem opakování v jednotlivých variantách - v takovém případě lze doporučit provedení vážených transformací dat. Velmi častou formou této transformace je: </a:t>
            </a:r>
          </a:p>
        </p:txBody>
      </p:sp>
      <p:sp>
        <p:nvSpPr>
          <p:cNvPr id="10246" name="Text Box 5"/>
          <p:cNvSpPr txBox="1">
            <a:spLocks noChangeArrowheads="1"/>
          </p:cNvSpPr>
          <p:nvPr/>
        </p:nvSpPr>
        <p:spPr bwMode="auto">
          <a:xfrm>
            <a:off x="304800" y="4167188"/>
            <a:ext cx="7962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400" b="0" i="0"/>
              <a:t>   </a:t>
            </a:r>
            <a:r>
              <a:rPr lang="cs-CZ" sz="1600" b="0" i="0"/>
              <a:t>- tedy transformace podílů do hodnot, jejichž sinus je roven druhé odmocnině původních hodnot. Pokud celkový počet jedinců (opakování), mezi kterými je výskyt znaku monitorován, je n &lt; 50, pak lze doporučit velmi efektivní empirická opatření pro transformaci podílů blízkých 0 nebo 1. Pro tento případ lze nahrazovat nulové podíly hodnotou 1/4n a 100 % podíly hodnotou (n-1/4)/n. Pokud se mezi hodnotami vyskytuje větší množství krajních hodnot (menší než 0,2 a větší než 0,8), lze doporučit transformaci:</a:t>
            </a:r>
          </a:p>
        </p:txBody>
      </p:sp>
      <p:sp>
        <p:nvSpPr>
          <p:cNvPr id="10247" name="Text Box 6"/>
          <p:cNvSpPr txBox="1">
            <a:spLocks noChangeArrowheads="1"/>
          </p:cNvSpPr>
          <p:nvPr/>
        </p:nvSpPr>
        <p:spPr bwMode="auto">
          <a:xfrm>
            <a:off x="228600" y="1031875"/>
            <a:ext cx="8686800" cy="438150"/>
          </a:xfrm>
          <a:prstGeom prst="rect">
            <a:avLst/>
          </a:prstGeom>
          <a:solidFill>
            <a:schemeClr val="accent2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 b="0" i="0">
                <a:solidFill>
                  <a:schemeClr val="bg1"/>
                </a:solidFill>
              </a:rPr>
              <a:t>Arcsin transformace</a:t>
            </a:r>
          </a:p>
        </p:txBody>
      </p:sp>
      <p:graphicFrame>
        <p:nvGraphicFramePr>
          <p:cNvPr id="10242" name="Object 7"/>
          <p:cNvGraphicFramePr>
            <a:graphicFrameLocks noChangeAspect="1"/>
          </p:cNvGraphicFramePr>
          <p:nvPr/>
        </p:nvGraphicFramePr>
        <p:xfrm>
          <a:off x="3276600" y="3644900"/>
          <a:ext cx="2016125" cy="504825"/>
        </p:xfrm>
        <a:graphic>
          <a:graphicData uri="http://schemas.openxmlformats.org/presentationml/2006/ole">
            <p:oleObj spid="_x0000_s250882" name="Rovnice" r:id="rId3" imgW="901440" imgH="253800" progId="Equation.3">
              <p:embed/>
            </p:oleObj>
          </a:graphicData>
        </a:graphic>
      </p:graphicFrame>
      <p:graphicFrame>
        <p:nvGraphicFramePr>
          <p:cNvPr id="10243" name="Object 8"/>
          <p:cNvGraphicFramePr>
            <a:graphicFrameLocks noChangeAspect="1"/>
          </p:cNvGraphicFramePr>
          <p:nvPr/>
        </p:nvGraphicFramePr>
        <p:xfrm>
          <a:off x="2133600" y="5667375"/>
          <a:ext cx="3806825" cy="714375"/>
        </p:xfrm>
        <a:graphic>
          <a:graphicData uri="http://schemas.openxmlformats.org/presentationml/2006/ole">
            <p:oleObj spid="_x0000_s250883" name="Rovnice" r:id="rId4" imgW="2260440" imgH="507960" progId="Equation.3">
              <p:embed/>
            </p:oleObj>
          </a:graphicData>
        </a:graphic>
      </p:graphicFrame>
      <p:sp>
        <p:nvSpPr>
          <p:cNvPr id="10248" name="Rectangle 11"/>
          <p:cNvSpPr>
            <a:spLocks noGrp="1"/>
          </p:cNvSpPr>
          <p:nvPr>
            <p:ph type="title" idx="4294967295"/>
          </p:nvPr>
        </p:nvSpPr>
        <p:spPr>
          <a:xfrm>
            <a:off x="395288" y="152400"/>
            <a:ext cx="8215312" cy="612775"/>
          </a:xfrm>
          <a:noFill/>
        </p:spPr>
        <p:txBody>
          <a:bodyPr/>
          <a:lstStyle/>
          <a:p>
            <a:r>
              <a:rPr lang="cs-CZ" dirty="0" smtClean="0"/>
              <a:t>Transformace dat - legitimní úprava rozdělení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222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smtClean="0"/>
              <a:t>Popisná statistika</a:t>
            </a:r>
          </a:p>
        </p:txBody>
      </p:sp>
      <p:sp>
        <p:nvSpPr>
          <p:cNvPr id="5222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dirty="0" smtClean="0"/>
              <a:t>Popisná analýza dat je po vizualizaci dat dalším krokem v procesu statistického hodnocení. Poskytuje představu  o rozsazích hodnocených dat a umožňuje vyhodnotit, srovnáním s literárními údaji nebo dosavadní zkušeností, jejich realističnost.</a:t>
            </a:r>
          </a:p>
          <a:p>
            <a:pPr>
              <a:lnSpc>
                <a:spcPct val="90000"/>
              </a:lnSpc>
            </a:pPr>
            <a:r>
              <a:rPr lang="cs-CZ" dirty="0" smtClean="0"/>
              <a:t>Již při výběru vhodné popisné statistiky se uplatňuje znalost rozdělení dat. Některé popisné statistiky, odvozené od modelových rozdělení, je možné využít pouze v případě, že data mají dané modelové rozdělení. Typickým příkladem je průměr a směrodatná odchylka, jejichž předpokladem je přítomnost symetrického, resp. normálního rozdělení.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1" name="Rectangle 3"/>
          <p:cNvSpPr>
            <a:spLocks noGrp="1"/>
          </p:cNvSpPr>
          <p:nvPr>
            <p:ph type="body" idx="4294967295"/>
          </p:nvPr>
        </p:nvSpPr>
        <p:spPr>
          <a:xfrm>
            <a:off x="285750" y="1493838"/>
            <a:ext cx="8534400" cy="4598987"/>
          </a:xfrm>
        </p:spPr>
        <p:txBody>
          <a:bodyPr/>
          <a:lstStyle/>
          <a:p>
            <a:r>
              <a:rPr lang="cs-CZ" sz="1400" smtClean="0"/>
              <a:t>Testy normality pracují s nulovou hypotézou, že není rozdíl mezi zpracovávaným rozložením a normálním rozložením. Vždy je ovšem dobré prohlédnout si i histogram, protože některé odchylky od normality, např. bimodalitu některé testy neodhalí.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179388" y="2708275"/>
          <a:ext cx="3600450" cy="2876550"/>
        </p:xfrm>
        <a:graphic>
          <a:graphicData uri="http://schemas.openxmlformats.org/presentationml/2006/ole">
            <p:oleObj spid="_x0000_s251906" name="Graph" r:id="rId3" imgW="3599815" imgH="2879725" progId="STATISTICA.Graph">
              <p:embed/>
            </p:oleObj>
          </a:graphicData>
        </a:graphic>
      </p:graphicFrame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3779838" y="2015285"/>
            <a:ext cx="5256212" cy="4316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>
                <a:solidFill>
                  <a:srgbClr val="C00000"/>
                </a:solidFill>
                <a:latin typeface="Calibri" pitchFamily="34" charset="0"/>
              </a:rPr>
              <a:t>Test dobré shody</a:t>
            </a:r>
          </a:p>
          <a:p>
            <a:pPr>
              <a:spcBef>
                <a:spcPct val="20000"/>
              </a:spcBef>
            </a:pPr>
            <a:r>
              <a:rPr lang="cs-CZ" sz="2000" b="0" i="0" dirty="0">
                <a:latin typeface="Calibri" pitchFamily="34" charset="0"/>
              </a:rPr>
              <a:t>V testu dobré shody jsou data rozdělena do kategorií (obdobně jako při tvorbě histogramu), tyto intervaly jsou normalizovány (převedeny na normální rozložení) a podle obecných vzorců normálního rozložení jsou k nim dopočítány očekávané hodnoty v intervalech, pokud by rozložení bylo normální. Pozorované normalizované četnosti jsou poté srovnány s očekávanými četnostmi pomocí 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</a:t>
            </a:r>
            <a:r>
              <a:rPr lang="cs-CZ" sz="2000" b="0" i="0" dirty="0">
                <a:latin typeface="Calibri" pitchFamily="34" charset="0"/>
              </a:rPr>
              <a:t>2</a:t>
            </a:r>
            <a:r>
              <a:rPr lang="cs-CZ" sz="2000" b="0" i="0" dirty="0">
                <a:latin typeface="Calibri" pitchFamily="34" charset="0"/>
                <a:sym typeface="Symbol" pitchFamily="18" charset="2"/>
              </a:rPr>
              <a:t> testu dobré shody. Test dává dobré výsledky, ale je náročný na n, tedy množství dat, aby bylo možné vytvořit dostatečný počet tříd hodnot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.</a:t>
            </a:r>
            <a:endParaRPr lang="cs-CZ" sz="2000" i="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i="0" smtClean="0">
                <a:latin typeface="Arial" charset="0"/>
                <a:cs typeface="Arial" charset="0"/>
              </a:rPr>
            </a:br>
            <a:r>
              <a:rPr lang="cs-CZ" smtClean="0">
                <a:latin typeface="Arial" charset="0"/>
                <a:cs typeface="Arial" charset="0"/>
              </a:rPr>
              <a:t>J. Jarkovský, L. Dušek</a:t>
            </a:r>
          </a:p>
          <a:p>
            <a:endParaRPr lang="cs-CZ" smtClean="0">
              <a:latin typeface="Arial" charset="0"/>
              <a:cs typeface="Arial" charset="0"/>
            </a:endParaRPr>
          </a:p>
        </p:txBody>
      </p:sp>
      <p:sp>
        <p:nvSpPr>
          <p:cNvPr id="410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Testy normality</a:t>
            </a:r>
          </a:p>
        </p:txBody>
      </p:sp>
      <p:sp>
        <p:nvSpPr>
          <p:cNvPr id="4102" name="Rectangle 4"/>
          <p:cNvSpPr>
            <a:spLocks noChangeArrowheads="1"/>
          </p:cNvSpPr>
          <p:nvPr/>
        </p:nvSpPr>
        <p:spPr bwMode="auto">
          <a:xfrm>
            <a:off x="0" y="1990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4103" name="Rectangle 6"/>
          <p:cNvSpPr>
            <a:spLocks noChangeArrowheads="1"/>
          </p:cNvSpPr>
          <p:nvPr/>
        </p:nvSpPr>
        <p:spPr bwMode="auto">
          <a:xfrm>
            <a:off x="251520" y="1484784"/>
            <a:ext cx="4392042" cy="4634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Kolgomorovův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i="0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Smirnovův</a:t>
            </a:r>
            <a:r>
              <a:rPr lang="cs-CZ" sz="2400" b="1" i="0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 test</a:t>
            </a:r>
          </a:p>
          <a:p>
            <a:pPr>
              <a:spcBef>
                <a:spcPct val="20000"/>
              </a:spcBef>
            </a:pP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Tento test je často používán, dokáže dobře najít odlehlé hodnoty, ale počítá spíše se symetrií hodnot než přímo s normalitou. Jde o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 pro srovnání rozdílu dvou rozložení. Je založen na zjištění rozdílu mezi reálným kumulativním rozložením (vzorek) a teoretickým kumulativním rozložením. Měl by být počítán pouze v případě, že známe průměr a směrodatnou odchylku hypotetického rozložení, pokud tyto hodnoty neznáme, měla by být použita jeho modifikace – </a:t>
            </a:r>
            <a:r>
              <a:rPr lang="cs-CZ" sz="2000" b="0" i="0" dirty="0" err="1" smtClean="0">
                <a:latin typeface="Calibri" pitchFamily="34" charset="0"/>
                <a:sym typeface="Symbol" pitchFamily="18" charset="2"/>
              </a:rPr>
              <a:t>Lilieforsův</a:t>
            </a:r>
            <a:r>
              <a:rPr lang="cs-CZ" sz="2000" b="0" i="0" dirty="0" smtClean="0">
                <a:latin typeface="Calibri" pitchFamily="34" charset="0"/>
                <a:sym typeface="Symbol" pitchFamily="18" charset="2"/>
              </a:rPr>
              <a:t> test.</a:t>
            </a:r>
            <a:endParaRPr lang="cs-CZ" sz="2000" i="0" dirty="0" smtClean="0">
              <a:latin typeface="Calibri" pitchFamily="34" charset="0"/>
              <a:sym typeface="Symbol" pitchFamily="18" charset="2"/>
            </a:endParaRPr>
          </a:p>
        </p:txBody>
      </p:sp>
      <p:pic>
        <p:nvPicPr>
          <p:cNvPr id="9" name="Obrázek 8" descr="kolmosm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016" y="1556792"/>
            <a:ext cx="4089089" cy="2438936"/>
          </a:xfrm>
          <a:prstGeom prst="rect">
            <a:avLst/>
          </a:prstGeom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4751958" y="3974286"/>
            <a:ext cx="4392042" cy="2162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tIns="152352" bIns="38088" anchor="ctr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Shapiro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-</a:t>
            </a:r>
            <a:r>
              <a:rPr lang="cs-CZ" sz="2400" b="1" dirty="0" err="1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Wilkův</a:t>
            </a:r>
            <a:r>
              <a:rPr lang="cs-CZ" sz="2400" b="1" dirty="0" smtClean="0">
                <a:solidFill>
                  <a:srgbClr val="C00000"/>
                </a:solidFill>
                <a:latin typeface="Calibri" pitchFamily="34" charset="0"/>
                <a:sym typeface="Symbol" pitchFamily="18" charset="2"/>
              </a:rPr>
              <a:t> test</a:t>
            </a:r>
          </a:p>
          <a:p>
            <a:pPr>
              <a:spcBef>
                <a:spcPct val="20000"/>
              </a:spcBef>
            </a:pPr>
            <a:r>
              <a:rPr lang="cs-CZ" sz="2000" dirty="0" smtClean="0">
                <a:latin typeface="Calibri" pitchFamily="34" charset="0"/>
                <a:sym typeface="Symbol" pitchFamily="18" charset="2"/>
              </a:rPr>
              <a:t>Jde o </a:t>
            </a:r>
            <a:r>
              <a:rPr lang="cs-CZ" sz="2000" dirty="0" err="1" smtClean="0">
                <a:latin typeface="Calibri" pitchFamily="34" charset="0"/>
                <a:sym typeface="Symbol" pitchFamily="18" charset="2"/>
              </a:rPr>
              <a:t>neparametrický</a:t>
            </a:r>
            <a:r>
              <a:rPr lang="cs-CZ" sz="2000" dirty="0" smtClean="0">
                <a:latin typeface="Calibri" pitchFamily="34" charset="0"/>
                <a:sym typeface="Symbol" pitchFamily="18" charset="2"/>
              </a:rPr>
              <a:t> test použitelný i při velmi malých n (10) s dobrou sílou testu, zvláště ve srovnání s alternativními typy testů, je zaměřen na testování symetrie.</a:t>
            </a:r>
            <a:endParaRPr lang="cs-CZ" sz="2000" dirty="0">
              <a:latin typeface="Calibri" pitchFamily="34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P-hodnota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Významnost hypotézy hodnotíme dle získané tzv.  p-hodnoty, která vyjadřuje pravděpodobnost, s jakou číselné realizace výběru podporují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je-li pravdivá.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porovnáme s </a:t>
            </a:r>
            <a:r>
              <a:rPr lang="el-GR" sz="2000" dirty="0" smtClean="0"/>
              <a:t>α (</a:t>
            </a:r>
            <a:r>
              <a:rPr lang="cs-CZ" sz="2000" dirty="0" smtClean="0"/>
              <a:t>hladina významnosti, stanovujeme ji na </a:t>
            </a:r>
            <a:r>
              <a:rPr lang="cs-CZ" sz="2000" b="1" dirty="0" smtClean="0">
                <a:solidFill>
                  <a:schemeClr val="accent1"/>
                </a:solidFill>
              </a:rPr>
              <a:t>0,05</a:t>
            </a:r>
            <a:r>
              <a:rPr lang="cs-CZ" sz="2000" dirty="0" smtClean="0"/>
              <a:t>, tzn., že připouštíme 5 % chybu testu, tedy, že zamítneme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ačkoliv ve skutečnosti platí).</a:t>
            </a:r>
          </a:p>
          <a:p>
            <a:pPr marL="0" indent="0">
              <a:buFont typeface="Wingdings 2" pitchFamily="18" charset="2"/>
              <a:buNone/>
              <a:defRPr/>
            </a:pPr>
            <a:r>
              <a:rPr lang="cs-CZ" sz="2000" dirty="0" smtClean="0"/>
              <a:t>P-hodnotu získáme při testování hypotéz ve statistickém softwaru.</a:t>
            </a:r>
          </a:p>
          <a:p>
            <a:pPr marL="0" indent="0">
              <a:buFont typeface="Wingdings 2" pitchFamily="18" charset="2"/>
              <a:buNone/>
              <a:defRPr/>
            </a:pPr>
            <a:endParaRPr lang="cs-CZ" sz="2000" dirty="0" smtClean="0"/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 ≤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r>
              <a:rPr lang="cs-CZ" sz="2000" dirty="0" smtClean="0"/>
              <a:t> a </a:t>
            </a:r>
            <a:r>
              <a:rPr lang="cs-CZ" sz="2000" b="1" dirty="0" smtClean="0">
                <a:solidFill>
                  <a:schemeClr val="accent1"/>
                </a:solidFill>
              </a:rPr>
              <a:t>přijímáme 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A</a:t>
            </a:r>
            <a:endParaRPr lang="cs-CZ" sz="2000" b="1" dirty="0" smtClean="0">
              <a:solidFill>
                <a:schemeClr val="accent1"/>
              </a:solidFill>
            </a:endParaRPr>
          </a:p>
          <a:p>
            <a:pPr>
              <a:defRPr/>
            </a:pPr>
            <a:r>
              <a:rPr lang="cs-CZ" sz="2000" dirty="0" smtClean="0"/>
              <a:t>Je-li </a:t>
            </a:r>
            <a:r>
              <a:rPr lang="cs-CZ" sz="2000" b="1" dirty="0" smtClean="0">
                <a:solidFill>
                  <a:schemeClr val="accent1"/>
                </a:solidFill>
              </a:rPr>
              <a:t>p-hodnota &gt; </a:t>
            </a:r>
            <a:r>
              <a:rPr lang="el-GR" sz="2000" b="1" dirty="0" smtClean="0">
                <a:solidFill>
                  <a:schemeClr val="accent1"/>
                </a:solidFill>
              </a:rPr>
              <a:t>α</a:t>
            </a:r>
            <a:r>
              <a:rPr lang="el-GR" sz="2000" dirty="0" smtClean="0"/>
              <a:t>, </a:t>
            </a:r>
            <a:r>
              <a:rPr lang="cs-CZ" sz="2000" dirty="0" smtClean="0"/>
              <a:t>pak </a:t>
            </a:r>
            <a:r>
              <a:rPr lang="cs-CZ" sz="2000" b="1" dirty="0" smtClean="0">
                <a:solidFill>
                  <a:schemeClr val="accent1"/>
                </a:solidFill>
              </a:rPr>
              <a:t>H</a:t>
            </a:r>
            <a:r>
              <a:rPr lang="cs-CZ" sz="2000" b="1" baseline="-25000" dirty="0" smtClean="0">
                <a:solidFill>
                  <a:schemeClr val="accent1"/>
                </a:solidFill>
              </a:rPr>
              <a:t>0</a:t>
            </a:r>
            <a:r>
              <a:rPr lang="cs-CZ" sz="2000" b="1" dirty="0" smtClean="0">
                <a:solidFill>
                  <a:schemeClr val="accent1"/>
                </a:solidFill>
              </a:rPr>
              <a:t> nezamítáme</a:t>
            </a:r>
            <a:r>
              <a:rPr lang="cs-CZ" sz="2000" dirty="0" smtClean="0"/>
              <a:t> na hladině významnosti </a:t>
            </a:r>
            <a:r>
              <a:rPr lang="el-GR" sz="2000" dirty="0" smtClean="0"/>
              <a:t>α</a:t>
            </a:r>
            <a:endParaRPr lang="cs-CZ" sz="2000" dirty="0" smtClean="0"/>
          </a:p>
          <a:p>
            <a:pPr>
              <a:defRPr/>
            </a:pPr>
            <a:endParaRPr lang="cs-CZ" sz="2000" dirty="0" smtClean="0"/>
          </a:p>
          <a:p>
            <a:pPr marL="0">
              <a:buFont typeface="Wingdings 2" pitchFamily="18" charset="2"/>
              <a:buNone/>
              <a:defRPr/>
            </a:pPr>
            <a:r>
              <a:rPr lang="cs-CZ" sz="2000" dirty="0" smtClean="0"/>
              <a:t>P-hodnota vyjadřuje pravděpodobnost za platnosti H</a:t>
            </a:r>
            <a:r>
              <a:rPr lang="cs-CZ" sz="2000" baseline="-25000" dirty="0" smtClean="0"/>
              <a:t>0</a:t>
            </a:r>
            <a:r>
              <a:rPr lang="cs-CZ" sz="2000" dirty="0" smtClean="0"/>
              <a:t>, s níž bychom získali stejnou nebo extrémnější hodnotu testové statistiky.</a:t>
            </a:r>
            <a:endParaRPr lang="cs-CZ" sz="2000" dirty="0"/>
          </a:p>
        </p:txBody>
      </p:sp>
      <p:sp>
        <p:nvSpPr>
          <p:cNvPr id="27652" name="Zástupný symbol pro zápatí 2"/>
          <p:cNvSpPr>
            <a:spLocks noGrp="1"/>
          </p:cNvSpPr>
          <p:nvPr>
            <p:ph type="ftr" sz="quarter" idx="4294967295"/>
          </p:nvPr>
        </p:nvSpPr>
        <p:spPr bwMode="auto">
          <a:xfrm>
            <a:off x="304800" y="6410325"/>
            <a:ext cx="3581400" cy="3667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 smtClean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 smtClean="0">
                <a:latin typeface="Arial" charset="0"/>
                <a:cs typeface="Arial" charset="0"/>
              </a:rPr>
            </a:br>
            <a:r>
              <a:rPr lang="cs-CZ" dirty="0" smtClean="0"/>
              <a:t>M. Cvanová</a:t>
            </a:r>
            <a:endParaRPr lang="cs-CZ" b="1" dirty="0" smtClean="0">
              <a:latin typeface="Arial" charset="0"/>
              <a:cs typeface="Arial" charset="0"/>
            </a:endParaRPr>
          </a:p>
          <a:p>
            <a:endParaRPr lang="cs-CZ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35" descr="histno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861048"/>
            <a:ext cx="3780421" cy="2520280"/>
          </a:xfrm>
          <a:prstGeom prst="rect">
            <a:avLst/>
          </a:prstGeom>
        </p:spPr>
      </p:pic>
      <p:pic>
        <p:nvPicPr>
          <p:cNvPr id="38" name="Obrázek 37" descr="n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32040" y="3861387"/>
            <a:ext cx="3779912" cy="2519941"/>
          </a:xfrm>
          <a:prstGeom prst="rect">
            <a:avLst/>
          </a:prstGeom>
        </p:spPr>
      </p:pic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</a:t>
            </a:r>
            <a:r>
              <a:rPr lang="cs-CZ" dirty="0" smtClean="0"/>
              <a:t>Dušek, J. Kalina</a:t>
            </a:r>
            <a:endParaRPr lang="cs-CZ" dirty="0"/>
          </a:p>
          <a:p>
            <a:endParaRPr lang="cs-CZ" dirty="0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(rozložení,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524000"/>
            <a:ext cx="8534400" cy="248106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 smtClean="0"/>
              <a:t>Funkce přiřazující intervalu hodnot náhodné veličiny pravděpodobnost (obecně), resp. přiřazující hodnotě náhodné veličiny určitou hustotu pravděpodobnosti (derivace pravděpodobnosti podle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V případě diskrétní náhodné veličiny lze ztotožnit intervaly s konkrétními hodnotami a tvrdit, že rozdělení pravděpodobnosti přiřazuje jednotlivým hodnotám přímo pravděpodobnost.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6083" name="Rectangle 2"/>
          <p:cNvSpPr>
            <a:spLocks noGrp="1"/>
          </p:cNvSpPr>
          <p:nvPr>
            <p:ph type="title" idx="4294967295"/>
          </p:nvPr>
        </p:nvSpPr>
        <p:spPr>
          <a:xfrm>
            <a:off x="301625" y="404664"/>
            <a:ext cx="8534400" cy="758825"/>
          </a:xfrm>
        </p:spPr>
        <p:txBody>
          <a:bodyPr/>
          <a:lstStyle/>
          <a:p>
            <a:r>
              <a:rPr lang="cs-CZ" dirty="0" smtClean="0"/>
              <a:t>Rozdělení (rozdělení, distribuce) pravděpodobnosti (dat)</a:t>
            </a:r>
          </a:p>
        </p:txBody>
      </p:sp>
      <p:sp>
        <p:nvSpPr>
          <p:cNvPr id="4608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Rozdělení pravděpodobnosti pro spojité a diskrétní náhodné veličiny se liší (páry podobných rozdělení).</a:t>
            </a:r>
          </a:p>
          <a:p>
            <a:pPr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cs-CZ" sz="2400" dirty="0" smtClean="0"/>
              <a:t>Každá náhodná veličina má určité rozdělení, které může a nemusí být známé (plyne z definice náhodné veličiny).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Rozdělení je určeno charakteristickými parametry. Jejich typ a počet se liší na základě komplexity rozdělení: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průměr,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rozptyl,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špičatost,</a:t>
            </a:r>
          </a:p>
          <a:p>
            <a:pPr lvl="1">
              <a:lnSpc>
                <a:spcPct val="90000"/>
              </a:lnSpc>
            </a:pPr>
            <a:r>
              <a:rPr lang="cs-CZ" sz="1900" dirty="0" smtClean="0"/>
              <a:t>šikmost aj.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 analýze určujeme výběrové parametry, které nejsou totožné s reálnými parametry rozdělení.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1029" name="Rectangle 2"/>
          <p:cNvSpPr>
            <a:spLocks noGrp="1"/>
          </p:cNvSpPr>
          <p:nvPr>
            <p:ph type="title" idx="4294967295"/>
          </p:nvPr>
        </p:nvSpPr>
        <p:spPr>
          <a:xfrm>
            <a:off x="755650" y="303213"/>
            <a:ext cx="7772400" cy="836612"/>
          </a:xfrm>
          <a:noFill/>
        </p:spPr>
        <p:txBody>
          <a:bodyPr/>
          <a:lstStyle/>
          <a:p>
            <a:r>
              <a:rPr lang="cs-CZ" dirty="0" smtClean="0"/>
              <a:t>Rozdělení hodnot jako model:</a:t>
            </a:r>
            <a:br>
              <a:rPr lang="cs-CZ" dirty="0" smtClean="0"/>
            </a:br>
            <a:r>
              <a:rPr lang="cs-CZ" dirty="0" smtClean="0"/>
              <a:t>Normální rozdělení</a:t>
            </a:r>
          </a:p>
        </p:txBody>
      </p:sp>
      <p:sp>
        <p:nvSpPr>
          <p:cNvPr id="1030" name="Oval 3"/>
          <p:cNvSpPr>
            <a:spLocks noChangeArrowheads="1"/>
          </p:cNvSpPr>
          <p:nvPr/>
        </p:nvSpPr>
        <p:spPr bwMode="auto">
          <a:xfrm>
            <a:off x="5114925" y="3048000"/>
            <a:ext cx="1409700" cy="819150"/>
          </a:xfrm>
          <a:prstGeom prst="ellipse">
            <a:avLst/>
          </a:prstGeom>
          <a:solidFill>
            <a:srgbClr val="FFCC99"/>
          </a:solidFill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1" name="Rectangle 4"/>
          <p:cNvSpPr>
            <a:spLocks noChangeArrowheads="1"/>
          </p:cNvSpPr>
          <p:nvPr/>
        </p:nvSpPr>
        <p:spPr bwMode="auto">
          <a:xfrm>
            <a:off x="4219575" y="4591050"/>
            <a:ext cx="2400300" cy="10953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2" name="Rectangle 5"/>
          <p:cNvSpPr>
            <a:spLocks noChangeArrowheads="1"/>
          </p:cNvSpPr>
          <p:nvPr/>
        </p:nvSpPr>
        <p:spPr bwMode="auto">
          <a:xfrm>
            <a:off x="4343400" y="1558925"/>
            <a:ext cx="35052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33" name="Text Box 6"/>
          <p:cNvSpPr txBox="1">
            <a:spLocks noChangeArrowheads="1"/>
          </p:cNvSpPr>
          <p:nvPr/>
        </p:nvSpPr>
        <p:spPr bwMode="auto">
          <a:xfrm>
            <a:off x="3077344" y="1558925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</a:t>
            </a:r>
            <a:r>
              <a:rPr lang="cs-CZ" sz="2000" b="0" i="0"/>
              <a:t> (</a:t>
            </a:r>
            <a:r>
              <a:rPr lang="cs-CZ" sz="2000" i="0">
                <a:latin typeface="Symbol" pitchFamily="18" charset="2"/>
              </a:rPr>
              <a:t>m,s</a:t>
            </a:r>
            <a:r>
              <a:rPr lang="cs-CZ" sz="2000" b="0" i="0"/>
              <a:t>)</a:t>
            </a:r>
          </a:p>
        </p:txBody>
      </p:sp>
      <p:sp>
        <p:nvSpPr>
          <p:cNvPr id="1034" name="AutoShape 7"/>
          <p:cNvSpPr>
            <a:spLocks noChangeArrowheads="1"/>
          </p:cNvSpPr>
          <p:nvPr/>
        </p:nvSpPr>
        <p:spPr bwMode="auto">
          <a:xfrm rot="5400000">
            <a:off x="6672263" y="4933950"/>
            <a:ext cx="485775" cy="485775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248544" y="1320800"/>
            <a:ext cx="2514600" cy="1428750"/>
            <a:chOff x="64" y="136"/>
            <a:chExt cx="255" cy="204"/>
          </a:xfrm>
        </p:grpSpPr>
        <p:sp>
          <p:nvSpPr>
            <p:cNvPr id="1057" name="Line 9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8" name="Line 10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36" name="Text Box 11"/>
          <p:cNvSpPr txBox="1">
            <a:spLocks noChangeArrowheads="1"/>
          </p:cNvSpPr>
          <p:nvPr/>
        </p:nvSpPr>
        <p:spPr bwMode="auto">
          <a:xfrm>
            <a:off x="562744" y="1330325"/>
            <a:ext cx="8382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1037" name="Text Box 12"/>
          <p:cNvSpPr txBox="1">
            <a:spLocks noChangeArrowheads="1"/>
          </p:cNvSpPr>
          <p:nvPr/>
        </p:nvSpPr>
        <p:spPr bwMode="auto">
          <a:xfrm>
            <a:off x="2362200" y="2292350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m</a:t>
            </a:r>
          </a:p>
        </p:txBody>
      </p:sp>
      <p:sp>
        <p:nvSpPr>
          <p:cNvPr id="1038" name="Text Box 13"/>
          <p:cNvSpPr txBox="1">
            <a:spLocks noChangeArrowheads="1"/>
          </p:cNvSpPr>
          <p:nvPr/>
        </p:nvSpPr>
        <p:spPr bwMode="auto">
          <a:xfrm>
            <a:off x="3152775" y="4572000"/>
            <a:ext cx="9906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N (0,1)</a:t>
            </a:r>
          </a:p>
        </p:txBody>
      </p:sp>
      <p:sp>
        <p:nvSpPr>
          <p:cNvPr id="1039" name="Freeform 14" descr="Tmavý šikmo nahoru"/>
          <p:cNvSpPr>
            <a:spLocks/>
          </p:cNvSpPr>
          <p:nvPr/>
        </p:nvSpPr>
        <p:spPr bwMode="auto">
          <a:xfrm>
            <a:off x="1352550" y="4638675"/>
            <a:ext cx="2324100" cy="1123950"/>
          </a:xfrm>
          <a:custGeom>
            <a:avLst/>
            <a:gdLst>
              <a:gd name="T0" fmla="*/ 0 w 244"/>
              <a:gd name="T1" fmla="*/ 2147483647 h 118"/>
              <a:gd name="T2" fmla="*/ 2147483647 w 244"/>
              <a:gd name="T3" fmla="*/ 2147483647 h 118"/>
              <a:gd name="T4" fmla="*/ 2147483647 w 244"/>
              <a:gd name="T5" fmla="*/ 2147483647 h 118"/>
              <a:gd name="T6" fmla="*/ 2147483647 w 244"/>
              <a:gd name="T7" fmla="*/ 2147483647 h 118"/>
              <a:gd name="T8" fmla="*/ 2147483647 w 244"/>
              <a:gd name="T9" fmla="*/ 0 h 118"/>
              <a:gd name="T10" fmla="*/ 2147483647 w 244"/>
              <a:gd name="T11" fmla="*/ 2147483647 h 118"/>
              <a:gd name="T12" fmla="*/ 2147483647 w 244"/>
              <a:gd name="T13" fmla="*/ 2147483647 h 118"/>
              <a:gd name="T14" fmla="*/ 2147483647 w 244"/>
              <a:gd name="T15" fmla="*/ 2147483647 h 118"/>
              <a:gd name="T16" fmla="*/ 2147483647 w 244"/>
              <a:gd name="T17" fmla="*/ 2147483647 h 11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44"/>
              <a:gd name="T28" fmla="*/ 0 h 118"/>
              <a:gd name="T29" fmla="*/ 244 w 244"/>
              <a:gd name="T30" fmla="*/ 118 h 118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44" h="118">
                <a:moveTo>
                  <a:pt x="0" y="118"/>
                </a:moveTo>
                <a:cubicBezTo>
                  <a:pt x="6" y="115"/>
                  <a:pt x="28" y="110"/>
                  <a:pt x="39" y="100"/>
                </a:cubicBezTo>
                <a:cubicBezTo>
                  <a:pt x="50" y="90"/>
                  <a:pt x="59" y="72"/>
                  <a:pt x="68" y="59"/>
                </a:cubicBezTo>
                <a:cubicBezTo>
                  <a:pt x="77" y="46"/>
                  <a:pt x="82" y="31"/>
                  <a:pt x="92" y="21"/>
                </a:cubicBezTo>
                <a:cubicBezTo>
                  <a:pt x="102" y="11"/>
                  <a:pt x="115" y="0"/>
                  <a:pt x="127" y="0"/>
                </a:cubicBezTo>
                <a:cubicBezTo>
                  <a:pt x="139" y="0"/>
                  <a:pt x="154" y="11"/>
                  <a:pt x="163" y="20"/>
                </a:cubicBezTo>
                <a:cubicBezTo>
                  <a:pt x="172" y="29"/>
                  <a:pt x="172" y="44"/>
                  <a:pt x="179" y="57"/>
                </a:cubicBezTo>
                <a:cubicBezTo>
                  <a:pt x="186" y="70"/>
                  <a:pt x="193" y="86"/>
                  <a:pt x="204" y="96"/>
                </a:cubicBezTo>
                <a:cubicBezTo>
                  <a:pt x="215" y="106"/>
                  <a:pt x="236" y="113"/>
                  <a:pt x="244" y="117"/>
                </a:cubicBezTo>
              </a:path>
            </a:pathLst>
          </a:custGeom>
          <a:pattFill prst="dkUpDiag">
            <a:fgClr>
              <a:srgbClr val="00FF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40" name="Text Box 15"/>
          <p:cNvSpPr txBox="1">
            <a:spLocks noChangeArrowheads="1"/>
          </p:cNvSpPr>
          <p:nvPr/>
        </p:nvSpPr>
        <p:spPr bwMode="auto">
          <a:xfrm>
            <a:off x="600075" y="4333875"/>
            <a:ext cx="8001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(z)</a:t>
            </a:r>
          </a:p>
        </p:txBody>
      </p:sp>
      <p:sp>
        <p:nvSpPr>
          <p:cNvPr id="1041" name="Text Box 16"/>
          <p:cNvSpPr txBox="1">
            <a:spLocks noChangeArrowheads="1"/>
          </p:cNvSpPr>
          <p:nvPr/>
        </p:nvSpPr>
        <p:spPr bwMode="auto">
          <a:xfrm>
            <a:off x="2352675" y="5838825"/>
            <a:ext cx="47625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0</a:t>
            </a:r>
          </a:p>
        </p:txBody>
      </p:sp>
      <p:sp>
        <p:nvSpPr>
          <p:cNvPr id="1042" name="Text Box 17"/>
          <p:cNvSpPr txBox="1">
            <a:spLocks noChangeArrowheads="1"/>
          </p:cNvSpPr>
          <p:nvPr/>
        </p:nvSpPr>
        <p:spPr bwMode="auto">
          <a:xfrm>
            <a:off x="7191375" y="4781550"/>
            <a:ext cx="1724025" cy="76200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Tabelovaná</a:t>
            </a:r>
          </a:p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podoba</a:t>
            </a:r>
          </a:p>
        </p:txBody>
      </p:sp>
      <p:sp>
        <p:nvSpPr>
          <p:cNvPr id="1043" name="Text Box 18"/>
          <p:cNvSpPr txBox="1">
            <a:spLocks noChangeArrowheads="1"/>
          </p:cNvSpPr>
          <p:nvPr/>
        </p:nvSpPr>
        <p:spPr bwMode="auto">
          <a:xfrm>
            <a:off x="1095375" y="3676650"/>
            <a:ext cx="2971800" cy="361950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b="0" i="0">
                <a:solidFill>
                  <a:schemeClr val="bg1"/>
                </a:solidFill>
              </a:rPr>
              <a:t>Standardizovaná forma</a:t>
            </a:r>
          </a:p>
        </p:txBody>
      </p:sp>
      <p:sp>
        <p:nvSpPr>
          <p:cNvPr id="1044" name="Text Box 19"/>
          <p:cNvSpPr txBox="1">
            <a:spLocks noChangeArrowheads="1"/>
          </p:cNvSpPr>
          <p:nvPr/>
        </p:nvSpPr>
        <p:spPr bwMode="auto">
          <a:xfrm>
            <a:off x="3534544" y="2701925"/>
            <a:ext cx="4286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1045" name="Text Box 20"/>
          <p:cNvSpPr txBox="1">
            <a:spLocks noChangeArrowheads="1"/>
          </p:cNvSpPr>
          <p:nvPr/>
        </p:nvSpPr>
        <p:spPr bwMode="auto">
          <a:xfrm>
            <a:off x="3686175" y="5695950"/>
            <a:ext cx="39052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</a:t>
            </a:r>
          </a:p>
        </p:txBody>
      </p:sp>
      <p:sp>
        <p:nvSpPr>
          <p:cNvPr id="1046" name="Text Box 21"/>
          <p:cNvSpPr txBox="1">
            <a:spLocks noChangeArrowheads="1"/>
          </p:cNvSpPr>
          <p:nvPr/>
        </p:nvSpPr>
        <p:spPr bwMode="auto">
          <a:xfrm>
            <a:off x="5229225" y="3248025"/>
            <a:ext cx="7239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z =</a:t>
            </a:r>
            <a:r>
              <a:rPr lang="cs-CZ" sz="2400" b="0" i="0"/>
              <a:t> </a:t>
            </a:r>
          </a:p>
        </p:txBody>
      </p:sp>
      <p:sp>
        <p:nvSpPr>
          <p:cNvPr id="1047" name="Text Box 22"/>
          <p:cNvSpPr txBox="1">
            <a:spLocks noChangeArrowheads="1"/>
          </p:cNvSpPr>
          <p:nvPr/>
        </p:nvSpPr>
        <p:spPr bwMode="auto">
          <a:xfrm>
            <a:off x="5686425" y="3171825"/>
            <a:ext cx="86677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/>
              <a:t>x - </a:t>
            </a:r>
            <a:r>
              <a:rPr lang="cs-CZ" i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</a:p>
        </p:txBody>
      </p:sp>
      <p:sp>
        <p:nvSpPr>
          <p:cNvPr id="1048" name="Freeform 23"/>
          <p:cNvSpPr>
            <a:spLocks/>
          </p:cNvSpPr>
          <p:nvPr/>
        </p:nvSpPr>
        <p:spPr bwMode="auto">
          <a:xfrm>
            <a:off x="6705600" y="2549525"/>
            <a:ext cx="685800" cy="762000"/>
          </a:xfrm>
          <a:custGeom>
            <a:avLst/>
            <a:gdLst>
              <a:gd name="T0" fmla="*/ 2147483647 w 55"/>
              <a:gd name="T1" fmla="*/ 0 h 90"/>
              <a:gd name="T2" fmla="*/ 2147483647 w 55"/>
              <a:gd name="T3" fmla="*/ 2147483647 h 90"/>
              <a:gd name="T4" fmla="*/ 0 w 55"/>
              <a:gd name="T5" fmla="*/ 2147483647 h 90"/>
              <a:gd name="T6" fmla="*/ 0 60000 65536"/>
              <a:gd name="T7" fmla="*/ 0 60000 65536"/>
              <a:gd name="T8" fmla="*/ 0 60000 65536"/>
              <a:gd name="T9" fmla="*/ 0 w 55"/>
              <a:gd name="T10" fmla="*/ 0 h 90"/>
              <a:gd name="T11" fmla="*/ 55 w 55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5" h="90">
                <a:moveTo>
                  <a:pt x="45" y="0"/>
                </a:moveTo>
                <a:cubicBezTo>
                  <a:pt x="50" y="22"/>
                  <a:pt x="55" y="45"/>
                  <a:pt x="48" y="60"/>
                </a:cubicBezTo>
                <a:cubicBezTo>
                  <a:pt x="41" y="75"/>
                  <a:pt x="20" y="82"/>
                  <a:pt x="0" y="90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49" name="Freeform 24"/>
          <p:cNvSpPr>
            <a:spLocks/>
          </p:cNvSpPr>
          <p:nvPr/>
        </p:nvSpPr>
        <p:spPr bwMode="auto">
          <a:xfrm>
            <a:off x="5362575" y="4095750"/>
            <a:ext cx="533400" cy="619125"/>
          </a:xfrm>
          <a:custGeom>
            <a:avLst/>
            <a:gdLst>
              <a:gd name="T0" fmla="*/ 0 w 72"/>
              <a:gd name="T1" fmla="*/ 0 h 73"/>
              <a:gd name="T2" fmla="*/ 2147483647 w 72"/>
              <a:gd name="T3" fmla="*/ 2147483647 h 73"/>
              <a:gd name="T4" fmla="*/ 2147483647 w 72"/>
              <a:gd name="T5" fmla="*/ 2147483647 h 73"/>
              <a:gd name="T6" fmla="*/ 0 60000 65536"/>
              <a:gd name="T7" fmla="*/ 0 60000 65536"/>
              <a:gd name="T8" fmla="*/ 0 60000 65536"/>
              <a:gd name="T9" fmla="*/ 0 w 72"/>
              <a:gd name="T10" fmla="*/ 0 h 73"/>
              <a:gd name="T11" fmla="*/ 72 w 72"/>
              <a:gd name="T12" fmla="*/ 73 h 7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2" h="73">
                <a:moveTo>
                  <a:pt x="0" y="0"/>
                </a:moveTo>
                <a:cubicBezTo>
                  <a:pt x="1" y="13"/>
                  <a:pt x="2" y="26"/>
                  <a:pt x="14" y="38"/>
                </a:cubicBezTo>
                <a:cubicBezTo>
                  <a:pt x="26" y="50"/>
                  <a:pt x="49" y="61"/>
                  <a:pt x="72" y="73"/>
                </a:cubicBezTo>
              </a:path>
            </a:pathLst>
          </a:custGeom>
          <a:noFill/>
          <a:ln w="28575" cap="flat" cmpd="sng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</p:spPr>
        <p:txBody>
          <a:bodyPr/>
          <a:lstStyle/>
          <a:p>
            <a:endParaRPr lang="cs-CZ"/>
          </a:p>
        </p:txBody>
      </p:sp>
      <p:sp>
        <p:nvSpPr>
          <p:cNvPr id="1050" name="Line 25"/>
          <p:cNvSpPr>
            <a:spLocks noChangeShapeType="1"/>
          </p:cNvSpPr>
          <p:nvPr/>
        </p:nvSpPr>
        <p:spPr bwMode="auto">
          <a:xfrm>
            <a:off x="5838825" y="3500438"/>
            <a:ext cx="609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1" name="Line 26"/>
          <p:cNvSpPr>
            <a:spLocks noChangeShapeType="1"/>
          </p:cNvSpPr>
          <p:nvPr/>
        </p:nvSpPr>
        <p:spPr bwMode="auto">
          <a:xfrm>
            <a:off x="2590800" y="2701925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052" name="Line 27"/>
          <p:cNvSpPr>
            <a:spLocks noChangeShapeType="1"/>
          </p:cNvSpPr>
          <p:nvPr/>
        </p:nvSpPr>
        <p:spPr bwMode="auto">
          <a:xfrm>
            <a:off x="2619375" y="561975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1026" name="Object 28"/>
          <p:cNvGraphicFramePr>
            <a:graphicFrameLocks noChangeAspect="1"/>
          </p:cNvGraphicFramePr>
          <p:nvPr/>
        </p:nvGraphicFramePr>
        <p:xfrm>
          <a:off x="4281488" y="1558925"/>
          <a:ext cx="3632200" cy="1122363"/>
        </p:xfrm>
        <a:graphic>
          <a:graphicData uri="http://schemas.openxmlformats.org/presentationml/2006/ole">
            <p:oleObj spid="_x0000_s240642" name="Rovnice" r:id="rId3" imgW="1473120" imgH="482400" progId="Equation.3">
              <p:embed/>
            </p:oleObj>
          </a:graphicData>
        </a:graphic>
      </p:graphicFrame>
      <p:graphicFrame>
        <p:nvGraphicFramePr>
          <p:cNvPr id="1027" name="Object 29"/>
          <p:cNvGraphicFramePr>
            <a:graphicFrameLocks noChangeAspect="1"/>
          </p:cNvGraphicFramePr>
          <p:nvPr/>
        </p:nvGraphicFramePr>
        <p:xfrm>
          <a:off x="4137025" y="4629150"/>
          <a:ext cx="2527300" cy="1066800"/>
        </p:xfrm>
        <a:graphic>
          <a:graphicData uri="http://schemas.openxmlformats.org/presentationml/2006/ole">
            <p:oleObj spid="_x0000_s240643" name="Rovnice" r:id="rId4" imgW="1168200" imgH="469800" progId="Equation.3">
              <p:embed/>
            </p:oleObj>
          </a:graphicData>
        </a:graphic>
      </p:graphicFrame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1323975" y="4333875"/>
            <a:ext cx="2514600" cy="1428750"/>
            <a:chOff x="64" y="136"/>
            <a:chExt cx="255" cy="204"/>
          </a:xfrm>
        </p:grpSpPr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64" y="136"/>
              <a:ext cx="0" cy="20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64" y="340"/>
              <a:ext cx="2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054" name="Freeform 33" descr="Tmavý šikmo nahoru"/>
          <p:cNvSpPr>
            <a:spLocks/>
          </p:cNvSpPr>
          <p:nvPr/>
        </p:nvSpPr>
        <p:spPr bwMode="auto">
          <a:xfrm>
            <a:off x="1332930" y="1620838"/>
            <a:ext cx="2347912" cy="1114425"/>
          </a:xfrm>
          <a:custGeom>
            <a:avLst/>
            <a:gdLst>
              <a:gd name="T0" fmla="*/ 0 w 1479"/>
              <a:gd name="T1" fmla="*/ 2147483647 h 702"/>
              <a:gd name="T2" fmla="*/ 2147483647 w 1479"/>
              <a:gd name="T3" fmla="*/ 2147483647 h 702"/>
              <a:gd name="T4" fmla="*/ 2147483647 w 1479"/>
              <a:gd name="T5" fmla="*/ 2147483647 h 702"/>
              <a:gd name="T6" fmla="*/ 2147483647 w 1479"/>
              <a:gd name="T7" fmla="*/ 2147483647 h 702"/>
              <a:gd name="T8" fmla="*/ 2147483647 w 1479"/>
              <a:gd name="T9" fmla="*/ 2147483647 h 702"/>
              <a:gd name="T10" fmla="*/ 2147483647 w 1479"/>
              <a:gd name="T11" fmla="*/ 0 h 702"/>
              <a:gd name="T12" fmla="*/ 2147483647 w 1479"/>
              <a:gd name="T13" fmla="*/ 2147483647 h 702"/>
              <a:gd name="T14" fmla="*/ 2147483647 w 1479"/>
              <a:gd name="T15" fmla="*/ 2147483647 h 702"/>
              <a:gd name="T16" fmla="*/ 2147483647 w 1479"/>
              <a:gd name="T17" fmla="*/ 2147483647 h 702"/>
              <a:gd name="T18" fmla="*/ 2147483647 w 1479"/>
              <a:gd name="T19" fmla="*/ 2147483647 h 70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w 1479"/>
              <a:gd name="T31" fmla="*/ 0 h 702"/>
              <a:gd name="T32" fmla="*/ 1479 w 1479"/>
              <a:gd name="T33" fmla="*/ 702 h 702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T30" t="T31" r="T32" b="T33"/>
            <a:pathLst>
              <a:path w="1479" h="702">
                <a:moveTo>
                  <a:pt x="0" y="700"/>
                </a:moveTo>
                <a:cubicBezTo>
                  <a:pt x="11" y="697"/>
                  <a:pt x="29" y="702"/>
                  <a:pt x="69" y="682"/>
                </a:cubicBezTo>
                <a:cubicBezTo>
                  <a:pt x="109" y="662"/>
                  <a:pt x="182" y="634"/>
                  <a:pt x="241" y="579"/>
                </a:cubicBezTo>
                <a:cubicBezTo>
                  <a:pt x="300" y="524"/>
                  <a:pt x="369" y="429"/>
                  <a:pt x="423" y="354"/>
                </a:cubicBezTo>
                <a:cubicBezTo>
                  <a:pt x="477" y="279"/>
                  <a:pt x="507" y="186"/>
                  <a:pt x="567" y="126"/>
                </a:cubicBezTo>
                <a:cubicBezTo>
                  <a:pt x="627" y="66"/>
                  <a:pt x="705" y="0"/>
                  <a:pt x="777" y="0"/>
                </a:cubicBezTo>
                <a:cubicBezTo>
                  <a:pt x="849" y="0"/>
                  <a:pt x="939" y="66"/>
                  <a:pt x="993" y="120"/>
                </a:cubicBezTo>
                <a:cubicBezTo>
                  <a:pt x="1047" y="174"/>
                  <a:pt x="1047" y="264"/>
                  <a:pt x="1089" y="342"/>
                </a:cubicBezTo>
                <a:cubicBezTo>
                  <a:pt x="1131" y="420"/>
                  <a:pt x="1173" y="516"/>
                  <a:pt x="1239" y="576"/>
                </a:cubicBezTo>
                <a:cubicBezTo>
                  <a:pt x="1305" y="636"/>
                  <a:pt x="1431" y="678"/>
                  <a:pt x="1479" y="702"/>
                </a:cubicBezTo>
              </a:path>
            </a:pathLst>
          </a:custGeom>
          <a:pattFill prst="dkUpDiag">
            <a:fgClr>
              <a:srgbClr val="FF0000"/>
            </a:fgClr>
            <a:bgClr>
              <a:srgbClr val="FFFFFF"/>
            </a:bgClr>
          </a:pattFill>
          <a:ln w="28575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2055" name="Rectangle 2"/>
          <p:cNvSpPr>
            <a:spLocks noGrp="1"/>
          </p:cNvSpPr>
          <p:nvPr>
            <p:ph type="title" idx="4294967295"/>
          </p:nvPr>
        </p:nvSpPr>
        <p:spPr>
          <a:xfrm>
            <a:off x="250825" y="0"/>
            <a:ext cx="8435975" cy="1143000"/>
          </a:xfrm>
          <a:noFill/>
        </p:spPr>
        <p:txBody>
          <a:bodyPr/>
          <a:lstStyle/>
          <a:p>
            <a:r>
              <a:rPr lang="cs-CZ" dirty="0" smtClean="0"/>
              <a:t>Parametry charakterizující normální rozdělení a jejich význam</a:t>
            </a:r>
          </a:p>
        </p:txBody>
      </p:sp>
      <p:sp>
        <p:nvSpPr>
          <p:cNvPr id="2056" name="Rectangle 3"/>
          <p:cNvSpPr>
            <a:spLocks noChangeArrowheads="1"/>
          </p:cNvSpPr>
          <p:nvPr/>
        </p:nvSpPr>
        <p:spPr bwMode="auto">
          <a:xfrm>
            <a:off x="4691063" y="1303338"/>
            <a:ext cx="925512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>
                <a:latin typeface="Symbol" pitchFamily="18" charset="2"/>
              </a:rPr>
              <a:t>j</a:t>
            </a:r>
            <a:r>
              <a:rPr lang="cs-CZ" sz="2400" i="0"/>
              <a:t>(x)</a:t>
            </a:r>
          </a:p>
        </p:txBody>
      </p:sp>
      <p:sp>
        <p:nvSpPr>
          <p:cNvPr id="2057" name="Rectangle 4"/>
          <p:cNvSpPr>
            <a:spLocks noChangeArrowheads="1"/>
          </p:cNvSpPr>
          <p:nvPr/>
        </p:nvSpPr>
        <p:spPr bwMode="auto">
          <a:xfrm>
            <a:off x="8040688" y="2555875"/>
            <a:ext cx="3825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58" name="Rectangle 5"/>
          <p:cNvSpPr>
            <a:spLocks noChangeArrowheads="1"/>
          </p:cNvSpPr>
          <p:nvPr/>
        </p:nvSpPr>
        <p:spPr bwMode="auto">
          <a:xfrm>
            <a:off x="70532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medián</a:t>
            </a:r>
          </a:p>
        </p:txBody>
      </p:sp>
      <p:sp>
        <p:nvSpPr>
          <p:cNvPr id="2059" name="Rectangle 6"/>
          <p:cNvSpPr>
            <a:spLocks noChangeArrowheads="1"/>
          </p:cNvSpPr>
          <p:nvPr/>
        </p:nvSpPr>
        <p:spPr bwMode="auto">
          <a:xfrm>
            <a:off x="5834063" y="2852738"/>
            <a:ext cx="1143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průměr</a:t>
            </a:r>
          </a:p>
        </p:txBody>
      </p:sp>
      <p:sp>
        <p:nvSpPr>
          <p:cNvPr id="2060" name="Line 7"/>
          <p:cNvSpPr>
            <a:spLocks noChangeShapeType="1"/>
          </p:cNvSpPr>
          <p:nvPr/>
        </p:nvSpPr>
        <p:spPr bwMode="auto">
          <a:xfrm flipV="1">
            <a:off x="6443663" y="2681288"/>
            <a:ext cx="422275" cy="24288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2061" name="Line 8"/>
          <p:cNvSpPr>
            <a:spLocks noChangeShapeType="1"/>
          </p:cNvSpPr>
          <p:nvPr/>
        </p:nvSpPr>
        <p:spPr bwMode="auto">
          <a:xfrm flipH="1" flipV="1">
            <a:off x="7092950" y="2679700"/>
            <a:ext cx="215900" cy="2159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5453063" y="1347788"/>
          <a:ext cx="3222625" cy="1371600"/>
        </p:xfrm>
        <a:graphic>
          <a:graphicData uri="http://schemas.openxmlformats.org/presentationml/2006/ole">
            <p:oleObj spid="_x0000_s241666" name="Graf" r:id="rId3" imgW="3330000" imgH="1248840" progId="Excel.Sheet.8">
              <p:embed/>
            </p:oleObj>
          </a:graphicData>
        </a:graphic>
      </p:graphicFrame>
      <p:sp>
        <p:nvSpPr>
          <p:cNvPr id="2062" name="Line 10"/>
          <p:cNvSpPr>
            <a:spLocks noChangeShapeType="1"/>
          </p:cNvSpPr>
          <p:nvPr/>
        </p:nvSpPr>
        <p:spPr bwMode="auto">
          <a:xfrm flipV="1">
            <a:off x="5453063" y="1357313"/>
            <a:ext cx="1587" cy="1328737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3" name="Line 11"/>
          <p:cNvSpPr>
            <a:spLocks noChangeShapeType="1"/>
          </p:cNvSpPr>
          <p:nvPr/>
        </p:nvSpPr>
        <p:spPr bwMode="auto">
          <a:xfrm>
            <a:off x="5446713" y="2676525"/>
            <a:ext cx="2852737" cy="1588"/>
          </a:xfrm>
          <a:prstGeom prst="line">
            <a:avLst/>
          </a:prstGeom>
          <a:noFill/>
          <a:ln w="222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4" name="Line 12"/>
          <p:cNvSpPr>
            <a:spLocks noChangeShapeType="1"/>
          </p:cNvSpPr>
          <p:nvPr/>
        </p:nvSpPr>
        <p:spPr bwMode="auto">
          <a:xfrm>
            <a:off x="6977063" y="2605088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5" name="Rectangle 13"/>
          <p:cNvSpPr>
            <a:spLocks noChangeArrowheads="1"/>
          </p:cNvSpPr>
          <p:nvPr/>
        </p:nvSpPr>
        <p:spPr bwMode="auto">
          <a:xfrm>
            <a:off x="762000" y="3800475"/>
            <a:ext cx="3200400" cy="2466975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6" name="Rectangle 14"/>
          <p:cNvSpPr>
            <a:spLocks noChangeArrowheads="1"/>
          </p:cNvSpPr>
          <p:nvPr/>
        </p:nvSpPr>
        <p:spPr bwMode="auto">
          <a:xfrm>
            <a:off x="762000" y="2852738"/>
            <a:ext cx="3200400" cy="781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67" name="Rectangle 15"/>
          <p:cNvSpPr>
            <a:spLocks noChangeArrowheads="1"/>
          </p:cNvSpPr>
          <p:nvPr/>
        </p:nvSpPr>
        <p:spPr bwMode="auto">
          <a:xfrm>
            <a:off x="838200" y="2928938"/>
            <a:ext cx="31337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>
                <a:latin typeface="Symbol" pitchFamily="18" charset="2"/>
              </a:rPr>
              <a:t>m</a:t>
            </a:r>
            <a:r>
              <a:rPr lang="cs-CZ" sz="2000" i="0"/>
              <a:t> ~ x</a:t>
            </a:r>
          </a:p>
          <a:p>
            <a:pPr algn="ctr" eaLnBrk="0" hangingPunct="0"/>
            <a:r>
              <a:rPr lang="cs-CZ" sz="2000" i="0" u="sng">
                <a:solidFill>
                  <a:srgbClr val="CC0000"/>
                </a:solidFill>
              </a:rPr>
              <a:t>průměr</a:t>
            </a:r>
            <a:r>
              <a:rPr lang="cs-CZ" sz="2000" i="0">
                <a:solidFill>
                  <a:srgbClr val="CC0000"/>
                </a:solidFill>
              </a:rPr>
              <a:t> - ukazatel středu</a:t>
            </a:r>
          </a:p>
        </p:txBody>
      </p:sp>
      <p:sp>
        <p:nvSpPr>
          <p:cNvPr id="2068" name="Rectangle 16"/>
          <p:cNvSpPr>
            <a:spLocks noChangeArrowheads="1"/>
          </p:cNvSpPr>
          <p:nvPr/>
        </p:nvSpPr>
        <p:spPr bwMode="auto">
          <a:xfrm>
            <a:off x="1676400" y="3771900"/>
            <a:ext cx="120015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i="0">
                <a:latin typeface="Symbol" pitchFamily="18" charset="2"/>
              </a:rPr>
              <a:t>s</a:t>
            </a:r>
            <a:r>
              <a:rPr lang="cs-CZ" i="0" baseline="30000"/>
              <a:t>2</a:t>
            </a:r>
            <a:r>
              <a:rPr lang="cs-CZ" i="0"/>
              <a:t> ~ s</a:t>
            </a:r>
            <a:r>
              <a:rPr lang="cs-CZ" i="0" baseline="30000"/>
              <a:t>2</a:t>
            </a:r>
          </a:p>
          <a:p>
            <a:pPr algn="ctr" eaLnBrk="0" hangingPunct="0"/>
            <a:r>
              <a:rPr lang="cs-CZ" sz="2000" i="0"/>
              <a:t>rozptyl</a:t>
            </a:r>
          </a:p>
        </p:txBody>
      </p:sp>
      <p:sp>
        <p:nvSpPr>
          <p:cNvPr id="2069" name="Line 17"/>
          <p:cNvSpPr>
            <a:spLocks noChangeShapeType="1"/>
          </p:cNvSpPr>
          <p:nvPr/>
        </p:nvSpPr>
        <p:spPr bwMode="auto">
          <a:xfrm>
            <a:off x="1285875" y="5910263"/>
            <a:ext cx="1990725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0" name="Rectangle 18" descr="Tmavý svislý"/>
          <p:cNvSpPr>
            <a:spLocks noChangeArrowheads="1"/>
          </p:cNvSpPr>
          <p:nvPr/>
        </p:nvSpPr>
        <p:spPr bwMode="auto">
          <a:xfrm>
            <a:off x="1628775" y="5300663"/>
            <a:ext cx="647700" cy="600075"/>
          </a:xfrm>
          <a:prstGeom prst="rect">
            <a:avLst/>
          </a:prstGeom>
          <a:pattFill prst="dkVert">
            <a:fgClr>
              <a:srgbClr val="3366FF"/>
            </a:fgClr>
            <a:bgClr>
              <a:srgbClr val="FFFFFF"/>
            </a:bgClr>
          </a:patt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1" name="Rectangle 19"/>
          <p:cNvSpPr>
            <a:spLocks noChangeArrowheads="1"/>
          </p:cNvSpPr>
          <p:nvPr/>
        </p:nvSpPr>
        <p:spPr bwMode="auto">
          <a:xfrm>
            <a:off x="1514475" y="5886450"/>
            <a:ext cx="542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xi</a:t>
            </a:r>
          </a:p>
        </p:txBody>
      </p:sp>
      <p:sp>
        <p:nvSpPr>
          <p:cNvPr id="2072" name="Rectangle 20"/>
          <p:cNvSpPr>
            <a:spLocks noChangeArrowheads="1"/>
          </p:cNvSpPr>
          <p:nvPr/>
        </p:nvSpPr>
        <p:spPr bwMode="auto">
          <a:xfrm>
            <a:off x="3143250" y="5819775"/>
            <a:ext cx="285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i="0"/>
              <a:t>x</a:t>
            </a:r>
          </a:p>
        </p:txBody>
      </p:sp>
      <p:sp>
        <p:nvSpPr>
          <p:cNvPr id="2073" name="Rectangle 21"/>
          <p:cNvSpPr>
            <a:spLocks noChangeArrowheads="1"/>
          </p:cNvSpPr>
          <p:nvPr/>
        </p:nvSpPr>
        <p:spPr bwMode="auto">
          <a:xfrm>
            <a:off x="228600" y="289083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a)</a:t>
            </a:r>
          </a:p>
        </p:txBody>
      </p:sp>
      <p:sp>
        <p:nvSpPr>
          <p:cNvPr id="2074" name="Rectangle 22"/>
          <p:cNvSpPr>
            <a:spLocks noChangeArrowheads="1"/>
          </p:cNvSpPr>
          <p:nvPr/>
        </p:nvSpPr>
        <p:spPr bwMode="auto">
          <a:xfrm>
            <a:off x="228600" y="3743325"/>
            <a:ext cx="5619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b)</a:t>
            </a:r>
          </a:p>
        </p:txBody>
      </p:sp>
      <p:sp>
        <p:nvSpPr>
          <p:cNvPr id="2075" name="Rectangle 23"/>
          <p:cNvSpPr>
            <a:spLocks noChangeArrowheads="1"/>
          </p:cNvSpPr>
          <p:nvPr/>
        </p:nvSpPr>
        <p:spPr bwMode="auto">
          <a:xfrm>
            <a:off x="2152650" y="5876925"/>
            <a:ext cx="2762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latin typeface="Symbol" pitchFamily="18" charset="2"/>
              </a:rPr>
              <a:t>m</a:t>
            </a:r>
          </a:p>
        </p:txBody>
      </p:sp>
      <p:sp>
        <p:nvSpPr>
          <p:cNvPr id="2076" name="Line 24"/>
          <p:cNvSpPr>
            <a:spLocks noChangeShapeType="1"/>
          </p:cNvSpPr>
          <p:nvPr/>
        </p:nvSpPr>
        <p:spPr bwMode="auto">
          <a:xfrm>
            <a:off x="2514600" y="3005138"/>
            <a:ext cx="22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7" name="Rectangle 25"/>
          <p:cNvSpPr>
            <a:spLocks noChangeArrowheads="1"/>
          </p:cNvSpPr>
          <p:nvPr/>
        </p:nvSpPr>
        <p:spPr bwMode="auto">
          <a:xfrm>
            <a:off x="5591175" y="5146675"/>
            <a:ext cx="2971800" cy="1162050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8" name="Rectangle 26"/>
          <p:cNvSpPr>
            <a:spLocks noChangeArrowheads="1"/>
          </p:cNvSpPr>
          <p:nvPr/>
        </p:nvSpPr>
        <p:spPr bwMode="auto">
          <a:xfrm>
            <a:off x="5591175" y="3284538"/>
            <a:ext cx="2971800" cy="1820862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79" name="Rectangle 27"/>
          <p:cNvSpPr>
            <a:spLocks noChangeArrowheads="1"/>
          </p:cNvSpPr>
          <p:nvPr/>
        </p:nvSpPr>
        <p:spPr bwMode="auto">
          <a:xfrm>
            <a:off x="5257800" y="3276600"/>
            <a:ext cx="36576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400" i="0">
                <a:latin typeface="Symbol" pitchFamily="18" charset="2"/>
              </a:rPr>
              <a:t>s</a:t>
            </a:r>
            <a:r>
              <a:rPr lang="cs-CZ" sz="2400" i="0"/>
              <a:t> ~ s </a:t>
            </a:r>
          </a:p>
          <a:p>
            <a:pPr algn="ctr" eaLnBrk="0" hangingPunct="0"/>
            <a:r>
              <a:rPr lang="cs-CZ" sz="2000" i="0" u="sng"/>
              <a:t>směrodatná odchylka</a:t>
            </a:r>
          </a:p>
        </p:txBody>
      </p:sp>
      <p:sp>
        <p:nvSpPr>
          <p:cNvPr id="2080" name="Rectangle 28"/>
          <p:cNvSpPr>
            <a:spLocks noChangeArrowheads="1"/>
          </p:cNvSpPr>
          <p:nvPr/>
        </p:nvSpPr>
        <p:spPr bwMode="auto">
          <a:xfrm>
            <a:off x="6324600" y="4657725"/>
            <a:ext cx="1828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>
                <a:solidFill>
                  <a:srgbClr val="CC0000"/>
                </a:solidFill>
              </a:rPr>
              <a:t>Pravidlo ± 3s</a:t>
            </a:r>
          </a:p>
        </p:txBody>
      </p:sp>
      <p:sp>
        <p:nvSpPr>
          <p:cNvPr id="2081" name="Rectangle 29"/>
          <p:cNvSpPr>
            <a:spLocks noChangeArrowheads="1"/>
          </p:cNvSpPr>
          <p:nvPr/>
        </p:nvSpPr>
        <p:spPr bwMode="auto">
          <a:xfrm>
            <a:off x="5743575" y="5229225"/>
            <a:ext cx="27146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cs-CZ" sz="2000" i="0" u="sng"/>
              <a:t>koeficient variance</a:t>
            </a:r>
          </a:p>
          <a:p>
            <a:pPr algn="ctr" eaLnBrk="0" hangingPunct="0"/>
            <a:endParaRPr lang="cs-CZ" sz="2000" i="0" u="sng"/>
          </a:p>
        </p:txBody>
      </p:sp>
      <p:sp>
        <p:nvSpPr>
          <p:cNvPr id="2082" name="Rectangle 30"/>
          <p:cNvSpPr>
            <a:spLocks noChangeArrowheads="1"/>
          </p:cNvSpPr>
          <p:nvPr/>
        </p:nvSpPr>
        <p:spPr bwMode="auto">
          <a:xfrm>
            <a:off x="4800600" y="3311525"/>
            <a:ext cx="7143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c)</a:t>
            </a:r>
          </a:p>
        </p:txBody>
      </p:sp>
      <p:sp>
        <p:nvSpPr>
          <p:cNvPr id="2083" name="Rectangle 31"/>
          <p:cNvSpPr>
            <a:spLocks noChangeArrowheads="1"/>
          </p:cNvSpPr>
          <p:nvPr/>
        </p:nvSpPr>
        <p:spPr bwMode="auto">
          <a:xfrm>
            <a:off x="4800600" y="5084763"/>
            <a:ext cx="685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/>
              <a:t>  d)</a:t>
            </a:r>
          </a:p>
        </p:txBody>
      </p:sp>
      <p:sp>
        <p:nvSpPr>
          <p:cNvPr id="2084" name="Line 32"/>
          <p:cNvSpPr>
            <a:spLocks noChangeShapeType="1"/>
          </p:cNvSpPr>
          <p:nvPr/>
        </p:nvSpPr>
        <p:spPr bwMode="auto">
          <a:xfrm flipH="1" flipV="1">
            <a:off x="7162800" y="6061075"/>
            <a:ext cx="152400" cy="1524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2085" name="Line 33"/>
          <p:cNvSpPr>
            <a:spLocks noChangeShapeType="1"/>
          </p:cNvSpPr>
          <p:nvPr/>
        </p:nvSpPr>
        <p:spPr bwMode="auto">
          <a:xfrm flipH="1" flipV="1">
            <a:off x="7239000" y="6061075"/>
            <a:ext cx="76200" cy="228600"/>
          </a:xfrm>
          <a:prstGeom prst="line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graphicFrame>
        <p:nvGraphicFramePr>
          <p:cNvPr id="2051" name="Object 34"/>
          <p:cNvGraphicFramePr>
            <a:graphicFrameLocks noChangeAspect="1"/>
          </p:cNvGraphicFramePr>
          <p:nvPr/>
        </p:nvGraphicFramePr>
        <p:xfrm>
          <a:off x="6324600" y="4038600"/>
          <a:ext cx="1676400" cy="609600"/>
        </p:xfrm>
        <a:graphic>
          <a:graphicData uri="http://schemas.openxmlformats.org/presentationml/2006/ole">
            <p:oleObj spid="_x0000_s241667" name="Rovnice" r:id="rId4" imgW="520560" imgH="253800" progId="Equation.3">
              <p:embed/>
            </p:oleObj>
          </a:graphicData>
        </a:graphic>
      </p:graphicFrame>
      <p:graphicFrame>
        <p:nvGraphicFramePr>
          <p:cNvPr id="2052" name="Object 35"/>
          <p:cNvGraphicFramePr>
            <a:graphicFrameLocks noChangeAspect="1"/>
          </p:cNvGraphicFramePr>
          <p:nvPr/>
        </p:nvGraphicFramePr>
        <p:xfrm>
          <a:off x="6477000" y="5756275"/>
          <a:ext cx="1371600" cy="495300"/>
        </p:xfrm>
        <a:graphic>
          <a:graphicData uri="http://schemas.openxmlformats.org/presentationml/2006/ole">
            <p:oleObj spid="_x0000_s241668" name="Rovnice" r:id="rId5" imgW="469800" imgH="215640" progId="Equation.3">
              <p:embed/>
            </p:oleObj>
          </a:graphicData>
        </a:graphic>
      </p:graphicFrame>
      <p:graphicFrame>
        <p:nvGraphicFramePr>
          <p:cNvPr id="2053" name="Object 36"/>
          <p:cNvGraphicFramePr>
            <a:graphicFrameLocks noChangeAspect="1"/>
          </p:cNvGraphicFramePr>
          <p:nvPr/>
        </p:nvGraphicFramePr>
        <p:xfrm>
          <a:off x="1371600" y="4486275"/>
          <a:ext cx="1905000" cy="762000"/>
        </p:xfrm>
        <a:graphic>
          <a:graphicData uri="http://schemas.openxmlformats.org/presentationml/2006/ole">
            <p:oleObj spid="_x0000_s241669" name="Rovnice" r:id="rId6" imgW="952200" imgH="419040" progId="Equation.3">
              <p:embed/>
            </p:oleObj>
          </a:graphicData>
        </a:graphic>
      </p:graphicFrame>
      <p:sp>
        <p:nvSpPr>
          <p:cNvPr id="2086" name="Text Box 37"/>
          <p:cNvSpPr txBox="1">
            <a:spLocks noChangeArrowheads="1"/>
          </p:cNvSpPr>
          <p:nvPr/>
        </p:nvSpPr>
        <p:spPr bwMode="auto">
          <a:xfrm>
            <a:off x="755576" y="1412776"/>
            <a:ext cx="2286000" cy="914400"/>
          </a:xfrm>
          <a:prstGeom prst="rect">
            <a:avLst/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E (x) ~ </a:t>
            </a:r>
            <a:r>
              <a:rPr lang="cs-CZ" sz="2000" i="0" dirty="0" err="1"/>
              <a:t>x</a:t>
            </a:r>
            <a:r>
              <a:rPr lang="cs-CZ" sz="2000" i="0" dirty="0"/>
              <a:t> ~ </a:t>
            </a:r>
            <a:r>
              <a:rPr lang="cs-CZ" sz="2000" i="0" dirty="0">
                <a:latin typeface="Symbol" pitchFamily="18" charset="2"/>
              </a:rPr>
              <a:t>m</a:t>
            </a:r>
          </a:p>
          <a:p>
            <a:pPr algn="ctr" eaLnBrk="0" hangingPunct="0"/>
            <a:r>
              <a:rPr lang="cs-CZ" sz="2000" i="0" dirty="0"/>
              <a:t>D (x) ~ s</a:t>
            </a:r>
            <a:r>
              <a:rPr lang="cs-CZ" sz="2000" i="0" baseline="30000" dirty="0"/>
              <a:t>2</a:t>
            </a:r>
            <a:r>
              <a:rPr lang="cs-CZ" sz="2000" i="0" dirty="0"/>
              <a:t> ~ </a:t>
            </a:r>
            <a:r>
              <a:rPr lang="cs-CZ" sz="2000" i="0" dirty="0" err="1">
                <a:latin typeface="Symbol" pitchFamily="18" charset="2"/>
              </a:rPr>
              <a:t>s</a:t>
            </a:r>
            <a:r>
              <a:rPr lang="cs-CZ" sz="2000" i="0" baseline="30000" dirty="0" err="1"/>
              <a:t>2</a:t>
            </a:r>
            <a:endParaRPr lang="cs-CZ" sz="2000" i="0" baseline="30000" dirty="0"/>
          </a:p>
        </p:txBody>
      </p:sp>
      <p:sp>
        <p:nvSpPr>
          <p:cNvPr id="2087" name="Line 38"/>
          <p:cNvSpPr>
            <a:spLocks noChangeShapeType="1"/>
          </p:cNvSpPr>
          <p:nvPr/>
        </p:nvSpPr>
        <p:spPr bwMode="auto">
          <a:xfrm>
            <a:off x="1752600" y="1524000"/>
            <a:ext cx="76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pic>
        <p:nvPicPr>
          <p:cNvPr id="40" name="Obrázek 39" descr="prumer+-3s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508104" y="1340768"/>
            <a:ext cx="3096344" cy="13188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3077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6350"/>
            <a:ext cx="7772400" cy="1143000"/>
          </a:xfrm>
          <a:noFill/>
        </p:spPr>
        <p:txBody>
          <a:bodyPr/>
          <a:lstStyle/>
          <a:p>
            <a:r>
              <a:rPr lang="cs-CZ" smtClean="0"/>
              <a:t>Rozptyl není univerzálním ukazatelem variability</a:t>
            </a:r>
          </a:p>
        </p:txBody>
      </p:sp>
      <p:sp>
        <p:nvSpPr>
          <p:cNvPr id="3078" name="Rectangle 3"/>
          <p:cNvSpPr>
            <a:spLocks noGrp="1"/>
          </p:cNvSpPr>
          <p:nvPr>
            <p:ph type="body" idx="4294967295"/>
          </p:nvPr>
        </p:nvSpPr>
        <p:spPr>
          <a:xfrm>
            <a:off x="534988" y="1911350"/>
            <a:ext cx="8061325" cy="4181475"/>
          </a:xfrm>
          <a:noFill/>
        </p:spPr>
        <p:txBody>
          <a:bodyPr/>
          <a:lstStyle/>
          <a:p>
            <a:pPr lvl="3" algn="ctr">
              <a:buFont typeface="Wingdings" pitchFamily="2" charset="2"/>
              <a:buNone/>
            </a:pPr>
            <a:endParaRPr lang="cs-CZ" smtClean="0"/>
          </a:p>
          <a:p>
            <a:pPr lvl="3" algn="ctr">
              <a:buFont typeface="Wingdings" pitchFamily="2" charset="2"/>
              <a:buNone/>
            </a:pPr>
            <a:endParaRPr lang="cs-CZ" smtClean="0"/>
          </a:p>
        </p:txBody>
      </p:sp>
      <p:graphicFrame>
        <p:nvGraphicFramePr>
          <p:cNvPr id="16" name="Object 4"/>
          <p:cNvGraphicFramePr>
            <a:graphicFrameLocks noChangeAspect="1"/>
          </p:cNvGraphicFramePr>
          <p:nvPr/>
        </p:nvGraphicFramePr>
        <p:xfrm>
          <a:off x="4318000" y="904875"/>
          <a:ext cx="3860800" cy="23796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079" name="Text Box 5"/>
          <p:cNvSpPr txBox="1">
            <a:spLocks noChangeArrowheads="1"/>
          </p:cNvSpPr>
          <p:nvPr/>
        </p:nvSpPr>
        <p:spPr bwMode="auto">
          <a:xfrm>
            <a:off x="5362575" y="2971800"/>
            <a:ext cx="274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baseline="-25000" dirty="0"/>
              <a:t>           </a:t>
            </a:r>
            <a:r>
              <a:rPr lang="cs-CZ" sz="2000" i="0" dirty="0" smtClean="0"/>
              <a:t>x</a:t>
            </a:r>
            <a:r>
              <a:rPr lang="cs-CZ" sz="2000" i="0" baseline="-25000" dirty="0"/>
              <a:t>	 	         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endParaRPr lang="cs-CZ" sz="2000" i="0" baseline="-25000" dirty="0"/>
          </a:p>
        </p:txBody>
      </p:sp>
      <p:sp>
        <p:nvSpPr>
          <p:cNvPr id="3080" name="Text Box 6"/>
          <p:cNvSpPr txBox="1">
            <a:spLocks noChangeArrowheads="1"/>
          </p:cNvSpPr>
          <p:nvPr/>
        </p:nvSpPr>
        <p:spPr bwMode="auto">
          <a:xfrm>
            <a:off x="1828800" y="2301875"/>
            <a:ext cx="814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000" i="0"/>
              <a:t>s</a:t>
            </a:r>
            <a:r>
              <a:rPr lang="cs-CZ" sz="2000" i="0" baseline="30000"/>
              <a:t>2 </a:t>
            </a:r>
            <a:r>
              <a:rPr lang="cs-CZ" sz="2000" i="0"/>
              <a:t>= </a:t>
            </a:r>
            <a:endParaRPr lang="cs-CZ" sz="2000" i="0" baseline="30000"/>
          </a:p>
        </p:txBody>
      </p:sp>
      <p:sp>
        <p:nvSpPr>
          <p:cNvPr id="3081" name="Text Box 7"/>
          <p:cNvSpPr txBox="1">
            <a:spLocks noChangeArrowheads="1"/>
          </p:cNvSpPr>
          <p:nvPr/>
        </p:nvSpPr>
        <p:spPr bwMode="auto">
          <a:xfrm>
            <a:off x="5410200" y="4296544"/>
            <a:ext cx="2743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i="0">
                <a:latin typeface="Symbol" pitchFamily="18" charset="2"/>
              </a:rPr>
              <a:t>Ţ</a:t>
            </a:r>
            <a:r>
              <a:rPr lang="cs-CZ" b="0" i="0"/>
              <a:t>   neúměrně zvýší s</a:t>
            </a:r>
            <a:r>
              <a:rPr lang="cs-CZ" b="0" i="0" baseline="30000"/>
              <a:t>2</a:t>
            </a:r>
          </a:p>
        </p:txBody>
      </p:sp>
      <p:graphicFrame>
        <p:nvGraphicFramePr>
          <p:cNvPr id="3075" name="Object 8"/>
          <p:cNvGraphicFramePr>
            <a:graphicFrameLocks noChangeAspect="1"/>
          </p:cNvGraphicFramePr>
          <p:nvPr/>
        </p:nvGraphicFramePr>
        <p:xfrm>
          <a:off x="1219200" y="2924944"/>
          <a:ext cx="3933825" cy="2066925"/>
        </p:xfrm>
        <a:graphic>
          <a:graphicData uri="http://schemas.openxmlformats.org/presentationml/2006/ole">
            <p:oleObj spid="_x0000_s242690" name="Graf" r:id="rId5" imgW="4495800" imgH="2362290" progId="MSGraph.Chart.8">
              <p:embed followColorScheme="full"/>
            </p:oleObj>
          </a:graphicData>
        </a:graphic>
      </p:graphicFrame>
      <p:sp>
        <p:nvSpPr>
          <p:cNvPr id="3082" name="Text Box 9"/>
          <p:cNvSpPr txBox="1">
            <a:spLocks noChangeArrowheads="1"/>
          </p:cNvSpPr>
          <p:nvPr/>
        </p:nvSpPr>
        <p:spPr bwMode="auto">
          <a:xfrm>
            <a:off x="2514600" y="2133600"/>
            <a:ext cx="1209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 dirty="0">
                <a:latin typeface="Symbol" pitchFamily="18" charset="2"/>
              </a:rPr>
              <a:t>S</a:t>
            </a:r>
            <a:r>
              <a:rPr lang="cs-CZ" sz="2000" i="0" dirty="0"/>
              <a:t>(</a:t>
            </a:r>
            <a:r>
              <a:rPr lang="cs-CZ" sz="2000" i="0" dirty="0" err="1"/>
              <a:t>x</a:t>
            </a:r>
            <a:r>
              <a:rPr lang="cs-CZ" sz="2000" i="0" baseline="-25000" dirty="0" err="1"/>
              <a:t>i</a:t>
            </a:r>
            <a:r>
              <a:rPr lang="cs-CZ" sz="2000" i="0" dirty="0"/>
              <a:t> – x)</a:t>
            </a:r>
            <a:r>
              <a:rPr lang="cs-CZ" sz="2000" i="0" baseline="30000" dirty="0"/>
              <a:t>2</a:t>
            </a:r>
            <a:br>
              <a:rPr lang="cs-CZ" sz="2000" i="0" baseline="30000" dirty="0"/>
            </a:br>
            <a:r>
              <a:rPr lang="cs-CZ" sz="2000" i="0" dirty="0"/>
              <a:t>n - 1 </a:t>
            </a:r>
            <a:endParaRPr lang="cs-CZ" sz="2000" i="0" baseline="30000" dirty="0"/>
          </a:p>
        </p:txBody>
      </p:sp>
      <p:sp>
        <p:nvSpPr>
          <p:cNvPr id="3083" name="Line 10"/>
          <p:cNvSpPr>
            <a:spLocks noChangeShapeType="1"/>
          </p:cNvSpPr>
          <p:nvPr/>
        </p:nvSpPr>
        <p:spPr bwMode="auto">
          <a:xfrm>
            <a:off x="2465388" y="2511425"/>
            <a:ext cx="1268412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4" name="Line 11"/>
          <p:cNvSpPr>
            <a:spLocks noChangeShapeType="1"/>
          </p:cNvSpPr>
          <p:nvPr/>
        </p:nvSpPr>
        <p:spPr bwMode="auto">
          <a:xfrm>
            <a:off x="3314700" y="225742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5" name="Text Box 12"/>
          <p:cNvSpPr txBox="1">
            <a:spLocks noChangeArrowheads="1"/>
          </p:cNvSpPr>
          <p:nvPr/>
        </p:nvSpPr>
        <p:spPr bwMode="auto">
          <a:xfrm>
            <a:off x="2447925" y="4661669"/>
            <a:ext cx="12096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 i="0"/>
              <a:t>x</a:t>
            </a:r>
            <a:endParaRPr lang="cs-CZ" sz="2000" i="0" baseline="30000"/>
          </a:p>
        </p:txBody>
      </p:sp>
      <p:sp>
        <p:nvSpPr>
          <p:cNvPr id="3086" name="Line 13"/>
          <p:cNvSpPr>
            <a:spLocks noChangeShapeType="1"/>
          </p:cNvSpPr>
          <p:nvPr/>
        </p:nvSpPr>
        <p:spPr bwMode="auto">
          <a:xfrm>
            <a:off x="2981325" y="4785494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87" name="Oval 14"/>
          <p:cNvSpPr>
            <a:spLocks noChangeArrowheads="1"/>
          </p:cNvSpPr>
          <p:nvPr/>
        </p:nvSpPr>
        <p:spPr bwMode="auto">
          <a:xfrm>
            <a:off x="4684713" y="4086994"/>
            <a:ext cx="482600" cy="857250"/>
          </a:xfrm>
          <a:prstGeom prst="ellipse">
            <a:avLst/>
          </a:prstGeom>
          <a:noFill/>
          <a:ln w="19050">
            <a:solidFill>
              <a:srgbClr val="996600"/>
            </a:solidFill>
            <a:prstDash val="dash"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cs-CZ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>
            <a:off x="6147792" y="3068960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18" name="Rectangle 3"/>
          <p:cNvSpPr txBox="1">
            <a:spLocks/>
          </p:cNvSpPr>
          <p:nvPr/>
        </p:nvSpPr>
        <p:spPr bwMode="auto">
          <a:xfrm>
            <a:off x="301625" y="5157192"/>
            <a:ext cx="8534400" cy="965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0" fontAlgn="base" latinLnBrk="0" hangingPunct="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Rozptyl a směrodatná</a:t>
            </a:r>
            <a:r>
              <a:rPr kumimoji="0" lang="cs-CZ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odchylka jsou citlivé na odlehlé hodnoty (jiné než normální rozdělení).</a:t>
            </a: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4102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760413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4103" name="Text Box 3"/>
          <p:cNvSpPr txBox="1">
            <a:spLocks noChangeArrowheads="1"/>
          </p:cNvSpPr>
          <p:nvPr/>
        </p:nvSpPr>
        <p:spPr bwMode="auto">
          <a:xfrm>
            <a:off x="0" y="1090613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685800" y="1600200"/>
            <a:ext cx="57150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A) X: spojitý znak - hmotnost jedince (myši) </a:t>
            </a:r>
          </a:p>
        </p:txBody>
      </p:sp>
      <p:sp>
        <p:nvSpPr>
          <p:cNvPr id="4105" name="Text Box 5"/>
          <p:cNvSpPr txBox="1">
            <a:spLocks noChangeArrowheads="1"/>
          </p:cNvSpPr>
          <p:nvPr/>
        </p:nvSpPr>
        <p:spPr bwMode="auto">
          <a:xfrm>
            <a:off x="323850" y="2057400"/>
            <a:ext cx="64083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</a:t>
            </a:r>
            <a:r>
              <a:rPr lang="cs-CZ" i="0" dirty="0"/>
              <a:t>; </a:t>
            </a:r>
            <a:r>
              <a:rPr lang="cs-CZ" i="0" dirty="0" smtClean="0"/>
              <a:t> 1,6</a:t>
            </a:r>
            <a:r>
              <a:rPr lang="cs-CZ" i="0" dirty="0"/>
              <a:t>; </a:t>
            </a:r>
            <a:r>
              <a:rPr lang="cs-CZ" i="0" dirty="0" smtClean="0"/>
              <a:t> 1,8</a:t>
            </a:r>
            <a:r>
              <a:rPr lang="cs-CZ" i="0" dirty="0"/>
              <a:t>; </a:t>
            </a:r>
            <a:r>
              <a:rPr lang="cs-CZ" i="0" dirty="0" smtClean="0"/>
              <a:t> 2,0</a:t>
            </a:r>
            <a:r>
              <a:rPr lang="cs-CZ" i="0" dirty="0"/>
              <a:t>; </a:t>
            </a:r>
            <a:r>
              <a:rPr lang="cs-CZ" i="0" dirty="0" smtClean="0"/>
              <a:t> 2,4;  3,8 </a:t>
            </a:r>
            <a:endParaRPr lang="cs-CZ" i="0" dirty="0"/>
          </a:p>
        </p:txBody>
      </p:sp>
      <p:sp>
        <p:nvSpPr>
          <p:cNvPr id="4106" name="Text Box 6"/>
          <p:cNvSpPr txBox="1">
            <a:spLocks noChangeArrowheads="1"/>
          </p:cNvSpPr>
          <p:nvPr/>
        </p:nvSpPr>
        <p:spPr bwMode="auto">
          <a:xfrm>
            <a:off x="323850" y="2392363"/>
            <a:ext cx="2333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b="0" i="0"/>
              <a:t>n = 7 opakování</a:t>
            </a:r>
          </a:p>
        </p:txBody>
      </p:sp>
      <p:sp>
        <p:nvSpPr>
          <p:cNvPr id="4107" name="Text Box 7"/>
          <p:cNvSpPr txBox="1">
            <a:spLocks noChangeArrowheads="1"/>
          </p:cNvSpPr>
          <p:nvPr/>
        </p:nvSpPr>
        <p:spPr bwMode="auto">
          <a:xfrm>
            <a:off x="323850" y="2743200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medián</a:t>
            </a:r>
            <a:r>
              <a:rPr lang="cs-CZ" sz="2000" b="0" i="0"/>
              <a:t> = 1,8        </a:t>
            </a:r>
          </a:p>
        </p:txBody>
      </p:sp>
      <p:sp>
        <p:nvSpPr>
          <p:cNvPr id="4108" name="Text Box 8"/>
          <p:cNvSpPr txBox="1">
            <a:spLocks noChangeArrowheads="1"/>
          </p:cNvSpPr>
          <p:nvPr/>
        </p:nvSpPr>
        <p:spPr bwMode="auto">
          <a:xfrm>
            <a:off x="323850" y="4513263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rozptyl (s</a:t>
            </a:r>
            <a:r>
              <a:rPr lang="cs-CZ" sz="2000" i="0" baseline="30000"/>
              <a:t>2</a:t>
            </a:r>
            <a:r>
              <a:rPr lang="cs-CZ" sz="2000" i="0"/>
              <a:t>) =</a:t>
            </a:r>
          </a:p>
        </p:txBody>
      </p:sp>
      <p:sp>
        <p:nvSpPr>
          <p:cNvPr id="4109" name="Text Box 9"/>
          <p:cNvSpPr txBox="1">
            <a:spLocks noChangeArrowheads="1"/>
          </p:cNvSpPr>
          <p:nvPr/>
        </p:nvSpPr>
        <p:spPr bwMode="auto">
          <a:xfrm>
            <a:off x="1447800" y="5748338"/>
            <a:ext cx="6629400" cy="60960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Je předpoklad normálního </a:t>
            </a:r>
            <a:r>
              <a:rPr lang="cs-CZ" i="0" dirty="0" smtClean="0">
                <a:solidFill>
                  <a:schemeClr val="bg1"/>
                </a:solidFill>
              </a:rPr>
              <a:t>rozdělení </a:t>
            </a:r>
            <a:r>
              <a:rPr lang="cs-CZ" i="0" dirty="0">
                <a:solidFill>
                  <a:schemeClr val="bg1"/>
                </a:solidFill>
              </a:rPr>
              <a:t>oprávněný ?</a:t>
            </a:r>
          </a:p>
          <a:p>
            <a:pPr algn="ctr" eaLnBrk="0" hangingPunct="0"/>
            <a:r>
              <a:rPr lang="cs-CZ" i="0" dirty="0">
                <a:solidFill>
                  <a:schemeClr val="bg1"/>
                </a:solidFill>
              </a:rPr>
              <a:t>Jaký předpokládáte možný rozsah hodnot tohoto znaku ?</a:t>
            </a:r>
          </a:p>
        </p:txBody>
      </p:sp>
      <p:sp>
        <p:nvSpPr>
          <p:cNvPr id="4110" name="Text Box 10"/>
          <p:cNvSpPr txBox="1">
            <a:spLocks noChangeArrowheads="1"/>
          </p:cNvSpPr>
          <p:nvPr/>
        </p:nvSpPr>
        <p:spPr bwMode="auto">
          <a:xfrm>
            <a:off x="81534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sp>
        <p:nvSpPr>
          <p:cNvPr id="4111" name="Text Box 11"/>
          <p:cNvSpPr txBox="1">
            <a:spLocks noChangeArrowheads="1"/>
          </p:cNvSpPr>
          <p:nvPr/>
        </p:nvSpPr>
        <p:spPr bwMode="auto">
          <a:xfrm>
            <a:off x="698500" y="5672138"/>
            <a:ext cx="557213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cs-CZ" sz="4800" i="0">
                <a:latin typeface="Arial Black" pitchFamily="34" charset="0"/>
              </a:rPr>
              <a:t>?</a:t>
            </a:r>
          </a:p>
        </p:txBody>
      </p:sp>
      <p:graphicFrame>
        <p:nvGraphicFramePr>
          <p:cNvPr id="4098" name="Object 12"/>
          <p:cNvGraphicFramePr>
            <a:graphicFrameLocks noChangeAspect="1"/>
          </p:cNvGraphicFramePr>
          <p:nvPr/>
        </p:nvGraphicFramePr>
        <p:xfrm>
          <a:off x="1619250" y="3284538"/>
          <a:ext cx="6697663" cy="666750"/>
        </p:xfrm>
        <a:graphic>
          <a:graphicData uri="http://schemas.openxmlformats.org/presentationml/2006/ole">
            <p:oleObj spid="_x0000_s243714" name="Rovnice" r:id="rId3" imgW="4343400" imgH="431640" progId="Equation.3">
              <p:embed/>
            </p:oleObj>
          </a:graphicData>
        </a:graphic>
      </p:graphicFrame>
      <p:graphicFrame>
        <p:nvGraphicFramePr>
          <p:cNvPr id="4099" name="Object 13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27225" y="4041775"/>
          <a:ext cx="3687763" cy="984250"/>
        </p:xfrm>
        <a:graphic>
          <a:graphicData uri="http://schemas.openxmlformats.org/presentationml/2006/ole">
            <p:oleObj spid="_x0000_s243715" name="Rovnice" r:id="rId4" imgW="2286000" imgH="622080" progId="Equation.3">
              <p:embed/>
            </p:oleObj>
          </a:graphicData>
        </a:graphic>
      </p:graphicFrame>
      <p:sp>
        <p:nvSpPr>
          <p:cNvPr id="4112" name="Text Box 14"/>
          <p:cNvSpPr txBox="1">
            <a:spLocks noChangeArrowheads="1"/>
          </p:cNvSpPr>
          <p:nvPr/>
        </p:nvSpPr>
        <p:spPr bwMode="auto">
          <a:xfrm>
            <a:off x="323850" y="5187950"/>
            <a:ext cx="24749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graphicFrame>
        <p:nvGraphicFramePr>
          <p:cNvPr id="4100" name="Object 15"/>
          <p:cNvGraphicFramePr>
            <a:graphicFrameLocks noChangeAspect="1"/>
          </p:cNvGraphicFramePr>
          <p:nvPr/>
        </p:nvGraphicFramePr>
        <p:xfrm>
          <a:off x="2700338" y="5183188"/>
          <a:ext cx="2232025" cy="430212"/>
        </p:xfrm>
        <a:graphic>
          <a:graphicData uri="http://schemas.openxmlformats.org/presentationml/2006/ole">
            <p:oleObj spid="_x0000_s243716" name="Rovnice" r:id="rId5" imgW="1384200" imgH="266400" progId="Equation.3">
              <p:embed/>
            </p:oleObj>
          </a:graphicData>
        </a:graphic>
      </p:graphicFrame>
      <p:sp>
        <p:nvSpPr>
          <p:cNvPr id="4113" name="Text Box 16"/>
          <p:cNvSpPr txBox="1">
            <a:spLocks noChangeArrowheads="1"/>
          </p:cNvSpPr>
          <p:nvPr/>
        </p:nvSpPr>
        <p:spPr bwMode="auto">
          <a:xfrm>
            <a:off x="323850" y="3357563"/>
            <a:ext cx="2133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i="0"/>
              <a:t>průměr</a:t>
            </a:r>
            <a:r>
              <a:rPr lang="cs-CZ" sz="2000" b="0" i="0"/>
              <a:t>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/>
              <a:t>Vytvořil Institut biostatistiky a analýz, Masarykova univerzita </a:t>
            </a:r>
            <a:br>
              <a:rPr lang="cs-CZ" i="0"/>
            </a:br>
            <a:r>
              <a:rPr lang="cs-CZ"/>
              <a:t>J. Jarkovský, L. Dušek</a:t>
            </a:r>
          </a:p>
          <a:p>
            <a:endParaRPr lang="cs-CZ"/>
          </a:p>
        </p:txBody>
      </p:sp>
      <p:sp>
        <p:nvSpPr>
          <p:cNvPr id="5126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76200"/>
            <a:ext cx="7772400" cy="831850"/>
          </a:xfrm>
          <a:noFill/>
        </p:spPr>
        <p:txBody>
          <a:bodyPr/>
          <a:lstStyle/>
          <a:p>
            <a:r>
              <a:rPr lang="cs-CZ" dirty="0" smtClean="0"/>
              <a:t>Normální rozdělení jako model</a:t>
            </a:r>
          </a:p>
        </p:txBody>
      </p:sp>
      <p:sp>
        <p:nvSpPr>
          <p:cNvPr id="5127" name="Text Box 3"/>
          <p:cNvSpPr txBox="1">
            <a:spLocks noChangeArrowheads="1"/>
          </p:cNvSpPr>
          <p:nvPr/>
        </p:nvSpPr>
        <p:spPr bwMode="auto">
          <a:xfrm>
            <a:off x="0" y="1042988"/>
            <a:ext cx="9144000" cy="419100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400">
                <a:solidFill>
                  <a:schemeClr val="bg1"/>
                </a:solidFill>
              </a:rPr>
              <a:t>I. Použitelnost modelu</a:t>
            </a:r>
          </a:p>
        </p:txBody>
      </p:sp>
      <p:sp>
        <p:nvSpPr>
          <p:cNvPr id="5128" name="Text Box 4"/>
          <p:cNvSpPr txBox="1">
            <a:spLocks noChangeArrowheads="1"/>
          </p:cNvSpPr>
          <p:nvPr/>
        </p:nvSpPr>
        <p:spPr bwMode="auto">
          <a:xfrm>
            <a:off x="685800" y="1595438"/>
            <a:ext cx="5791200" cy="381000"/>
          </a:xfrm>
          <a:prstGeom prst="rect">
            <a:avLst/>
          </a:prstGeom>
          <a:solidFill>
            <a:srgbClr val="FFCC00"/>
          </a:solidFill>
          <a:ln w="63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cs-CZ" sz="2000" i="0"/>
              <a:t>B) X: spojitý znak - hmotnost jedince (myši) </a:t>
            </a:r>
          </a:p>
        </p:txBody>
      </p:sp>
      <p:sp>
        <p:nvSpPr>
          <p:cNvPr id="5129" name="Text Box 5"/>
          <p:cNvSpPr txBox="1">
            <a:spLocks noChangeArrowheads="1"/>
          </p:cNvSpPr>
          <p:nvPr/>
        </p:nvSpPr>
        <p:spPr bwMode="auto">
          <a:xfrm>
            <a:off x="257870" y="2063750"/>
            <a:ext cx="820859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i="0" dirty="0"/>
              <a:t>1,2; </a:t>
            </a:r>
            <a:r>
              <a:rPr lang="cs-CZ" i="0" dirty="0" smtClean="0"/>
              <a:t> 1,4;  </a:t>
            </a:r>
            <a:r>
              <a:rPr lang="cs-CZ" i="0" dirty="0"/>
              <a:t>1,6</a:t>
            </a:r>
            <a:r>
              <a:rPr lang="cs-CZ" i="0" dirty="0" smtClean="0"/>
              <a:t>;  </a:t>
            </a:r>
            <a:r>
              <a:rPr lang="cs-CZ" i="0" dirty="0"/>
              <a:t>1,8</a:t>
            </a:r>
            <a:r>
              <a:rPr lang="cs-CZ" i="0" dirty="0" smtClean="0"/>
              <a:t>;  </a:t>
            </a:r>
            <a:r>
              <a:rPr lang="cs-CZ" i="0" dirty="0"/>
              <a:t>2,0</a:t>
            </a:r>
            <a:r>
              <a:rPr lang="cs-CZ" i="0" dirty="0" smtClean="0"/>
              <a:t>;  </a:t>
            </a:r>
            <a:r>
              <a:rPr lang="cs-CZ" i="0" dirty="0"/>
              <a:t>2,2; </a:t>
            </a:r>
            <a:r>
              <a:rPr lang="cs-CZ" i="0" dirty="0" smtClean="0"/>
              <a:t> </a:t>
            </a:r>
            <a:r>
              <a:rPr lang="cs-CZ" i="0" dirty="0" err="1" smtClean="0"/>
              <a:t>2</a:t>
            </a:r>
            <a:r>
              <a:rPr lang="cs-CZ" i="0" dirty="0" smtClean="0"/>
              <a:t>,4</a:t>
            </a:r>
            <a:r>
              <a:rPr lang="cs-CZ" i="0" dirty="0"/>
              <a:t>; </a:t>
            </a:r>
            <a:r>
              <a:rPr lang="cs-CZ" i="0" dirty="0" smtClean="0"/>
              <a:t> 3,8</a:t>
            </a:r>
            <a:r>
              <a:rPr lang="cs-CZ" i="0" dirty="0"/>
              <a:t>; </a:t>
            </a:r>
            <a:r>
              <a:rPr lang="cs-CZ" i="0" dirty="0" smtClean="0"/>
              <a:t> </a:t>
            </a:r>
            <a:r>
              <a:rPr lang="cs-CZ" i="0" dirty="0" err="1" smtClean="0"/>
              <a:t>8</a:t>
            </a:r>
            <a:r>
              <a:rPr lang="cs-CZ" i="0" dirty="0" smtClean="0"/>
              <a:t>,9 </a:t>
            </a:r>
            <a:endParaRPr lang="cs-CZ" i="0" dirty="0"/>
          </a:p>
        </p:txBody>
      </p:sp>
      <p:sp>
        <p:nvSpPr>
          <p:cNvPr id="5130" name="Text Box 6"/>
          <p:cNvSpPr txBox="1">
            <a:spLocks noChangeArrowheads="1"/>
          </p:cNvSpPr>
          <p:nvPr/>
        </p:nvSpPr>
        <p:spPr bwMode="auto">
          <a:xfrm>
            <a:off x="251520" y="2387600"/>
            <a:ext cx="23336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n = 9 opakování</a:t>
            </a:r>
          </a:p>
        </p:txBody>
      </p:sp>
      <p:sp>
        <p:nvSpPr>
          <p:cNvPr id="5131" name="Text Box 7"/>
          <p:cNvSpPr txBox="1">
            <a:spLocks noChangeArrowheads="1"/>
          </p:cNvSpPr>
          <p:nvPr/>
        </p:nvSpPr>
        <p:spPr bwMode="auto">
          <a:xfrm>
            <a:off x="251520" y="3429000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průměr =</a:t>
            </a:r>
          </a:p>
        </p:txBody>
      </p:sp>
      <p:sp>
        <p:nvSpPr>
          <p:cNvPr id="5132" name="Text Box 8"/>
          <p:cNvSpPr txBox="1">
            <a:spLocks noChangeArrowheads="1"/>
          </p:cNvSpPr>
          <p:nvPr/>
        </p:nvSpPr>
        <p:spPr bwMode="auto">
          <a:xfrm>
            <a:off x="251520" y="5205413"/>
            <a:ext cx="23939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/>
              <a:t>sm. odchylka (s) =</a:t>
            </a:r>
          </a:p>
        </p:txBody>
      </p:sp>
      <p:sp>
        <p:nvSpPr>
          <p:cNvPr id="5133" name="Text Box 9"/>
          <p:cNvSpPr txBox="1">
            <a:spLocks noChangeArrowheads="1"/>
          </p:cNvSpPr>
          <p:nvPr/>
        </p:nvSpPr>
        <p:spPr bwMode="auto">
          <a:xfrm>
            <a:off x="2267744" y="5877272"/>
            <a:ext cx="4648200" cy="38100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cs-CZ" sz="2000" i="0" dirty="0"/>
              <a:t>Jak hodnotíte model u těchto dat ?</a:t>
            </a:r>
          </a:p>
        </p:txBody>
      </p:sp>
      <p:sp>
        <p:nvSpPr>
          <p:cNvPr id="5134" name="Text Box 10"/>
          <p:cNvSpPr txBox="1">
            <a:spLocks noChangeArrowheads="1"/>
          </p:cNvSpPr>
          <p:nvPr/>
        </p:nvSpPr>
        <p:spPr bwMode="auto">
          <a:xfrm>
            <a:off x="251520" y="2786063"/>
            <a:ext cx="23050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000" b="0" i="0" dirty="0"/>
              <a:t>medián = </a:t>
            </a:r>
            <a:r>
              <a:rPr lang="cs-CZ" sz="2000" b="0" i="0" dirty="0" smtClean="0"/>
              <a:t>2,0</a:t>
            </a:r>
            <a:endParaRPr lang="cs-CZ" sz="2000" b="0" i="0" dirty="0"/>
          </a:p>
        </p:txBody>
      </p:sp>
      <p:graphicFrame>
        <p:nvGraphicFramePr>
          <p:cNvPr id="5122" name="Object 11"/>
          <p:cNvGraphicFramePr>
            <a:graphicFrameLocks noChangeAspect="1"/>
          </p:cNvGraphicFramePr>
          <p:nvPr/>
        </p:nvGraphicFramePr>
        <p:xfrm>
          <a:off x="1331640" y="3284538"/>
          <a:ext cx="7637462" cy="666750"/>
        </p:xfrm>
        <a:graphic>
          <a:graphicData uri="http://schemas.openxmlformats.org/presentationml/2006/ole">
            <p:oleObj spid="_x0000_s244738" name="Rovnice" r:id="rId3" imgW="4952880" imgH="431640" progId="Equation.3">
              <p:embed/>
            </p:oleObj>
          </a:graphicData>
        </a:graphic>
      </p:graphicFrame>
      <p:graphicFrame>
        <p:nvGraphicFramePr>
          <p:cNvPr id="5123" name="Object 12"/>
          <p:cNvGraphicFramePr>
            <a:graphicFrameLocks noChangeAspect="1"/>
          </p:cNvGraphicFramePr>
          <p:nvPr>
            <p:ph type="body" idx="4294967295"/>
          </p:nvPr>
        </p:nvGraphicFramePr>
        <p:xfrm>
          <a:off x="1934270" y="4041775"/>
          <a:ext cx="3525838" cy="984250"/>
        </p:xfrm>
        <a:graphic>
          <a:graphicData uri="http://schemas.openxmlformats.org/presentationml/2006/ole">
            <p:oleObj spid="_x0000_s244739" name="Rovnice" r:id="rId4" imgW="2184120" imgH="622080" progId="Equation.3">
              <p:embed/>
            </p:oleObj>
          </a:graphicData>
        </a:graphic>
      </p:graphicFrame>
      <p:graphicFrame>
        <p:nvGraphicFramePr>
          <p:cNvPr id="5124" name="Object 13"/>
          <p:cNvGraphicFramePr>
            <a:graphicFrameLocks noChangeAspect="1"/>
          </p:cNvGraphicFramePr>
          <p:nvPr/>
        </p:nvGraphicFramePr>
        <p:xfrm>
          <a:off x="2678808" y="5183188"/>
          <a:ext cx="2128837" cy="430212"/>
        </p:xfrm>
        <a:graphic>
          <a:graphicData uri="http://schemas.openxmlformats.org/presentationml/2006/ole">
            <p:oleObj spid="_x0000_s244740" name="Rovnice" r:id="rId5" imgW="1320480" imgH="266400" progId="Equation.3">
              <p:embed/>
            </p:oleObj>
          </a:graphicData>
        </a:graphic>
      </p:graphicFrame>
      <p:sp>
        <p:nvSpPr>
          <p:cNvPr id="5135" name="Text Box 14"/>
          <p:cNvSpPr txBox="1">
            <a:spLocks noChangeArrowheads="1"/>
          </p:cNvSpPr>
          <p:nvPr/>
        </p:nvSpPr>
        <p:spPr bwMode="auto">
          <a:xfrm>
            <a:off x="251520" y="4548188"/>
            <a:ext cx="1800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cs-CZ" sz="2000" i="0" dirty="0"/>
              <a:t>rozptyl (s</a:t>
            </a:r>
            <a:r>
              <a:rPr lang="cs-CZ" sz="2000" i="0" baseline="30000" dirty="0"/>
              <a:t>2</a:t>
            </a:r>
            <a:r>
              <a:rPr lang="cs-CZ" sz="2000" i="0" dirty="0"/>
              <a:t>) 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Administrativní">
  <a:themeElements>
    <a:clrScheme name="2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2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Administrativní">
  <a:themeElements>
    <a:clrScheme name="7_Administrativní 1">
      <a:dk1>
        <a:srgbClr val="000000"/>
      </a:dk1>
      <a:lt1>
        <a:srgbClr val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FFFFFF"/>
      </a:accent3>
      <a:accent4>
        <a:srgbClr val="000000"/>
      </a:accent4>
      <a:accent5>
        <a:srgbClr val="E5B7B1"/>
      </a:accent5>
      <a:accent6>
        <a:srgbClr val="B9A300"/>
      </a:accent6>
      <a:hlink>
        <a:srgbClr val="00A3D6"/>
      </a:hlink>
      <a:folHlink>
        <a:srgbClr val="694F07"/>
      </a:folHlink>
    </a:clrScheme>
    <a:fontScheme name="7_Administrativní">
      <a:majorFont>
        <a:latin typeface="Calibri"/>
        <a:ea typeface=""/>
        <a:cs typeface="Arial"/>
      </a:majorFont>
      <a:minorFont>
        <a:latin typeface="Calibri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Administrativní 1">
        <a:dk1>
          <a:srgbClr val="000000"/>
        </a:dk1>
        <a:lt1>
          <a:srgbClr val="FFFFFF"/>
        </a:lt1>
        <a:dk2>
          <a:srgbClr val="646B86"/>
        </a:dk2>
        <a:lt2>
          <a:srgbClr val="C5D1D7"/>
        </a:lt2>
        <a:accent1>
          <a:srgbClr val="D16349"/>
        </a:accent1>
        <a:accent2>
          <a:srgbClr val="CCB400"/>
        </a:accent2>
        <a:accent3>
          <a:srgbClr val="FFFFFF"/>
        </a:accent3>
        <a:accent4>
          <a:srgbClr val="000000"/>
        </a:accent4>
        <a:accent5>
          <a:srgbClr val="E5B7B1"/>
        </a:accent5>
        <a:accent6>
          <a:srgbClr val="B9A300"/>
        </a:accent6>
        <a:hlink>
          <a:srgbClr val="00A3D6"/>
        </a:hlink>
        <a:folHlink>
          <a:srgbClr val="694F0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10583</TotalTime>
  <Words>2069</Words>
  <Application>Microsoft Office PowerPoint</Application>
  <PresentationFormat>Předvádění na obrazovce (4:3)</PresentationFormat>
  <Paragraphs>316</Paragraphs>
  <Slides>27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3</vt:i4>
      </vt:variant>
      <vt:variant>
        <vt:lpstr>Vložené servery OLE</vt:lpstr>
      </vt:variant>
      <vt:variant>
        <vt:i4>4</vt:i4>
      </vt:variant>
      <vt:variant>
        <vt:lpstr>Nadpisy snímků</vt:lpstr>
      </vt:variant>
      <vt:variant>
        <vt:i4>27</vt:i4>
      </vt:variant>
    </vt:vector>
  </HeadingPairs>
  <TitlesOfParts>
    <vt:vector size="34" baseType="lpstr">
      <vt:lpstr>Administrativní</vt:lpstr>
      <vt:lpstr>2_Administrativní</vt:lpstr>
      <vt:lpstr>7_Administrativní</vt:lpstr>
      <vt:lpstr>Rovnice</vt:lpstr>
      <vt:lpstr>Graf</vt:lpstr>
      <vt:lpstr>Artwork</vt:lpstr>
      <vt:lpstr>Graph</vt:lpstr>
      <vt:lpstr>8. Modelová rozdělení pravděpodobnosti, popisné statistiky</vt:lpstr>
      <vt:lpstr>Anotace</vt:lpstr>
      <vt:lpstr>Rozdělení (rozložení, distribuce) pravděpodobnosti (dat)</vt:lpstr>
      <vt:lpstr>Rozdělení (rozdělení, distribuce) pravděpodobnosti (dat)</vt:lpstr>
      <vt:lpstr>Rozdělení hodnot jako model: Normální rozdělení</vt:lpstr>
      <vt:lpstr>Parametry charakterizující normální rozdělení a jejich význam</vt:lpstr>
      <vt:lpstr>Rozptyl není univerzálním ukazatelem variability</vt:lpstr>
      <vt:lpstr>Normální rozdělení jako model</vt:lpstr>
      <vt:lpstr>Normální rozdělení jako model</vt:lpstr>
      <vt:lpstr>Normální rozdělení jako model</vt:lpstr>
      <vt:lpstr>Normální rozdělení jako model - příklad</vt:lpstr>
      <vt:lpstr>Stručný přehled modelových rozdělení I.</vt:lpstr>
      <vt:lpstr>Snímek 13</vt:lpstr>
      <vt:lpstr>Stručný přehled modelových rozdělení II.</vt:lpstr>
      <vt:lpstr>Snímek 15</vt:lpstr>
      <vt:lpstr>Stručný přehled modelových rozdělení II.</vt:lpstr>
      <vt:lpstr>Snímek 17</vt:lpstr>
      <vt:lpstr>Log-normální rozdělení jako častý model reálných znaků</vt:lpstr>
      <vt:lpstr>Log-normální rozdělení lze jednoduše transformovat</vt:lpstr>
      <vt:lpstr>Ukazatele tvaru rozdělení Koeficienty šikmosti a špičatosti</vt:lpstr>
      <vt:lpstr>Transformace dat - legitimní úprava rozdělení</vt:lpstr>
      <vt:lpstr>Transformace dat - legitimní úprava rozdělení</vt:lpstr>
      <vt:lpstr>Transformace dat - legitimní úprava rozdělení</vt:lpstr>
      <vt:lpstr>Popisná statistika</vt:lpstr>
      <vt:lpstr>Testy normality</vt:lpstr>
      <vt:lpstr>Testy normality</vt:lpstr>
      <vt:lpstr>P-hodnota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SustrRadim</dc:creator>
  <cp:lastModifiedBy>kalina</cp:lastModifiedBy>
  <cp:revision>705</cp:revision>
  <dcterms:created xsi:type="dcterms:W3CDTF">2008-06-20T05:41:33Z</dcterms:created>
  <dcterms:modified xsi:type="dcterms:W3CDTF">2014-11-03T12:56:55Z</dcterms:modified>
</cp:coreProperties>
</file>