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256" r:id="rId4"/>
    <p:sldId id="257" r:id="rId5"/>
    <p:sldId id="260" r:id="rId6"/>
    <p:sldId id="266" r:id="rId7"/>
    <p:sldId id="258" r:id="rId8"/>
    <p:sldId id="259" r:id="rId9"/>
    <p:sldId id="262" r:id="rId10"/>
    <p:sldId id="263" r:id="rId11"/>
    <p:sldId id="264" r:id="rId12"/>
    <p:sldId id="265" r:id="rId13"/>
    <p:sldId id="261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3120854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Pearsonova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Smirnovův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ANOVA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Fisherův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9. + 10. 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 smtClean="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p:oleObj spid="_x0000_s139266" name="Graph" r:id="rId3" imgW="2160270" imgH="3599815" progId="STATISTICA.Graph">
              <p:embed/>
            </p:oleObj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p:oleObj spid="_x0000_s139267" r:id="rId4" imgW="3987800" imgH="609600" progId="">
              <p:embed/>
            </p:oleObj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smtClean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038" y="1556792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 smtClean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↓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 smtClean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/>
                <a:gridCol w="619558"/>
                <a:gridCol w="619558"/>
                <a:gridCol w="619558"/>
                <a:gridCol w="619558"/>
                <a:gridCol w="619558"/>
                <a:gridCol w="619558"/>
                <a:gridCol w="619558"/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 smtClean="0"/>
                        <a:t>Kvantil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Norm</a:t>
                      </a:r>
                      <a:r>
                        <a:rPr lang="cs-CZ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7</a:t>
                      </a:r>
                      <a:r>
                        <a:rPr lang="cs-CZ" baseline="0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 smtClean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/>
                <a:gridCol w="1487488"/>
                <a:gridCol w="1757362"/>
                <a:gridCol w="213042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p:oleObj spid="_x0000_s136194" name="Equation" r:id="rId4" imgW="799920" imgH="419040" progId="Equation.3">
              <p:embed/>
            </p:oleObj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p:oleObj spid="_x0000_s136195" name="Equation" r:id="rId5" imgW="380880" imgH="241200" progId="Equation.3">
              <p:embed/>
            </p:oleObj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p:oleObj spid="_x0000_s136196" name="Equation" r:id="rId6" imgW="380880" imgH="241200" progId="Equation.3">
              <p:embed/>
            </p:oleObj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p:oleObj spid="_x0000_s136197" name="Equation" r:id="rId7" imgW="380880" imgH="241200" progId="Equation.3">
              <p:embed/>
            </p:oleObj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p:oleObj spid="_x0000_s136198" name="Equation" r:id="rId8" imgW="380880" imgH="241200" progId="Equation.3">
              <p:embed/>
            </p:oleObj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p:oleObj spid="_x0000_s136199" name="Equation" r:id="rId9" imgW="380880" imgH="241200" progId="Equation.3">
              <p:embed/>
            </p:oleObj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p:oleObj spid="_x0000_s136200" name="Equation" r:id="rId10" imgW="380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)	Jaká </a:t>
            </a: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p:oleObj spid="_x0000_s137218" name="Rovnice" r:id="rId3" imgW="2095500" imgH="393700" progId="Equation.3">
              <p:embed/>
            </p:oleObj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 smtClean="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 smtClean="0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náhoda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smtClean="0"/>
              <a:t>Tento test nemá žádné předpoklady o rozložení vstupních dat, protože je počítán až na základě jejich diferencí. </a:t>
            </a:r>
          </a:p>
          <a:p>
            <a:r>
              <a:rPr lang="cs-CZ" sz="140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smtClean="0"/>
              <a:t>V podstatě jde o one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smtClean="0"/>
          </a:p>
          <a:p>
            <a:r>
              <a:rPr lang="cs-CZ" sz="1400" smtClean="0"/>
              <a:t>Pro srovnání s 0 (testovou statistikou je t rozložení):</a:t>
            </a:r>
          </a:p>
          <a:p>
            <a:endParaRPr lang="cs-CZ" sz="1400" smtClean="0"/>
          </a:p>
          <a:p>
            <a:r>
              <a:rPr lang="cs-CZ" sz="140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smtClean="0"/>
              <a:t>Zda je párové uspořádání efektivnější lze určit na základě:</a:t>
            </a:r>
          </a:p>
          <a:p>
            <a:pPr lvl="1"/>
            <a:r>
              <a:rPr lang="cs-CZ" sz="1100" smtClean="0"/>
              <a:t>Síly vazby</a:t>
            </a:r>
          </a:p>
          <a:p>
            <a:pPr lvl="1"/>
            <a:r>
              <a:rPr lang="cs-CZ" sz="1100" smtClean="0"/>
              <a:t>Je-li s</a:t>
            </a:r>
            <a:r>
              <a:rPr lang="cs-CZ" sz="1100" baseline="-25000" smtClean="0"/>
              <a:t>D</a:t>
            </a:r>
            <a:r>
              <a:rPr lang="cs-CZ" sz="1100" smtClean="0"/>
              <a:t> výrazně menší než s</a:t>
            </a:r>
            <a:r>
              <a:rPr lang="cs-CZ" sz="1100" baseline="-25000" smtClean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smtClean="0"/>
          </a:p>
          <a:p>
            <a:r>
              <a:rPr lang="cs-CZ" sz="1400" smtClean="0"/>
              <a:t> Závislost je možné rozepsat pomocí vzorce: </a:t>
            </a:r>
          </a:p>
          <a:p>
            <a:endParaRPr lang="cs-CZ" sz="1400" smtClean="0"/>
          </a:p>
          <a:p>
            <a:r>
              <a:rPr lang="cs-CZ" sz="1400" smtClean="0"/>
              <a:t>v případě Cov=0, tedy v případě neexistence vazby pak s</a:t>
            </a:r>
            <a:r>
              <a:rPr lang="cs-CZ" sz="1400" baseline="-25000" smtClean="0"/>
              <a:t>D</a:t>
            </a:r>
            <a:r>
              <a:rPr lang="cs-CZ" sz="1400" baseline="30000" smtClean="0"/>
              <a:t>2</a:t>
            </a:r>
            <a:r>
              <a:rPr lang="cs-CZ" sz="1400" smtClean="0"/>
              <a:t> odpovídá součtu původních rozptylů, tedy přibližně S</a:t>
            </a:r>
            <a:r>
              <a:rPr lang="cs-CZ" sz="1400" baseline="-25000" smtClean="0"/>
              <a:t>x1-x2</a:t>
            </a:r>
            <a:r>
              <a:rPr lang="cs-CZ" sz="1400" smtClean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p:oleObj spid="_x0000_s138242" r:id="rId3" imgW="596641" imgH="406224" progId="">
              <p:embed/>
            </p:oleObj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p:oleObj spid="_x0000_s138243" r:id="rId4" imgW="545626" imgH="177646" progId="">
              <p:embed/>
            </p:oleObj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p:oleObj spid="_x0000_s138244" r:id="rId5" imgW="1739900" imgH="254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10531</TotalTime>
  <Words>785</Words>
  <Application>Microsoft Office PowerPoint</Application>
  <PresentationFormat>Předvádění na obrazovce (4:3)</PresentationFormat>
  <Paragraphs>282</Paragraphs>
  <Slides>11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Administrativní</vt:lpstr>
      <vt:lpstr>2_Administrativní</vt:lpstr>
      <vt:lpstr>7_Administrativní</vt:lpstr>
      <vt:lpstr>Equation</vt:lpstr>
      <vt:lpstr>Rovnice</vt:lpstr>
      <vt:lpstr>Graph</vt:lpstr>
      <vt:lpstr>9. + 10. Parametrické testy</vt:lpstr>
      <vt:lpstr>Shrnutí statistických testů</vt:lpstr>
      <vt:lpstr>Shrnutí statistických testů</vt:lpstr>
      <vt:lpstr>t-Test</vt:lpstr>
      <vt:lpstr>t-Test</vt:lpstr>
      <vt:lpstr>t-Test</vt:lpstr>
      <vt:lpstr>Levenův test</vt:lpstr>
      <vt:lpstr>Párový t-test – předpoklady </vt:lpstr>
      <vt:lpstr>Párový t-test</vt:lpstr>
      <vt:lpstr>Párový t-test – příklad</vt:lpstr>
      <vt:lpstr>F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703</cp:revision>
  <dcterms:created xsi:type="dcterms:W3CDTF">2008-06-20T05:41:33Z</dcterms:created>
  <dcterms:modified xsi:type="dcterms:W3CDTF">2014-09-11T18:42:54Z</dcterms:modified>
</cp:coreProperties>
</file>