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23"/>
  </p:notesMasterIdLst>
  <p:handoutMasterIdLst>
    <p:handoutMasterId r:id="rId24"/>
  </p:handoutMasterIdLst>
  <p:sldIdLst>
    <p:sldId id="304" r:id="rId2"/>
    <p:sldId id="305" r:id="rId3"/>
    <p:sldId id="306" r:id="rId4"/>
    <p:sldId id="30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BAE18F"/>
  </p:clrMru>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1" d="100"/>
          <a:sy n="81" d="100"/>
        </p:scale>
        <p:origin x="-1566" y="-84"/>
      </p:cViewPr>
      <p:guideLst>
        <p:guide orient="horz" pos="3158"/>
        <p:guide pos="2562"/>
      </p:guideLst>
    </p:cSldViewPr>
  </p:slideViewPr>
  <p:notesTextViewPr>
    <p:cViewPr>
      <p:scale>
        <a:sx n="100" d="100"/>
        <a:sy n="100" d="100"/>
      </p:scale>
      <p:origin x="0" y="0"/>
    </p:cViewPr>
  </p:notesTextViewPr>
  <p:notesViewPr>
    <p:cSldViewPr>
      <p:cViewPr varScale="1">
        <p:scale>
          <a:sx n="65" d="100"/>
          <a:sy n="65" d="100"/>
        </p:scale>
        <p:origin x="-3324"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image" Target="../media/image2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A91EF7-FA68-4794-BBC8-E3DEADE36ECA}" type="datetimeFigureOut">
              <a:rPr lang="cs-CZ" smtClean="0"/>
              <a:t>24.11.2014</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B6EAFE-857B-4238-9ADF-29BAF7AC94EF}" type="slidenum">
              <a:rPr lang="cs-CZ" smtClean="0"/>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55ADBB-E233-4708-8AF0-6898721049EF}" type="datetimeFigureOut">
              <a:rPr lang="cs-CZ" smtClean="0"/>
              <a:pPr/>
              <a:t>24.11.2014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60E00A-DC81-4D4F-9BF7-C4CF18613DA5}"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Rot="1" noChangeAspect="1" noChangeArrowheads="1" noTextEdit="1"/>
          </p:cNvSpPr>
          <p:nvPr>
            <p:ph type="sldImg"/>
          </p:nvPr>
        </p:nvSpPr>
        <p:spPr>
          <a:ln/>
        </p:spPr>
      </p:sp>
      <p:sp>
        <p:nvSpPr>
          <p:cNvPr id="419843"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Rot="1" noChangeAspect="1" noChangeArrowheads="1" noTextEdit="1"/>
          </p:cNvSpPr>
          <p:nvPr>
            <p:ph type="sldImg"/>
          </p:nvPr>
        </p:nvSpPr>
        <p:spPr>
          <a:ln/>
        </p:spPr>
      </p:sp>
      <p:sp>
        <p:nvSpPr>
          <p:cNvPr id="420867"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dirty="0" smtClean="0"/>
              <a:t>Klepnutím lze upravit styl předlohy podnadpisů.</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115A505B-EEF2-4C44-A833-DEA8611A9C05}" type="datetime1">
              <a:rPr lang="cs-CZ"/>
              <a:pPr>
                <a:defRPr/>
              </a:pPr>
              <a:t>24.11.2014</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a:noFill/>
        </p:spPr>
        <p:txBody>
          <a:bodyPr/>
          <a:lstStyle>
            <a:lvl1pPr>
              <a:defRPr/>
            </a:lvl1pPr>
          </a:lstStyle>
          <a:p>
            <a:pPr>
              <a:defRPr/>
            </a:pPr>
            <a:fld id="{6B54CB28-37AA-4D70-ADE3-7034C1957A21}" type="slidenum">
              <a:rPr lang="cs-CZ">
                <a:solidFill>
                  <a:srgbClr val="FFFFFF">
                    <a:shade val="75000"/>
                  </a:srgbClr>
                </a:solidFill>
              </a:rPr>
              <a:pPr>
                <a:defRPr/>
              </a:pPr>
              <a:t>‹#›</a:t>
            </a:fld>
            <a:endParaRPr lang="cs-CZ" dirty="0">
              <a:solidFill>
                <a:srgbClr val="FFFFFF">
                  <a:shade val="75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02425" y="228600"/>
            <a:ext cx="2133600" cy="589438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301625" y="228600"/>
            <a:ext cx="6248400" cy="5894388"/>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AEC4EC-C01A-49B3-BD7F-40D39E8906AA}" type="datetime1">
              <a:rPr lang="cs-CZ"/>
              <a:pPr>
                <a:defRPr/>
              </a:pPr>
              <a:t>24.11.2014</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0F1B2D5-1C9D-4622-AF85-CEBAD704955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C0F82979-D645-4813-A47B-B8ADA69564AF}" type="datetime1">
              <a:rPr lang="cs-CZ"/>
              <a:pPr>
                <a:defRPr/>
              </a:pPr>
              <a:t>24.11.2014</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dirty="0" smtClean="0"/>
              <a:t>Vytvořil Institut biostatistiky a analýz, Masarykova univerzita</a:t>
            </a:r>
          </a:p>
          <a:p>
            <a:pPr>
              <a:defRPr/>
            </a:pPr>
            <a:r>
              <a:rPr lang="cs-CZ" dirty="0" smtClean="0"/>
              <a:t>M. Cvanová</a:t>
            </a: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800F4756-EA36-45BA-9E72-7CF21DE0F8F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8CAE3876-68F8-4326-BCE9-035770CF6FE2}" type="datetime1">
              <a:rPr lang="cs-CZ"/>
              <a:pPr>
                <a:defRPr/>
              </a:pPr>
              <a:t>24.11.2014</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5D876BB-2039-4925-989D-21E6B392BB1F}"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3016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50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pPr>
              <a:defRPr/>
            </a:pPr>
            <a:fld id="{52EF6F01-601A-481C-A758-EDF180C2844E}" type="datetime1">
              <a:rPr lang="cs-CZ"/>
              <a:pPr>
                <a:defRPr/>
              </a:pPr>
              <a:t>24.11.2014</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AEF16E5F-45CF-4B74-99D2-FB3D20D8BE56}"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pPr>
              <a:defRPr/>
            </a:pPr>
            <a:fld id="{CD4688F5-5E4E-46D7-B266-46B6357016AC}" type="datetime1">
              <a:rPr lang="cs-CZ"/>
              <a:pPr>
                <a:defRPr/>
              </a:pPr>
              <a:t>24.11.2014</a:t>
            </a:fld>
            <a:endParaRPr lang="cs-CZ"/>
          </a:p>
        </p:txBody>
      </p:sp>
      <p:sp>
        <p:nvSpPr>
          <p:cNvPr id="8" name="Zástupný symbol pro zápatí 7"/>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9" name="Zástupný symbol pro číslo snímku 8"/>
          <p:cNvSpPr>
            <a:spLocks noGrp="1"/>
          </p:cNvSpPr>
          <p:nvPr>
            <p:ph type="sldNum" sz="quarter" idx="12"/>
          </p:nvPr>
        </p:nvSpPr>
        <p:spPr/>
        <p:txBody>
          <a:bodyPr/>
          <a:lstStyle>
            <a:lvl1pPr>
              <a:defRPr/>
            </a:lvl1pPr>
          </a:lstStyle>
          <a:p>
            <a:pPr>
              <a:defRPr/>
            </a:pPr>
            <a:fld id="{DDD31CAC-EB0C-4904-96D4-B4B0B5BBB53E}"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pPr>
              <a:defRPr/>
            </a:pPr>
            <a:fld id="{76DD9F46-AA44-4641-84CC-7449012ECB98}" type="datetime1">
              <a:rPr lang="cs-CZ"/>
              <a:pPr>
                <a:defRPr/>
              </a:pPr>
              <a:t>24.11.2014</a:t>
            </a:fld>
            <a:endParaRPr lang="cs-CZ"/>
          </a:p>
        </p:txBody>
      </p:sp>
      <p:sp>
        <p:nvSpPr>
          <p:cNvPr id="4" name="Zástupný symbol pro zápatí 3"/>
          <p:cNvSpPr>
            <a:spLocks noGrp="1"/>
          </p:cNvSpPr>
          <p:nvPr>
            <p:ph type="ftr" sz="quarter" idx="11"/>
          </p:nvPr>
        </p:nvSpPr>
        <p:spPr/>
        <p:txBody>
          <a:bodyPr/>
          <a:lstStyle>
            <a:lvl1pPr>
              <a:defRPr>
                <a:latin typeface="Arial" pitchFamily="34" charset="0"/>
              </a:defRPr>
            </a:lvl1pPr>
          </a:lstStyle>
          <a:p>
            <a:pPr>
              <a:defRPr/>
            </a:pPr>
            <a:r>
              <a:rPr lang="cs-CZ" dirty="0" smtClean="0"/>
              <a:t>Vytvořil Institut biostatistiky a analýz, Masarykova univerzita</a:t>
            </a:r>
          </a:p>
          <a:p>
            <a:pPr>
              <a:defRPr/>
            </a:pPr>
            <a:r>
              <a:rPr lang="cs-CZ" dirty="0" smtClean="0"/>
              <a:t>M. Cvanová</a:t>
            </a:r>
          </a:p>
          <a:p>
            <a:pPr>
              <a:defRPr/>
            </a:pPr>
            <a:endParaRPr lang="cs-CZ" dirty="0"/>
          </a:p>
        </p:txBody>
      </p:sp>
      <p:sp>
        <p:nvSpPr>
          <p:cNvPr id="5" name="Zástupný symbol pro číslo snímku 4"/>
          <p:cNvSpPr>
            <a:spLocks noGrp="1"/>
          </p:cNvSpPr>
          <p:nvPr>
            <p:ph type="sldNum" sz="quarter" idx="12"/>
          </p:nvPr>
        </p:nvSpPr>
        <p:spPr/>
        <p:txBody>
          <a:bodyPr/>
          <a:lstStyle>
            <a:lvl1pPr>
              <a:defRPr/>
            </a:lvl1pPr>
          </a:lstStyle>
          <a:p>
            <a:pPr>
              <a:defRPr/>
            </a:pPr>
            <a:fld id="{081B5B89-89BE-4201-89A5-6309C02D6DAF}"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pPr>
              <a:defRPr/>
            </a:pPr>
            <a:fld id="{9AAE05B9-9A1F-4F28-82A0-17BA94675E07}" type="datetime1">
              <a:rPr lang="cs-CZ"/>
              <a:pPr>
                <a:defRPr/>
              </a:pPr>
              <a:t>24.11.2014</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8D0763BF-394C-4444-BA73-757A959D78D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pPr>
              <a:defRPr/>
            </a:pPr>
            <a:fld id="{D59D4FDD-718C-467D-9D9D-7980392FE2DD}" type="datetime1">
              <a:rPr lang="cs-CZ"/>
              <a:pPr>
                <a:defRPr/>
              </a:pPr>
              <a:t>24.11.2014</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1C4ED308-BDA4-4104-82A0-01B4EF8F6DD2}"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8870661-1936-40AA-B564-6F074F74A6BF}" type="datetime1">
              <a:rPr lang="cs-CZ"/>
              <a:pPr>
                <a:defRPr/>
              </a:pPr>
              <a:t>24.11.2014</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996BD44-637C-4CD7-87EC-1A633E97A429}"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srgbClr val="000000"/>
              </a:solidFill>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srgbClr val="000000"/>
              </a:solidFill>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srgbClr val="000000"/>
              </a:solidFill>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7179"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7180"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20" name="Zástupný symbol pro datum 2"/>
          <p:cNvSpPr>
            <a:spLocks noGrp="1"/>
          </p:cNvSpPr>
          <p:nvPr>
            <p:ph type="dt" sz="half" idx="2"/>
          </p:nvPr>
        </p:nvSpPr>
        <p:spPr>
          <a:xfrm>
            <a:off x="5791200" y="6405563"/>
            <a:ext cx="3044825" cy="365125"/>
          </a:xfrm>
          <a:prstGeom prst="rect">
            <a:avLst/>
          </a:prstGeom>
        </p:spPr>
        <p:txBody>
          <a:bodyPr vert="horz"/>
          <a:lstStyle>
            <a:lvl1pPr algn="r" fontAlgn="auto">
              <a:spcBef>
                <a:spcPts val="0"/>
              </a:spcBef>
              <a:spcAft>
                <a:spcPts val="0"/>
              </a:spcAft>
              <a:defRPr sz="1400" b="0" i="0">
                <a:solidFill>
                  <a:srgbClr val="FFFFFF"/>
                </a:solidFill>
                <a:latin typeface="+mn-lt"/>
                <a:cs typeface="+mn-cs"/>
              </a:defRPr>
            </a:lvl1pPr>
          </a:lstStyle>
          <a:p>
            <a:pPr>
              <a:defRPr/>
            </a:pPr>
            <a:fld id="{4EAB6FCA-F22B-40D1-965D-06682A144701}" type="datetime1">
              <a:rPr lang="cs-CZ"/>
              <a:pPr>
                <a:defRPr/>
              </a:pPr>
              <a:t>24.11.2014</a:t>
            </a:fld>
            <a:endParaRPr lang="cs-CZ"/>
          </a:p>
        </p:txBody>
      </p:sp>
      <p:sp>
        <p:nvSpPr>
          <p:cNvPr id="21" name="Zástupný symbol pro zápatí 3"/>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900" b="0" i="0">
                <a:solidFill>
                  <a:srgbClr val="607B7C"/>
                </a:solidFill>
                <a:latin typeface="Calibri" pitchFamily="34" charset="0"/>
                <a:cs typeface="Arial" pitchFamily="34" charset="0"/>
              </a:defRPr>
            </a:lvl1pPr>
          </a:lstStyle>
          <a:p>
            <a:pPr fontAlgn="base">
              <a:spcBef>
                <a:spcPct val="0"/>
              </a:spcBef>
              <a:spcAft>
                <a:spcPct val="0"/>
              </a:spcAft>
              <a:defRPr/>
            </a:pPr>
            <a:r>
              <a:rPr lang="cs-CZ"/>
              <a:t>Vytvořil Institut biostatistiky a analýz, Masarykova univerzita</a:t>
            </a:r>
          </a:p>
          <a:p>
            <a:pPr fontAlgn="base">
              <a:spcBef>
                <a:spcPct val="0"/>
              </a:spcBef>
              <a:spcAft>
                <a:spcPct val="0"/>
              </a:spcAft>
              <a:defRPr/>
            </a:pPr>
            <a:endParaRPr lang="cs-CZ"/>
          </a:p>
        </p:txBody>
      </p:sp>
      <p:sp>
        <p:nvSpPr>
          <p:cNvPr id="24" name="Zástupný symbol pro číslo snímku 4"/>
          <p:cNvSpPr>
            <a:spLocks noGrp="1"/>
          </p:cNvSpPr>
          <p:nvPr>
            <p:ph type="sldNum" sz="quarter" idx="4"/>
          </p:nvPr>
        </p:nvSpPr>
        <p:spPr>
          <a:xfrm>
            <a:off x="4343400" y="1036638"/>
            <a:ext cx="457200" cy="441325"/>
          </a:xfrm>
          <a:prstGeom prst="rect">
            <a:avLst/>
          </a:prstGeom>
        </p:spPr>
        <p:txBody>
          <a:bodyPr vert="horz" lIns="45720" rIns="45720" anchor="ctr">
            <a:normAutofit/>
          </a:bodyPr>
          <a:lstStyle>
            <a:lvl1pPr algn="ctr" fontAlgn="auto">
              <a:spcBef>
                <a:spcPts val="0"/>
              </a:spcBef>
              <a:spcAft>
                <a:spcPts val="0"/>
              </a:spcAft>
              <a:defRPr sz="1600" b="0" i="0">
                <a:solidFill>
                  <a:schemeClr val="accent3">
                    <a:shade val="75000"/>
                  </a:schemeClr>
                </a:solidFill>
                <a:latin typeface="+mn-lt"/>
                <a:cs typeface="+mn-cs"/>
              </a:defRPr>
            </a:lvl1pPr>
          </a:lstStyle>
          <a:p>
            <a:pPr>
              <a:defRPr/>
            </a:pPr>
            <a:fld id="{25E96BBF-22B3-4AC5-9994-9E8EE9B8C38B}" type="slidenum">
              <a:rPr lang="cs-CZ">
                <a:solidFill>
                  <a:srgbClr val="FFFFFF">
                    <a:shade val="75000"/>
                  </a:srgbClr>
                </a:solidFill>
              </a:rPr>
              <a:pPr>
                <a:defRPr/>
              </a:pPr>
              <a:t>‹#›</a:t>
            </a:fld>
            <a:endParaRPr lang="cs-CZ">
              <a:solidFill>
                <a:srgbClr val="FFFFFF">
                  <a:shade val="75000"/>
                </a:srgbClr>
              </a:solidFill>
            </a:endParaRPr>
          </a:p>
        </p:txBody>
      </p:sp>
      <p:pic>
        <p:nvPicPr>
          <p:cNvPr id="7184" name="Picture 16" descr="logo-IBA"/>
          <p:cNvPicPr>
            <a:picLocks noChangeAspect="1" noChangeArrowheads="1"/>
          </p:cNvPicPr>
          <p:nvPr userDrawn="1"/>
        </p:nvPicPr>
        <p:blipFill>
          <a:blip r:embed="rId12" cstate="print"/>
          <a:srcRect/>
          <a:stretch>
            <a:fillRect/>
          </a:stretch>
        </p:blipFill>
        <p:spPr bwMode="auto">
          <a:xfrm>
            <a:off x="4170363" y="6453188"/>
            <a:ext cx="360362" cy="341312"/>
          </a:xfrm>
          <a:prstGeom prst="rect">
            <a:avLst/>
          </a:prstGeom>
          <a:noFill/>
          <a:ln w="9525">
            <a:noFill/>
            <a:miter lim="800000"/>
            <a:headEnd/>
            <a:tailEnd/>
          </a:ln>
        </p:spPr>
      </p:pic>
      <p:pic>
        <p:nvPicPr>
          <p:cNvPr id="7185" name="Picture 17" descr="logomuni"/>
          <p:cNvPicPr>
            <a:picLocks noChangeAspect="1" noChangeArrowheads="1"/>
          </p:cNvPicPr>
          <p:nvPr userDrawn="1"/>
        </p:nvPicPr>
        <p:blipFill>
          <a:blip r:embed="rId13"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Lst>
  <p:timing>
    <p:tnLst>
      <p:par>
        <p:cTn id="1" dur="indefinite" restart="never" nodeType="tmRoot"/>
      </p:par>
    </p:tnLst>
  </p:timing>
  <p:hf sldNum="0" hdr="0" dt="0"/>
  <p:txStyles>
    <p:titleStyle>
      <a:lvl1pPr algn="ctr" rtl="0" eaLnBrk="0" fontAlgn="base" hangingPunct="0">
        <a:spcBef>
          <a:spcPct val="0"/>
        </a:spcBef>
        <a:spcAft>
          <a:spcPct val="0"/>
        </a:spcAft>
        <a:defRPr sz="3300" b="1">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cs typeface="Arial" charset="0"/>
        </a:defRPr>
      </a:lvl2pPr>
      <a:lvl3pPr algn="ctr" rtl="0" eaLnBrk="0" fontAlgn="base" hangingPunct="0">
        <a:spcBef>
          <a:spcPct val="0"/>
        </a:spcBef>
        <a:spcAft>
          <a:spcPct val="0"/>
        </a:spcAft>
        <a:defRPr sz="3300" b="1">
          <a:solidFill>
            <a:srgbClr val="7B9899"/>
          </a:solidFill>
          <a:latin typeface="Calibri" pitchFamily="34" charset="0"/>
          <a:cs typeface="Arial" charset="0"/>
        </a:defRPr>
      </a:lvl3pPr>
      <a:lvl4pPr algn="ctr" rtl="0" eaLnBrk="0" fontAlgn="base" hangingPunct="0">
        <a:spcBef>
          <a:spcPct val="0"/>
        </a:spcBef>
        <a:spcAft>
          <a:spcPct val="0"/>
        </a:spcAft>
        <a:defRPr sz="3300" b="1">
          <a:solidFill>
            <a:srgbClr val="7B9899"/>
          </a:solidFill>
          <a:latin typeface="Calibri" pitchFamily="34" charset="0"/>
          <a:cs typeface="Arial" charset="0"/>
        </a:defRPr>
      </a:lvl4pPr>
      <a:lvl5pPr algn="ctr" rtl="0" eaLnBrk="0" fontAlgn="base" hangingPunct="0">
        <a:spcBef>
          <a:spcPct val="0"/>
        </a:spcBef>
        <a:spcAft>
          <a:spcPct val="0"/>
        </a:spcAft>
        <a:defRPr sz="3300" b="1">
          <a:solidFill>
            <a:srgbClr val="7B9899"/>
          </a:solidFill>
          <a:latin typeface="Calibri" pitchFamily="34" charset="0"/>
          <a:cs typeface="Arial" charset="0"/>
        </a:defRPr>
      </a:lvl5pPr>
      <a:lvl6pPr marL="457200" algn="ctr" rtl="0" fontAlgn="base">
        <a:spcBef>
          <a:spcPct val="0"/>
        </a:spcBef>
        <a:spcAft>
          <a:spcPct val="0"/>
        </a:spcAft>
        <a:defRPr sz="3300" b="1">
          <a:solidFill>
            <a:srgbClr val="7B9899"/>
          </a:solidFill>
          <a:latin typeface="Calibri" pitchFamily="34" charset="0"/>
          <a:cs typeface="Arial" charset="0"/>
        </a:defRPr>
      </a:lvl6pPr>
      <a:lvl7pPr marL="914400" algn="ctr" rtl="0" fontAlgn="base">
        <a:spcBef>
          <a:spcPct val="0"/>
        </a:spcBef>
        <a:spcAft>
          <a:spcPct val="0"/>
        </a:spcAft>
        <a:defRPr sz="3300" b="1">
          <a:solidFill>
            <a:srgbClr val="7B9899"/>
          </a:solidFill>
          <a:latin typeface="Calibri" pitchFamily="34" charset="0"/>
          <a:cs typeface="Arial" charset="0"/>
        </a:defRPr>
      </a:lvl7pPr>
      <a:lvl8pPr marL="1371600" algn="ctr" rtl="0" fontAlgn="base">
        <a:spcBef>
          <a:spcPct val="0"/>
        </a:spcBef>
        <a:spcAft>
          <a:spcPct val="0"/>
        </a:spcAft>
        <a:defRPr sz="3300" b="1">
          <a:solidFill>
            <a:srgbClr val="7B9899"/>
          </a:solidFill>
          <a:latin typeface="Calibri" pitchFamily="34" charset="0"/>
          <a:cs typeface="Arial" charset="0"/>
        </a:defRPr>
      </a:lvl8pPr>
      <a:lvl9pPr marL="1828800" algn="ctr" rtl="0" fontAlgn="base">
        <a:spcBef>
          <a:spcPct val="0"/>
        </a:spcBef>
        <a:spcAft>
          <a:spcPct val="0"/>
        </a:spcAft>
        <a:defRPr sz="3300" b="1">
          <a:solidFill>
            <a:srgbClr val="7B9899"/>
          </a:solidFill>
          <a:latin typeface="Calibri" pitchFamily="34" charset="0"/>
          <a:cs typeface="Arial"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a:solidFill>
            <a:schemeClr val="tx2"/>
          </a:solidFill>
          <a:latin typeface="+mn-lt"/>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a:solidFill>
            <a:schemeClr val="tx1"/>
          </a:solidFill>
          <a:latin typeface="+mn-lt"/>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a:solidFill>
            <a:schemeClr val="tx2"/>
          </a:solidFill>
          <a:latin typeface="+mn-lt"/>
          <a:cs typeface="+mn-cs"/>
        </a:defRPr>
      </a:lvl4pPr>
      <a:lvl5pPr marL="1371600" indent="-228600" algn="l" rtl="0" eaLnBrk="0" fontAlgn="base" hangingPunct="0">
        <a:spcBef>
          <a:spcPct val="20000"/>
        </a:spcBef>
        <a:spcAft>
          <a:spcPct val="0"/>
        </a:spcAft>
        <a:buClr>
          <a:srgbClr val="8FB08C"/>
        </a:buClr>
        <a:buChar char="•"/>
        <a:defRPr>
          <a:solidFill>
            <a:schemeClr val="tx1"/>
          </a:solidFill>
          <a:latin typeface="+mn-lt"/>
          <a:cs typeface="+mn-cs"/>
        </a:defRPr>
      </a:lvl5pPr>
      <a:lvl6pPr marL="1828800" indent="-228600" algn="l" rtl="0" fontAlgn="base">
        <a:spcBef>
          <a:spcPct val="20000"/>
        </a:spcBef>
        <a:spcAft>
          <a:spcPct val="0"/>
        </a:spcAft>
        <a:buClr>
          <a:srgbClr val="8FB08C"/>
        </a:buClr>
        <a:buChar char="•"/>
        <a:defRPr>
          <a:solidFill>
            <a:schemeClr val="tx1"/>
          </a:solidFill>
          <a:latin typeface="+mn-lt"/>
          <a:cs typeface="+mn-cs"/>
        </a:defRPr>
      </a:lvl6pPr>
      <a:lvl7pPr marL="2286000" indent="-228600" algn="l" rtl="0" fontAlgn="base">
        <a:spcBef>
          <a:spcPct val="20000"/>
        </a:spcBef>
        <a:spcAft>
          <a:spcPct val="0"/>
        </a:spcAft>
        <a:buClr>
          <a:srgbClr val="8FB08C"/>
        </a:buClr>
        <a:buChar char="•"/>
        <a:defRPr>
          <a:solidFill>
            <a:schemeClr val="tx1"/>
          </a:solidFill>
          <a:latin typeface="+mn-lt"/>
          <a:cs typeface="+mn-cs"/>
        </a:defRPr>
      </a:lvl7pPr>
      <a:lvl8pPr marL="2743200" indent="-228600" algn="l" rtl="0" fontAlgn="base">
        <a:spcBef>
          <a:spcPct val="20000"/>
        </a:spcBef>
        <a:spcAft>
          <a:spcPct val="0"/>
        </a:spcAft>
        <a:buClr>
          <a:srgbClr val="8FB08C"/>
        </a:buClr>
        <a:buChar char="•"/>
        <a:defRPr>
          <a:solidFill>
            <a:schemeClr val="tx1"/>
          </a:solidFill>
          <a:latin typeface="+mn-lt"/>
          <a:cs typeface="+mn-cs"/>
        </a:defRPr>
      </a:lvl8pPr>
      <a:lvl9pPr marL="3200400" indent="-228600" algn="l" rtl="0" fontAlgn="base">
        <a:spcBef>
          <a:spcPct val="20000"/>
        </a:spcBef>
        <a:spcAft>
          <a:spcPct val="0"/>
        </a:spcAft>
        <a:buClr>
          <a:srgbClr val="8FB08C"/>
        </a:buClr>
        <a:buChar char="•"/>
        <a:defRPr>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6.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7.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Zástupný symbol pro zápatí 16"/>
          <p:cNvSpPr>
            <a:spLocks noGrp="1"/>
          </p:cNvSpPr>
          <p:nvPr>
            <p:ph type="ftr" sz="quarter" idx="11"/>
          </p:nvPr>
        </p:nvSpPr>
        <p:spPr bwMode="auto">
          <a:noFill/>
          <a:ln>
            <a:miter lim="800000"/>
            <a:headEnd/>
            <a:tailEnd/>
          </a:ln>
        </p:spPr>
        <p:txBody>
          <a:bodyPr/>
          <a:lstStyle/>
          <a:p>
            <a:r>
              <a:rPr lang="cs-CZ" smtClean="0"/>
              <a:t>Vytvořil Institut biostatistiky a analýz, Masarykova univerzita </a:t>
            </a:r>
            <a:br>
              <a:rPr lang="cs-CZ" smtClean="0"/>
            </a:br>
            <a:r>
              <a:rPr lang="cs-CZ" i="1" smtClean="0"/>
              <a:t>J. Jarkovský, L. Dušek</a:t>
            </a:r>
            <a:endParaRPr lang="cs-CZ" i="1"/>
          </a:p>
        </p:txBody>
      </p:sp>
      <p:sp>
        <p:nvSpPr>
          <p:cNvPr id="276483" name="Podnadpis 2"/>
          <p:cNvSpPr>
            <a:spLocks noGrp="1"/>
          </p:cNvSpPr>
          <p:nvPr>
            <p:ph type="subTitle" idx="4294967295"/>
          </p:nvPr>
        </p:nvSpPr>
        <p:spPr>
          <a:xfrm>
            <a:off x="251520" y="3356992"/>
            <a:ext cx="8572500" cy="1791260"/>
          </a:xfrm>
        </p:spPr>
        <p:txBody>
          <a:bodyPr>
            <a:spAutoFit/>
          </a:bodyPr>
          <a:lstStyle/>
          <a:p>
            <a:pPr marL="0" indent="0" algn="ctr">
              <a:buFont typeface="Wingdings 2" pitchFamily="18" charset="2"/>
              <a:buNone/>
            </a:pPr>
            <a:r>
              <a:rPr lang="cs-CZ" sz="2400" b="1" dirty="0" smtClean="0">
                <a:solidFill>
                  <a:schemeClr val="tx2"/>
                </a:solidFill>
                <a:latin typeface="Arial" pitchFamily="34" charset="0"/>
              </a:rPr>
              <a:t>Parametrická analýza rozptylu</a:t>
            </a:r>
          </a:p>
          <a:p>
            <a:pPr marL="0" indent="0" algn="ctr">
              <a:buFont typeface="Wingdings 2" pitchFamily="18" charset="2"/>
              <a:buNone/>
            </a:pPr>
            <a:r>
              <a:rPr lang="cs-CZ" sz="2400" b="1" dirty="0" smtClean="0">
                <a:solidFill>
                  <a:schemeClr val="tx2"/>
                </a:solidFill>
                <a:latin typeface="Arial" pitchFamily="34" charset="0"/>
              </a:rPr>
              <a:t>Post hoc testy</a:t>
            </a:r>
          </a:p>
          <a:p>
            <a:pPr marL="0" indent="0" algn="ctr">
              <a:buNone/>
            </a:pPr>
            <a:r>
              <a:rPr lang="cs-CZ" sz="2400" b="1" dirty="0" err="1" smtClean="0">
                <a:solidFill>
                  <a:schemeClr val="tx2"/>
                </a:solidFill>
                <a:latin typeface="Arial" pitchFamily="34" charset="0"/>
              </a:rPr>
              <a:t>Kruskal</a:t>
            </a:r>
            <a:r>
              <a:rPr lang="cs-CZ" sz="2400" b="1" dirty="0" smtClean="0">
                <a:solidFill>
                  <a:schemeClr val="tx2"/>
                </a:solidFill>
                <a:latin typeface="Arial" pitchFamily="34" charset="0"/>
              </a:rPr>
              <a:t>-</a:t>
            </a:r>
            <a:r>
              <a:rPr lang="cs-CZ" sz="2400" b="1" dirty="0" err="1" smtClean="0">
                <a:solidFill>
                  <a:schemeClr val="tx2"/>
                </a:solidFill>
                <a:latin typeface="Arial" pitchFamily="34" charset="0"/>
              </a:rPr>
              <a:t>Wallisův</a:t>
            </a:r>
            <a:r>
              <a:rPr lang="cs-CZ" sz="2400" b="1" dirty="0" smtClean="0">
                <a:solidFill>
                  <a:schemeClr val="tx2"/>
                </a:solidFill>
                <a:latin typeface="Arial" pitchFamily="34" charset="0"/>
              </a:rPr>
              <a:t> test</a:t>
            </a:r>
          </a:p>
          <a:p>
            <a:pPr marL="0" indent="0" algn="ctr">
              <a:buFont typeface="Wingdings 2" pitchFamily="18" charset="2"/>
              <a:buNone/>
            </a:pPr>
            <a:endParaRPr lang="cs-CZ" sz="2400" b="1" dirty="0" smtClean="0">
              <a:solidFill>
                <a:schemeClr val="tx2"/>
              </a:solidFill>
              <a:latin typeface="Arial" pitchFamily="34" charset="0"/>
            </a:endParaRPr>
          </a:p>
        </p:txBody>
      </p:sp>
      <p:sp>
        <p:nvSpPr>
          <p:cNvPr id="276484" name="Nadpis 1"/>
          <p:cNvSpPr>
            <a:spLocks noGrp="1"/>
          </p:cNvSpPr>
          <p:nvPr>
            <p:ph type="ctrTitle" idx="4294967295"/>
          </p:nvPr>
        </p:nvSpPr>
        <p:spPr>
          <a:xfrm>
            <a:off x="683568" y="332656"/>
            <a:ext cx="7772400" cy="646331"/>
          </a:xfrm>
          <a:noFill/>
        </p:spPr>
        <p:txBody>
          <a:bodyPr>
            <a:spAutoFit/>
          </a:bodyPr>
          <a:lstStyle/>
          <a:p>
            <a:r>
              <a:rPr lang="cs-CZ" sz="3600" smtClean="0">
                <a:solidFill>
                  <a:schemeClr val="accent1"/>
                </a:solidFill>
                <a:latin typeface="Arial" pitchFamily="34" charset="0"/>
              </a:rPr>
              <a:t>12. Analýza rozptylu</a:t>
            </a:r>
            <a:endParaRPr lang="cs-CZ" sz="3600" dirty="0" smtClean="0">
              <a:solidFill>
                <a:schemeClr val="accent1"/>
              </a:solidFill>
              <a:latin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7285" name="Rectangle 2"/>
          <p:cNvSpPr>
            <a:spLocks noGrp="1" noChangeArrowheads="1"/>
          </p:cNvSpPr>
          <p:nvPr>
            <p:ph type="title" idx="4294967295"/>
          </p:nvPr>
        </p:nvSpPr>
        <p:spPr>
          <a:xfrm>
            <a:off x="990600" y="115888"/>
            <a:ext cx="7772400" cy="762000"/>
          </a:xfrm>
          <a:noFill/>
        </p:spPr>
        <p:txBody>
          <a:bodyPr anchor="ctr"/>
          <a:lstStyle/>
          <a:p>
            <a:r>
              <a:rPr lang="cs-CZ" smtClean="0"/>
              <a:t>Modely analýzy rozptylu</a:t>
            </a:r>
          </a:p>
        </p:txBody>
      </p:sp>
      <p:sp>
        <p:nvSpPr>
          <p:cNvPr id="97286" name="Text Box 3"/>
          <p:cNvSpPr txBox="1">
            <a:spLocks noChangeArrowheads="1"/>
          </p:cNvSpPr>
          <p:nvPr/>
        </p:nvSpPr>
        <p:spPr bwMode="auto">
          <a:xfrm>
            <a:off x="533400" y="838200"/>
            <a:ext cx="3619500" cy="38100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97287" name="text 78"/>
          <p:cNvSpPr txBox="1">
            <a:spLocks noChangeArrowheads="1"/>
          </p:cNvSpPr>
          <p:nvPr/>
        </p:nvSpPr>
        <p:spPr bwMode="auto">
          <a:xfrm>
            <a:off x="533400" y="903288"/>
            <a:ext cx="3657600" cy="3810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Arial" pitchFamily="34" charset="0"/>
                <a:cs typeface="Arial" pitchFamily="34" charset="0"/>
              </a:rPr>
              <a:t>Model I. Pevný model</a:t>
            </a:r>
          </a:p>
        </p:txBody>
      </p:sp>
      <p:sp>
        <p:nvSpPr>
          <p:cNvPr id="97288" name="Text Box 5"/>
          <p:cNvSpPr txBox="1">
            <a:spLocks noChangeArrowheads="1"/>
          </p:cNvSpPr>
          <p:nvPr/>
        </p:nvSpPr>
        <p:spPr bwMode="auto">
          <a:xfrm>
            <a:off x="4876800" y="903288"/>
            <a:ext cx="3619500" cy="438150"/>
          </a:xfrm>
          <a:prstGeom prst="rect">
            <a:avLst/>
          </a:prstGeom>
          <a:noFill/>
          <a:ln w="9525">
            <a:noFill/>
            <a:miter lim="800000"/>
            <a:headEnd/>
            <a:tailEnd/>
          </a:ln>
        </p:spPr>
        <p:txBody>
          <a:bodyPr/>
          <a:lstStyle/>
          <a:p>
            <a:pPr eaLnBrk="0" fontAlgn="base" hangingPunct="0">
              <a:spcBef>
                <a:spcPct val="0"/>
              </a:spcBef>
              <a:spcAft>
                <a:spcPct val="0"/>
              </a:spcAft>
            </a:pPr>
            <a:endParaRPr lang="en-GB" sz="2400">
              <a:solidFill>
                <a:prstClr val="white"/>
              </a:solidFill>
              <a:latin typeface="Arial" pitchFamily="34" charset="0"/>
              <a:cs typeface="Arial" pitchFamily="34" charset="0"/>
            </a:endParaRPr>
          </a:p>
        </p:txBody>
      </p:sp>
      <p:sp>
        <p:nvSpPr>
          <p:cNvPr id="97289" name="text 78"/>
          <p:cNvSpPr txBox="1">
            <a:spLocks noChangeArrowheads="1"/>
          </p:cNvSpPr>
          <p:nvPr/>
        </p:nvSpPr>
        <p:spPr bwMode="auto">
          <a:xfrm>
            <a:off x="4951413" y="896938"/>
            <a:ext cx="3581400" cy="3810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Arial" pitchFamily="34" charset="0"/>
                <a:cs typeface="Arial" pitchFamily="34" charset="0"/>
              </a:rPr>
              <a:t>Model II. Náhodný model</a:t>
            </a:r>
          </a:p>
        </p:txBody>
      </p:sp>
      <p:sp>
        <p:nvSpPr>
          <p:cNvPr id="97290" name="text 78"/>
          <p:cNvSpPr txBox="1">
            <a:spLocks noChangeArrowheads="1"/>
          </p:cNvSpPr>
          <p:nvPr/>
        </p:nvSpPr>
        <p:spPr bwMode="auto">
          <a:xfrm>
            <a:off x="1285875" y="1295400"/>
            <a:ext cx="533400"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0</a:t>
            </a:r>
          </a:p>
        </p:txBody>
      </p:sp>
      <p:sp>
        <p:nvSpPr>
          <p:cNvPr id="97291" name="Text Box 8"/>
          <p:cNvSpPr txBox="1">
            <a:spLocks noChangeArrowheads="1"/>
          </p:cNvSpPr>
          <p:nvPr/>
        </p:nvSpPr>
        <p:spPr bwMode="auto">
          <a:xfrm>
            <a:off x="1400175" y="1571625"/>
            <a:ext cx="209550" cy="20764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2" name="Group 9"/>
          <p:cNvGrpSpPr>
            <a:grpSpLocks/>
          </p:cNvGrpSpPr>
          <p:nvPr/>
        </p:nvGrpSpPr>
        <p:grpSpPr bwMode="auto">
          <a:xfrm>
            <a:off x="1181100" y="1724025"/>
            <a:ext cx="123825" cy="1981200"/>
            <a:chOff x="31" y="169"/>
            <a:chExt cx="13" cy="255"/>
          </a:xfrm>
        </p:grpSpPr>
        <p:sp>
          <p:nvSpPr>
            <p:cNvPr id="97379" name="Line 10"/>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80" name="Line 11"/>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81" name="Line 12"/>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293" name="Text Box 13"/>
          <p:cNvSpPr txBox="1">
            <a:spLocks noChangeArrowheads="1"/>
          </p:cNvSpPr>
          <p:nvPr/>
        </p:nvSpPr>
        <p:spPr bwMode="auto">
          <a:xfrm>
            <a:off x="1752600" y="1562100"/>
            <a:ext cx="209550" cy="209550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4" name="text 78"/>
          <p:cNvSpPr txBox="1">
            <a:spLocks noChangeArrowheads="1"/>
          </p:cNvSpPr>
          <p:nvPr/>
        </p:nvSpPr>
        <p:spPr bwMode="auto">
          <a:xfrm>
            <a:off x="1981200" y="1295400"/>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2</a:t>
            </a:r>
          </a:p>
        </p:txBody>
      </p:sp>
      <p:sp>
        <p:nvSpPr>
          <p:cNvPr id="97295" name="Text Box 15"/>
          <p:cNvSpPr txBox="1">
            <a:spLocks noChangeArrowheads="1"/>
          </p:cNvSpPr>
          <p:nvPr/>
        </p:nvSpPr>
        <p:spPr bwMode="auto">
          <a:xfrm>
            <a:off x="2095500" y="1571625"/>
            <a:ext cx="209550" cy="20859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6" name="text 78"/>
          <p:cNvSpPr txBox="1">
            <a:spLocks noChangeArrowheads="1"/>
          </p:cNvSpPr>
          <p:nvPr/>
        </p:nvSpPr>
        <p:spPr bwMode="auto">
          <a:xfrm>
            <a:off x="2343150" y="1304925"/>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3</a:t>
            </a:r>
          </a:p>
        </p:txBody>
      </p:sp>
      <p:sp>
        <p:nvSpPr>
          <p:cNvPr id="97297" name="Text Box 17"/>
          <p:cNvSpPr txBox="1">
            <a:spLocks noChangeArrowheads="1"/>
          </p:cNvSpPr>
          <p:nvPr/>
        </p:nvSpPr>
        <p:spPr bwMode="auto">
          <a:xfrm>
            <a:off x="2447925" y="1562100"/>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8" name="text 78"/>
          <p:cNvSpPr txBox="1">
            <a:spLocks noChangeArrowheads="1"/>
          </p:cNvSpPr>
          <p:nvPr/>
        </p:nvSpPr>
        <p:spPr bwMode="auto">
          <a:xfrm>
            <a:off x="2695575" y="1304925"/>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4</a:t>
            </a:r>
          </a:p>
        </p:txBody>
      </p:sp>
      <p:sp>
        <p:nvSpPr>
          <p:cNvPr id="97299" name="Text Box 19"/>
          <p:cNvSpPr txBox="1">
            <a:spLocks noChangeArrowheads="1"/>
          </p:cNvSpPr>
          <p:nvPr/>
        </p:nvSpPr>
        <p:spPr bwMode="auto">
          <a:xfrm>
            <a:off x="2809875" y="1581150"/>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3" name="Group 20"/>
          <p:cNvGrpSpPr>
            <a:grpSpLocks/>
          </p:cNvGrpSpPr>
          <p:nvPr/>
        </p:nvGrpSpPr>
        <p:grpSpPr bwMode="auto">
          <a:xfrm flipH="1">
            <a:off x="3086100" y="1724025"/>
            <a:ext cx="114300" cy="2028825"/>
            <a:chOff x="31" y="169"/>
            <a:chExt cx="13" cy="255"/>
          </a:xfrm>
        </p:grpSpPr>
        <p:sp>
          <p:nvSpPr>
            <p:cNvPr id="97376" name="Line 21"/>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7" name="Line 22"/>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8" name="Line 23"/>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01" name="text 78"/>
          <p:cNvSpPr txBox="1">
            <a:spLocks noChangeArrowheads="1"/>
          </p:cNvSpPr>
          <p:nvPr/>
        </p:nvSpPr>
        <p:spPr bwMode="auto">
          <a:xfrm>
            <a:off x="5753100"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a:t>
            </a:r>
          </a:p>
        </p:txBody>
      </p:sp>
      <p:sp>
        <p:nvSpPr>
          <p:cNvPr id="97302" name="text 78"/>
          <p:cNvSpPr txBox="1">
            <a:spLocks noChangeArrowheads="1"/>
          </p:cNvSpPr>
          <p:nvPr/>
        </p:nvSpPr>
        <p:spPr bwMode="auto">
          <a:xfrm>
            <a:off x="6096000"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B</a:t>
            </a:r>
          </a:p>
        </p:txBody>
      </p:sp>
      <p:sp>
        <p:nvSpPr>
          <p:cNvPr id="97303" name="text 78"/>
          <p:cNvSpPr txBox="1">
            <a:spLocks noChangeArrowheads="1"/>
          </p:cNvSpPr>
          <p:nvPr/>
        </p:nvSpPr>
        <p:spPr bwMode="auto">
          <a:xfrm>
            <a:off x="6448425"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C</a:t>
            </a:r>
          </a:p>
        </p:txBody>
      </p:sp>
      <p:sp>
        <p:nvSpPr>
          <p:cNvPr id="97304" name="text 78"/>
          <p:cNvSpPr txBox="1">
            <a:spLocks noChangeArrowheads="1"/>
          </p:cNvSpPr>
          <p:nvPr/>
        </p:nvSpPr>
        <p:spPr bwMode="auto">
          <a:xfrm>
            <a:off x="6810375" y="1328738"/>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D</a:t>
            </a:r>
          </a:p>
        </p:txBody>
      </p:sp>
      <p:sp>
        <p:nvSpPr>
          <p:cNvPr id="97305" name="text 78"/>
          <p:cNvSpPr txBox="1">
            <a:spLocks noChangeArrowheads="1"/>
          </p:cNvSpPr>
          <p:nvPr/>
        </p:nvSpPr>
        <p:spPr bwMode="auto">
          <a:xfrm>
            <a:off x="7162800" y="1328738"/>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E</a:t>
            </a:r>
          </a:p>
        </p:txBody>
      </p:sp>
      <p:graphicFrame>
        <p:nvGraphicFramePr>
          <p:cNvPr id="97282" name="Object 29"/>
          <p:cNvGraphicFramePr>
            <a:graphicFrameLocks noChangeAspect="1"/>
          </p:cNvGraphicFramePr>
          <p:nvPr/>
        </p:nvGraphicFramePr>
        <p:xfrm>
          <a:off x="1257300" y="3857625"/>
          <a:ext cx="1924050" cy="485775"/>
        </p:xfrm>
        <a:graphic>
          <a:graphicData uri="http://schemas.openxmlformats.org/presentationml/2006/ole">
            <p:oleObj spid="_x0000_s93186" name="Rovnice" r:id="rId3" imgW="1363680" imgH="352440" progId="Equation.3">
              <p:embed/>
            </p:oleObj>
          </a:graphicData>
        </a:graphic>
      </p:graphicFrame>
      <p:sp>
        <p:nvSpPr>
          <p:cNvPr id="97306" name="Text Box 30"/>
          <p:cNvSpPr txBox="1">
            <a:spLocks noChangeArrowheads="1"/>
          </p:cNvSpPr>
          <p:nvPr/>
        </p:nvSpPr>
        <p:spPr bwMode="auto">
          <a:xfrm>
            <a:off x="5829300" y="1614488"/>
            <a:ext cx="209550" cy="20764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4" name="Group 31"/>
          <p:cNvGrpSpPr>
            <a:grpSpLocks/>
          </p:cNvGrpSpPr>
          <p:nvPr/>
        </p:nvGrpSpPr>
        <p:grpSpPr bwMode="auto">
          <a:xfrm>
            <a:off x="5619750" y="1728788"/>
            <a:ext cx="123825" cy="1981200"/>
            <a:chOff x="31" y="169"/>
            <a:chExt cx="13" cy="255"/>
          </a:xfrm>
        </p:grpSpPr>
        <p:sp>
          <p:nvSpPr>
            <p:cNvPr id="97373" name="Line 32"/>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4" name="Line 33"/>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5" name="Line 34"/>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08" name="Text Box 35"/>
          <p:cNvSpPr txBox="1">
            <a:spLocks noChangeArrowheads="1"/>
          </p:cNvSpPr>
          <p:nvPr/>
        </p:nvSpPr>
        <p:spPr bwMode="auto">
          <a:xfrm>
            <a:off x="6181725" y="1604963"/>
            <a:ext cx="209550" cy="209550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09" name="Text Box 36"/>
          <p:cNvSpPr txBox="1">
            <a:spLocks noChangeArrowheads="1"/>
          </p:cNvSpPr>
          <p:nvPr/>
        </p:nvSpPr>
        <p:spPr bwMode="auto">
          <a:xfrm>
            <a:off x="6524625" y="1614488"/>
            <a:ext cx="209550" cy="20859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10" name="Text Box 37"/>
          <p:cNvSpPr txBox="1">
            <a:spLocks noChangeArrowheads="1"/>
          </p:cNvSpPr>
          <p:nvPr/>
        </p:nvSpPr>
        <p:spPr bwMode="auto">
          <a:xfrm>
            <a:off x="6877050" y="1604963"/>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11" name="Text Box 38"/>
          <p:cNvSpPr txBox="1">
            <a:spLocks noChangeArrowheads="1"/>
          </p:cNvSpPr>
          <p:nvPr/>
        </p:nvSpPr>
        <p:spPr bwMode="auto">
          <a:xfrm>
            <a:off x="7239000" y="1624013"/>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5" name="Group 39"/>
          <p:cNvGrpSpPr>
            <a:grpSpLocks/>
          </p:cNvGrpSpPr>
          <p:nvPr/>
        </p:nvGrpSpPr>
        <p:grpSpPr bwMode="auto">
          <a:xfrm flipH="1">
            <a:off x="7467600" y="1719263"/>
            <a:ext cx="114300" cy="2028825"/>
            <a:chOff x="31" y="169"/>
            <a:chExt cx="13" cy="255"/>
          </a:xfrm>
        </p:grpSpPr>
        <p:sp>
          <p:nvSpPr>
            <p:cNvPr id="97370" name="Line 40"/>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1" name="Line 41"/>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2" name="Line 42"/>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aphicFrame>
        <p:nvGraphicFramePr>
          <p:cNvPr id="97283" name="Object 43"/>
          <p:cNvGraphicFramePr>
            <a:graphicFrameLocks noChangeAspect="1"/>
          </p:cNvGraphicFramePr>
          <p:nvPr/>
        </p:nvGraphicFramePr>
        <p:xfrm>
          <a:off x="5667375" y="3824288"/>
          <a:ext cx="1924050" cy="519112"/>
        </p:xfrm>
        <a:graphic>
          <a:graphicData uri="http://schemas.openxmlformats.org/presentationml/2006/ole">
            <p:oleObj spid="_x0000_s93187" name="Rovnice" r:id="rId4" imgW="1362240" imgH="352440" progId="Equation.3">
              <p:embed/>
            </p:oleObj>
          </a:graphicData>
        </a:graphic>
      </p:graphicFrame>
      <p:sp>
        <p:nvSpPr>
          <p:cNvPr id="97313" name="text 78"/>
          <p:cNvSpPr txBox="1">
            <a:spLocks noChangeArrowheads="1"/>
          </p:cNvSpPr>
          <p:nvPr/>
        </p:nvSpPr>
        <p:spPr bwMode="auto">
          <a:xfrm>
            <a:off x="1638300" y="1295400"/>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1</a:t>
            </a:r>
          </a:p>
        </p:txBody>
      </p:sp>
      <p:sp>
        <p:nvSpPr>
          <p:cNvPr id="97314" name="Line 45"/>
          <p:cNvSpPr>
            <a:spLocks noChangeShapeType="1"/>
          </p:cNvSpPr>
          <p:nvPr/>
        </p:nvSpPr>
        <p:spPr bwMode="auto">
          <a:xfrm flipH="1">
            <a:off x="1219200" y="4543425"/>
            <a:ext cx="0" cy="160020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5" name="Line 46"/>
          <p:cNvSpPr>
            <a:spLocks noChangeShapeType="1"/>
          </p:cNvSpPr>
          <p:nvPr/>
        </p:nvSpPr>
        <p:spPr bwMode="auto">
          <a:xfrm flipH="1">
            <a:off x="2219325" y="6070600"/>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6" name="Line 47"/>
          <p:cNvSpPr>
            <a:spLocks noChangeShapeType="1"/>
          </p:cNvSpPr>
          <p:nvPr/>
        </p:nvSpPr>
        <p:spPr bwMode="auto">
          <a:xfrm>
            <a:off x="1228725" y="6134100"/>
            <a:ext cx="2463800" cy="1588"/>
          </a:xfrm>
          <a:prstGeom prst="line">
            <a:avLst/>
          </a:prstGeom>
          <a:noFill/>
          <a:ln w="222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7" name="Line 48"/>
          <p:cNvSpPr>
            <a:spLocks noChangeShapeType="1"/>
          </p:cNvSpPr>
          <p:nvPr/>
        </p:nvSpPr>
        <p:spPr bwMode="auto">
          <a:xfrm flipH="1">
            <a:off x="175260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8" name="Rectangle 49"/>
          <p:cNvSpPr>
            <a:spLocks noChangeArrowheads="1"/>
          </p:cNvSpPr>
          <p:nvPr/>
        </p:nvSpPr>
        <p:spPr bwMode="auto">
          <a:xfrm>
            <a:off x="1228725" y="6149975"/>
            <a:ext cx="523875"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X0</a:t>
            </a:r>
          </a:p>
        </p:txBody>
      </p:sp>
      <p:sp>
        <p:nvSpPr>
          <p:cNvPr id="97319" name="Rectangle 50"/>
          <p:cNvSpPr>
            <a:spLocks noChangeArrowheads="1"/>
          </p:cNvSpPr>
          <p:nvPr/>
        </p:nvSpPr>
        <p:spPr bwMode="auto">
          <a:xfrm>
            <a:off x="1657350" y="6157913"/>
            <a:ext cx="55245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X1</a:t>
            </a:r>
          </a:p>
        </p:txBody>
      </p:sp>
      <p:sp>
        <p:nvSpPr>
          <p:cNvPr id="97320" name="Rectangle 51"/>
          <p:cNvSpPr>
            <a:spLocks noChangeArrowheads="1"/>
          </p:cNvSpPr>
          <p:nvPr/>
        </p:nvSpPr>
        <p:spPr bwMode="auto">
          <a:xfrm>
            <a:off x="2114550" y="6149975"/>
            <a:ext cx="62865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X2</a:t>
            </a:r>
          </a:p>
        </p:txBody>
      </p:sp>
      <p:sp>
        <p:nvSpPr>
          <p:cNvPr id="97321" name="Line 52"/>
          <p:cNvSpPr>
            <a:spLocks noChangeShapeType="1"/>
          </p:cNvSpPr>
          <p:nvPr/>
        </p:nvSpPr>
        <p:spPr bwMode="auto">
          <a:xfrm flipH="1">
            <a:off x="3152775" y="6070600"/>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2" name="Line 53"/>
          <p:cNvSpPr>
            <a:spLocks noChangeShapeType="1"/>
          </p:cNvSpPr>
          <p:nvPr/>
        </p:nvSpPr>
        <p:spPr bwMode="auto">
          <a:xfrm flipH="1">
            <a:off x="268605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3" name="Rectangle 54"/>
          <p:cNvSpPr>
            <a:spLocks noChangeArrowheads="1"/>
          </p:cNvSpPr>
          <p:nvPr/>
        </p:nvSpPr>
        <p:spPr bwMode="auto">
          <a:xfrm>
            <a:off x="2590800" y="6149975"/>
            <a:ext cx="53340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X3</a:t>
            </a:r>
          </a:p>
        </p:txBody>
      </p:sp>
      <p:sp>
        <p:nvSpPr>
          <p:cNvPr id="97324" name="Rectangle 55"/>
          <p:cNvSpPr>
            <a:spLocks noChangeArrowheads="1"/>
          </p:cNvSpPr>
          <p:nvPr/>
        </p:nvSpPr>
        <p:spPr bwMode="auto">
          <a:xfrm>
            <a:off x="3048000" y="6149975"/>
            <a:ext cx="53340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X4</a:t>
            </a:r>
          </a:p>
        </p:txBody>
      </p:sp>
      <p:sp>
        <p:nvSpPr>
          <p:cNvPr id="97325" name="Rectangle 56"/>
          <p:cNvSpPr>
            <a:spLocks noChangeArrowheads="1"/>
          </p:cNvSpPr>
          <p:nvPr/>
        </p:nvSpPr>
        <p:spPr bwMode="auto">
          <a:xfrm>
            <a:off x="762000" y="4238625"/>
            <a:ext cx="330200" cy="37465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Y</a:t>
            </a:r>
          </a:p>
        </p:txBody>
      </p:sp>
      <p:sp>
        <p:nvSpPr>
          <p:cNvPr id="97326" name="Line 57"/>
          <p:cNvSpPr>
            <a:spLocks noChangeShapeType="1"/>
          </p:cNvSpPr>
          <p:nvPr/>
        </p:nvSpPr>
        <p:spPr bwMode="auto">
          <a:xfrm flipH="1">
            <a:off x="133350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7" name="Rectangle 58"/>
          <p:cNvSpPr>
            <a:spLocks noChangeArrowheads="1"/>
          </p:cNvSpPr>
          <p:nvPr/>
        </p:nvSpPr>
        <p:spPr bwMode="auto">
          <a:xfrm>
            <a:off x="1190625" y="4989513"/>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28" name="Rectangle 59"/>
          <p:cNvSpPr>
            <a:spLocks noChangeArrowheads="1"/>
          </p:cNvSpPr>
          <p:nvPr/>
        </p:nvSpPr>
        <p:spPr bwMode="auto">
          <a:xfrm>
            <a:off x="1619250" y="4870450"/>
            <a:ext cx="381000" cy="1077913"/>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29" name="Rectangle 60"/>
          <p:cNvSpPr>
            <a:spLocks noChangeArrowheads="1"/>
          </p:cNvSpPr>
          <p:nvPr/>
        </p:nvSpPr>
        <p:spPr bwMode="auto">
          <a:xfrm>
            <a:off x="2057400" y="4786313"/>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0" name="Rectangle 61"/>
          <p:cNvSpPr>
            <a:spLocks noChangeArrowheads="1"/>
          </p:cNvSpPr>
          <p:nvPr/>
        </p:nvSpPr>
        <p:spPr bwMode="auto">
          <a:xfrm>
            <a:off x="2547938" y="4637088"/>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1" name="Rectangle 62"/>
          <p:cNvSpPr>
            <a:spLocks noChangeArrowheads="1"/>
          </p:cNvSpPr>
          <p:nvPr/>
        </p:nvSpPr>
        <p:spPr bwMode="auto">
          <a:xfrm>
            <a:off x="3019425" y="4384675"/>
            <a:ext cx="381000" cy="1077913"/>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2" name="Line 63"/>
          <p:cNvSpPr>
            <a:spLocks noChangeShapeType="1"/>
          </p:cNvSpPr>
          <p:nvPr/>
        </p:nvSpPr>
        <p:spPr bwMode="auto">
          <a:xfrm>
            <a:off x="5638800" y="4467225"/>
            <a:ext cx="0" cy="167640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3" name="Line 64"/>
          <p:cNvSpPr>
            <a:spLocks noChangeShapeType="1"/>
          </p:cNvSpPr>
          <p:nvPr/>
        </p:nvSpPr>
        <p:spPr bwMode="auto">
          <a:xfrm>
            <a:off x="5638800" y="6135688"/>
            <a:ext cx="2771775" cy="0"/>
          </a:xfrm>
          <a:prstGeom prst="line">
            <a:avLst/>
          </a:prstGeom>
          <a:noFill/>
          <a:ln w="222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4" name="Line 65"/>
          <p:cNvSpPr>
            <a:spLocks noChangeShapeType="1"/>
          </p:cNvSpPr>
          <p:nvPr/>
        </p:nvSpPr>
        <p:spPr bwMode="auto">
          <a:xfrm flipH="1">
            <a:off x="647700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5" name="Rectangle 66"/>
          <p:cNvSpPr>
            <a:spLocks noChangeArrowheads="1"/>
          </p:cNvSpPr>
          <p:nvPr/>
        </p:nvSpPr>
        <p:spPr bwMode="auto">
          <a:xfrm>
            <a:off x="5886450" y="6072188"/>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A</a:t>
            </a:r>
          </a:p>
        </p:txBody>
      </p:sp>
      <p:sp>
        <p:nvSpPr>
          <p:cNvPr id="97336" name="Rectangle 67"/>
          <p:cNvSpPr>
            <a:spLocks noChangeArrowheads="1"/>
          </p:cNvSpPr>
          <p:nvPr/>
        </p:nvSpPr>
        <p:spPr bwMode="auto">
          <a:xfrm>
            <a:off x="6338888"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B</a:t>
            </a:r>
          </a:p>
        </p:txBody>
      </p:sp>
      <p:sp>
        <p:nvSpPr>
          <p:cNvPr id="97337" name="Rectangle 68"/>
          <p:cNvSpPr>
            <a:spLocks noChangeArrowheads="1"/>
          </p:cNvSpPr>
          <p:nvPr/>
        </p:nvSpPr>
        <p:spPr bwMode="auto">
          <a:xfrm>
            <a:off x="6767513"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C</a:t>
            </a:r>
          </a:p>
        </p:txBody>
      </p:sp>
      <p:sp>
        <p:nvSpPr>
          <p:cNvPr id="97338" name="Line 69"/>
          <p:cNvSpPr>
            <a:spLocks noChangeShapeType="1"/>
          </p:cNvSpPr>
          <p:nvPr/>
        </p:nvSpPr>
        <p:spPr bwMode="auto">
          <a:xfrm flipH="1">
            <a:off x="7877175"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9" name="Line 70"/>
          <p:cNvSpPr>
            <a:spLocks noChangeShapeType="1"/>
          </p:cNvSpPr>
          <p:nvPr/>
        </p:nvSpPr>
        <p:spPr bwMode="auto">
          <a:xfrm flipH="1">
            <a:off x="741045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40" name="Rectangle 71"/>
          <p:cNvSpPr>
            <a:spLocks noChangeArrowheads="1"/>
          </p:cNvSpPr>
          <p:nvPr/>
        </p:nvSpPr>
        <p:spPr bwMode="auto">
          <a:xfrm>
            <a:off x="7239000"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D</a:t>
            </a:r>
          </a:p>
        </p:txBody>
      </p:sp>
      <p:sp>
        <p:nvSpPr>
          <p:cNvPr id="97341" name="Rectangle 72"/>
          <p:cNvSpPr>
            <a:spLocks noChangeArrowheads="1"/>
          </p:cNvSpPr>
          <p:nvPr/>
        </p:nvSpPr>
        <p:spPr bwMode="auto">
          <a:xfrm>
            <a:off x="7705725"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E</a:t>
            </a:r>
          </a:p>
        </p:txBody>
      </p:sp>
      <p:sp>
        <p:nvSpPr>
          <p:cNvPr id="97342" name="Rectangle 73"/>
          <p:cNvSpPr>
            <a:spLocks noChangeArrowheads="1"/>
          </p:cNvSpPr>
          <p:nvPr/>
        </p:nvSpPr>
        <p:spPr bwMode="auto">
          <a:xfrm>
            <a:off x="5181600" y="4238625"/>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Y</a:t>
            </a:r>
          </a:p>
        </p:txBody>
      </p:sp>
      <p:sp>
        <p:nvSpPr>
          <p:cNvPr id="97343" name="Line 74"/>
          <p:cNvSpPr>
            <a:spLocks noChangeShapeType="1"/>
          </p:cNvSpPr>
          <p:nvPr/>
        </p:nvSpPr>
        <p:spPr bwMode="auto">
          <a:xfrm flipH="1">
            <a:off x="605790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44" name="Rectangle 75" descr="Tmavý šikmo nahoru"/>
          <p:cNvSpPr>
            <a:spLocks noChangeArrowheads="1"/>
          </p:cNvSpPr>
          <p:nvPr/>
        </p:nvSpPr>
        <p:spPr bwMode="auto">
          <a:xfrm>
            <a:off x="5905500" y="5400675"/>
            <a:ext cx="304800" cy="72390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6" name="Group 76"/>
          <p:cNvGrpSpPr>
            <a:grpSpLocks/>
          </p:cNvGrpSpPr>
          <p:nvPr/>
        </p:nvGrpSpPr>
        <p:grpSpPr bwMode="auto">
          <a:xfrm>
            <a:off x="5991225" y="5176838"/>
            <a:ext cx="114300" cy="371475"/>
            <a:chOff x="584" y="504"/>
            <a:chExt cx="12" cy="39"/>
          </a:xfrm>
        </p:grpSpPr>
        <p:sp>
          <p:nvSpPr>
            <p:cNvPr id="97367" name="Line 7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8" name="Line 7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9" name="Line 7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46" name="Rectangle 80" descr="Tmavý šikmo nahoru"/>
          <p:cNvSpPr>
            <a:spLocks noChangeArrowheads="1"/>
          </p:cNvSpPr>
          <p:nvPr/>
        </p:nvSpPr>
        <p:spPr bwMode="auto">
          <a:xfrm>
            <a:off x="6324600" y="5210175"/>
            <a:ext cx="304800" cy="91440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7" name="Group 81"/>
          <p:cNvGrpSpPr>
            <a:grpSpLocks/>
          </p:cNvGrpSpPr>
          <p:nvPr/>
        </p:nvGrpSpPr>
        <p:grpSpPr bwMode="auto">
          <a:xfrm>
            <a:off x="6400800" y="4995863"/>
            <a:ext cx="114300" cy="371475"/>
            <a:chOff x="584" y="504"/>
            <a:chExt cx="12" cy="39"/>
          </a:xfrm>
        </p:grpSpPr>
        <p:sp>
          <p:nvSpPr>
            <p:cNvPr id="97364" name="Line 82"/>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5" name="Line 83"/>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6" name="Line 84"/>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48" name="Rectangle 85" descr="Tmavý šikmo nahoru"/>
          <p:cNvSpPr>
            <a:spLocks noChangeArrowheads="1"/>
          </p:cNvSpPr>
          <p:nvPr/>
        </p:nvSpPr>
        <p:spPr bwMode="auto">
          <a:xfrm>
            <a:off x="6781800" y="5010150"/>
            <a:ext cx="304800" cy="1114425"/>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8" name="Group 86"/>
          <p:cNvGrpSpPr>
            <a:grpSpLocks/>
          </p:cNvGrpSpPr>
          <p:nvPr/>
        </p:nvGrpSpPr>
        <p:grpSpPr bwMode="auto">
          <a:xfrm>
            <a:off x="6877050" y="4795838"/>
            <a:ext cx="114300" cy="371475"/>
            <a:chOff x="584" y="504"/>
            <a:chExt cx="12" cy="39"/>
          </a:xfrm>
        </p:grpSpPr>
        <p:sp>
          <p:nvSpPr>
            <p:cNvPr id="97361" name="Line 8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2" name="Line 8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3" name="Line 8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0" name="Rectangle 90" descr="Tmavý šikmo nahoru"/>
          <p:cNvSpPr>
            <a:spLocks noChangeArrowheads="1"/>
          </p:cNvSpPr>
          <p:nvPr/>
        </p:nvSpPr>
        <p:spPr bwMode="auto">
          <a:xfrm>
            <a:off x="7248525" y="5486400"/>
            <a:ext cx="304800" cy="638175"/>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9" name="Group 91"/>
          <p:cNvGrpSpPr>
            <a:grpSpLocks/>
          </p:cNvGrpSpPr>
          <p:nvPr/>
        </p:nvGrpSpPr>
        <p:grpSpPr bwMode="auto">
          <a:xfrm>
            <a:off x="7343775" y="5281613"/>
            <a:ext cx="114300" cy="371475"/>
            <a:chOff x="584" y="504"/>
            <a:chExt cx="12" cy="39"/>
          </a:xfrm>
        </p:grpSpPr>
        <p:sp>
          <p:nvSpPr>
            <p:cNvPr id="97358" name="Line 92"/>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9" name="Line 93"/>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0" name="Line 94"/>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2" name="Rectangle 95" descr="Tmavý šikmo nahoru"/>
          <p:cNvSpPr>
            <a:spLocks noChangeArrowheads="1"/>
          </p:cNvSpPr>
          <p:nvPr/>
        </p:nvSpPr>
        <p:spPr bwMode="auto">
          <a:xfrm>
            <a:off x="7715250" y="5153025"/>
            <a:ext cx="304800" cy="97155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10" name="Group 96"/>
          <p:cNvGrpSpPr>
            <a:grpSpLocks/>
          </p:cNvGrpSpPr>
          <p:nvPr/>
        </p:nvGrpSpPr>
        <p:grpSpPr bwMode="auto">
          <a:xfrm>
            <a:off x="7810500" y="4948238"/>
            <a:ext cx="114300" cy="371475"/>
            <a:chOff x="584" y="504"/>
            <a:chExt cx="12" cy="39"/>
          </a:xfrm>
        </p:grpSpPr>
        <p:sp>
          <p:nvSpPr>
            <p:cNvPr id="97355" name="Line 9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6" name="Line 9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7" name="Line 9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4" name="Line 100"/>
          <p:cNvSpPr>
            <a:spLocks noChangeShapeType="1"/>
          </p:cNvSpPr>
          <p:nvPr/>
        </p:nvSpPr>
        <p:spPr bwMode="auto">
          <a:xfrm>
            <a:off x="6934200" y="6081713"/>
            <a:ext cx="0" cy="90487"/>
          </a:xfrm>
          <a:prstGeom prst="line">
            <a:avLst/>
          </a:prstGeom>
          <a:noFill/>
          <a:ln w="1905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8310" name="Rectangle 2"/>
          <p:cNvSpPr>
            <a:spLocks noGrp="1" noChangeArrowheads="1"/>
          </p:cNvSpPr>
          <p:nvPr>
            <p:ph type="title" idx="4294967295"/>
          </p:nvPr>
        </p:nvSpPr>
        <p:spPr>
          <a:noFill/>
        </p:spPr>
        <p:txBody>
          <a:bodyPr anchor="ctr"/>
          <a:lstStyle/>
          <a:p>
            <a:r>
              <a:rPr lang="cs-CZ" smtClean="0"/>
              <a:t>ANOVA – základní výpočet</a:t>
            </a:r>
          </a:p>
        </p:txBody>
      </p:sp>
      <p:sp>
        <p:nvSpPr>
          <p:cNvPr id="98311" name="Rectangle 3"/>
          <p:cNvSpPr>
            <a:spLocks noGrp="1" noChangeArrowheads="1"/>
          </p:cNvSpPr>
          <p:nvPr>
            <p:ph type="body" idx="4294967295"/>
          </p:nvPr>
        </p:nvSpPr>
        <p:spPr>
          <a:xfrm>
            <a:off x="107950" y="1382713"/>
            <a:ext cx="8785225" cy="1223962"/>
          </a:xfrm>
          <a:noFill/>
        </p:spPr>
        <p:txBody>
          <a:bodyPr/>
          <a:lstStyle/>
          <a:p>
            <a:r>
              <a:rPr lang="cs-CZ" sz="1800" smtClean="0"/>
              <a:t>Základním principem ANOVY je porovnání rozptylu připadajícího na:</a:t>
            </a:r>
          </a:p>
          <a:p>
            <a:pPr lvl="1"/>
            <a:r>
              <a:rPr lang="cs-CZ" sz="1500" smtClean="0"/>
              <a:t>Rozdělení dat do skupin (tzv. effect, variance between groups)</a:t>
            </a:r>
          </a:p>
          <a:p>
            <a:pPr lvl="1"/>
            <a:r>
              <a:rPr lang="cs-CZ" sz="1500" smtClean="0"/>
              <a:t>Variabilitu objektů uvnitř skupin (tzv. error, variance within groups), předpokládá se, že jde o náhodnou variabilitu (=error)</a:t>
            </a:r>
          </a:p>
        </p:txBody>
      </p:sp>
      <p:sp>
        <p:nvSpPr>
          <p:cNvPr id="98312" name="AutoShape 4"/>
          <p:cNvSpPr>
            <a:spLocks noChangeArrowheads="1"/>
          </p:cNvSpPr>
          <p:nvPr/>
        </p:nvSpPr>
        <p:spPr bwMode="auto">
          <a:xfrm>
            <a:off x="252413" y="2511425"/>
            <a:ext cx="3024187" cy="1565275"/>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a:pPr>
            <a:r>
              <a:rPr lang="cs-CZ" sz="1400">
                <a:solidFill>
                  <a:prstClr val="black"/>
                </a:solidFill>
                <a:latin typeface="Arial" pitchFamily="34" charset="0"/>
                <a:cs typeface="Arial" pitchFamily="34" charset="0"/>
              </a:rPr>
              <a:t>Variabilita mezi skupinami</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celkový průměr (tzv. grand mean) a průměry v jednotlivých skupinách dat</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skupin (= počet skupin -1)</a:t>
            </a:r>
          </a:p>
        </p:txBody>
      </p:sp>
      <p:sp>
        <p:nvSpPr>
          <p:cNvPr id="98313" name="AutoShape 5"/>
          <p:cNvSpPr>
            <a:spLocks noChangeArrowheads="1"/>
          </p:cNvSpPr>
          <p:nvPr/>
        </p:nvSpPr>
        <p:spPr bwMode="auto">
          <a:xfrm>
            <a:off x="252413" y="4117975"/>
            <a:ext cx="3024187" cy="2138363"/>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startAt="2"/>
            </a:pPr>
            <a:r>
              <a:rPr lang="cs-CZ" sz="1400">
                <a:solidFill>
                  <a:prstClr val="black"/>
                </a:solidFill>
                <a:latin typeface="Arial" pitchFamily="34" charset="0"/>
                <a:cs typeface="Arial" pitchFamily="34" charset="0"/>
              </a:rPr>
              <a:t>Variabilita uvnitř skupin</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průměry jednotlivých skupin a objekty uvnitř příslušných, celková variabilita je pak sečtena pro všechny skupiny</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hodnot (= počet hodnot - počet skupin)</a:t>
            </a:r>
          </a:p>
        </p:txBody>
      </p:sp>
      <p:pic>
        <p:nvPicPr>
          <p:cNvPr id="98314" name="Picture 6" descr="ANOVA"/>
          <p:cNvPicPr>
            <a:picLocks noChangeAspect="1" noChangeArrowheads="1"/>
          </p:cNvPicPr>
          <p:nvPr/>
        </p:nvPicPr>
        <p:blipFill>
          <a:blip r:embed="rId3" cstate="print"/>
          <a:srcRect/>
          <a:stretch>
            <a:fillRect/>
          </a:stretch>
        </p:blipFill>
        <p:spPr bwMode="auto">
          <a:xfrm>
            <a:off x="3419475" y="2349500"/>
            <a:ext cx="3111500" cy="4005263"/>
          </a:xfrm>
          <a:prstGeom prst="rect">
            <a:avLst/>
          </a:prstGeom>
          <a:noFill/>
          <a:ln w="9525">
            <a:noFill/>
            <a:miter lim="800000"/>
            <a:headEnd/>
            <a:tailEnd/>
          </a:ln>
        </p:spPr>
      </p:pic>
      <p:graphicFrame>
        <p:nvGraphicFramePr>
          <p:cNvPr id="98306" name="Object 7"/>
          <p:cNvGraphicFramePr>
            <a:graphicFrameLocks noChangeAspect="1"/>
          </p:cNvGraphicFramePr>
          <p:nvPr/>
        </p:nvGraphicFramePr>
        <p:xfrm>
          <a:off x="4954588" y="3379788"/>
          <a:ext cx="1539875" cy="568325"/>
        </p:xfrm>
        <a:graphic>
          <a:graphicData uri="http://schemas.openxmlformats.org/presentationml/2006/ole">
            <p:oleObj spid="_x0000_s94210" name="Rovnice" r:id="rId4" imgW="583920" imgH="215640" progId="Equation.3">
              <p:embed/>
            </p:oleObj>
          </a:graphicData>
        </a:graphic>
      </p:graphicFrame>
      <p:graphicFrame>
        <p:nvGraphicFramePr>
          <p:cNvPr id="98307" name="Object 8"/>
          <p:cNvGraphicFramePr>
            <a:graphicFrameLocks noChangeAspect="1"/>
          </p:cNvGraphicFramePr>
          <p:nvPr/>
        </p:nvGraphicFramePr>
        <p:xfrm>
          <a:off x="4854575" y="5180013"/>
          <a:ext cx="1673225" cy="568325"/>
        </p:xfrm>
        <a:graphic>
          <a:graphicData uri="http://schemas.openxmlformats.org/presentationml/2006/ole">
            <p:oleObj spid="_x0000_s94211" name="Rovnice" r:id="rId5" imgW="634680" imgH="215640" progId="Equation.3">
              <p:embed/>
            </p:oleObj>
          </a:graphicData>
        </a:graphic>
      </p:graphicFrame>
      <p:sp>
        <p:nvSpPr>
          <p:cNvPr id="98315" name="AutoShape 9"/>
          <p:cNvSpPr>
            <a:spLocks noChangeArrowheads="1"/>
          </p:cNvSpPr>
          <p:nvPr/>
        </p:nvSpPr>
        <p:spPr bwMode="auto">
          <a:xfrm rot="5400000">
            <a:off x="5112544" y="4112419"/>
            <a:ext cx="3529013" cy="288925"/>
          </a:xfrm>
          <a:prstGeom prst="triangle">
            <a:avLst>
              <a:gd name="adj" fmla="val 50000"/>
            </a:avLst>
          </a:prstGeom>
          <a:solidFill>
            <a:srgbClr val="99CCFF"/>
          </a:solidFill>
          <a:ln w="9525">
            <a:solidFill>
              <a:schemeClr val="tx1"/>
            </a:solid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98308" name="Object 10"/>
          <p:cNvGraphicFramePr>
            <a:graphicFrameLocks noChangeAspect="1"/>
          </p:cNvGraphicFramePr>
          <p:nvPr/>
        </p:nvGraphicFramePr>
        <p:xfrm>
          <a:off x="7019925" y="2781300"/>
          <a:ext cx="1908175" cy="573088"/>
        </p:xfrm>
        <a:graphic>
          <a:graphicData uri="http://schemas.openxmlformats.org/presentationml/2006/ole">
            <p:oleObj spid="_x0000_s94212" name="Rovnice" r:id="rId6" imgW="1396800" imgH="419040" progId="Equation.3">
              <p:embed/>
            </p:oleObj>
          </a:graphicData>
        </a:graphic>
      </p:graphicFrame>
      <p:sp>
        <p:nvSpPr>
          <p:cNvPr id="98316" name="AutoShape 11"/>
          <p:cNvSpPr>
            <a:spLocks noChangeArrowheads="1"/>
          </p:cNvSpPr>
          <p:nvPr/>
        </p:nvSpPr>
        <p:spPr bwMode="auto">
          <a:xfrm>
            <a:off x="7242175" y="3862388"/>
            <a:ext cx="1643063" cy="1517650"/>
          </a:xfrm>
          <a:prstGeom prst="roundRect">
            <a:avLst>
              <a:gd name="adj" fmla="val 16667"/>
            </a:avLst>
          </a:prstGeom>
          <a:solidFill>
            <a:srgbClr val="DDDDDD"/>
          </a:solidFill>
          <a:ln w="9525">
            <a:solidFill>
              <a:srgbClr val="C0C0C0"/>
            </a:solidFill>
            <a:round/>
            <a:headEnd/>
            <a:tailEnd/>
          </a:ln>
        </p:spPr>
        <p:txBody>
          <a:bodyPr>
            <a:spAutoFit/>
          </a:bodyPr>
          <a:lstStyle/>
          <a:p>
            <a:pPr algn="ctr" fontAlgn="base">
              <a:spcBef>
                <a:spcPct val="50000"/>
              </a:spcBef>
              <a:spcAft>
                <a:spcPct val="0"/>
              </a:spcAft>
            </a:pPr>
            <a:r>
              <a:rPr lang="cs-CZ" sz="1400" u="sng">
                <a:solidFill>
                  <a:prstClr val="black"/>
                </a:solidFill>
                <a:latin typeface="Arial" pitchFamily="34" charset="0"/>
                <a:cs typeface="Arial" pitchFamily="34" charset="0"/>
              </a:rPr>
              <a:t>Výsledný poměr (F) porovnáme s tabulkami F rozložení pro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1</a:t>
            </a:r>
            <a:r>
              <a:rPr lang="cs-CZ" sz="1400" u="sng">
                <a:solidFill>
                  <a:prstClr val="black"/>
                </a:solidFill>
                <a:latin typeface="Arial" pitchFamily="34" charset="0"/>
                <a:cs typeface="Arial" pitchFamily="34" charset="0"/>
              </a:rPr>
              <a:t> a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2</a:t>
            </a:r>
            <a:r>
              <a:rPr lang="cs-CZ" sz="1400" u="sng">
                <a:solidFill>
                  <a:prstClr val="black"/>
                </a:solidFill>
                <a:latin typeface="Arial" pitchFamily="34" charset="0"/>
                <a:cs typeface="Arial" pitchFamily="34" charset="0"/>
              </a:rPr>
              <a:t> stupňů volnosti</a:t>
            </a:r>
          </a:p>
        </p:txBody>
      </p:sp>
      <p:sp>
        <p:nvSpPr>
          <p:cNvPr id="98317" name="Text Box 12"/>
          <p:cNvSpPr txBox="1">
            <a:spLocks noChangeArrowheads="1"/>
          </p:cNvSpPr>
          <p:nvPr/>
        </p:nvSpPr>
        <p:spPr bwMode="auto">
          <a:xfrm>
            <a:off x="7094538" y="5516563"/>
            <a:ext cx="1654175" cy="650875"/>
          </a:xfrm>
          <a:prstGeom prst="rect">
            <a:avLst/>
          </a:prstGeom>
          <a:solidFill>
            <a:srgbClr val="DDDDDD"/>
          </a:solidFill>
          <a:ln w="9525">
            <a:solidFill>
              <a:srgbClr val="DDDDDD"/>
            </a:solidFill>
            <a:miter lim="800000"/>
            <a:headEnd/>
            <a:tailEnd/>
          </a:ln>
        </p:spPr>
        <p:txBody>
          <a:bodyPr>
            <a:spAutoFit/>
          </a:bodyPr>
          <a:lstStyle/>
          <a:p>
            <a:pPr algn="ctr" fontAlgn="base">
              <a:spcBef>
                <a:spcPct val="50000"/>
              </a:spcBef>
              <a:spcAft>
                <a:spcPct val="0"/>
              </a:spcAft>
            </a:pPr>
            <a:r>
              <a:rPr lang="cs-CZ">
                <a:solidFill>
                  <a:prstClr val="black"/>
                </a:solidFill>
                <a:latin typeface="Arial" pitchFamily="34" charset="0"/>
                <a:cs typeface="Arial" pitchFamily="34" charset="0"/>
              </a:rPr>
              <a:t>SS=sum of squares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3651" name="Rectangle 2"/>
          <p:cNvSpPr>
            <a:spLocks noGrp="1"/>
          </p:cNvSpPr>
          <p:nvPr>
            <p:ph type="title" idx="4294967295"/>
          </p:nvPr>
        </p:nvSpPr>
        <p:spPr/>
        <p:txBody>
          <a:bodyPr/>
          <a:lstStyle/>
          <a:p>
            <a:r>
              <a:rPr lang="cs-CZ" smtClean="0"/>
              <a:t>Jednoduchý ANOVA design</a:t>
            </a:r>
          </a:p>
        </p:txBody>
      </p:sp>
      <p:pic>
        <p:nvPicPr>
          <p:cNvPr id="283652" name="Picture 3"/>
          <p:cNvPicPr>
            <a:picLocks noGrp="1" noChangeAspect="1" noChangeArrowheads="1"/>
          </p:cNvPicPr>
          <p:nvPr>
            <p:ph idx="4294967295"/>
          </p:nvPr>
        </p:nvPicPr>
        <p:blipFill>
          <a:blip r:embed="rId3" cstate="print"/>
          <a:srcRect/>
          <a:stretch>
            <a:fillRect/>
          </a:stretch>
        </p:blipFill>
        <p:spPr>
          <a:xfrm>
            <a:off x="725488" y="3741738"/>
            <a:ext cx="7842250" cy="2424112"/>
          </a:xfrm>
          <a:noFill/>
        </p:spPr>
      </p:pic>
      <p:sp>
        <p:nvSpPr>
          <p:cNvPr id="283653" name="Text Box 4"/>
          <p:cNvSpPr txBox="1">
            <a:spLocks noChangeArrowheads="1"/>
          </p:cNvSpPr>
          <p:nvPr/>
        </p:nvSpPr>
        <p:spPr bwMode="auto">
          <a:xfrm>
            <a:off x="468313" y="1557338"/>
            <a:ext cx="8351837" cy="641350"/>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a:solidFill>
                  <a:prstClr val="black"/>
                </a:solidFill>
                <a:latin typeface="Arial" pitchFamily="34" charset="0"/>
                <a:cs typeface="Arial" pitchFamily="34" charset="0"/>
              </a:rPr>
              <a:t>Nejjednodušším případem ANOVA designu je rozdělení na skupiny podle jednoho parametru.</a:t>
            </a:r>
          </a:p>
        </p:txBody>
      </p:sp>
      <p:pic>
        <p:nvPicPr>
          <p:cNvPr id="283654" name="Picture 5"/>
          <p:cNvPicPr>
            <a:picLocks noChangeAspect="1" noChangeArrowheads="1"/>
          </p:cNvPicPr>
          <p:nvPr/>
        </p:nvPicPr>
        <p:blipFill>
          <a:blip r:embed="rId4" cstate="print"/>
          <a:srcRect/>
          <a:stretch>
            <a:fillRect/>
          </a:stretch>
        </p:blipFill>
        <p:spPr bwMode="auto">
          <a:xfrm>
            <a:off x="2987675" y="2141538"/>
            <a:ext cx="2663825" cy="1358900"/>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4675" name="Rectangle 2"/>
          <p:cNvSpPr>
            <a:spLocks noGrp="1"/>
          </p:cNvSpPr>
          <p:nvPr>
            <p:ph type="title" idx="4294967295"/>
          </p:nvPr>
        </p:nvSpPr>
        <p:spPr/>
        <p:txBody>
          <a:bodyPr/>
          <a:lstStyle/>
          <a:p>
            <a:r>
              <a:rPr lang="cs-CZ" dirty="0" err="1" smtClean="0"/>
              <a:t>Nested</a:t>
            </a:r>
            <a:r>
              <a:rPr lang="cs-CZ" dirty="0" smtClean="0"/>
              <a:t> </a:t>
            </a:r>
            <a:r>
              <a:rPr lang="cs-CZ" dirty="0" smtClean="0"/>
              <a:t>ANOVA (hierarchická ANOVA) </a:t>
            </a:r>
            <a:endParaRPr lang="cs-CZ" dirty="0" smtClean="0"/>
          </a:p>
        </p:txBody>
      </p:sp>
      <p:sp>
        <p:nvSpPr>
          <p:cNvPr id="284676" name="Text Box 3"/>
          <p:cNvSpPr txBox="1">
            <a:spLocks noChangeArrowheads="1"/>
          </p:cNvSpPr>
          <p:nvPr/>
        </p:nvSpPr>
        <p:spPr bwMode="auto">
          <a:xfrm>
            <a:off x="323850" y="1557338"/>
            <a:ext cx="8351838" cy="3277820"/>
          </a:xfrm>
          <a:prstGeom prst="rect">
            <a:avLst/>
          </a:prstGeom>
          <a:noFill/>
          <a:ln w="9525" algn="ctr">
            <a:noFill/>
            <a:miter lim="800000"/>
            <a:headEnd/>
            <a:tailEnd/>
          </a:ln>
        </p:spPr>
        <p:txBody>
          <a:bodyPr>
            <a:spAutoFit/>
          </a:bodyPr>
          <a:lstStyle/>
          <a:p>
            <a:pPr marL="176213" indent="-176213" defTabSz="1095375" eaLnBrk="0" fontAlgn="base" hangingPunct="0">
              <a:spcBef>
                <a:spcPct val="50000"/>
              </a:spcBef>
              <a:spcAft>
                <a:spcPct val="0"/>
              </a:spcAft>
              <a:buFontTx/>
              <a:buChar char="•"/>
            </a:pPr>
            <a:r>
              <a:rPr kumimoji="1" lang="cs-CZ" dirty="0" smtClean="0">
                <a:solidFill>
                  <a:prstClr val="black"/>
                </a:solidFill>
                <a:latin typeface="Arial" pitchFamily="34" charset="0"/>
                <a:cs typeface="Arial" pitchFamily="34" charset="0"/>
              </a:rPr>
              <a:t>Rozdělení </a:t>
            </a:r>
            <a:r>
              <a:rPr kumimoji="1" lang="cs-CZ" dirty="0">
                <a:solidFill>
                  <a:prstClr val="black"/>
                </a:solidFill>
                <a:latin typeface="Arial" pitchFamily="34" charset="0"/>
                <a:cs typeface="Arial" pitchFamily="34" charset="0"/>
              </a:rPr>
              <a:t>skupin na náhodné podskupiny (např. opakování experimentu</a:t>
            </a:r>
            <a:r>
              <a:rPr kumimoji="1" lang="cs-CZ" dirty="0" smtClean="0">
                <a:solidFill>
                  <a:prstClr val="black"/>
                </a:solidFill>
                <a:latin typeface="Arial" pitchFamily="34" charset="0"/>
                <a:cs typeface="Arial" pitchFamily="34" charset="0"/>
              </a:rPr>
              <a:t>), podskupiny jsou vždy v jedné skupině (ne kartézský součin</a:t>
            </a:r>
            <a:r>
              <a:rPr kumimoji="1" lang="cs-CZ" dirty="0" smtClean="0">
                <a:solidFill>
                  <a:prstClr val="black"/>
                </a:solidFill>
                <a:latin typeface="Arial" pitchFamily="34" charset="0"/>
                <a:cs typeface="Arial" pitchFamily="34" charset="0"/>
              </a:rPr>
              <a:t>) – v </a:t>
            </a:r>
            <a:r>
              <a:rPr kumimoji="1" lang="cs-CZ" dirty="0" err="1" smtClean="0">
                <a:solidFill>
                  <a:prstClr val="black"/>
                </a:solidFill>
                <a:latin typeface="Arial" pitchFamily="34" charset="0"/>
                <a:cs typeface="Arial" pitchFamily="34" charset="0"/>
              </a:rPr>
              <a:t>podtatě</a:t>
            </a:r>
            <a:r>
              <a:rPr kumimoji="1" lang="cs-CZ" dirty="0" smtClean="0">
                <a:solidFill>
                  <a:prstClr val="black"/>
                </a:solidFill>
                <a:latin typeface="Arial" pitchFamily="34" charset="0"/>
                <a:cs typeface="Arial" pitchFamily="34" charset="0"/>
              </a:rPr>
              <a:t> přidání další (kategoriální) nezávislé proměnné.</a:t>
            </a:r>
            <a:endParaRPr kumimoji="1" lang="cs-CZ" dirty="0">
              <a:solidFill>
                <a:prstClr val="black"/>
              </a:solidFill>
              <a:latin typeface="Arial" pitchFamily="34" charset="0"/>
              <a:cs typeface="Arial" pitchFamily="34" charset="0"/>
            </a:endParaRPr>
          </a:p>
          <a:p>
            <a:pPr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Cílem je zjistit, zda data v jedné skupině nejsou pouhou náhodou</a:t>
            </a:r>
          </a:p>
          <a:p>
            <a:pPr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Nejprve je testována shoda podskupin v hlavních skupinách, </a:t>
            </a:r>
          </a:p>
          <a:p>
            <a:pPr lvl="1"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pokud jsou shodné, je vše v pořádku</a:t>
            </a:r>
          </a:p>
          <a:p>
            <a:pPr lvl="1"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pokud nejsou, stále lze zjišťovat, zda se variabilita uvnitř hlavních skupin liší od celkové variability</a:t>
            </a:r>
          </a:p>
          <a:p>
            <a:pPr defTabSz="1095375" eaLnBrk="0" fontAlgn="base" hangingPunct="0">
              <a:spcBef>
                <a:spcPct val="50000"/>
              </a:spcBef>
              <a:spcAft>
                <a:spcPct val="0"/>
              </a:spcAft>
            </a:pPr>
            <a:endParaRPr kumimoji="1" lang="cs-CZ" dirty="0">
              <a:solidFill>
                <a:prstClr val="black"/>
              </a:solidFill>
              <a:latin typeface="Arial" pitchFamily="34" charset="0"/>
              <a:cs typeface="Arial" pitchFamily="34" charset="0"/>
            </a:endParaRPr>
          </a:p>
        </p:txBody>
      </p:sp>
      <p:pic>
        <p:nvPicPr>
          <p:cNvPr id="284677" name="Picture 4"/>
          <p:cNvPicPr>
            <a:picLocks noChangeAspect="1" noChangeArrowheads="1"/>
          </p:cNvPicPr>
          <p:nvPr/>
        </p:nvPicPr>
        <p:blipFill>
          <a:blip r:embed="rId3" cstate="print"/>
          <a:srcRect/>
          <a:stretch>
            <a:fillRect/>
          </a:stretch>
        </p:blipFill>
        <p:spPr bwMode="auto">
          <a:xfrm>
            <a:off x="827088" y="4310211"/>
            <a:ext cx="2297112" cy="962025"/>
          </a:xfrm>
          <a:prstGeom prst="rect">
            <a:avLst/>
          </a:prstGeom>
          <a:noFill/>
          <a:ln w="9525" algn="ctr">
            <a:noFill/>
            <a:miter lim="800000"/>
            <a:headEnd/>
            <a:tailEnd/>
          </a:ln>
        </p:spPr>
      </p:pic>
      <p:pic>
        <p:nvPicPr>
          <p:cNvPr id="284678" name="Picture 5"/>
          <p:cNvPicPr>
            <a:picLocks noChangeAspect="1" noChangeArrowheads="1"/>
          </p:cNvPicPr>
          <p:nvPr/>
        </p:nvPicPr>
        <p:blipFill>
          <a:blip r:embed="rId4" cstate="print"/>
          <a:srcRect/>
          <a:stretch>
            <a:fillRect/>
          </a:stretch>
        </p:blipFill>
        <p:spPr bwMode="auto">
          <a:xfrm>
            <a:off x="5580063" y="4310211"/>
            <a:ext cx="2232025" cy="2143125"/>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5699" name="Rectangle 2"/>
          <p:cNvSpPr>
            <a:spLocks noGrp="1"/>
          </p:cNvSpPr>
          <p:nvPr>
            <p:ph type="title" idx="4294967295"/>
          </p:nvPr>
        </p:nvSpPr>
        <p:spPr>
          <a:noFill/>
        </p:spPr>
        <p:txBody>
          <a:bodyPr/>
          <a:lstStyle/>
          <a:p>
            <a:r>
              <a:rPr lang="cs-CZ" smtClean="0"/>
              <a:t>Two way ANOVA</a:t>
            </a:r>
          </a:p>
        </p:txBody>
      </p:sp>
      <p:sp>
        <p:nvSpPr>
          <p:cNvPr id="285700" name="Text Box 3"/>
          <p:cNvSpPr txBox="1">
            <a:spLocks noChangeArrowheads="1"/>
          </p:cNvSpPr>
          <p:nvPr/>
        </p:nvSpPr>
        <p:spPr bwMode="auto">
          <a:xfrm>
            <a:off x="250825" y="1628775"/>
            <a:ext cx="8281988" cy="1754326"/>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Pro rozdělení do kategorií je zde více </a:t>
            </a:r>
            <a:r>
              <a:rPr kumimoji="1" lang="cs-CZ" dirty="0" smtClean="0">
                <a:solidFill>
                  <a:prstClr val="black"/>
                </a:solidFill>
                <a:latin typeface="Arial" pitchFamily="34" charset="0"/>
                <a:cs typeface="Arial" pitchFamily="34" charset="0"/>
              </a:rPr>
              <a:t>parametrů (možné jsou všechny varianty kartézského součinu).</a:t>
            </a:r>
            <a:endParaRPr kumimoji="1" lang="cs-CZ" dirty="0">
              <a:solidFill>
                <a:prstClr val="black"/>
              </a:solidFill>
              <a:latin typeface="Arial" pitchFamily="34" charset="0"/>
              <a:cs typeface="Arial" pitchFamily="34" charset="0"/>
            </a:endParaRPr>
          </a:p>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Na rozdíl od </a:t>
            </a:r>
            <a:r>
              <a:rPr kumimoji="1" lang="cs-CZ" dirty="0" err="1">
                <a:solidFill>
                  <a:prstClr val="black"/>
                </a:solidFill>
                <a:latin typeface="Arial" pitchFamily="34" charset="0"/>
                <a:cs typeface="Arial" pitchFamily="34" charset="0"/>
              </a:rPr>
              <a:t>nested</a:t>
            </a:r>
            <a:r>
              <a:rPr kumimoji="1" lang="cs-CZ" dirty="0">
                <a:solidFill>
                  <a:prstClr val="black"/>
                </a:solidFill>
                <a:latin typeface="Arial" pitchFamily="34" charset="0"/>
                <a:cs typeface="Arial" pitchFamily="34" charset="0"/>
              </a:rPr>
              <a:t> ANOVY nejde o náhodná opakování experimentu, ale o řízené zásahy (</a:t>
            </a:r>
            <a:r>
              <a:rPr kumimoji="1" lang="cs-CZ" dirty="0" err="1">
                <a:solidFill>
                  <a:prstClr val="black"/>
                </a:solidFill>
                <a:latin typeface="Arial" pitchFamily="34" charset="0"/>
                <a:cs typeface="Arial" pitchFamily="34" charset="0"/>
              </a:rPr>
              <a:t>např.vliv</a:t>
            </a:r>
            <a:r>
              <a:rPr kumimoji="1" lang="cs-CZ" dirty="0">
                <a:solidFill>
                  <a:prstClr val="black"/>
                </a:solidFill>
                <a:latin typeface="Arial" pitchFamily="34" charset="0"/>
                <a:cs typeface="Arial" pitchFamily="34" charset="0"/>
              </a:rPr>
              <a:t> pH a koncentrace O</a:t>
            </a:r>
            <a:r>
              <a:rPr kumimoji="1" lang="cs-CZ" baseline="-25000" dirty="0">
                <a:solidFill>
                  <a:prstClr val="black"/>
                </a:solidFill>
                <a:latin typeface="Arial" pitchFamily="34" charset="0"/>
                <a:cs typeface="Arial" pitchFamily="34" charset="0"/>
              </a:rPr>
              <a:t>2</a:t>
            </a:r>
            <a:r>
              <a:rPr kumimoji="1" lang="cs-CZ" dirty="0">
                <a:solidFill>
                  <a:prstClr val="black"/>
                </a:solidFill>
                <a:latin typeface="Arial" pitchFamily="34" charset="0"/>
                <a:cs typeface="Arial" pitchFamily="34" charset="0"/>
              </a:rPr>
              <a:t>)</a:t>
            </a:r>
          </a:p>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Kromě vlivu hlavních faktorů se uplatňuje i jejich interakce</a:t>
            </a:r>
          </a:p>
        </p:txBody>
      </p:sp>
      <p:pic>
        <p:nvPicPr>
          <p:cNvPr id="285701" name="Picture 4"/>
          <p:cNvPicPr>
            <a:picLocks noChangeAspect="1" noChangeArrowheads="1"/>
          </p:cNvPicPr>
          <p:nvPr/>
        </p:nvPicPr>
        <p:blipFill>
          <a:blip r:embed="rId3" cstate="print"/>
          <a:srcRect/>
          <a:stretch>
            <a:fillRect/>
          </a:stretch>
        </p:blipFill>
        <p:spPr bwMode="auto">
          <a:xfrm>
            <a:off x="1674813" y="3356992"/>
            <a:ext cx="5776912" cy="3028950"/>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6723" name="Rectangle 2"/>
          <p:cNvSpPr>
            <a:spLocks noGrp="1" noChangeArrowheads="1"/>
          </p:cNvSpPr>
          <p:nvPr>
            <p:ph type="title" idx="4294967295"/>
          </p:nvPr>
        </p:nvSpPr>
        <p:spPr>
          <a:xfrm>
            <a:off x="900113" y="3175"/>
            <a:ext cx="7772400" cy="762000"/>
          </a:xfrm>
          <a:noFill/>
        </p:spPr>
        <p:txBody>
          <a:bodyPr anchor="ctr"/>
          <a:lstStyle/>
          <a:p>
            <a:r>
              <a:rPr lang="cs-CZ" smtClean="0"/>
              <a:t>Modely analýzy rozptylu -  základní výstup</a:t>
            </a:r>
          </a:p>
        </p:txBody>
      </p:sp>
      <p:sp>
        <p:nvSpPr>
          <p:cNvPr id="286724" name="text 78"/>
          <p:cNvSpPr txBox="1">
            <a:spLocks noChangeArrowheads="1"/>
          </p:cNvSpPr>
          <p:nvPr/>
        </p:nvSpPr>
        <p:spPr bwMode="auto">
          <a:xfrm>
            <a:off x="179388" y="863600"/>
            <a:ext cx="8785225" cy="838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Základním výstupem analýzy rozptylu je </a:t>
            </a:r>
          </a:p>
          <a:p>
            <a:pPr algn="ctr" eaLnBrk="0" fontAlgn="base" hangingPunct="0">
              <a:spcBef>
                <a:spcPct val="0"/>
              </a:spcBef>
              <a:spcAft>
                <a:spcPct val="0"/>
              </a:spcAft>
            </a:pPr>
            <a:r>
              <a:rPr lang="cs-CZ" sz="2400" b="1" i="1" u="sng">
                <a:solidFill>
                  <a:prstClr val="white"/>
                </a:solidFill>
                <a:latin typeface="Times New Roman" pitchFamily="18" charset="0"/>
                <a:cs typeface="Arial" pitchFamily="34" charset="0"/>
              </a:rPr>
              <a:t>Tabulka ANOVA</a:t>
            </a:r>
            <a:r>
              <a:rPr lang="cs-CZ" sz="2400" b="1" i="1">
                <a:solidFill>
                  <a:prstClr val="white"/>
                </a:solidFill>
                <a:latin typeface="Times New Roman" pitchFamily="18" charset="0"/>
                <a:cs typeface="Arial" pitchFamily="34" charset="0"/>
              </a:rPr>
              <a:t> - frakcionace komponent rozptylu </a:t>
            </a:r>
          </a:p>
        </p:txBody>
      </p:sp>
      <p:sp>
        <p:nvSpPr>
          <p:cNvPr id="286725" name="Text Box 4"/>
          <p:cNvSpPr txBox="1">
            <a:spLocks noChangeArrowheads="1"/>
          </p:cNvSpPr>
          <p:nvPr/>
        </p:nvSpPr>
        <p:spPr bwMode="auto">
          <a:xfrm>
            <a:off x="1438275" y="2138363"/>
            <a:ext cx="1609725" cy="6572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Zdroj rozptylu</a:t>
            </a:r>
          </a:p>
        </p:txBody>
      </p:sp>
      <p:grpSp>
        <p:nvGrpSpPr>
          <p:cNvPr id="2" name="Group 5"/>
          <p:cNvGrpSpPr>
            <a:grpSpLocks/>
          </p:cNvGrpSpPr>
          <p:nvPr/>
        </p:nvGrpSpPr>
        <p:grpSpPr bwMode="auto">
          <a:xfrm>
            <a:off x="1447800" y="2133600"/>
            <a:ext cx="6315075" cy="1828800"/>
            <a:chOff x="40" y="140"/>
            <a:chExt cx="550" cy="161"/>
          </a:xfrm>
        </p:grpSpPr>
        <p:sp>
          <p:nvSpPr>
            <p:cNvPr id="286737" name="Line 6"/>
            <p:cNvSpPr>
              <a:spLocks noChangeShapeType="1"/>
            </p:cNvSpPr>
            <p:nvPr/>
          </p:nvSpPr>
          <p:spPr bwMode="auto">
            <a:xfrm>
              <a:off x="40" y="140"/>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8" name="Line 7"/>
            <p:cNvSpPr>
              <a:spLocks noChangeShapeType="1"/>
            </p:cNvSpPr>
            <p:nvPr/>
          </p:nvSpPr>
          <p:spPr bwMode="auto">
            <a:xfrm>
              <a:off x="40" y="175"/>
              <a:ext cx="549" cy="0"/>
            </a:xfrm>
            <a:prstGeom prst="line">
              <a:avLst/>
            </a:prstGeom>
            <a:noFill/>
            <a:ln w="127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9" name="Line 8"/>
            <p:cNvSpPr>
              <a:spLocks noChangeShapeType="1"/>
            </p:cNvSpPr>
            <p:nvPr/>
          </p:nvSpPr>
          <p:spPr bwMode="auto">
            <a:xfrm>
              <a:off x="41" y="301"/>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86727" name="Text Box 9"/>
          <p:cNvSpPr txBox="1">
            <a:spLocks noChangeArrowheads="1"/>
          </p:cNvSpPr>
          <p:nvPr/>
        </p:nvSpPr>
        <p:spPr bwMode="auto">
          <a:xfrm>
            <a:off x="1438275" y="2695575"/>
            <a:ext cx="1533525" cy="347662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Pok. zásah</a:t>
            </a:r>
          </a:p>
          <a:p>
            <a:pPr eaLnBrk="0" fontAlgn="base" hangingPunct="0">
              <a:spcBef>
                <a:spcPct val="0"/>
              </a:spcBef>
              <a:spcAft>
                <a:spcPct val="0"/>
              </a:spcAft>
            </a:pPr>
            <a:r>
              <a:rPr lang="cs-CZ" sz="1400">
                <a:solidFill>
                  <a:prstClr val="black"/>
                </a:solidFill>
                <a:latin typeface="Arial" pitchFamily="34" charset="0"/>
                <a:cs typeface="Arial" pitchFamily="34" charset="0"/>
              </a:rPr>
              <a:t>(mezi skupinami)</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Uvnitř skupin</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Celkem</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2000">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T</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T</a:t>
            </a:r>
          </a:p>
        </p:txBody>
      </p:sp>
      <p:sp>
        <p:nvSpPr>
          <p:cNvPr id="286728" name="Text Box 10"/>
          <p:cNvSpPr txBox="1">
            <a:spLocks noChangeArrowheads="1"/>
          </p:cNvSpPr>
          <p:nvPr/>
        </p:nvSpPr>
        <p:spPr bwMode="auto">
          <a:xfrm>
            <a:off x="3043238" y="2100263"/>
            <a:ext cx="1466850"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St. v.</a:t>
            </a:r>
          </a:p>
        </p:txBody>
      </p:sp>
      <p:sp>
        <p:nvSpPr>
          <p:cNvPr id="286729" name="Text Box 11"/>
          <p:cNvSpPr txBox="1">
            <a:spLocks noChangeArrowheads="1"/>
          </p:cNvSpPr>
          <p:nvPr/>
        </p:nvSpPr>
        <p:spPr bwMode="auto">
          <a:xfrm>
            <a:off x="3152775" y="2657475"/>
            <a:ext cx="5219700" cy="16287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 -1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/(a -1)        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E</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 a                       SS</a:t>
            </a:r>
            <a:r>
              <a:rPr lang="cs-CZ" sz="1400" b="1" baseline="-25000">
                <a:solidFill>
                  <a:prstClr val="black"/>
                </a:solidFill>
                <a:latin typeface="Arial" pitchFamily="34" charset="0"/>
                <a:cs typeface="Arial" pitchFamily="34" charset="0"/>
              </a:rPr>
              <a:t>E </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E</a:t>
            </a:r>
            <a:r>
              <a:rPr lang="cs-CZ" sz="1400" b="1">
                <a:solidFill>
                  <a:prstClr val="black"/>
                </a:solidFill>
                <a:latin typeface="Arial" pitchFamily="34" charset="0"/>
                <a:cs typeface="Arial" pitchFamily="34" charset="0"/>
              </a:rPr>
              <a:t>/(N - a)</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-1                        SS</a:t>
            </a:r>
            <a:r>
              <a:rPr lang="cs-CZ" sz="1400" b="1" baseline="-25000">
                <a:solidFill>
                  <a:prstClr val="black"/>
                </a:solidFill>
                <a:latin typeface="Arial" pitchFamily="34" charset="0"/>
                <a:cs typeface="Arial" pitchFamily="34" charset="0"/>
              </a:rPr>
              <a:t>T</a:t>
            </a:r>
          </a:p>
        </p:txBody>
      </p:sp>
      <p:sp>
        <p:nvSpPr>
          <p:cNvPr id="286730" name="Text Box 12"/>
          <p:cNvSpPr txBox="1">
            <a:spLocks noChangeArrowheads="1"/>
          </p:cNvSpPr>
          <p:nvPr/>
        </p:nvSpPr>
        <p:spPr bwMode="auto">
          <a:xfrm>
            <a:off x="4572000" y="2114550"/>
            <a:ext cx="14954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SS</a:t>
            </a:r>
          </a:p>
        </p:txBody>
      </p:sp>
      <p:sp>
        <p:nvSpPr>
          <p:cNvPr id="286731" name="Text Box 13"/>
          <p:cNvSpPr txBox="1">
            <a:spLocks noChangeArrowheads="1"/>
          </p:cNvSpPr>
          <p:nvPr/>
        </p:nvSpPr>
        <p:spPr bwMode="auto">
          <a:xfrm>
            <a:off x="55626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MS</a:t>
            </a:r>
          </a:p>
        </p:txBody>
      </p:sp>
      <p:sp>
        <p:nvSpPr>
          <p:cNvPr id="286732" name="Text Box 14"/>
          <p:cNvSpPr txBox="1">
            <a:spLocks noChangeArrowheads="1"/>
          </p:cNvSpPr>
          <p:nvPr/>
        </p:nvSpPr>
        <p:spPr bwMode="auto">
          <a:xfrm>
            <a:off x="67818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F</a:t>
            </a:r>
          </a:p>
        </p:txBody>
      </p:sp>
      <p:sp>
        <p:nvSpPr>
          <p:cNvPr id="286733" name="AutoShape 15"/>
          <p:cNvSpPr>
            <a:spLocks noChangeArrowheads="1"/>
          </p:cNvSpPr>
          <p:nvPr/>
        </p:nvSpPr>
        <p:spPr bwMode="auto">
          <a:xfrm>
            <a:off x="2514600" y="5057775"/>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4" name="AutoShape 16"/>
          <p:cNvSpPr>
            <a:spLocks noChangeArrowheads="1"/>
          </p:cNvSpPr>
          <p:nvPr/>
        </p:nvSpPr>
        <p:spPr bwMode="auto">
          <a:xfrm>
            <a:off x="2514600" y="5715000"/>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5" name="Text Box 17"/>
          <p:cNvSpPr txBox="1">
            <a:spLocks noChangeArrowheads="1"/>
          </p:cNvSpPr>
          <p:nvPr/>
        </p:nvSpPr>
        <p:spPr bwMode="auto">
          <a:xfrm>
            <a:off x="3200400" y="4953000"/>
            <a:ext cx="5943600" cy="600075"/>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Kvantifikovaný podíl rozdílu mezi pokusnými zásahy na celkovém rozptylu</a:t>
            </a:r>
          </a:p>
        </p:txBody>
      </p:sp>
      <p:sp>
        <p:nvSpPr>
          <p:cNvPr id="286736" name="Text Box 18"/>
          <p:cNvSpPr txBox="1">
            <a:spLocks noChangeArrowheads="1"/>
          </p:cNvSpPr>
          <p:nvPr/>
        </p:nvSpPr>
        <p:spPr bwMode="auto">
          <a:xfrm>
            <a:off x="3200400" y="5715000"/>
            <a:ext cx="3714750" cy="4572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Statistická významnost rozdílu</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7747" name="Rectangle 2"/>
          <p:cNvSpPr>
            <a:spLocks noGrp="1" noChangeArrowheads="1"/>
          </p:cNvSpPr>
          <p:nvPr>
            <p:ph type="title" idx="4294967295"/>
          </p:nvPr>
        </p:nvSpPr>
        <p:spPr>
          <a:xfrm>
            <a:off x="990600" y="146050"/>
            <a:ext cx="7772400" cy="762000"/>
          </a:xfrm>
          <a:noFill/>
        </p:spPr>
        <p:txBody>
          <a:bodyPr anchor="ctr"/>
          <a:lstStyle/>
          <a:p>
            <a:r>
              <a:rPr lang="cs-CZ" smtClean="0"/>
              <a:t>Analýza rozptylu -  obecný F test</a:t>
            </a:r>
          </a:p>
        </p:txBody>
      </p:sp>
      <p:sp>
        <p:nvSpPr>
          <p:cNvPr id="287748" name="text 25"/>
          <p:cNvSpPr txBox="1">
            <a:spLocks noChangeArrowheads="1"/>
          </p:cNvSpPr>
          <p:nvPr/>
        </p:nvSpPr>
        <p:spPr bwMode="auto">
          <a:xfrm>
            <a:off x="5003800" y="1989138"/>
            <a:ext cx="3816350" cy="838200"/>
          </a:xfrm>
          <a:prstGeom prst="rect">
            <a:avLst/>
          </a:prstGeom>
          <a:solidFill>
            <a:srgbClr val="CCFFCC"/>
          </a:solidFill>
          <a:ln w="0">
            <a:solidFill>
              <a:srgbClr val="000000"/>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 </a:t>
            </a:r>
            <a:r>
              <a:rPr lang="cs-CZ" sz="2000" b="1">
                <a:solidFill>
                  <a:prstClr val="black"/>
                </a:solidFill>
                <a:latin typeface="Arial" pitchFamily="34" charset="0"/>
                <a:cs typeface="Arial" pitchFamily="34" charset="0"/>
              </a:rPr>
              <a:t>obecný F test</a:t>
            </a:r>
          </a:p>
          <a:p>
            <a:pPr algn="ctr" eaLnBrk="0" fontAlgn="base" hangingPunct="0">
              <a:spcBef>
                <a:spcPct val="0"/>
              </a:spcBef>
              <a:spcAft>
                <a:spcPct val="0"/>
              </a:spcAft>
            </a:pPr>
            <a:r>
              <a:rPr lang="cs-CZ" sz="2000" b="1">
                <a:solidFill>
                  <a:prstClr val="black"/>
                </a:solidFill>
                <a:latin typeface="Arial" pitchFamily="34" charset="0"/>
                <a:cs typeface="Arial" pitchFamily="34" charset="0"/>
              </a:rPr>
              <a:t>H</a:t>
            </a:r>
            <a:r>
              <a:rPr lang="cs-CZ" sz="2000" b="1" baseline="-25000">
                <a:solidFill>
                  <a:prstClr val="black"/>
                </a:solidFill>
                <a:latin typeface="Arial" pitchFamily="34" charset="0"/>
                <a:cs typeface="Arial" pitchFamily="34" charset="0"/>
              </a:rPr>
              <a:t>0</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1</a:t>
            </a:r>
            <a:r>
              <a:rPr lang="cs-CZ" sz="2000" b="1">
                <a:solidFill>
                  <a:prstClr val="black"/>
                </a:solidFill>
                <a:latin typeface="Arial" pitchFamily="34" charset="0"/>
                <a:cs typeface="Arial" pitchFamily="34" charset="0"/>
              </a:rPr>
              <a:t> = m</a:t>
            </a:r>
            <a:r>
              <a:rPr lang="cs-CZ" sz="2000" b="1" baseline="-25000">
                <a:solidFill>
                  <a:prstClr val="black"/>
                </a:solidFill>
                <a:latin typeface="Arial" pitchFamily="34" charset="0"/>
                <a:cs typeface="Arial" pitchFamily="34" charset="0"/>
              </a:rPr>
              <a:t>2 </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3</a:t>
            </a:r>
            <a:r>
              <a:rPr lang="cs-CZ" sz="2000" b="1">
                <a:solidFill>
                  <a:prstClr val="black"/>
                </a:solidFill>
                <a:latin typeface="Arial" pitchFamily="34" charset="0"/>
                <a:cs typeface="Arial" pitchFamily="34" charset="0"/>
              </a:rPr>
              <a:t> = .... = m</a:t>
            </a:r>
            <a:r>
              <a:rPr lang="cs-CZ" sz="2000" b="1" baseline="-25000">
                <a:solidFill>
                  <a:prstClr val="black"/>
                </a:solidFill>
                <a:latin typeface="Arial" pitchFamily="34" charset="0"/>
                <a:cs typeface="Arial" pitchFamily="34" charset="0"/>
              </a:rPr>
              <a:t>p</a:t>
            </a:r>
          </a:p>
        </p:txBody>
      </p:sp>
      <p:sp>
        <p:nvSpPr>
          <p:cNvPr id="287749" name="text 2"/>
          <p:cNvSpPr txBox="1">
            <a:spLocks noChangeArrowheads="1"/>
          </p:cNvSpPr>
          <p:nvPr/>
        </p:nvSpPr>
        <p:spPr bwMode="auto">
          <a:xfrm rot="-5400000">
            <a:off x="397669" y="2812257"/>
            <a:ext cx="2033587"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7750" name="text 3"/>
          <p:cNvSpPr txBox="1">
            <a:spLocks noChangeArrowheads="1"/>
          </p:cNvSpPr>
          <p:nvPr/>
        </p:nvSpPr>
        <p:spPr bwMode="auto">
          <a:xfrm rot="-5400000">
            <a:off x="1107282" y="2769394"/>
            <a:ext cx="2024062"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7751" name="text 6"/>
          <p:cNvSpPr txBox="1">
            <a:spLocks noChangeArrowheads="1"/>
          </p:cNvSpPr>
          <p:nvPr/>
        </p:nvSpPr>
        <p:spPr bwMode="auto">
          <a:xfrm rot="-5400000">
            <a:off x="2095500" y="2747963"/>
            <a:ext cx="2019300" cy="4191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7752" name="text 7"/>
          <p:cNvSpPr txBox="1">
            <a:spLocks noChangeArrowheads="1"/>
          </p:cNvSpPr>
          <p:nvPr/>
        </p:nvSpPr>
        <p:spPr bwMode="auto">
          <a:xfrm>
            <a:off x="3295650" y="3557588"/>
            <a:ext cx="1000125" cy="447675"/>
          </a:xfrm>
          <a:prstGeom prst="rect">
            <a:avLst/>
          </a:prstGeom>
          <a:no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7753" name="text 8"/>
          <p:cNvSpPr txBox="1">
            <a:spLocks noChangeArrowheads="1"/>
          </p:cNvSpPr>
          <p:nvPr/>
        </p:nvSpPr>
        <p:spPr bwMode="auto">
          <a:xfrm rot="-5400000">
            <a:off x="3459956" y="2755107"/>
            <a:ext cx="1995487"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7754" name="Line 9"/>
          <p:cNvSpPr>
            <a:spLocks noChangeShapeType="1"/>
          </p:cNvSpPr>
          <p:nvPr/>
        </p:nvSpPr>
        <p:spPr bwMode="auto">
          <a:xfrm>
            <a:off x="990600" y="3700463"/>
            <a:ext cx="0" cy="6858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5" name="Line 10"/>
          <p:cNvSpPr>
            <a:spLocks noChangeShapeType="1"/>
          </p:cNvSpPr>
          <p:nvPr/>
        </p:nvSpPr>
        <p:spPr bwMode="auto">
          <a:xfrm>
            <a:off x="990600" y="4386263"/>
            <a:ext cx="39624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6" name="Line 11"/>
          <p:cNvSpPr>
            <a:spLocks noChangeShapeType="1"/>
          </p:cNvSpPr>
          <p:nvPr/>
        </p:nvSpPr>
        <p:spPr bwMode="auto">
          <a:xfrm flipV="1">
            <a:off x="4953000" y="3700463"/>
            <a:ext cx="0" cy="6953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7" name="text 76"/>
          <p:cNvSpPr txBox="1">
            <a:spLocks noChangeArrowheads="1"/>
          </p:cNvSpPr>
          <p:nvPr/>
        </p:nvSpPr>
        <p:spPr bwMode="auto">
          <a:xfrm>
            <a:off x="1933575" y="4119563"/>
            <a:ext cx="1914525" cy="4095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F test: H</a:t>
            </a:r>
            <a:r>
              <a:rPr lang="cs-CZ" sz="2400" b="1" baseline="-25000">
                <a:solidFill>
                  <a:prstClr val="black"/>
                </a:solidFill>
                <a:latin typeface="Arial" pitchFamily="34" charset="0"/>
                <a:cs typeface="Arial" pitchFamily="34" charset="0"/>
              </a:rPr>
              <a:t>0</a:t>
            </a:r>
          </a:p>
        </p:txBody>
      </p:sp>
      <p:sp>
        <p:nvSpPr>
          <p:cNvPr id="287758" name="text 5"/>
          <p:cNvSpPr txBox="1">
            <a:spLocks noChangeArrowheads="1"/>
          </p:cNvSpPr>
          <p:nvPr/>
        </p:nvSpPr>
        <p:spPr bwMode="auto">
          <a:xfrm rot="-5400000">
            <a:off x="1595437" y="2771776"/>
            <a:ext cx="2028825"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7759" name="text 81"/>
          <p:cNvSpPr txBox="1">
            <a:spLocks noChangeArrowheads="1"/>
          </p:cNvSpPr>
          <p:nvPr/>
        </p:nvSpPr>
        <p:spPr bwMode="auto">
          <a:xfrm>
            <a:off x="990600" y="5943600"/>
            <a:ext cx="274320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nepůsobí</a:t>
            </a:r>
          </a:p>
        </p:txBody>
      </p:sp>
      <p:sp>
        <p:nvSpPr>
          <p:cNvPr id="287760" name="Line 15"/>
          <p:cNvSpPr>
            <a:spLocks noChangeShapeType="1"/>
          </p:cNvSpPr>
          <p:nvPr/>
        </p:nvSpPr>
        <p:spPr bwMode="auto">
          <a:xfrm flipH="1">
            <a:off x="2159000" y="4533900"/>
            <a:ext cx="609600" cy="795338"/>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1" name="Line 16"/>
          <p:cNvSpPr>
            <a:spLocks noChangeShapeType="1"/>
          </p:cNvSpPr>
          <p:nvPr/>
        </p:nvSpPr>
        <p:spPr bwMode="auto">
          <a:xfrm>
            <a:off x="2743200" y="4538663"/>
            <a:ext cx="2667000" cy="795337"/>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2" name="text 84"/>
          <p:cNvSpPr txBox="1">
            <a:spLocks noChangeArrowheads="1"/>
          </p:cNvSpPr>
          <p:nvPr/>
        </p:nvSpPr>
        <p:spPr bwMode="auto">
          <a:xfrm>
            <a:off x="4953000" y="5410200"/>
            <a:ext cx="1600200" cy="4476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neplatí</a:t>
            </a:r>
          </a:p>
        </p:txBody>
      </p:sp>
      <p:sp>
        <p:nvSpPr>
          <p:cNvPr id="287763" name="text 85"/>
          <p:cNvSpPr txBox="1">
            <a:spLocks noChangeArrowheads="1"/>
          </p:cNvSpPr>
          <p:nvPr/>
        </p:nvSpPr>
        <p:spPr bwMode="auto">
          <a:xfrm>
            <a:off x="4800600" y="5943600"/>
            <a:ext cx="230505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působí</a:t>
            </a:r>
          </a:p>
        </p:txBody>
      </p:sp>
      <p:sp>
        <p:nvSpPr>
          <p:cNvPr id="287764" name="kreslení 87"/>
          <p:cNvSpPr>
            <a:spLocks/>
          </p:cNvSpPr>
          <p:nvPr/>
        </p:nvSpPr>
        <p:spPr bwMode="auto">
          <a:xfrm>
            <a:off x="7162800" y="5410200"/>
            <a:ext cx="304800" cy="895350"/>
          </a:xfrm>
          <a:custGeom>
            <a:avLst/>
            <a:gdLst>
              <a:gd name="T0" fmla="*/ 0 w 16384"/>
              <a:gd name="T1" fmla="*/ 0 h 16384"/>
              <a:gd name="T2" fmla="*/ 0 w 16384"/>
              <a:gd name="T3" fmla="*/ 16384 h 16384"/>
              <a:gd name="T4" fmla="*/ 16384 w 16384"/>
              <a:gd name="T5" fmla="*/ 8192 h 16384"/>
              <a:gd name="T6" fmla="*/ 0 w 16384"/>
              <a:gd name="T7" fmla="*/ 0 h 16384"/>
              <a:gd name="T8" fmla="*/ 0 60000 65536"/>
              <a:gd name="T9" fmla="*/ 0 60000 65536"/>
              <a:gd name="T10" fmla="*/ 0 60000 65536"/>
              <a:gd name="T11" fmla="*/ 0 60000 65536"/>
              <a:gd name="T12" fmla="*/ 0 w 16384"/>
              <a:gd name="T13" fmla="*/ 0 h 16384"/>
              <a:gd name="T14" fmla="*/ 16384 w 16384"/>
              <a:gd name="T15" fmla="*/ 16384 h 16384"/>
            </a:gdLst>
            <a:ahLst/>
            <a:cxnLst>
              <a:cxn ang="T8">
                <a:pos x="T0" y="T1"/>
              </a:cxn>
              <a:cxn ang="T9">
                <a:pos x="T2" y="T3"/>
              </a:cxn>
              <a:cxn ang="T10">
                <a:pos x="T4" y="T5"/>
              </a:cxn>
              <a:cxn ang="T11">
                <a:pos x="T6" y="T7"/>
              </a:cxn>
            </a:cxnLst>
            <a:rect l="T12" t="T13" r="T14" b="T15"/>
            <a:pathLst>
              <a:path w="16384" h="16384">
                <a:moveTo>
                  <a:pt x="0" y="0"/>
                </a:moveTo>
                <a:lnTo>
                  <a:pt x="0" y="16384"/>
                </a:lnTo>
                <a:lnTo>
                  <a:pt x="16384" y="8192"/>
                </a:lnTo>
                <a:lnTo>
                  <a:pt x="0" y="0"/>
                </a:lnTo>
                <a:close/>
              </a:path>
            </a:pathLst>
          </a:custGeom>
          <a:solidFill>
            <a:srgbClr val="000000"/>
          </a:solidFill>
          <a:ln w="9525">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5" name="text 88"/>
          <p:cNvSpPr txBox="1">
            <a:spLocks noChangeArrowheads="1"/>
          </p:cNvSpPr>
          <p:nvPr/>
        </p:nvSpPr>
        <p:spPr bwMode="auto">
          <a:xfrm>
            <a:off x="7696200" y="5448300"/>
            <a:ext cx="1219200" cy="838200"/>
          </a:xfrm>
          <a:prstGeom prst="rect">
            <a:avLst/>
          </a:prstGeom>
          <a:solidFill>
            <a:srgbClr val="000099"/>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Další analýzy</a:t>
            </a:r>
          </a:p>
        </p:txBody>
      </p:sp>
      <p:sp>
        <p:nvSpPr>
          <p:cNvPr id="287766" name="text 79"/>
          <p:cNvSpPr txBox="1">
            <a:spLocks noChangeArrowheads="1"/>
          </p:cNvSpPr>
          <p:nvPr/>
        </p:nvSpPr>
        <p:spPr bwMode="auto">
          <a:xfrm>
            <a:off x="1117600" y="5410200"/>
            <a:ext cx="1485900" cy="4191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platí</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8771" name="Rectangle 2"/>
          <p:cNvSpPr>
            <a:spLocks noGrp="1" noChangeArrowheads="1"/>
          </p:cNvSpPr>
          <p:nvPr>
            <p:ph type="title" idx="4294967295"/>
          </p:nvPr>
        </p:nvSpPr>
        <p:spPr>
          <a:xfrm>
            <a:off x="900113" y="146050"/>
            <a:ext cx="7772400" cy="762000"/>
          </a:xfrm>
          <a:noFill/>
        </p:spPr>
        <p:txBody>
          <a:bodyPr anchor="ctr"/>
          <a:lstStyle/>
          <a:p>
            <a:r>
              <a:rPr lang="cs-CZ" smtClean="0"/>
              <a:t>Analýza rozptylu -  Testy kontrastů</a:t>
            </a:r>
          </a:p>
        </p:txBody>
      </p:sp>
      <p:sp>
        <p:nvSpPr>
          <p:cNvPr id="288772" name="Freeform 3"/>
          <p:cNvSpPr>
            <a:spLocks/>
          </p:cNvSpPr>
          <p:nvPr/>
        </p:nvSpPr>
        <p:spPr bwMode="auto">
          <a:xfrm>
            <a:off x="304800" y="1447800"/>
            <a:ext cx="8610600" cy="5029200"/>
          </a:xfrm>
          <a:custGeom>
            <a:avLst/>
            <a:gdLst>
              <a:gd name="T0" fmla="*/ 0 w 5424"/>
              <a:gd name="T1" fmla="*/ 3168 h 3168"/>
              <a:gd name="T2" fmla="*/ 5424 w 5424"/>
              <a:gd name="T3" fmla="*/ 3168 h 3168"/>
              <a:gd name="T4" fmla="*/ 5424 w 5424"/>
              <a:gd name="T5" fmla="*/ 0 h 3168"/>
              <a:gd name="T6" fmla="*/ 4128 w 5424"/>
              <a:gd name="T7" fmla="*/ 0 h 3168"/>
              <a:gd name="T8" fmla="*/ 2592 w 5424"/>
              <a:gd name="T9" fmla="*/ 2304 h 3168"/>
              <a:gd name="T10" fmla="*/ 0 w 5424"/>
              <a:gd name="T11" fmla="*/ 2304 h 3168"/>
              <a:gd name="T12" fmla="*/ 0 w 5424"/>
              <a:gd name="T13" fmla="*/ 3168 h 3168"/>
              <a:gd name="T14" fmla="*/ 0 60000 65536"/>
              <a:gd name="T15" fmla="*/ 0 60000 65536"/>
              <a:gd name="T16" fmla="*/ 0 60000 65536"/>
              <a:gd name="T17" fmla="*/ 0 60000 65536"/>
              <a:gd name="T18" fmla="*/ 0 60000 65536"/>
              <a:gd name="T19" fmla="*/ 0 60000 65536"/>
              <a:gd name="T20" fmla="*/ 0 60000 65536"/>
              <a:gd name="T21" fmla="*/ 0 w 5424"/>
              <a:gd name="T22" fmla="*/ 0 h 3168"/>
              <a:gd name="T23" fmla="*/ 5424 w 5424"/>
              <a:gd name="T24" fmla="*/ 3168 h 31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24" h="3168">
                <a:moveTo>
                  <a:pt x="0" y="3168"/>
                </a:moveTo>
                <a:lnTo>
                  <a:pt x="5424" y="3168"/>
                </a:lnTo>
                <a:lnTo>
                  <a:pt x="5424" y="0"/>
                </a:lnTo>
                <a:lnTo>
                  <a:pt x="4128" y="0"/>
                </a:lnTo>
                <a:lnTo>
                  <a:pt x="2592" y="2304"/>
                </a:lnTo>
                <a:lnTo>
                  <a:pt x="0" y="2304"/>
                </a:lnTo>
                <a:lnTo>
                  <a:pt x="0" y="3168"/>
                </a:lnTo>
                <a:close/>
              </a:path>
            </a:pathLst>
          </a:custGeom>
          <a:solidFill>
            <a:srgbClr val="DDDDDD"/>
          </a:solid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3" name="text 25"/>
          <p:cNvSpPr txBox="1">
            <a:spLocks noChangeArrowheads="1"/>
          </p:cNvSpPr>
          <p:nvPr/>
        </p:nvSpPr>
        <p:spPr bwMode="auto">
          <a:xfrm>
            <a:off x="965200" y="838200"/>
            <a:ext cx="2819400" cy="762000"/>
          </a:xfrm>
          <a:prstGeom prst="rect">
            <a:avLst/>
          </a:prstGeom>
          <a:solidFill>
            <a:srgbClr val="CCFFCC"/>
          </a:solidFill>
          <a:ln w="0">
            <a:solidFill>
              <a:schemeClr val="tx1"/>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ANOVA:H</a:t>
            </a:r>
            <a:r>
              <a:rPr lang="cs-CZ" sz="2000" baseline="-25000">
                <a:solidFill>
                  <a:prstClr val="black"/>
                </a:solidFill>
                <a:latin typeface="Arial" pitchFamily="34" charset="0"/>
                <a:cs typeface="Arial" pitchFamily="34" charset="0"/>
              </a:rPr>
              <a:t>0</a:t>
            </a:r>
            <a:r>
              <a:rPr lang="cs-CZ" sz="2000">
                <a:solidFill>
                  <a:prstClr val="black"/>
                </a:solidFill>
                <a:latin typeface="Arial" pitchFamily="34" charset="0"/>
                <a:cs typeface="Arial" pitchFamily="34" charset="0"/>
              </a:rPr>
              <a:t> zamítnuta</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Testy kontrastů</a:t>
            </a:r>
          </a:p>
        </p:txBody>
      </p:sp>
      <p:sp>
        <p:nvSpPr>
          <p:cNvPr id="288774" name="text 7"/>
          <p:cNvSpPr txBox="1">
            <a:spLocks noChangeArrowheads="1"/>
          </p:cNvSpPr>
          <p:nvPr/>
        </p:nvSpPr>
        <p:spPr bwMode="auto">
          <a:xfrm>
            <a:off x="2794000" y="3200400"/>
            <a:ext cx="1095375" cy="381000"/>
          </a:xfrm>
          <a:prstGeom prst="rect">
            <a:avLst/>
          </a:prstGeom>
          <a:solidFill>
            <a:srgbClr val="FFFFFF"/>
          </a:solid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8775" name="Line 6"/>
          <p:cNvSpPr>
            <a:spLocks noChangeShapeType="1"/>
          </p:cNvSpPr>
          <p:nvPr/>
        </p:nvSpPr>
        <p:spPr bwMode="auto">
          <a:xfrm>
            <a:off x="355600"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6" name="Line 7"/>
          <p:cNvSpPr>
            <a:spLocks noChangeShapeType="1"/>
          </p:cNvSpPr>
          <p:nvPr/>
        </p:nvSpPr>
        <p:spPr bwMode="auto">
          <a:xfrm flipV="1">
            <a:off x="355600" y="4343400"/>
            <a:ext cx="1343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7" name="Line 8"/>
          <p:cNvSpPr>
            <a:spLocks noChangeShapeType="1"/>
          </p:cNvSpPr>
          <p:nvPr/>
        </p:nvSpPr>
        <p:spPr bwMode="auto">
          <a:xfrm flipV="1">
            <a:off x="1679575"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8" name="Line 9"/>
          <p:cNvSpPr>
            <a:spLocks noChangeShapeType="1"/>
          </p:cNvSpPr>
          <p:nvPr/>
        </p:nvSpPr>
        <p:spPr bwMode="auto">
          <a:xfrm>
            <a:off x="993775" y="3719513"/>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9" name="Line 10"/>
          <p:cNvSpPr>
            <a:spLocks noChangeShapeType="1"/>
          </p:cNvSpPr>
          <p:nvPr/>
        </p:nvSpPr>
        <p:spPr bwMode="auto">
          <a:xfrm flipV="1">
            <a:off x="984250" y="4476750"/>
            <a:ext cx="12668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0" name="Line 11"/>
          <p:cNvSpPr>
            <a:spLocks noChangeShapeType="1"/>
          </p:cNvSpPr>
          <p:nvPr/>
        </p:nvSpPr>
        <p:spPr bwMode="auto">
          <a:xfrm>
            <a:off x="2132013" y="4089400"/>
            <a:ext cx="0" cy="6572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1" name="Line 12"/>
          <p:cNvSpPr>
            <a:spLocks noChangeShapeType="1"/>
          </p:cNvSpPr>
          <p:nvPr/>
        </p:nvSpPr>
        <p:spPr bwMode="auto">
          <a:xfrm flipV="1">
            <a:off x="2136775" y="4733925"/>
            <a:ext cx="15240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2" name="Line 13"/>
          <p:cNvSpPr>
            <a:spLocks noChangeShapeType="1"/>
          </p:cNvSpPr>
          <p:nvPr/>
        </p:nvSpPr>
        <p:spPr bwMode="auto">
          <a:xfrm flipV="1">
            <a:off x="3644900" y="40528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3" name="Line 14"/>
          <p:cNvSpPr>
            <a:spLocks noChangeShapeType="1"/>
          </p:cNvSpPr>
          <p:nvPr/>
        </p:nvSpPr>
        <p:spPr bwMode="auto">
          <a:xfrm>
            <a:off x="2828925" y="42195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4" name="Line 15"/>
          <p:cNvSpPr>
            <a:spLocks noChangeShapeType="1"/>
          </p:cNvSpPr>
          <p:nvPr/>
        </p:nvSpPr>
        <p:spPr bwMode="auto">
          <a:xfrm flipV="1">
            <a:off x="2822575" y="4886325"/>
            <a:ext cx="15716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5" name="Line 16"/>
          <p:cNvSpPr>
            <a:spLocks noChangeShapeType="1"/>
          </p:cNvSpPr>
          <p:nvPr/>
        </p:nvSpPr>
        <p:spPr bwMode="auto">
          <a:xfrm flipV="1">
            <a:off x="4379913" y="42052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6" name="Line 17"/>
          <p:cNvSpPr>
            <a:spLocks noChangeShapeType="1"/>
          </p:cNvSpPr>
          <p:nvPr/>
        </p:nvSpPr>
        <p:spPr bwMode="auto">
          <a:xfrm>
            <a:off x="517525" y="4167188"/>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7" name="Line 18"/>
          <p:cNvSpPr>
            <a:spLocks noChangeShapeType="1"/>
          </p:cNvSpPr>
          <p:nvPr/>
        </p:nvSpPr>
        <p:spPr bwMode="auto">
          <a:xfrm>
            <a:off x="508000" y="4829175"/>
            <a:ext cx="2105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8" name="Line 19"/>
          <p:cNvSpPr>
            <a:spLocks noChangeShapeType="1"/>
          </p:cNvSpPr>
          <p:nvPr/>
        </p:nvSpPr>
        <p:spPr bwMode="auto">
          <a:xfrm flipV="1">
            <a:off x="2598738" y="4152900"/>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35924" name="kreslení 101"/>
          <p:cNvSpPr>
            <a:spLocks/>
          </p:cNvSpPr>
          <p:nvPr/>
        </p:nvSpPr>
        <p:spPr bwMode="auto">
          <a:xfrm>
            <a:off x="889000" y="5257800"/>
            <a:ext cx="2895600" cy="371475"/>
          </a:xfrm>
          <a:custGeom>
            <a:avLst/>
            <a:gdLst/>
            <a:ahLst/>
            <a:cxnLst>
              <a:cxn ang="0">
                <a:pos x="0" y="0"/>
              </a:cxn>
              <a:cxn ang="0">
                <a:pos x="11349" y="0"/>
              </a:cxn>
              <a:cxn ang="0">
                <a:pos x="16384" y="0"/>
              </a:cxn>
              <a:cxn ang="0">
                <a:pos x="8192" y="16384"/>
              </a:cxn>
              <a:cxn ang="0">
                <a:pos x="0" y="0"/>
              </a:cxn>
            </a:cxnLst>
            <a:rect l="0" t="0" r="r" b="b"/>
            <a:pathLst>
              <a:path w="16384" h="16384">
                <a:moveTo>
                  <a:pt x="0" y="0"/>
                </a:moveTo>
                <a:lnTo>
                  <a:pt x="11349" y="0"/>
                </a:lnTo>
                <a:lnTo>
                  <a:pt x="16384" y="0"/>
                </a:lnTo>
                <a:lnTo>
                  <a:pt x="8192" y="16384"/>
                </a:lnTo>
                <a:lnTo>
                  <a:pt x="0" y="0"/>
                </a:lnTo>
                <a:close/>
              </a:path>
            </a:pathLst>
          </a:custGeom>
          <a:solidFill>
            <a:schemeClr val="tx1"/>
          </a:solidFill>
          <a:ln w="9525" cap="flat" cmpd="sng">
            <a:solidFill>
              <a:srgbClr val="000000"/>
            </a:solidFill>
            <a:prstDash val="solid"/>
            <a:round/>
            <a:headEnd/>
            <a:tailEnd/>
          </a:ln>
          <a:effectLst>
            <a:outerShdw dist="35921" dir="2700000" algn="ctr" rotWithShape="0">
              <a:srgbClr val="000000"/>
            </a:outerShdw>
          </a:effectLst>
        </p:spPr>
        <p:txBody>
          <a:bodyPr/>
          <a:lstStyle/>
          <a:p>
            <a:pPr fontAlgn="base">
              <a:spcBef>
                <a:spcPct val="0"/>
              </a:spcBef>
              <a:spcAft>
                <a:spcPct val="0"/>
              </a:spcAft>
              <a:defRPr/>
            </a:pPr>
            <a:endParaRPr lang="cs-CZ" b="1" i="1">
              <a:solidFill>
                <a:prstClr val="black"/>
              </a:solidFill>
              <a:latin typeface="Arial" pitchFamily="34" charset="0"/>
              <a:cs typeface="Arial" pitchFamily="34" charset="0"/>
            </a:endParaRPr>
          </a:p>
        </p:txBody>
      </p:sp>
      <p:sp>
        <p:nvSpPr>
          <p:cNvPr id="288790" name="text 2"/>
          <p:cNvSpPr txBox="1">
            <a:spLocks noChangeArrowheads="1"/>
          </p:cNvSpPr>
          <p:nvPr/>
        </p:nvSpPr>
        <p:spPr bwMode="auto">
          <a:xfrm rot="-5400000">
            <a:off x="-356394" y="2616994"/>
            <a:ext cx="2033588"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8791" name="text 3"/>
          <p:cNvSpPr txBox="1">
            <a:spLocks noChangeArrowheads="1"/>
          </p:cNvSpPr>
          <p:nvPr/>
        </p:nvSpPr>
        <p:spPr bwMode="auto">
          <a:xfrm rot="-5400000">
            <a:off x="372268" y="2574132"/>
            <a:ext cx="2024063"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8792" name="text 6"/>
          <p:cNvSpPr txBox="1">
            <a:spLocks noChangeArrowheads="1"/>
          </p:cNvSpPr>
          <p:nvPr/>
        </p:nvSpPr>
        <p:spPr bwMode="auto">
          <a:xfrm rot="-5400000">
            <a:off x="1536700" y="2552700"/>
            <a:ext cx="2019300" cy="4191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8793" name="text 8"/>
          <p:cNvSpPr txBox="1">
            <a:spLocks noChangeArrowheads="1"/>
          </p:cNvSpPr>
          <p:nvPr/>
        </p:nvSpPr>
        <p:spPr bwMode="auto">
          <a:xfrm rot="-5400000">
            <a:off x="3053556" y="2559844"/>
            <a:ext cx="1995488"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8794" name="text 5"/>
          <p:cNvSpPr txBox="1">
            <a:spLocks noChangeArrowheads="1"/>
          </p:cNvSpPr>
          <p:nvPr/>
        </p:nvSpPr>
        <p:spPr bwMode="auto">
          <a:xfrm rot="-5400000">
            <a:off x="950912" y="2576513"/>
            <a:ext cx="2028825"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8795" name="text 76"/>
          <p:cNvSpPr txBox="1">
            <a:spLocks noChangeArrowheads="1"/>
          </p:cNvSpPr>
          <p:nvPr/>
        </p:nvSpPr>
        <p:spPr bwMode="auto">
          <a:xfrm>
            <a:off x="965200" y="5715000"/>
            <a:ext cx="2828925" cy="685800"/>
          </a:xfrm>
          <a:prstGeom prst="rect">
            <a:avLst/>
          </a:prstGeom>
          <a:solidFill>
            <a:srgbClr val="C0C0C0"/>
          </a:solidFill>
          <a:ln w="24765">
            <a:noFill/>
            <a:miter lim="800000"/>
            <a:headEnd/>
            <a:tailEnd/>
          </a:ln>
        </p:spPr>
        <p:txBody>
          <a:bodyPr/>
          <a:lstStyle/>
          <a:p>
            <a:pPr algn="ctr" eaLnBrk="0" fontAlgn="base" hangingPunct="0">
              <a:spcBef>
                <a:spcPct val="0"/>
              </a:spcBef>
              <a:spcAft>
                <a:spcPct val="0"/>
              </a:spcAft>
            </a:pPr>
            <a:r>
              <a:rPr lang="cs-CZ" b="1">
                <a:solidFill>
                  <a:prstClr val="black"/>
                </a:solidFill>
                <a:latin typeface="Arial" pitchFamily="34" charset="0"/>
                <a:cs typeface="Arial" pitchFamily="34" charset="0"/>
              </a:rPr>
              <a:t>Rozdíly v smysluplných kombinacích ?</a:t>
            </a:r>
          </a:p>
        </p:txBody>
      </p:sp>
      <p:sp>
        <p:nvSpPr>
          <p:cNvPr id="288796" name="text 84"/>
          <p:cNvSpPr>
            <a:spLocks noChangeArrowheads="1"/>
          </p:cNvSpPr>
          <p:nvPr/>
        </p:nvSpPr>
        <p:spPr bwMode="auto">
          <a:xfrm>
            <a:off x="5486400" y="4714875"/>
            <a:ext cx="3028950" cy="8477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Testování kontrastů</a:t>
            </a:r>
          </a:p>
          <a:p>
            <a:pPr algn="ctr" eaLnBrk="0" fontAlgn="base" hangingPunct="0">
              <a:spcBef>
                <a:spcPct val="0"/>
              </a:spcBef>
              <a:spcAft>
                <a:spcPct val="0"/>
              </a:spcAft>
            </a:pPr>
            <a:r>
              <a:rPr lang="cs-CZ">
                <a:solidFill>
                  <a:prstClr val="white"/>
                </a:solidFill>
                <a:latin typeface="Arial" pitchFamily="34" charset="0"/>
                <a:cs typeface="Arial" pitchFamily="34" charset="0"/>
              </a:rPr>
              <a:t>"Multiple range testy"</a:t>
            </a:r>
          </a:p>
        </p:txBody>
      </p:sp>
      <p:sp>
        <p:nvSpPr>
          <p:cNvPr id="288797" name="text 103"/>
          <p:cNvSpPr>
            <a:spLocks noChangeArrowheads="1"/>
          </p:cNvSpPr>
          <p:nvPr/>
        </p:nvSpPr>
        <p:spPr bwMode="auto">
          <a:xfrm>
            <a:off x="4419600" y="5857875"/>
            <a:ext cx="18288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Parametrické</a:t>
            </a:r>
          </a:p>
        </p:txBody>
      </p:sp>
      <p:sp>
        <p:nvSpPr>
          <p:cNvPr id="288798" name="text 104"/>
          <p:cNvSpPr>
            <a:spLocks noChangeArrowheads="1"/>
          </p:cNvSpPr>
          <p:nvPr/>
        </p:nvSpPr>
        <p:spPr bwMode="auto">
          <a:xfrm>
            <a:off x="6477000" y="5857875"/>
            <a:ext cx="20002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Neparametrické</a:t>
            </a:r>
          </a:p>
        </p:txBody>
      </p:sp>
      <p:sp>
        <p:nvSpPr>
          <p:cNvPr id="288799" name="text 105"/>
          <p:cNvSpPr>
            <a:spLocks noChangeArrowheads="1"/>
          </p:cNvSpPr>
          <p:nvPr/>
        </p:nvSpPr>
        <p:spPr bwMode="auto">
          <a:xfrm>
            <a:off x="7029450" y="2505075"/>
            <a:ext cx="14287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Plánované</a:t>
            </a:r>
          </a:p>
        </p:txBody>
      </p:sp>
      <p:sp>
        <p:nvSpPr>
          <p:cNvPr id="288800" name="text 106"/>
          <p:cNvSpPr>
            <a:spLocks noChangeArrowheads="1"/>
          </p:cNvSpPr>
          <p:nvPr/>
        </p:nvSpPr>
        <p:spPr bwMode="auto">
          <a:xfrm>
            <a:off x="6629400" y="3133725"/>
            <a:ext cx="18669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Neplánované</a:t>
            </a:r>
          </a:p>
        </p:txBody>
      </p:sp>
      <p:sp>
        <p:nvSpPr>
          <p:cNvPr id="288801" name="text 109"/>
          <p:cNvSpPr>
            <a:spLocks noChangeArrowheads="1"/>
          </p:cNvSpPr>
          <p:nvPr/>
        </p:nvSpPr>
        <p:spPr bwMode="auto">
          <a:xfrm>
            <a:off x="6096000" y="3829050"/>
            <a:ext cx="2390775" cy="571500"/>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Pro srovnání variant s kontrolou</a:t>
            </a:r>
          </a:p>
        </p:txBody>
      </p:sp>
      <p:sp>
        <p:nvSpPr>
          <p:cNvPr id="288802" name="Line 33"/>
          <p:cNvSpPr>
            <a:spLocks noChangeShapeType="1"/>
          </p:cNvSpPr>
          <p:nvPr/>
        </p:nvSpPr>
        <p:spPr bwMode="auto">
          <a:xfrm flipV="1">
            <a:off x="2260600" y="3733800"/>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9795" name="Rectangle 2"/>
          <p:cNvSpPr>
            <a:spLocks noGrp="1" noChangeArrowheads="1"/>
          </p:cNvSpPr>
          <p:nvPr>
            <p:ph type="title" idx="4294967295"/>
          </p:nvPr>
        </p:nvSpPr>
        <p:spPr>
          <a:xfrm>
            <a:off x="990600" y="146050"/>
            <a:ext cx="7772400" cy="762000"/>
          </a:xfrm>
          <a:noFill/>
        </p:spPr>
        <p:txBody>
          <a:bodyPr anchor="ctr"/>
          <a:lstStyle/>
          <a:p>
            <a:r>
              <a:rPr lang="cs-CZ" smtClean="0"/>
              <a:t>Příklad: Anova - One way</a:t>
            </a:r>
          </a:p>
        </p:txBody>
      </p:sp>
      <p:sp>
        <p:nvSpPr>
          <p:cNvPr id="289796" name="Text Box 3"/>
          <p:cNvSpPr txBox="1">
            <a:spLocks noChangeArrowheads="1"/>
          </p:cNvSpPr>
          <p:nvPr/>
        </p:nvSpPr>
        <p:spPr bwMode="auto">
          <a:xfrm>
            <a:off x="838200" y="1462088"/>
            <a:ext cx="7848600" cy="56388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Dávka rostlinného stimulátoru  (0, 4, 8, 12  mg/l)</a:t>
            </a:r>
          </a:p>
          <a:p>
            <a:pPr eaLnBrk="0" fontAlgn="base" hangingPunct="0">
              <a:spcBef>
                <a:spcPct val="0"/>
              </a:spcBef>
              <a:spcAft>
                <a:spcPct val="0"/>
              </a:spcAft>
            </a:pPr>
            <a:r>
              <a:rPr lang="cs-CZ" sz="1600">
                <a:solidFill>
                  <a:prstClr val="black"/>
                </a:solidFill>
                <a:latin typeface="Arial" pitchFamily="34" charset="0"/>
                <a:cs typeface="Arial" pitchFamily="34" charset="0"/>
              </a:rPr>
              <a:t>A = 4 ; n = 8</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      ANOVA</a:t>
            </a:r>
          </a:p>
          <a:p>
            <a:pPr eaLnBrk="0" fontAlgn="base" hangingPunct="0">
              <a:spcBef>
                <a:spcPct val="0"/>
              </a:spcBef>
              <a:spcAft>
                <a:spcPct val="0"/>
              </a:spcAft>
            </a:pPr>
            <a:r>
              <a:rPr lang="cs-CZ" sz="1600">
                <a:solidFill>
                  <a:prstClr val="black"/>
                </a:solidFill>
                <a:latin typeface="Arial" pitchFamily="34" charset="0"/>
                <a:cs typeface="Arial" pitchFamily="34" charset="0"/>
              </a:rPr>
              <a:t>Bartlett's test:        P = 0,9847</a:t>
            </a:r>
          </a:p>
          <a:p>
            <a:pPr eaLnBrk="0" fontAlgn="base" hangingPunct="0">
              <a:spcBef>
                <a:spcPct val="0"/>
              </a:spcBef>
              <a:spcAft>
                <a:spcPct val="0"/>
              </a:spcAft>
            </a:pPr>
            <a:r>
              <a:rPr lang="cs-CZ" sz="1600">
                <a:solidFill>
                  <a:prstClr val="black"/>
                </a:solidFill>
                <a:latin typeface="Arial" pitchFamily="34" charset="0"/>
                <a:cs typeface="Arial" pitchFamily="34" charset="0"/>
              </a:rPr>
              <a:t>K-S test:                P = 0,482 - 0,6525  pro jednotlivé kategorie</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Source   </a:t>
            </a:r>
            <a:r>
              <a:rPr lang="cs-CZ"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D. f.</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SS             MS            F </a:t>
            </a:r>
          </a:p>
          <a:p>
            <a:pPr eaLnBrk="0" fontAlgn="base" hangingPunct="0">
              <a:spcBef>
                <a:spcPct val="0"/>
              </a:spcBef>
              <a:spcAft>
                <a:spcPct val="0"/>
              </a:spcAft>
            </a:pPr>
            <a:r>
              <a:rPr lang="cs-CZ" sz="1600" b="1">
                <a:solidFill>
                  <a:prstClr val="black"/>
                </a:solidFill>
                <a:latin typeface="Arial" pitchFamily="34" charset="0"/>
                <a:cs typeface="Arial" pitchFamily="34" charset="0"/>
              </a:rPr>
              <a:t>Between Groups</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3                305,8         101,9       8,56 </a:t>
            </a:r>
          </a:p>
          <a:p>
            <a:pPr eaLnBrk="0" fontAlgn="base" hangingPunct="0">
              <a:spcBef>
                <a:spcPct val="0"/>
              </a:spcBef>
              <a:spcAft>
                <a:spcPct val="0"/>
              </a:spcAft>
            </a:pPr>
            <a:r>
              <a:rPr lang="cs-CZ" sz="1600" b="1">
                <a:solidFill>
                  <a:prstClr val="black"/>
                </a:solidFill>
                <a:latin typeface="Arial" pitchFamily="34" charset="0"/>
                <a:cs typeface="Arial" pitchFamily="34" charset="0"/>
              </a:rPr>
              <a:t>Within Groups</a:t>
            </a:r>
            <a:r>
              <a:rPr lang="cs-CZ" sz="1600">
                <a:solidFill>
                  <a:prstClr val="black"/>
                </a:solidFill>
                <a:latin typeface="Arial" pitchFamily="34" charset="0"/>
                <a:cs typeface="Arial" pitchFamily="34" charset="0"/>
              </a:rPr>
              <a:t>             28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322,2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11,9  </a:t>
            </a:r>
          </a:p>
          <a:p>
            <a:pPr eaLnBrk="0" fontAlgn="base" hangingPunct="0">
              <a:spcBef>
                <a:spcPct val="0"/>
              </a:spcBef>
              <a:spcAft>
                <a:spcPct val="0"/>
              </a:spcAft>
            </a:pPr>
            <a:r>
              <a:rPr lang="cs-CZ" sz="1600" b="1">
                <a:solidFill>
                  <a:prstClr val="black"/>
                </a:solidFill>
                <a:latin typeface="Arial" pitchFamily="34" charset="0"/>
                <a:cs typeface="Arial" pitchFamily="34" charset="0"/>
              </a:rPr>
              <a:t>Total (corr.)</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31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638,0   </a:t>
            </a:r>
            <a:r>
              <a:rPr lang="en-US" sz="1600">
                <a:solidFill>
                  <a:prstClr val="black"/>
                </a:solidFill>
                <a:latin typeface="Arial" pitchFamily="34" charset="0"/>
                <a:cs typeface="Arial" pitchFamily="34" charset="0"/>
              </a:rPr>
              <a:t> </a:t>
            </a:r>
            <a:endParaRPr lang="cs-CZ" sz="1600">
              <a:solidFill>
                <a:prstClr val="black"/>
              </a:solidFill>
              <a:latin typeface="Arial" pitchFamily="34" charset="0"/>
              <a:cs typeface="Arial" pitchFamily="34" charset="0"/>
            </a:endParaRP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II.     Multiple Range Test</a:t>
            </a:r>
          </a:p>
          <a:p>
            <a:pPr eaLnBrk="0" fontAlgn="base" hangingPunct="0">
              <a:spcBef>
                <a:spcPct val="0"/>
              </a:spcBef>
              <a:spcAft>
                <a:spcPct val="0"/>
              </a:spcAft>
            </a:pPr>
            <a:r>
              <a:rPr lang="cs-CZ" sz="1600">
                <a:solidFill>
                  <a:prstClr val="black"/>
                </a:solidFill>
                <a:latin typeface="Arial" pitchFamily="34" charset="0"/>
                <a:cs typeface="Arial" pitchFamily="34" charset="0"/>
              </a:rPr>
              <a:t>NKS -test</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Level           Average         Homogenous Groups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0                  34,8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4                  41,4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41,8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8                  52,6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p:txBody>
      </p:sp>
      <p:sp>
        <p:nvSpPr>
          <p:cNvPr id="289797" name="Line 4"/>
          <p:cNvSpPr>
            <a:spLocks noChangeShapeType="1"/>
          </p:cNvSpPr>
          <p:nvPr/>
        </p:nvSpPr>
        <p:spPr bwMode="auto">
          <a:xfrm flipV="1">
            <a:off x="965200" y="3471863"/>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8" name="Line 5"/>
          <p:cNvSpPr>
            <a:spLocks noChangeShapeType="1"/>
          </p:cNvSpPr>
          <p:nvPr/>
        </p:nvSpPr>
        <p:spPr bwMode="auto">
          <a:xfrm flipV="1">
            <a:off x="965200" y="3957638"/>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9" name="Line 6"/>
          <p:cNvSpPr>
            <a:spLocks noChangeShapeType="1"/>
          </p:cNvSpPr>
          <p:nvPr/>
        </p:nvSpPr>
        <p:spPr bwMode="auto">
          <a:xfrm rot="5400000" flipH="1" flipV="1">
            <a:off x="2200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0" name="Line 7"/>
          <p:cNvSpPr>
            <a:spLocks noChangeShapeType="1"/>
          </p:cNvSpPr>
          <p:nvPr/>
        </p:nvSpPr>
        <p:spPr bwMode="auto">
          <a:xfrm rot="5400000" flipH="1" flipV="1">
            <a:off x="3343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1" name="Line 8"/>
          <p:cNvSpPr>
            <a:spLocks noChangeShapeType="1"/>
          </p:cNvSpPr>
          <p:nvPr/>
        </p:nvSpPr>
        <p:spPr bwMode="auto">
          <a:xfrm rot="5400000" flipH="1" flipV="1">
            <a:off x="45624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2" name="Line 9"/>
          <p:cNvSpPr>
            <a:spLocks noChangeShapeType="1"/>
          </p:cNvSpPr>
          <p:nvPr/>
        </p:nvSpPr>
        <p:spPr bwMode="auto">
          <a:xfrm rot="5400000" flipH="1" flipV="1">
            <a:off x="536892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3" name="Line 10"/>
          <p:cNvSpPr>
            <a:spLocks noChangeShapeType="1"/>
          </p:cNvSpPr>
          <p:nvPr/>
        </p:nvSpPr>
        <p:spPr bwMode="auto">
          <a:xfrm flipV="1">
            <a:off x="914400" y="5426075"/>
            <a:ext cx="52292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4" name="Line 12"/>
          <p:cNvSpPr>
            <a:spLocks noChangeShapeType="1"/>
          </p:cNvSpPr>
          <p:nvPr/>
        </p:nvSpPr>
        <p:spPr bwMode="auto">
          <a:xfrm rot="16200000" flipV="1">
            <a:off x="1327944" y="5734844"/>
            <a:ext cx="1154112"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0819" name="Rectangle 2"/>
          <p:cNvSpPr>
            <a:spLocks noGrp="1" noChangeArrowheads="1"/>
          </p:cNvSpPr>
          <p:nvPr>
            <p:ph type="title" idx="4294967295"/>
          </p:nvPr>
        </p:nvSpPr>
        <p:spPr>
          <a:xfrm>
            <a:off x="990600" y="0"/>
            <a:ext cx="7772400" cy="762000"/>
          </a:xfrm>
          <a:noFill/>
        </p:spPr>
        <p:txBody>
          <a:bodyPr anchor="ctr"/>
          <a:lstStyle/>
          <a:p>
            <a:r>
              <a:rPr lang="cs-CZ" smtClean="0"/>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Srovnáváni variant po celkovém testu ANOVA</a:t>
            </a:r>
          </a:p>
        </p:txBody>
      </p:sp>
      <p:sp>
        <p:nvSpPr>
          <p:cNvPr id="290821" name="kreslení 101"/>
          <p:cNvSpPr>
            <a:spLocks/>
          </p:cNvSpPr>
          <p:nvPr/>
        </p:nvSpPr>
        <p:spPr bwMode="auto">
          <a:xfrm>
            <a:off x="2933700" y="1544638"/>
            <a:ext cx="2895600" cy="371475"/>
          </a:xfrm>
          <a:custGeom>
            <a:avLst/>
            <a:gdLst>
              <a:gd name="T0" fmla="*/ 0 w 16384"/>
              <a:gd name="T1" fmla="*/ 0 h 16384"/>
              <a:gd name="T2" fmla="*/ 11349 w 16384"/>
              <a:gd name="T3" fmla="*/ 0 h 16384"/>
              <a:gd name="T4" fmla="*/ 16384 w 16384"/>
              <a:gd name="T5" fmla="*/ 0 h 16384"/>
              <a:gd name="T6" fmla="*/ 8192 w 16384"/>
              <a:gd name="T7" fmla="*/ 16384 h 16384"/>
              <a:gd name="T8" fmla="*/ 0 w 16384"/>
              <a:gd name="T9" fmla="*/ 0 h 16384"/>
              <a:gd name="T10" fmla="*/ 0 60000 65536"/>
              <a:gd name="T11" fmla="*/ 0 60000 65536"/>
              <a:gd name="T12" fmla="*/ 0 60000 65536"/>
              <a:gd name="T13" fmla="*/ 0 60000 65536"/>
              <a:gd name="T14" fmla="*/ 0 60000 65536"/>
              <a:gd name="T15" fmla="*/ 0 w 16384"/>
              <a:gd name="T16" fmla="*/ 0 h 16384"/>
              <a:gd name="T17" fmla="*/ 16384 w 16384"/>
              <a:gd name="T18" fmla="*/ 16384 h 16384"/>
            </a:gdLst>
            <a:ahLst/>
            <a:cxnLst>
              <a:cxn ang="T10">
                <a:pos x="T0" y="T1"/>
              </a:cxn>
              <a:cxn ang="T11">
                <a:pos x="T2" y="T3"/>
              </a:cxn>
              <a:cxn ang="T12">
                <a:pos x="T4" y="T5"/>
              </a:cxn>
              <a:cxn ang="T13">
                <a:pos x="T6" y="T7"/>
              </a:cxn>
              <a:cxn ang="T14">
                <a:pos x="T8" y="T9"/>
              </a:cxn>
            </a:cxnLst>
            <a:rect l="T15" t="T16" r="T17" b="T18"/>
            <a:pathLst>
              <a:path w="16384" h="16384">
                <a:moveTo>
                  <a:pt x="0" y="0"/>
                </a:moveTo>
                <a:lnTo>
                  <a:pt x="11349" y="0"/>
                </a:lnTo>
                <a:lnTo>
                  <a:pt x="16384" y="0"/>
                </a:lnTo>
                <a:lnTo>
                  <a:pt x="8192" y="16384"/>
                </a:lnTo>
                <a:lnTo>
                  <a:pt x="0" y="0"/>
                </a:lnTo>
                <a:close/>
              </a:path>
            </a:pathLst>
          </a:custGeom>
          <a:solidFill>
            <a:srgbClr val="808080"/>
          </a:solidFill>
          <a:ln w="9525" cap="flat" cmpd="sng">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2" name="Rectangle 5"/>
          <p:cNvSpPr>
            <a:spLocks noChangeArrowheads="1"/>
          </p:cNvSpPr>
          <p:nvPr/>
        </p:nvSpPr>
        <p:spPr bwMode="auto">
          <a:xfrm>
            <a:off x="1219200" y="2085975"/>
            <a:ext cx="6629400" cy="6572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Mnoho existujících algoritmů není vhodných </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pro konkrétní případ</a:t>
            </a:r>
          </a:p>
        </p:txBody>
      </p:sp>
      <p:sp>
        <p:nvSpPr>
          <p:cNvPr id="290823" name="Rectangle 6"/>
          <p:cNvSpPr>
            <a:spLocks noChangeArrowheads="1"/>
          </p:cNvSpPr>
          <p:nvPr/>
        </p:nvSpPr>
        <p:spPr bwMode="auto">
          <a:xfrm>
            <a:off x="2571750" y="2952750"/>
            <a:ext cx="3724275" cy="581025"/>
          </a:xfrm>
          <a:prstGeom prst="rect">
            <a:avLst/>
          </a:prstGeom>
          <a:solidFill>
            <a:srgbClr val="FFFFFF"/>
          </a:soli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4" name="Rectangle 7"/>
          <p:cNvSpPr>
            <a:spLocks noChangeArrowheads="1"/>
          </p:cNvSpPr>
          <p:nvPr/>
        </p:nvSpPr>
        <p:spPr bwMode="auto">
          <a:xfrm>
            <a:off x="2571750" y="2952750"/>
            <a:ext cx="3724275" cy="5810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Day and Quin</a:t>
            </a:r>
          </a:p>
          <a:p>
            <a:pPr algn="ctr" eaLnBrk="0" fontAlgn="base" hangingPunct="0">
              <a:spcBef>
                <a:spcPct val="0"/>
              </a:spcBef>
              <a:spcAft>
                <a:spcPct val="0"/>
              </a:spcAft>
            </a:pPr>
            <a:r>
              <a:rPr lang="cs-CZ" sz="1600" b="1">
                <a:solidFill>
                  <a:prstClr val="black"/>
                </a:solidFill>
                <a:latin typeface="Arial" pitchFamily="34" charset="0"/>
                <a:cs typeface="Arial" pitchFamily="34" charset="0"/>
              </a:rPr>
              <a:t>Ecological Monographs,1989</a:t>
            </a:r>
          </a:p>
        </p:txBody>
      </p:sp>
      <p:sp>
        <p:nvSpPr>
          <p:cNvPr id="290825" name="Rectangle 8"/>
          <p:cNvSpPr>
            <a:spLocks noChangeArrowheads="1"/>
          </p:cNvSpPr>
          <p:nvPr/>
        </p:nvSpPr>
        <p:spPr bwMode="auto">
          <a:xfrm>
            <a:off x="152400" y="3573463"/>
            <a:ext cx="4405313" cy="2633662"/>
          </a:xfrm>
          <a:prstGeom prst="rect">
            <a:avLst/>
          </a:prstGeom>
          <a:no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6" name="Text Box 9"/>
          <p:cNvSpPr txBox="1">
            <a:spLocks noChangeArrowheads="1"/>
          </p:cNvSpPr>
          <p:nvPr/>
        </p:nvSpPr>
        <p:spPr bwMode="auto">
          <a:xfrm>
            <a:off x="317500"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a:t>
            </a:r>
          </a:p>
        </p:txBody>
      </p:sp>
      <p:sp>
        <p:nvSpPr>
          <p:cNvPr id="290827" name="Text Box 10"/>
          <p:cNvSpPr txBox="1">
            <a:spLocks noChangeArrowheads="1"/>
          </p:cNvSpPr>
          <p:nvPr/>
        </p:nvSpPr>
        <p:spPr bwMode="auto">
          <a:xfrm>
            <a:off x="1698625"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Využití</a:t>
            </a:r>
          </a:p>
        </p:txBody>
      </p:sp>
      <p:sp>
        <p:nvSpPr>
          <p:cNvPr id="290828" name="Text Box 11"/>
          <p:cNvSpPr txBox="1">
            <a:spLocks noChangeArrowheads="1"/>
          </p:cNvSpPr>
          <p:nvPr/>
        </p:nvSpPr>
        <p:spPr bwMode="auto">
          <a:xfrm>
            <a:off x="3098800" y="3727450"/>
            <a:ext cx="1397000"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Poznámka</a:t>
            </a:r>
          </a:p>
        </p:txBody>
      </p:sp>
      <p:sp>
        <p:nvSpPr>
          <p:cNvPr id="290829" name="Text Box 12"/>
          <p:cNvSpPr txBox="1">
            <a:spLocks noChangeArrowheads="1"/>
          </p:cNvSpPr>
          <p:nvPr/>
        </p:nvSpPr>
        <p:spPr bwMode="auto">
          <a:xfrm>
            <a:off x="317500"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Dunnett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Williams</a:t>
            </a:r>
          </a:p>
        </p:txBody>
      </p:sp>
      <p:sp>
        <p:nvSpPr>
          <p:cNvPr id="290830" name="Text Box 13"/>
          <p:cNvSpPr txBox="1">
            <a:spLocks noChangeArrowheads="1"/>
          </p:cNvSpPr>
          <p:nvPr/>
        </p:nvSpPr>
        <p:spPr bwMode="auto">
          <a:xfrm>
            <a:off x="1698625"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Srovnání s kontrolou</a:t>
            </a:r>
          </a:p>
        </p:txBody>
      </p:sp>
      <p:sp>
        <p:nvSpPr>
          <p:cNvPr id="290831" name="Text Box 14"/>
          <p:cNvSpPr txBox="1">
            <a:spLocks noChangeArrowheads="1"/>
          </p:cNvSpPr>
          <p:nvPr/>
        </p:nvSpPr>
        <p:spPr bwMode="auto">
          <a:xfrm>
            <a:off x="3098800" y="4378325"/>
            <a:ext cx="1397000" cy="476250"/>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Ex. i modifikace pro různá n.</a:t>
            </a:r>
          </a:p>
        </p:txBody>
      </p:sp>
      <p:sp>
        <p:nvSpPr>
          <p:cNvPr id="290832" name="Text Box 15"/>
          <p:cNvSpPr txBox="1">
            <a:spLocks noChangeArrowheads="1"/>
          </p:cNvSpPr>
          <p:nvPr/>
        </p:nvSpPr>
        <p:spPr bwMode="auto">
          <a:xfrm>
            <a:off x="317500"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ANOVA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testy (F)</a:t>
            </a:r>
          </a:p>
        </p:txBody>
      </p:sp>
      <p:sp>
        <p:nvSpPr>
          <p:cNvPr id="290833" name="Text Box 16"/>
          <p:cNvSpPr txBox="1">
            <a:spLocks noChangeArrowheads="1"/>
          </p:cNvSpPr>
          <p:nvPr/>
        </p:nvSpPr>
        <p:spPr bwMode="auto">
          <a:xfrm>
            <a:off x="1698625"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Orthogonální kontrasty</a:t>
            </a:r>
          </a:p>
        </p:txBody>
      </p:sp>
      <p:sp>
        <p:nvSpPr>
          <p:cNvPr id="290834" name="Text Box 17"/>
          <p:cNvSpPr txBox="1">
            <a:spLocks noChangeArrowheads="1"/>
          </p:cNvSpPr>
          <p:nvPr/>
        </p:nvSpPr>
        <p:spPr bwMode="auto">
          <a:xfrm>
            <a:off x="3098800" y="4984750"/>
            <a:ext cx="1397000"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Plánovaná srovnání</a:t>
            </a:r>
          </a:p>
        </p:txBody>
      </p:sp>
      <p:sp>
        <p:nvSpPr>
          <p:cNvPr id="290835" name="Text Box 18"/>
          <p:cNvSpPr txBox="1">
            <a:spLocks noChangeArrowheads="1"/>
          </p:cNvSpPr>
          <p:nvPr/>
        </p:nvSpPr>
        <p:spPr bwMode="auto">
          <a:xfrm>
            <a:off x="317500"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Ryan Q test</a:t>
            </a:r>
          </a:p>
        </p:txBody>
      </p:sp>
      <p:sp>
        <p:nvSpPr>
          <p:cNvPr id="290836" name="Text Box 19"/>
          <p:cNvSpPr txBox="1">
            <a:spLocks noChangeArrowheads="1"/>
          </p:cNvSpPr>
          <p:nvPr/>
        </p:nvSpPr>
        <p:spPr bwMode="auto">
          <a:xfrm>
            <a:off x="1698625"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Jednoduché kontrasty</a:t>
            </a:r>
          </a:p>
        </p:txBody>
      </p:sp>
      <p:sp>
        <p:nvSpPr>
          <p:cNvPr id="290837" name="Text Box 20"/>
          <p:cNvSpPr txBox="1">
            <a:spLocks noChangeArrowheads="1"/>
          </p:cNvSpPr>
          <p:nvPr/>
        </p:nvSpPr>
        <p:spPr bwMode="auto">
          <a:xfrm>
            <a:off x="3098800" y="5591175"/>
            <a:ext cx="1397000" cy="477838"/>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Vyhodnocen jako nejlepší test</a:t>
            </a:r>
          </a:p>
        </p:txBody>
      </p:sp>
      <p:sp>
        <p:nvSpPr>
          <p:cNvPr id="290838" name="Rectangle 21"/>
          <p:cNvSpPr>
            <a:spLocks noChangeArrowheads="1"/>
          </p:cNvSpPr>
          <p:nvPr/>
        </p:nvSpPr>
        <p:spPr bwMode="auto">
          <a:xfrm>
            <a:off x="4772025" y="3573463"/>
            <a:ext cx="4219575" cy="2619375"/>
          </a:xfrm>
          <a:prstGeom prst="rect">
            <a:avLst/>
          </a:prstGeom>
          <a:gradFill rotWithShape="0">
            <a:gsLst>
              <a:gs pos="0">
                <a:srgbClr val="FFFFFF"/>
              </a:gs>
              <a:gs pos="100000">
                <a:srgbClr val="F5F5F5"/>
              </a:gs>
            </a:gsLst>
            <a:path path="shape">
              <a:fillToRect l="50000" t="50000" r="50000" b="50000"/>
            </a:path>
          </a:gra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39" name="Text Box 22"/>
          <p:cNvSpPr txBox="1">
            <a:spLocks noChangeArrowheads="1"/>
          </p:cNvSpPr>
          <p:nvPr/>
        </p:nvSpPr>
        <p:spPr bwMode="auto">
          <a:xfrm>
            <a:off x="4838700" y="3644900"/>
            <a:ext cx="4076700"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pro jednoduché kontrasty</a:t>
            </a:r>
          </a:p>
        </p:txBody>
      </p:sp>
      <p:sp>
        <p:nvSpPr>
          <p:cNvPr id="290840" name="Text Box 23"/>
          <p:cNvSpPr txBox="1">
            <a:spLocks noChangeArrowheads="1"/>
          </p:cNvSpPr>
          <p:nvPr/>
        </p:nvSpPr>
        <p:spPr bwMode="auto">
          <a:xfrm>
            <a:off x="4838700"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Scheffe</a:t>
            </a:r>
          </a:p>
        </p:txBody>
      </p:sp>
      <p:sp>
        <p:nvSpPr>
          <p:cNvPr id="290841" name="Text Box 24"/>
          <p:cNvSpPr txBox="1">
            <a:spLocks noChangeArrowheads="1"/>
          </p:cNvSpPr>
          <p:nvPr/>
        </p:nvSpPr>
        <p:spPr bwMode="auto">
          <a:xfrm>
            <a:off x="6219825"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Tukey</a:t>
            </a:r>
          </a:p>
        </p:txBody>
      </p:sp>
      <p:sp>
        <p:nvSpPr>
          <p:cNvPr id="290842" name="Text Box 25"/>
          <p:cNvSpPr txBox="1">
            <a:spLocks noChangeArrowheads="1"/>
          </p:cNvSpPr>
          <p:nvPr/>
        </p:nvSpPr>
        <p:spPr bwMode="auto">
          <a:xfrm>
            <a:off x="7620000" y="39973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LSD</a:t>
            </a:r>
          </a:p>
        </p:txBody>
      </p:sp>
      <p:sp>
        <p:nvSpPr>
          <p:cNvPr id="290843" name="Text Box 26"/>
          <p:cNvSpPr txBox="1">
            <a:spLocks noChangeArrowheads="1"/>
          </p:cNvSpPr>
          <p:nvPr/>
        </p:nvSpPr>
        <p:spPr bwMode="auto">
          <a:xfrm>
            <a:off x="4838700" y="4549775"/>
            <a:ext cx="1314450"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Bonferroni</a:t>
            </a:r>
          </a:p>
        </p:txBody>
      </p:sp>
      <p:sp>
        <p:nvSpPr>
          <p:cNvPr id="290844" name="Text Box 27"/>
          <p:cNvSpPr txBox="1">
            <a:spLocks noChangeArrowheads="1"/>
          </p:cNvSpPr>
          <p:nvPr/>
        </p:nvSpPr>
        <p:spPr bwMode="auto">
          <a:xfrm>
            <a:off x="6219825" y="454977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700" b="1">
                <a:solidFill>
                  <a:prstClr val="black"/>
                </a:solidFill>
                <a:latin typeface="Arial" pitchFamily="34" charset="0"/>
                <a:cs typeface="Arial" pitchFamily="34" charset="0"/>
              </a:rPr>
              <a:t>Dunn-Sidák</a:t>
            </a:r>
          </a:p>
        </p:txBody>
      </p:sp>
      <p:sp>
        <p:nvSpPr>
          <p:cNvPr id="290845" name="Text Box 28"/>
          <p:cNvSpPr txBox="1">
            <a:spLocks noChangeArrowheads="1"/>
          </p:cNvSpPr>
          <p:nvPr/>
        </p:nvSpPr>
        <p:spPr bwMode="auto">
          <a:xfrm>
            <a:off x="7620000" y="45593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Kramer</a:t>
            </a:r>
          </a:p>
        </p:txBody>
      </p:sp>
      <p:sp>
        <p:nvSpPr>
          <p:cNvPr id="290846" name="Text Box 29"/>
          <p:cNvSpPr txBox="1">
            <a:spLocks noChangeArrowheads="1"/>
          </p:cNvSpPr>
          <p:nvPr/>
        </p:nvSpPr>
        <p:spPr bwMode="auto">
          <a:xfrm>
            <a:off x="4848225" y="5673725"/>
            <a:ext cx="11715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Duncan</a:t>
            </a:r>
          </a:p>
        </p:txBody>
      </p:sp>
      <p:sp>
        <p:nvSpPr>
          <p:cNvPr id="290847" name="Text Box 30"/>
          <p:cNvSpPr txBox="1">
            <a:spLocks noChangeArrowheads="1"/>
          </p:cNvSpPr>
          <p:nvPr/>
        </p:nvSpPr>
        <p:spPr bwMode="auto">
          <a:xfrm>
            <a:off x="6096000" y="5673725"/>
            <a:ext cx="14382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Student - Newmann-Keuls</a:t>
            </a:r>
          </a:p>
        </p:txBody>
      </p:sp>
      <p:sp>
        <p:nvSpPr>
          <p:cNvPr id="290848" name="Text Box 31"/>
          <p:cNvSpPr txBox="1">
            <a:spLocks noChangeArrowheads="1"/>
          </p:cNvSpPr>
          <p:nvPr/>
        </p:nvSpPr>
        <p:spPr bwMode="auto">
          <a:xfrm>
            <a:off x="7616825" y="56737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Waller-Duncan k ratio</a:t>
            </a:r>
          </a:p>
        </p:txBody>
      </p:sp>
      <p:sp>
        <p:nvSpPr>
          <p:cNvPr id="290849" name="Text Box 32"/>
          <p:cNvSpPr txBox="1">
            <a:spLocks noChangeArrowheads="1"/>
          </p:cNvSpPr>
          <p:nvPr/>
        </p:nvSpPr>
        <p:spPr bwMode="auto">
          <a:xfrm>
            <a:off x="4838700" y="5292725"/>
            <a:ext cx="4086225"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nevhodné</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3891" name="Rectangle 2"/>
          <p:cNvSpPr>
            <a:spLocks noGrp="1"/>
          </p:cNvSpPr>
          <p:nvPr>
            <p:ph type="title" idx="4294967295"/>
          </p:nvPr>
        </p:nvSpPr>
        <p:spPr/>
        <p:txBody>
          <a:bodyPr/>
          <a:lstStyle/>
          <a:p>
            <a:r>
              <a:rPr lang="cs-CZ" dirty="0" smtClean="0"/>
              <a:t>Anotace</a:t>
            </a:r>
          </a:p>
        </p:txBody>
      </p:sp>
      <p:sp>
        <p:nvSpPr>
          <p:cNvPr id="293892" name="Rectangle 3"/>
          <p:cNvSpPr>
            <a:spLocks noGrp="1"/>
          </p:cNvSpPr>
          <p:nvPr>
            <p:ph type="body" idx="4294967295"/>
          </p:nvPr>
        </p:nvSpPr>
        <p:spPr/>
        <p:txBody>
          <a:bodyPr/>
          <a:lstStyle/>
          <a:p>
            <a:r>
              <a:rPr lang="cs-CZ" sz="2400" b="1" dirty="0" smtClean="0"/>
              <a:t>t-test </a:t>
            </a:r>
            <a:r>
              <a:rPr lang="cs-CZ" sz="2400" dirty="0" smtClean="0"/>
              <a:t>slouží pro porovnání průměrů spojité proměnné ve dvou (diskrétních) skupinách.</a:t>
            </a:r>
          </a:p>
          <a:p>
            <a:r>
              <a:rPr lang="cs-CZ" sz="2400" b="1" dirty="0" smtClean="0"/>
              <a:t>Analýza rozptylu (ANOVA) </a:t>
            </a:r>
            <a:r>
              <a:rPr lang="cs-CZ" sz="2400" dirty="0" smtClean="0"/>
              <a:t>umožňuje totéž porovnání provést pro větší počet (diskrétních) skupin.</a:t>
            </a:r>
          </a:p>
          <a:p>
            <a:r>
              <a:rPr lang="cs-CZ" sz="2400" b="1" dirty="0" smtClean="0"/>
              <a:t>Korelační analýza</a:t>
            </a:r>
            <a:r>
              <a:rPr lang="cs-CZ" sz="2400" dirty="0" smtClean="0"/>
              <a:t> je využívána pro vyhodnocení míry vztahu dvou spojitých proměnných. </a:t>
            </a:r>
          </a:p>
          <a:p>
            <a:r>
              <a:rPr lang="cs-CZ" sz="2400" b="1" dirty="0" smtClean="0"/>
              <a:t>Regresní analýza</a:t>
            </a:r>
            <a:r>
              <a:rPr lang="cs-CZ" sz="2400" dirty="0" smtClean="0"/>
              <a:t> vytváří model vztahu dvou nebo více proměnných, tedy jakým způsobem jedna proměnná (vysvětlovaná) závisí na jiných proměnných (</a:t>
            </a:r>
            <a:r>
              <a:rPr lang="cs-CZ" sz="2400" dirty="0" err="1" smtClean="0"/>
              <a:t>prediktorech</a:t>
            </a:r>
            <a:r>
              <a:rPr lang="cs-CZ" sz="2400" dirty="0" smtClean="0"/>
              <a:t>). </a:t>
            </a:r>
          </a:p>
          <a:p>
            <a:pPr marL="0" indent="0">
              <a:buNone/>
            </a:pPr>
            <a:r>
              <a:rPr lang="cs-CZ" sz="2400" dirty="0" smtClean="0">
                <a:solidFill>
                  <a:srgbClr val="C00000"/>
                </a:solidFill>
              </a:rPr>
              <a:t>Regresní analýza je obdobně jako ANOVA nástrojem pro vysvětlení variability hodnocené proměnné.</a:t>
            </a:r>
          </a:p>
          <a:p>
            <a:pPr marL="0" indent="0">
              <a:buNone/>
            </a:pPr>
            <a:r>
              <a:rPr lang="cs-CZ" sz="2400" dirty="0" smtClean="0">
                <a:solidFill>
                  <a:srgbClr val="C00000"/>
                </a:solidFill>
              </a:rPr>
              <a:t>Existují rovněž </a:t>
            </a:r>
            <a:r>
              <a:rPr lang="cs-CZ" sz="2400" dirty="0" err="1" smtClean="0">
                <a:solidFill>
                  <a:srgbClr val="C00000"/>
                </a:solidFill>
              </a:rPr>
              <a:t>neparametrické</a:t>
            </a:r>
            <a:r>
              <a:rPr lang="cs-CZ" sz="2400" dirty="0" smtClean="0">
                <a:solidFill>
                  <a:srgbClr val="C00000"/>
                </a:solidFill>
              </a:rPr>
              <a:t> varianty t-testu a </a:t>
            </a:r>
            <a:r>
              <a:rPr lang="cs-CZ" sz="2400" dirty="0" err="1" smtClean="0">
                <a:solidFill>
                  <a:srgbClr val="C00000"/>
                </a:solidFill>
              </a:rPr>
              <a:t>ANOVy</a:t>
            </a:r>
            <a:r>
              <a:rPr lang="cs-CZ" sz="2400" dirty="0" smtClean="0">
                <a:solidFill>
                  <a:srgbClr val="C00000"/>
                </a:solidFill>
              </a:rPr>
              <a:t>.</a:t>
            </a:r>
          </a:p>
          <a:p>
            <a:pPr marL="0" indent="0">
              <a:buNone/>
            </a:pPr>
            <a:endParaRPr lang="cs-CZ"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1843" name="Rectangle 2"/>
          <p:cNvSpPr>
            <a:spLocks noGrp="1" noChangeArrowheads="1"/>
          </p:cNvSpPr>
          <p:nvPr>
            <p:ph type="title" idx="4294967295"/>
          </p:nvPr>
        </p:nvSpPr>
        <p:spPr>
          <a:xfrm>
            <a:off x="301625" y="463550"/>
            <a:ext cx="8534400" cy="373063"/>
          </a:xfrm>
          <a:noFill/>
        </p:spPr>
        <p:txBody>
          <a:bodyPr anchor="ctr"/>
          <a:lstStyle/>
          <a:p>
            <a:r>
              <a:rPr lang="cs-CZ" smtClean="0"/>
              <a:t>Řada post-hoc testů v různých SW</a:t>
            </a:r>
          </a:p>
        </p:txBody>
      </p:sp>
      <p:pic>
        <p:nvPicPr>
          <p:cNvPr id="291844" name="Picture 3"/>
          <p:cNvPicPr>
            <a:picLocks noChangeAspect="1" noChangeArrowheads="1"/>
          </p:cNvPicPr>
          <p:nvPr/>
        </p:nvPicPr>
        <p:blipFill>
          <a:blip r:embed="rId2" cstate="print"/>
          <a:srcRect/>
          <a:stretch>
            <a:fillRect/>
          </a:stretch>
        </p:blipFill>
        <p:spPr bwMode="auto">
          <a:xfrm>
            <a:off x="250825" y="1366838"/>
            <a:ext cx="4033838" cy="3214687"/>
          </a:xfrm>
          <a:prstGeom prst="rect">
            <a:avLst/>
          </a:prstGeom>
          <a:noFill/>
          <a:ln w="9525">
            <a:noFill/>
            <a:miter lim="800000"/>
            <a:headEnd/>
            <a:tailEnd/>
          </a:ln>
        </p:spPr>
      </p:pic>
      <p:pic>
        <p:nvPicPr>
          <p:cNvPr id="291845" name="Picture 4"/>
          <p:cNvPicPr>
            <a:picLocks noChangeAspect="1" noChangeArrowheads="1"/>
          </p:cNvPicPr>
          <p:nvPr/>
        </p:nvPicPr>
        <p:blipFill>
          <a:blip r:embed="rId3" cstate="print"/>
          <a:srcRect/>
          <a:stretch>
            <a:fillRect/>
          </a:stretch>
        </p:blipFill>
        <p:spPr bwMode="auto">
          <a:xfrm>
            <a:off x="5219700" y="1417638"/>
            <a:ext cx="3351213" cy="2928937"/>
          </a:xfrm>
          <a:prstGeom prst="rect">
            <a:avLst/>
          </a:prstGeom>
          <a:noFill/>
          <a:ln w="9525">
            <a:noFill/>
            <a:miter lim="800000"/>
            <a:headEnd/>
            <a:tailEnd/>
          </a:ln>
        </p:spPr>
      </p:pic>
      <p:pic>
        <p:nvPicPr>
          <p:cNvPr id="291846" name="Picture 5"/>
          <p:cNvPicPr>
            <a:picLocks noChangeAspect="1" noChangeArrowheads="1"/>
          </p:cNvPicPr>
          <p:nvPr/>
        </p:nvPicPr>
        <p:blipFill>
          <a:blip r:embed="rId4" cstate="print"/>
          <a:srcRect/>
          <a:stretch>
            <a:fillRect/>
          </a:stretch>
        </p:blipFill>
        <p:spPr bwMode="auto">
          <a:xfrm>
            <a:off x="2771775" y="3573463"/>
            <a:ext cx="4191000" cy="2733675"/>
          </a:xfrm>
          <a:prstGeom prst="rect">
            <a:avLst/>
          </a:prstGeom>
          <a:noFill/>
          <a:ln w="9525">
            <a:noFill/>
            <a:miter lim="800000"/>
            <a:headEnd/>
            <a:tailEnd/>
          </a:ln>
        </p:spPr>
      </p:pic>
      <p:pic>
        <p:nvPicPr>
          <p:cNvPr id="291847" name="Picture 6" descr="logo"/>
          <p:cNvPicPr>
            <a:picLocks noChangeAspect="1" noChangeArrowheads="1"/>
          </p:cNvPicPr>
          <p:nvPr/>
        </p:nvPicPr>
        <p:blipFill>
          <a:blip r:embed="rId5" cstate="print"/>
          <a:srcRect/>
          <a:stretch>
            <a:fillRect/>
          </a:stretch>
        </p:blipFill>
        <p:spPr bwMode="auto">
          <a:xfrm>
            <a:off x="4427538" y="5661025"/>
            <a:ext cx="431800" cy="431800"/>
          </a:xfrm>
          <a:prstGeom prst="rect">
            <a:avLst/>
          </a:prstGeom>
          <a:noFill/>
          <a:ln w="9525">
            <a:noFill/>
            <a:miter lim="800000"/>
            <a:headEnd/>
            <a:tailEnd/>
          </a:ln>
        </p:spPr>
      </p:pic>
      <p:pic>
        <p:nvPicPr>
          <p:cNvPr id="291848" name="Picture 7" descr="statsoft"/>
          <p:cNvPicPr>
            <a:picLocks noChangeAspect="1" noChangeArrowheads="1"/>
          </p:cNvPicPr>
          <p:nvPr/>
        </p:nvPicPr>
        <p:blipFill>
          <a:blip r:embed="rId6" cstate="print"/>
          <a:srcRect/>
          <a:stretch>
            <a:fillRect/>
          </a:stretch>
        </p:blipFill>
        <p:spPr bwMode="auto">
          <a:xfrm>
            <a:off x="7164388" y="2924175"/>
            <a:ext cx="1368425" cy="352425"/>
          </a:xfrm>
          <a:prstGeom prst="rect">
            <a:avLst/>
          </a:prstGeom>
          <a:noFill/>
          <a:ln w="9525">
            <a:noFill/>
            <a:miter lim="800000"/>
            <a:headEnd/>
            <a:tailEnd/>
          </a:ln>
        </p:spPr>
      </p:pic>
      <p:pic>
        <p:nvPicPr>
          <p:cNvPr id="291849" name="Picture 8"/>
          <p:cNvPicPr>
            <a:picLocks noChangeAspect="1" noChangeArrowheads="1"/>
          </p:cNvPicPr>
          <p:nvPr/>
        </p:nvPicPr>
        <p:blipFill>
          <a:blip r:embed="rId7" cstate="print"/>
          <a:srcRect/>
          <a:stretch>
            <a:fillRect/>
          </a:stretch>
        </p:blipFill>
        <p:spPr bwMode="auto">
          <a:xfrm>
            <a:off x="2987675" y="2133600"/>
            <a:ext cx="1200150" cy="333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0357" name="Title 1"/>
          <p:cNvSpPr>
            <a:spLocks noGrp="1"/>
          </p:cNvSpPr>
          <p:nvPr>
            <p:ph type="title" idx="4294967295"/>
          </p:nvPr>
        </p:nvSpPr>
        <p:spPr/>
        <p:txBody>
          <a:bodyPr anchor="ctr"/>
          <a:lstStyle/>
          <a:p>
            <a:pPr eaLnBrk="1" hangingPunct="1"/>
            <a:r>
              <a:rPr lang="cs-CZ" smtClean="0"/>
              <a:t>ANCOVA</a:t>
            </a:r>
          </a:p>
        </p:txBody>
      </p:sp>
      <p:sp>
        <p:nvSpPr>
          <p:cNvPr id="100358" name="Content Placeholder 2"/>
          <p:cNvSpPr>
            <a:spLocks noGrp="1"/>
          </p:cNvSpPr>
          <p:nvPr>
            <p:ph idx="4294967295"/>
          </p:nvPr>
        </p:nvSpPr>
        <p:spPr>
          <a:xfrm>
            <a:off x="493713" y="1484313"/>
            <a:ext cx="8650287" cy="4897437"/>
          </a:xfrm>
        </p:spPr>
        <p:txBody>
          <a:bodyPr/>
          <a:lstStyle/>
          <a:p>
            <a:pPr eaLnBrk="1" hangingPunct="1"/>
            <a:r>
              <a:rPr lang="cs-CZ" sz="2300" smtClean="0"/>
              <a:t>Rozšíření ANOVA</a:t>
            </a:r>
          </a:p>
          <a:p>
            <a:pPr eaLnBrk="1" hangingPunct="1"/>
            <a:r>
              <a:rPr lang="cs-CZ" sz="2300" smtClean="0"/>
              <a:t>Současná analýza kategoriálních a spojitých prediktorů</a:t>
            </a:r>
          </a:p>
          <a:p>
            <a:pPr eaLnBrk="1" hangingPunct="1"/>
            <a:r>
              <a:rPr lang="cs-CZ" sz="2300" smtClean="0"/>
              <a:t>Testování hypotézy paralelismu regresních vztahů</a:t>
            </a:r>
          </a:p>
        </p:txBody>
      </p:sp>
      <p:graphicFrame>
        <p:nvGraphicFramePr>
          <p:cNvPr id="100354" name="Object 2"/>
          <p:cNvGraphicFramePr>
            <a:graphicFrameLocks noChangeAspect="1"/>
          </p:cNvGraphicFramePr>
          <p:nvPr/>
        </p:nvGraphicFramePr>
        <p:xfrm>
          <a:off x="1042988" y="2997200"/>
          <a:ext cx="2714625" cy="1962150"/>
        </p:xfrm>
        <a:graphic>
          <a:graphicData uri="http://schemas.openxmlformats.org/presentationml/2006/ole">
            <p:oleObj spid="_x0000_s95234" name="Chart" r:id="rId3" imgW="2714557" imgH="1962240" progId="MSGraph.Chart.8">
              <p:embed followColorScheme="full"/>
            </p:oleObj>
          </a:graphicData>
        </a:graphic>
      </p:graphicFrame>
      <p:sp>
        <p:nvSpPr>
          <p:cNvPr id="28678" name="Text Box 6"/>
          <p:cNvSpPr txBox="1">
            <a:spLocks noChangeArrowheads="1"/>
          </p:cNvSpPr>
          <p:nvPr/>
        </p:nvSpPr>
        <p:spPr bwMode="auto">
          <a:xfrm>
            <a:off x="1676400" y="4940300"/>
            <a:ext cx="1455738"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79" name="Text Box 7"/>
          <p:cNvSpPr txBox="1">
            <a:spLocks noChangeArrowheads="1"/>
          </p:cNvSpPr>
          <p:nvPr/>
        </p:nvSpPr>
        <p:spPr bwMode="auto">
          <a:xfrm rot="-5400000">
            <a:off x="-204787"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0" name="Text Box 8"/>
          <p:cNvSpPr txBox="1">
            <a:spLocks noChangeArrowheads="1"/>
          </p:cNvSpPr>
          <p:nvPr/>
        </p:nvSpPr>
        <p:spPr bwMode="auto">
          <a:xfrm>
            <a:off x="3298825" y="3484563"/>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1" name="Line 9"/>
          <p:cNvSpPr>
            <a:spLocks noChangeShapeType="1"/>
          </p:cNvSpPr>
          <p:nvPr/>
        </p:nvSpPr>
        <p:spPr bwMode="auto">
          <a:xfrm flipH="1" flipV="1">
            <a:off x="3059113" y="3357563"/>
            <a:ext cx="217487" cy="217487"/>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3" name="Line 11"/>
          <p:cNvSpPr>
            <a:spLocks noChangeShapeType="1"/>
          </p:cNvSpPr>
          <p:nvPr/>
        </p:nvSpPr>
        <p:spPr bwMode="auto">
          <a:xfrm flipH="1">
            <a:off x="3059113" y="3644900"/>
            <a:ext cx="217487" cy="144463"/>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graphicFrame>
        <p:nvGraphicFramePr>
          <p:cNvPr id="100355" name="Object 3"/>
          <p:cNvGraphicFramePr>
            <a:graphicFrameLocks noChangeAspect="1"/>
          </p:cNvGraphicFramePr>
          <p:nvPr/>
        </p:nvGraphicFramePr>
        <p:xfrm>
          <a:off x="5435600" y="2997200"/>
          <a:ext cx="2714625" cy="1962150"/>
        </p:xfrm>
        <a:graphic>
          <a:graphicData uri="http://schemas.openxmlformats.org/presentationml/2006/ole">
            <p:oleObj spid="_x0000_s95235" name="Chart" r:id="rId4" imgW="2714557" imgH="1962240" progId="MSGraph.Chart.8">
              <p:embed followColorScheme="full"/>
            </p:oleObj>
          </a:graphicData>
        </a:graphic>
      </p:graphicFrame>
      <p:sp>
        <p:nvSpPr>
          <p:cNvPr id="28685" name="Text Box 13"/>
          <p:cNvSpPr txBox="1">
            <a:spLocks noChangeArrowheads="1"/>
          </p:cNvSpPr>
          <p:nvPr/>
        </p:nvSpPr>
        <p:spPr bwMode="auto">
          <a:xfrm>
            <a:off x="6069013" y="4940300"/>
            <a:ext cx="1455737"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86" name="Text Box 14"/>
          <p:cNvSpPr txBox="1">
            <a:spLocks noChangeArrowheads="1"/>
          </p:cNvSpPr>
          <p:nvPr/>
        </p:nvSpPr>
        <p:spPr bwMode="auto">
          <a:xfrm rot="-5400000">
            <a:off x="4187825"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7" name="Text Box 15"/>
          <p:cNvSpPr txBox="1">
            <a:spLocks noChangeArrowheads="1"/>
          </p:cNvSpPr>
          <p:nvPr/>
        </p:nvSpPr>
        <p:spPr bwMode="auto">
          <a:xfrm>
            <a:off x="7740650" y="3213100"/>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8" name="Line 16"/>
          <p:cNvSpPr>
            <a:spLocks noChangeShapeType="1"/>
          </p:cNvSpPr>
          <p:nvPr/>
        </p:nvSpPr>
        <p:spPr bwMode="auto">
          <a:xfrm flipH="1" flipV="1">
            <a:off x="7451725" y="3357563"/>
            <a:ext cx="360363" cy="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9" name="Line 17"/>
          <p:cNvSpPr>
            <a:spLocks noChangeShapeType="1"/>
          </p:cNvSpPr>
          <p:nvPr/>
        </p:nvSpPr>
        <p:spPr bwMode="auto">
          <a:xfrm flipH="1">
            <a:off x="7451725" y="3429000"/>
            <a:ext cx="360363" cy="73025"/>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0" name="Text Box 18"/>
          <p:cNvSpPr txBox="1">
            <a:spLocks noChangeArrowheads="1"/>
          </p:cNvSpPr>
          <p:nvPr/>
        </p:nvSpPr>
        <p:spPr bwMode="auto">
          <a:xfrm>
            <a:off x="68421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neovlivňuje vztah proměnných </a:t>
            </a:r>
          </a:p>
        </p:txBody>
      </p:sp>
      <p:sp>
        <p:nvSpPr>
          <p:cNvPr id="28692" name="Text Box 20"/>
          <p:cNvSpPr txBox="1">
            <a:spLocks noChangeArrowheads="1"/>
          </p:cNvSpPr>
          <p:nvPr/>
        </p:nvSpPr>
        <p:spPr bwMode="auto">
          <a:xfrm>
            <a:off x="514826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ovlivňuje vztah proměnných </a:t>
            </a:r>
          </a:p>
        </p:txBody>
      </p:sp>
      <p:sp>
        <p:nvSpPr>
          <p:cNvPr id="28693" name="AutoShape 21"/>
          <p:cNvSpPr>
            <a:spLocks noChangeArrowheads="1"/>
          </p:cNvSpPr>
          <p:nvPr/>
        </p:nvSpPr>
        <p:spPr bwMode="auto">
          <a:xfrm rot="10800000">
            <a:off x="1835150"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4" name="AutoShape 22"/>
          <p:cNvSpPr>
            <a:spLocks noChangeArrowheads="1"/>
          </p:cNvSpPr>
          <p:nvPr/>
        </p:nvSpPr>
        <p:spPr bwMode="auto">
          <a:xfrm rot="10800000">
            <a:off x="6227763"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3891" name="Rectangle 2"/>
          <p:cNvSpPr>
            <a:spLocks noGrp="1"/>
          </p:cNvSpPr>
          <p:nvPr>
            <p:ph type="title" idx="4294967295"/>
          </p:nvPr>
        </p:nvSpPr>
        <p:spPr/>
        <p:txBody>
          <a:bodyPr/>
          <a:lstStyle/>
          <a:p>
            <a:r>
              <a:rPr lang="cs-CZ" dirty="0" smtClean="0"/>
              <a:t>Analýza rozptylu - ANOVA</a:t>
            </a:r>
          </a:p>
        </p:txBody>
      </p:sp>
      <p:sp>
        <p:nvSpPr>
          <p:cNvPr id="293892" name="Rectangle 3"/>
          <p:cNvSpPr>
            <a:spLocks noGrp="1"/>
          </p:cNvSpPr>
          <p:nvPr>
            <p:ph type="body" idx="4294967295"/>
          </p:nvPr>
        </p:nvSpPr>
        <p:spPr/>
        <p:txBody>
          <a:bodyPr/>
          <a:lstStyle/>
          <a:p>
            <a:r>
              <a:rPr lang="cs-CZ" dirty="0" smtClean="0"/>
              <a:t>Zobecnění </a:t>
            </a:r>
            <a:r>
              <a:rPr lang="cs-CZ" dirty="0" err="1" smtClean="0"/>
              <a:t>dvouvýběrového</a:t>
            </a:r>
            <a:r>
              <a:rPr lang="cs-CZ" dirty="0" smtClean="0"/>
              <a:t> t-testu</a:t>
            </a:r>
          </a:p>
          <a:p>
            <a:r>
              <a:rPr lang="cs-CZ" dirty="0" smtClean="0"/>
              <a:t>ANOVA je základním nástrojem pro analýzu rozdílů mezi průměry v několika skupinách</a:t>
            </a:r>
          </a:p>
          <a:p>
            <a:r>
              <a:rPr lang="cs-CZ" dirty="0" smtClean="0"/>
              <a:t>H</a:t>
            </a:r>
            <a:r>
              <a:rPr lang="cs-CZ" baseline="-25000" dirty="0" smtClean="0"/>
              <a:t>0</a:t>
            </a:r>
            <a:r>
              <a:rPr lang="cs-CZ" dirty="0" smtClean="0"/>
              <a:t>: všechny střední hodnoty jsou stejné</a:t>
            </a:r>
            <a:br>
              <a:rPr lang="cs-CZ" dirty="0" smtClean="0"/>
            </a:br>
            <a:r>
              <a:rPr lang="cs-CZ" dirty="0" smtClean="0"/>
              <a:t>H</a:t>
            </a:r>
            <a:r>
              <a:rPr lang="cs-CZ" baseline="-25000" dirty="0" smtClean="0"/>
              <a:t>A</a:t>
            </a:r>
            <a:r>
              <a:rPr lang="cs-CZ" dirty="0" smtClean="0"/>
              <a:t>: alespoň jedna dvojice středních hodnot se liší</a:t>
            </a:r>
          </a:p>
          <a:p>
            <a:r>
              <a:rPr lang="cs-CZ" dirty="0" smtClean="0"/>
              <a:t>Předpoklady: normální rozložení ve skupinách, nezávislost skupin, shoda rozptylů (</a:t>
            </a:r>
            <a:r>
              <a:rPr lang="cs-CZ" dirty="0" err="1" smtClean="0"/>
              <a:t>Levenův</a:t>
            </a:r>
            <a:r>
              <a:rPr lang="cs-CZ" dirty="0" smtClean="0"/>
              <a:t> či </a:t>
            </a:r>
            <a:r>
              <a:rPr lang="cs-CZ" dirty="0" err="1" smtClean="0"/>
              <a:t>Bartlettův</a:t>
            </a:r>
            <a:r>
              <a:rPr lang="cs-CZ" dirty="0" smtClean="0"/>
              <a:t> test)</a:t>
            </a:r>
          </a:p>
          <a:p>
            <a:r>
              <a:rPr lang="cs-CZ" dirty="0" smtClean="0"/>
              <a:t>Pokud H</a:t>
            </a:r>
            <a:r>
              <a:rPr lang="cs-CZ" baseline="-25000" dirty="0" smtClean="0"/>
              <a:t>0</a:t>
            </a:r>
            <a:r>
              <a:rPr lang="cs-CZ" dirty="0" smtClean="0"/>
              <a:t> zamítáme na hl. </a:t>
            </a:r>
            <a:r>
              <a:rPr lang="cs-CZ" dirty="0" err="1" smtClean="0"/>
              <a:t>význ</a:t>
            </a:r>
            <a:r>
              <a:rPr lang="cs-CZ" dirty="0" smtClean="0"/>
              <a:t>. </a:t>
            </a:r>
            <a:r>
              <a:rPr lang="el-GR" dirty="0" smtClean="0"/>
              <a:t>α</a:t>
            </a:r>
            <a:r>
              <a:rPr lang="cs-CZ" dirty="0" smtClean="0"/>
              <a:t> → nás zajímá, která dvojice středních hodnot se od sebe liší</a:t>
            </a:r>
          </a:p>
          <a:p>
            <a:pPr lvl="1"/>
            <a:r>
              <a:rPr lang="cs-CZ" dirty="0" smtClean="0"/>
              <a:t>metody mnohonásobného testování (tzv. post hoc testy), např. </a:t>
            </a:r>
            <a:r>
              <a:rPr lang="cs-CZ" dirty="0" err="1" smtClean="0"/>
              <a:t>Scheffého</a:t>
            </a:r>
            <a:r>
              <a:rPr lang="cs-CZ" dirty="0" smtClean="0"/>
              <a:t>, </a:t>
            </a:r>
            <a:r>
              <a:rPr lang="cs-CZ" dirty="0" err="1" smtClean="0"/>
              <a:t>Tukeyova</a:t>
            </a:r>
            <a:r>
              <a:rPr lang="cs-CZ" dirty="0" smtClean="0"/>
              <a:t> metoda</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7507" name="Rectangle 2"/>
          <p:cNvSpPr>
            <a:spLocks noGrp="1"/>
          </p:cNvSpPr>
          <p:nvPr>
            <p:ph type="title" idx="4294967295"/>
          </p:nvPr>
        </p:nvSpPr>
        <p:spPr/>
        <p:txBody>
          <a:bodyPr/>
          <a:lstStyle/>
          <a:p>
            <a:r>
              <a:rPr lang="cs-CZ" smtClean="0"/>
              <a:t>Anotace</a:t>
            </a:r>
          </a:p>
        </p:txBody>
      </p:sp>
      <p:sp>
        <p:nvSpPr>
          <p:cNvPr id="277508" name="Rectangle 3"/>
          <p:cNvSpPr>
            <a:spLocks noGrp="1"/>
          </p:cNvSpPr>
          <p:nvPr>
            <p:ph type="body" idx="4294967295"/>
          </p:nvPr>
        </p:nvSpPr>
        <p:spPr/>
        <p:txBody>
          <a:bodyPr/>
          <a:lstStyle/>
          <a:p>
            <a:r>
              <a:rPr lang="cs-CZ" dirty="0" smtClean="0"/>
              <a:t>Základní myšlenka, na níž je ANOVA založena, je rozdělení celkové variability v datech (neznámé, dané pouze náhodným rozložením) na část systematickou (spjatou s kategoriemi pacientů, vysvětlená variabilita) a část náhodnou. Pokud systematická, tedy nenáhodná a vysvětlitelná část variability převažuje, považujeme daný kategoriální faktor za významný pro vysvětlení variability dat.</a:t>
            </a:r>
          </a:p>
          <a:p>
            <a:r>
              <a:rPr lang="cs-CZ" dirty="0" smtClean="0"/>
              <a:t>Analýza rozptylu vyhodnocuje pouze celkový vliv faktoru na variabilitu, v případě analýzy jednotlivých kategorií je třeba využít tzv. post-hoc testy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8531" name="Rectangle 2"/>
          <p:cNvSpPr>
            <a:spLocks noGrp="1" noChangeArrowheads="1"/>
          </p:cNvSpPr>
          <p:nvPr>
            <p:ph type="title" idx="4294967295"/>
          </p:nvPr>
        </p:nvSpPr>
        <p:spPr>
          <a:xfrm>
            <a:off x="900113" y="146050"/>
            <a:ext cx="7772400" cy="762000"/>
          </a:xfrm>
          <a:noFill/>
        </p:spPr>
        <p:txBody>
          <a:bodyPr anchor="ctr"/>
          <a:lstStyle/>
          <a:p>
            <a:r>
              <a:rPr lang="cs-CZ" smtClean="0"/>
              <a:t>Analýza rozptylu - ANOVA</a:t>
            </a:r>
          </a:p>
        </p:txBody>
      </p:sp>
      <p:sp>
        <p:nvSpPr>
          <p:cNvPr id="278532" name="text 25"/>
          <p:cNvSpPr txBox="1">
            <a:spLocks noChangeArrowheads="1"/>
          </p:cNvSpPr>
          <p:nvPr/>
        </p:nvSpPr>
        <p:spPr bwMode="auto">
          <a:xfrm>
            <a:off x="304800" y="1587500"/>
            <a:ext cx="3048000" cy="211455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Základní technika sloužící </a:t>
            </a:r>
          </a:p>
          <a:p>
            <a:pPr algn="ctr" eaLnBrk="0" fontAlgn="base" hangingPunct="0">
              <a:spcBef>
                <a:spcPct val="0"/>
              </a:spcBef>
              <a:spcAft>
                <a:spcPct val="0"/>
              </a:spcAft>
            </a:pPr>
            <a:r>
              <a:rPr lang="cs-CZ" sz="2400">
                <a:solidFill>
                  <a:prstClr val="white"/>
                </a:solidFill>
                <a:latin typeface="Arial" pitchFamily="34" charset="0"/>
                <a:cs typeface="Arial" pitchFamily="34" charset="0"/>
              </a:rPr>
              <a:t>k posouzení rozdílů mezi více úrovněmi pokusného zásahu</a:t>
            </a:r>
          </a:p>
        </p:txBody>
      </p:sp>
      <p:sp>
        <p:nvSpPr>
          <p:cNvPr id="278533" name="text 2"/>
          <p:cNvSpPr txBox="1">
            <a:spLocks noChangeArrowheads="1"/>
          </p:cNvSpPr>
          <p:nvPr/>
        </p:nvSpPr>
        <p:spPr bwMode="auto">
          <a:xfrm rot="-5400000">
            <a:off x="3100388" y="2373312"/>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8534" name="text 3"/>
          <p:cNvSpPr txBox="1">
            <a:spLocks noChangeArrowheads="1"/>
          </p:cNvSpPr>
          <p:nvPr/>
        </p:nvSpPr>
        <p:spPr bwMode="auto">
          <a:xfrm rot="-5400000">
            <a:off x="4400551" y="2335212"/>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8535" name="text 6"/>
          <p:cNvSpPr txBox="1">
            <a:spLocks noChangeArrowheads="1"/>
          </p:cNvSpPr>
          <p:nvPr/>
        </p:nvSpPr>
        <p:spPr bwMode="auto">
          <a:xfrm rot="-5400000">
            <a:off x="5324475" y="2359025"/>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8536" name="text 7"/>
          <p:cNvSpPr txBox="1">
            <a:spLocks noChangeArrowheads="1"/>
          </p:cNvSpPr>
          <p:nvPr/>
        </p:nvSpPr>
        <p:spPr bwMode="auto">
          <a:xfrm>
            <a:off x="6553200" y="2730500"/>
            <a:ext cx="1447800"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8537" name="text 8"/>
          <p:cNvSpPr txBox="1">
            <a:spLocks noChangeArrowheads="1"/>
          </p:cNvSpPr>
          <p:nvPr/>
        </p:nvSpPr>
        <p:spPr bwMode="auto">
          <a:xfrm rot="-5400000">
            <a:off x="7162800" y="2349500"/>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8538" name="text 10"/>
          <p:cNvSpPr txBox="1">
            <a:spLocks noChangeArrowheads="1"/>
          </p:cNvSpPr>
          <p:nvPr/>
        </p:nvSpPr>
        <p:spPr bwMode="auto">
          <a:xfrm>
            <a:off x="3810000" y="3797300"/>
            <a:ext cx="4667250"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8539" name="text 63"/>
          <p:cNvSpPr txBox="1">
            <a:spLocks noChangeArrowheads="1"/>
          </p:cNvSpPr>
          <p:nvPr/>
        </p:nvSpPr>
        <p:spPr bwMode="auto">
          <a:xfrm>
            <a:off x="2209800" y="4329113"/>
            <a:ext cx="6629400" cy="58102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Celkově významné změny v reakci biologického systému </a:t>
            </a:r>
          </a:p>
        </p:txBody>
      </p:sp>
      <p:sp>
        <p:nvSpPr>
          <p:cNvPr id="278540" name="text 66"/>
          <p:cNvSpPr txBox="1">
            <a:spLocks noChangeArrowheads="1"/>
          </p:cNvSpPr>
          <p:nvPr/>
        </p:nvSpPr>
        <p:spPr bwMode="auto">
          <a:xfrm>
            <a:off x="2209800" y="5153025"/>
            <a:ext cx="5791200" cy="40957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Vzájemné rozdíly účinku jednotlivých dávek</a:t>
            </a:r>
          </a:p>
        </p:txBody>
      </p:sp>
      <p:sp>
        <p:nvSpPr>
          <p:cNvPr id="278541" name="text 69"/>
          <p:cNvSpPr txBox="1">
            <a:spLocks noChangeArrowheads="1"/>
          </p:cNvSpPr>
          <p:nvPr/>
        </p:nvSpPr>
        <p:spPr bwMode="auto">
          <a:xfrm>
            <a:off x="2209800" y="5876925"/>
            <a:ext cx="5181600" cy="400050"/>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Rozdíly účinku dávek od kontroly</a:t>
            </a:r>
          </a:p>
        </p:txBody>
      </p:sp>
      <p:sp>
        <p:nvSpPr>
          <p:cNvPr id="278542" name="Line 13"/>
          <p:cNvSpPr>
            <a:spLocks noChangeShapeType="1"/>
          </p:cNvSpPr>
          <p:nvPr/>
        </p:nvSpPr>
        <p:spPr bwMode="auto">
          <a:xfrm flipV="1">
            <a:off x="3810000" y="3644900"/>
            <a:ext cx="45720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3" name="text 5"/>
          <p:cNvSpPr txBox="1">
            <a:spLocks noChangeArrowheads="1"/>
          </p:cNvSpPr>
          <p:nvPr/>
        </p:nvSpPr>
        <p:spPr bwMode="auto">
          <a:xfrm rot="-5400000">
            <a:off x="4881563" y="2344737"/>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8544" name="AutoShape 15"/>
          <p:cNvSpPr>
            <a:spLocks noChangeArrowheads="1"/>
          </p:cNvSpPr>
          <p:nvPr/>
        </p:nvSpPr>
        <p:spPr bwMode="auto">
          <a:xfrm>
            <a:off x="1371600" y="43815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5" name="AutoShape 16"/>
          <p:cNvSpPr>
            <a:spLocks noChangeArrowheads="1"/>
          </p:cNvSpPr>
          <p:nvPr/>
        </p:nvSpPr>
        <p:spPr bwMode="auto">
          <a:xfrm>
            <a:off x="1371600" y="5133975"/>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6" name="AutoShape 17"/>
          <p:cNvSpPr>
            <a:spLocks noChangeArrowheads="1"/>
          </p:cNvSpPr>
          <p:nvPr/>
        </p:nvSpPr>
        <p:spPr bwMode="auto">
          <a:xfrm>
            <a:off x="1371600" y="58674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9555" name="Rectangle 2"/>
          <p:cNvSpPr>
            <a:spLocks noGrp="1" noChangeArrowheads="1"/>
          </p:cNvSpPr>
          <p:nvPr>
            <p:ph type="title" idx="4294967295"/>
          </p:nvPr>
        </p:nvSpPr>
        <p:spPr>
          <a:xfrm>
            <a:off x="990600" y="74613"/>
            <a:ext cx="7772400" cy="762000"/>
          </a:xfrm>
          <a:noFill/>
        </p:spPr>
        <p:txBody>
          <a:bodyPr anchor="ctr"/>
          <a:lstStyle/>
          <a:p>
            <a:r>
              <a:rPr lang="cs-CZ" smtClean="0"/>
              <a:t>Analýza rozptylu - ANOVA</a:t>
            </a:r>
          </a:p>
        </p:txBody>
      </p:sp>
      <p:sp>
        <p:nvSpPr>
          <p:cNvPr id="279556" name="text 25"/>
          <p:cNvSpPr txBox="1">
            <a:spLocks noChangeArrowheads="1"/>
          </p:cNvSpPr>
          <p:nvPr/>
        </p:nvSpPr>
        <p:spPr bwMode="auto">
          <a:xfrm>
            <a:off x="295275" y="1433513"/>
            <a:ext cx="3057525" cy="190500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Významné kroky analýzy, vedoucí k efektivnímu srovnání variant</a:t>
            </a:r>
          </a:p>
        </p:txBody>
      </p:sp>
      <p:sp>
        <p:nvSpPr>
          <p:cNvPr id="279557" name="text 7"/>
          <p:cNvSpPr txBox="1">
            <a:spLocks noChangeArrowheads="1"/>
          </p:cNvSpPr>
          <p:nvPr/>
        </p:nvSpPr>
        <p:spPr bwMode="auto">
          <a:xfrm>
            <a:off x="6553200" y="2719388"/>
            <a:ext cx="1438275"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9558" name="Line 5"/>
          <p:cNvSpPr>
            <a:spLocks noChangeShapeType="1"/>
          </p:cNvSpPr>
          <p:nvPr/>
        </p:nvSpPr>
        <p:spPr bwMode="auto">
          <a:xfrm flipV="1">
            <a:off x="3886200" y="3471863"/>
            <a:ext cx="44958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59" name="text 10"/>
          <p:cNvSpPr txBox="1">
            <a:spLocks noChangeArrowheads="1"/>
          </p:cNvSpPr>
          <p:nvPr/>
        </p:nvSpPr>
        <p:spPr bwMode="auto">
          <a:xfrm>
            <a:off x="3805238" y="3581400"/>
            <a:ext cx="4681537"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9560" name="text 63"/>
          <p:cNvSpPr txBox="1">
            <a:spLocks noChangeArrowheads="1"/>
          </p:cNvSpPr>
          <p:nvPr/>
        </p:nvSpPr>
        <p:spPr bwMode="auto">
          <a:xfrm>
            <a:off x="2800350" y="4071938"/>
            <a:ext cx="5581650" cy="5810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Splnění předpokladů analýzy</a:t>
            </a:r>
          </a:p>
          <a:p>
            <a:pPr eaLnBrk="0" fontAlgn="base" hangingPunct="0">
              <a:spcBef>
                <a:spcPct val="0"/>
              </a:spcBef>
              <a:spcAft>
                <a:spcPct val="0"/>
              </a:spcAft>
            </a:pPr>
            <a:r>
              <a:rPr lang="cs-CZ">
                <a:solidFill>
                  <a:prstClr val="black"/>
                </a:solidFill>
                <a:latin typeface="Arial" pitchFamily="34" charset="0"/>
                <a:cs typeface="Arial" pitchFamily="34" charset="0"/>
              </a:rPr>
              <a:t> Transformace dat</a:t>
            </a:r>
          </a:p>
        </p:txBody>
      </p:sp>
      <p:sp>
        <p:nvSpPr>
          <p:cNvPr id="279561" name="text 66"/>
          <p:cNvSpPr txBox="1">
            <a:spLocks noChangeArrowheads="1"/>
          </p:cNvSpPr>
          <p:nvPr/>
        </p:nvSpPr>
        <p:spPr bwMode="auto">
          <a:xfrm>
            <a:off x="2800350" y="4754563"/>
            <a:ext cx="5181600" cy="6191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Relevantnost kontroly</a:t>
            </a:r>
          </a:p>
          <a:p>
            <a:pPr eaLnBrk="0" fontAlgn="base" hangingPunct="0">
              <a:spcBef>
                <a:spcPct val="0"/>
              </a:spcBef>
              <a:spcAft>
                <a:spcPct val="0"/>
              </a:spcAft>
            </a:pPr>
            <a:r>
              <a:rPr lang="cs-CZ">
                <a:solidFill>
                  <a:prstClr val="black"/>
                </a:solidFill>
                <a:latin typeface="Arial" pitchFamily="34" charset="0"/>
                <a:cs typeface="Arial" pitchFamily="34" charset="0"/>
              </a:rPr>
              <a:t>(vliv vlastní aplikace látek)</a:t>
            </a:r>
          </a:p>
        </p:txBody>
      </p:sp>
      <p:sp>
        <p:nvSpPr>
          <p:cNvPr id="279562" name="text 69"/>
          <p:cNvSpPr txBox="1">
            <a:spLocks noChangeArrowheads="1"/>
          </p:cNvSpPr>
          <p:nvPr/>
        </p:nvSpPr>
        <p:spPr bwMode="auto">
          <a:xfrm>
            <a:off x="2800350" y="5395913"/>
            <a:ext cx="5581650" cy="57150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Vhodnost modelu ANOVA pro účely testu</a:t>
            </a:r>
          </a:p>
        </p:txBody>
      </p:sp>
      <p:sp>
        <p:nvSpPr>
          <p:cNvPr id="279563" name="text 69"/>
          <p:cNvSpPr txBox="1">
            <a:spLocks noChangeArrowheads="1"/>
          </p:cNvSpPr>
          <p:nvPr/>
        </p:nvSpPr>
        <p:spPr bwMode="auto">
          <a:xfrm>
            <a:off x="2800350" y="5795963"/>
            <a:ext cx="5181600" cy="59055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Vlastní srovnání variant</a:t>
            </a:r>
          </a:p>
          <a:p>
            <a:pPr eaLnBrk="0" fontAlgn="base" hangingPunct="0">
              <a:spcBef>
                <a:spcPct val="0"/>
              </a:spcBef>
              <a:spcAft>
                <a:spcPct val="0"/>
              </a:spcAft>
            </a:pPr>
            <a:r>
              <a:rPr lang="cs-CZ">
                <a:solidFill>
                  <a:prstClr val="black"/>
                </a:solidFill>
                <a:latin typeface="Arial" pitchFamily="34" charset="0"/>
                <a:cs typeface="Arial" pitchFamily="34" charset="0"/>
              </a:rPr>
              <a:t>Minimalizace chyb při ověřování hypotéz</a:t>
            </a:r>
          </a:p>
        </p:txBody>
      </p:sp>
      <p:sp>
        <p:nvSpPr>
          <p:cNvPr id="279564" name="text 2"/>
          <p:cNvSpPr txBox="1">
            <a:spLocks noChangeArrowheads="1"/>
          </p:cNvSpPr>
          <p:nvPr/>
        </p:nvSpPr>
        <p:spPr bwMode="auto">
          <a:xfrm rot="-5400000">
            <a:off x="3133726" y="2200275"/>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9565" name="text 3"/>
          <p:cNvSpPr txBox="1">
            <a:spLocks noChangeArrowheads="1"/>
          </p:cNvSpPr>
          <p:nvPr/>
        </p:nvSpPr>
        <p:spPr bwMode="auto">
          <a:xfrm rot="-5400000">
            <a:off x="4433888" y="2162175"/>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9566" name="text 6"/>
          <p:cNvSpPr txBox="1">
            <a:spLocks noChangeArrowheads="1"/>
          </p:cNvSpPr>
          <p:nvPr/>
        </p:nvSpPr>
        <p:spPr bwMode="auto">
          <a:xfrm rot="-5400000">
            <a:off x="5357813" y="2185988"/>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9567" name="text 8"/>
          <p:cNvSpPr txBox="1">
            <a:spLocks noChangeArrowheads="1"/>
          </p:cNvSpPr>
          <p:nvPr/>
        </p:nvSpPr>
        <p:spPr bwMode="auto">
          <a:xfrm rot="-5400000">
            <a:off x="7196138" y="2176463"/>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9568" name="text 5"/>
          <p:cNvSpPr txBox="1">
            <a:spLocks noChangeArrowheads="1"/>
          </p:cNvSpPr>
          <p:nvPr/>
        </p:nvSpPr>
        <p:spPr bwMode="auto">
          <a:xfrm rot="-5400000">
            <a:off x="4914901" y="2171700"/>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9569" name="AutoShape 16"/>
          <p:cNvSpPr>
            <a:spLocks noChangeArrowheads="1"/>
          </p:cNvSpPr>
          <p:nvPr/>
        </p:nvSpPr>
        <p:spPr bwMode="auto">
          <a:xfrm>
            <a:off x="1962150" y="4167188"/>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0" name="AutoShape 17"/>
          <p:cNvSpPr>
            <a:spLocks noChangeArrowheads="1"/>
          </p:cNvSpPr>
          <p:nvPr/>
        </p:nvSpPr>
        <p:spPr bwMode="auto">
          <a:xfrm>
            <a:off x="1962150" y="47307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1" name="AutoShape 18"/>
          <p:cNvSpPr>
            <a:spLocks noChangeArrowheads="1"/>
          </p:cNvSpPr>
          <p:nvPr/>
        </p:nvSpPr>
        <p:spPr bwMode="auto">
          <a:xfrm>
            <a:off x="1962150" y="529590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2" name="AutoShape 19"/>
          <p:cNvSpPr>
            <a:spLocks noChangeArrowheads="1"/>
          </p:cNvSpPr>
          <p:nvPr/>
        </p:nvSpPr>
        <p:spPr bwMode="auto">
          <a:xfrm>
            <a:off x="1962150" y="58610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0579" name="Rectangle 2"/>
          <p:cNvSpPr>
            <a:spLocks noGrp="1" noChangeArrowheads="1"/>
          </p:cNvSpPr>
          <p:nvPr>
            <p:ph type="title" idx="4294967295"/>
          </p:nvPr>
        </p:nvSpPr>
        <p:spPr>
          <a:xfrm>
            <a:off x="990600" y="0"/>
            <a:ext cx="7772400" cy="762000"/>
          </a:xfrm>
          <a:noFill/>
        </p:spPr>
        <p:txBody>
          <a:bodyPr anchor="ctr"/>
          <a:lstStyle/>
          <a:p>
            <a:r>
              <a:rPr lang="cs-CZ" smtClean="0"/>
              <a:t>Analýza rozptylu - ANOVA</a:t>
            </a:r>
          </a:p>
        </p:txBody>
      </p:sp>
      <p:sp>
        <p:nvSpPr>
          <p:cNvPr id="280580" name="Oval 3"/>
          <p:cNvSpPr>
            <a:spLocks noChangeArrowheads="1"/>
          </p:cNvSpPr>
          <p:nvPr/>
        </p:nvSpPr>
        <p:spPr bwMode="auto">
          <a:xfrm>
            <a:off x="914400" y="1911350"/>
            <a:ext cx="7267575" cy="3752850"/>
          </a:xfrm>
          <a:prstGeom prst="ellipse">
            <a:avLst/>
          </a:prstGeom>
          <a:noFill/>
          <a:ln w="19050">
            <a:solidFill>
              <a:srgbClr val="000000"/>
            </a:solidFill>
            <a:prstDash val="dash"/>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0581" name="text 25"/>
          <p:cNvSpPr txBox="1">
            <a:spLocks noChangeArrowheads="1"/>
          </p:cNvSpPr>
          <p:nvPr/>
        </p:nvSpPr>
        <p:spPr bwMode="auto">
          <a:xfrm>
            <a:off x="838200" y="3168650"/>
            <a:ext cx="2828925" cy="1181100"/>
          </a:xfrm>
          <a:prstGeom prst="rect">
            <a:avLst/>
          </a:prstGeom>
          <a:noFill/>
          <a:ln w="0">
            <a:noFill/>
            <a:miter lim="800000"/>
            <a:headEnd/>
            <a:tailEnd/>
          </a:ln>
        </p:spPr>
        <p:txBody>
          <a:bodyPr anchor="ctr"/>
          <a:lstStyle/>
          <a:p>
            <a:pPr algn="ctr" eaLnBrk="0" fontAlgn="base" hangingPunct="0">
              <a:spcBef>
                <a:spcPct val="0"/>
              </a:spcBef>
              <a:spcAft>
                <a:spcPct val="0"/>
              </a:spcAft>
            </a:pPr>
            <a:r>
              <a:rPr lang="cs-CZ" sz="2400" b="1">
                <a:solidFill>
                  <a:srgbClr val="CC0000"/>
                </a:solidFill>
                <a:latin typeface="Arial" pitchFamily="34" charset="0"/>
                <a:cs typeface="Arial" pitchFamily="34" charset="0"/>
              </a:rPr>
              <a:t>ANOVA</a:t>
            </a:r>
          </a:p>
          <a:p>
            <a:pPr algn="ctr" eaLnBrk="0" fontAlgn="base" hangingPunct="0">
              <a:spcBef>
                <a:spcPct val="0"/>
              </a:spcBef>
              <a:spcAft>
                <a:spcPct val="0"/>
              </a:spcAft>
            </a:pPr>
            <a:r>
              <a:rPr lang="cs-CZ" sz="2400" b="1">
                <a:solidFill>
                  <a:srgbClr val="CC0000"/>
                </a:solidFill>
                <a:latin typeface="Arial" pitchFamily="34" charset="0"/>
                <a:cs typeface="Arial" pitchFamily="34" charset="0"/>
              </a:rPr>
              <a:t>= parametrická analýza dat</a:t>
            </a:r>
          </a:p>
        </p:txBody>
      </p:sp>
      <p:sp>
        <p:nvSpPr>
          <p:cNvPr id="280582" name="text 63"/>
          <p:cNvSpPr txBox="1">
            <a:spLocks noChangeArrowheads="1"/>
          </p:cNvSpPr>
          <p:nvPr/>
        </p:nvSpPr>
        <p:spPr bwMode="auto">
          <a:xfrm>
            <a:off x="3252788" y="2159000"/>
            <a:ext cx="3376612" cy="58102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Předpoklad nezávislosti </a:t>
            </a:r>
          </a:p>
          <a:p>
            <a:pPr eaLnBrk="0" fontAlgn="base" hangingPunct="0">
              <a:spcBef>
                <a:spcPct val="0"/>
              </a:spcBef>
              <a:spcAft>
                <a:spcPct val="0"/>
              </a:spcAft>
            </a:pPr>
            <a:r>
              <a:rPr lang="cs-CZ" b="1">
                <a:solidFill>
                  <a:prstClr val="black"/>
                </a:solidFill>
                <a:latin typeface="Arial" pitchFamily="34" charset="0"/>
                <a:cs typeface="Arial" pitchFamily="34" charset="0"/>
              </a:rPr>
              <a:t>opakování experimentu</a:t>
            </a:r>
          </a:p>
        </p:txBody>
      </p:sp>
      <p:sp>
        <p:nvSpPr>
          <p:cNvPr id="280583" name="text 66"/>
          <p:cNvSpPr txBox="1">
            <a:spLocks noChangeArrowheads="1"/>
          </p:cNvSpPr>
          <p:nvPr/>
        </p:nvSpPr>
        <p:spPr bwMode="auto">
          <a:xfrm>
            <a:off x="3252788" y="4673600"/>
            <a:ext cx="2828925" cy="685800"/>
          </a:xfrm>
          <a:prstGeom prst="rect">
            <a:avLst/>
          </a:prstGeom>
          <a:noFill/>
          <a:ln w="1">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Normalita rozložení </a:t>
            </a:r>
          </a:p>
          <a:p>
            <a:pPr eaLnBrk="0" fontAlgn="base" hangingPunct="0">
              <a:spcBef>
                <a:spcPct val="0"/>
              </a:spcBef>
              <a:spcAft>
                <a:spcPct val="0"/>
              </a:spcAft>
            </a:pPr>
            <a:r>
              <a:rPr lang="cs-CZ" b="1">
                <a:solidFill>
                  <a:prstClr val="black"/>
                </a:solidFill>
                <a:latin typeface="Arial" pitchFamily="34" charset="0"/>
                <a:cs typeface="Arial" pitchFamily="34" charset="0"/>
              </a:rPr>
              <a:t>v rámci pokusných variant</a:t>
            </a:r>
          </a:p>
        </p:txBody>
      </p:sp>
      <p:sp>
        <p:nvSpPr>
          <p:cNvPr id="280584" name="text 75"/>
          <p:cNvSpPr txBox="1">
            <a:spLocks noChangeArrowheads="1"/>
          </p:cNvSpPr>
          <p:nvPr/>
        </p:nvSpPr>
        <p:spPr bwMode="auto">
          <a:xfrm>
            <a:off x="5715000" y="3149600"/>
            <a:ext cx="2286000" cy="1200150"/>
          </a:xfrm>
          <a:prstGeom prst="rect">
            <a:avLst/>
          </a:prstGeom>
          <a:noFill/>
          <a:ln w="0">
            <a:noFill/>
            <a:miter lim="800000"/>
            <a:headEnd/>
            <a:tailEnd/>
          </a:ln>
        </p:spPr>
        <p:txBody>
          <a:bodyPr/>
          <a:lstStyle/>
          <a:p>
            <a:pPr algn="ctr" eaLnBrk="0" fontAlgn="base" hangingPunct="0">
              <a:spcBef>
                <a:spcPct val="0"/>
              </a:spcBef>
              <a:spcAft>
                <a:spcPct val="0"/>
              </a:spcAft>
            </a:pPr>
            <a:r>
              <a:rPr lang="cs-CZ" b="1">
                <a:solidFill>
                  <a:prstClr val="black"/>
                </a:solidFill>
                <a:latin typeface="Arial" pitchFamily="34" charset="0"/>
                <a:cs typeface="Arial" pitchFamily="34" charset="0"/>
              </a:rPr>
              <a:t>Homogenita rozptylu v rámci pokusných variant</a:t>
            </a:r>
          </a:p>
        </p:txBody>
      </p:sp>
      <p:sp>
        <p:nvSpPr>
          <p:cNvPr id="280585" name="text 78"/>
          <p:cNvSpPr txBox="1">
            <a:spLocks noChangeArrowheads="1"/>
          </p:cNvSpPr>
          <p:nvPr/>
        </p:nvSpPr>
        <p:spPr bwMode="auto">
          <a:xfrm>
            <a:off x="179388" y="863600"/>
            <a:ext cx="8785225" cy="6858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SPLNĚNÍ PŘEDPOKLADŮ ANOVA JE NEZBYTNOU PODMÍNKOU</a:t>
            </a:r>
          </a:p>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POUŽITÍ TÉTO TECHNIKY</a:t>
            </a:r>
          </a:p>
        </p:txBody>
      </p:sp>
      <p:sp>
        <p:nvSpPr>
          <p:cNvPr id="280586" name="text 79"/>
          <p:cNvSpPr txBox="1">
            <a:spLocks noChangeArrowheads="1"/>
          </p:cNvSpPr>
          <p:nvPr/>
        </p:nvSpPr>
        <p:spPr bwMode="auto">
          <a:xfrm>
            <a:off x="179388" y="5810250"/>
            <a:ext cx="8785225" cy="498475"/>
          </a:xfrm>
          <a:prstGeom prst="rect">
            <a:avLst/>
          </a:prstGeom>
          <a:solidFill>
            <a:srgbClr val="00FFFF"/>
          </a:solidFill>
          <a:ln w="0">
            <a:no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ALTERNATIVOU JSOU NEPARAMETRICKÉ METODY</a:t>
            </a:r>
          </a:p>
        </p:txBody>
      </p:sp>
      <p:sp>
        <p:nvSpPr>
          <p:cNvPr id="280587" name="text 62"/>
          <p:cNvSpPr txBox="1">
            <a:spLocks noChangeArrowheads="1"/>
          </p:cNvSpPr>
          <p:nvPr/>
        </p:nvSpPr>
        <p:spPr bwMode="auto">
          <a:xfrm>
            <a:off x="2971800" y="2297113"/>
            <a:ext cx="361950" cy="3048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1.</a:t>
            </a:r>
          </a:p>
        </p:txBody>
      </p:sp>
      <p:sp>
        <p:nvSpPr>
          <p:cNvPr id="280588" name="text 65"/>
          <p:cNvSpPr txBox="1">
            <a:spLocks noChangeArrowheads="1"/>
          </p:cNvSpPr>
          <p:nvPr/>
        </p:nvSpPr>
        <p:spPr bwMode="auto">
          <a:xfrm>
            <a:off x="2971800" y="4949825"/>
            <a:ext cx="381000" cy="3810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3.</a:t>
            </a:r>
          </a:p>
        </p:txBody>
      </p:sp>
      <p:sp>
        <p:nvSpPr>
          <p:cNvPr id="280589" name="text 74"/>
          <p:cNvSpPr txBox="1">
            <a:spLocks noChangeArrowheads="1"/>
          </p:cNvSpPr>
          <p:nvPr/>
        </p:nvSpPr>
        <p:spPr bwMode="auto">
          <a:xfrm>
            <a:off x="5357813" y="3473450"/>
            <a:ext cx="361950" cy="36195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1603" name="Rectangle 2"/>
          <p:cNvSpPr>
            <a:spLocks noGrp="1" noChangeArrowheads="1"/>
          </p:cNvSpPr>
          <p:nvPr>
            <p:ph type="title" idx="4294967295"/>
          </p:nvPr>
        </p:nvSpPr>
        <p:spPr>
          <a:xfrm>
            <a:off x="990600" y="0"/>
            <a:ext cx="7772400" cy="762000"/>
          </a:xfrm>
          <a:noFill/>
        </p:spPr>
        <p:txBody>
          <a:bodyPr anchor="ctr"/>
          <a:lstStyle/>
          <a:p>
            <a:r>
              <a:rPr lang="cs-CZ" smtClean="0"/>
              <a:t>Analýza rozptylu - ANOVA</a:t>
            </a:r>
          </a:p>
        </p:txBody>
      </p:sp>
      <p:sp>
        <p:nvSpPr>
          <p:cNvPr id="281604" name="Text Box 3"/>
          <p:cNvSpPr txBox="1">
            <a:spLocks noChangeArrowheads="1"/>
          </p:cNvSpPr>
          <p:nvPr/>
        </p:nvSpPr>
        <p:spPr bwMode="auto">
          <a:xfrm>
            <a:off x="0" y="914400"/>
            <a:ext cx="9144000" cy="533400"/>
          </a:xfrm>
          <a:prstGeom prst="rect">
            <a:avLst/>
          </a:prstGeom>
          <a:solidFill>
            <a:srgbClr val="FFFFFF"/>
          </a:solidFill>
          <a:ln w="9525">
            <a:noFill/>
            <a:miter lim="800000"/>
            <a:headEnd/>
            <a:tailEnd/>
          </a:ln>
        </p:spPr>
        <p:txBody>
          <a:bodyPr anchor="ctr"/>
          <a:lstStyle/>
          <a:p>
            <a:pPr algn="ct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1605" name="text 78"/>
          <p:cNvSpPr txBox="1">
            <a:spLocks noChangeArrowheads="1"/>
          </p:cNvSpPr>
          <p:nvPr/>
        </p:nvSpPr>
        <p:spPr bwMode="auto">
          <a:xfrm>
            <a:off x="179388" y="1030288"/>
            <a:ext cx="8785225"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Předpoklady analýzy rozptylu jsou nezbytné pro dosažení síly testu</a:t>
            </a:r>
          </a:p>
        </p:txBody>
      </p:sp>
      <p:sp>
        <p:nvSpPr>
          <p:cNvPr id="281606" name="Text Box 5"/>
          <p:cNvSpPr txBox="1">
            <a:spLocks noChangeArrowheads="1"/>
          </p:cNvSpPr>
          <p:nvPr/>
        </p:nvSpPr>
        <p:spPr bwMode="auto">
          <a:xfrm>
            <a:off x="304800" y="1600200"/>
            <a:ext cx="4114800"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Symetrické rozložení hodnot</a:t>
            </a:r>
            <a:r>
              <a:rPr lang="cs-CZ" sz="1200" b="1"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 normalita odchylek</a:t>
            </a:r>
            <a:r>
              <a:rPr lang="cs-CZ" sz="12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od hodnoceného modelu ANOVA. Velkou část dat lze adekvátně normalizovat použitím logaritmické transformace. Předpoklad lognormální transformace může pochopitelně být teoreticky vyloučen u mnoha datových souborů obsahujících diskrétní parametry, kde je indikována vhodnost jiného typu transformace. U asymetricky  rozložených a u diskrétních dat je nutné využít neparametrické alternativy analýzy rozptylu.</a:t>
            </a:r>
          </a:p>
        </p:txBody>
      </p:sp>
      <p:sp>
        <p:nvSpPr>
          <p:cNvPr id="281607" name="Text Box 6"/>
          <p:cNvSpPr txBox="1">
            <a:spLocks noChangeArrowheads="1"/>
          </p:cNvSpPr>
          <p:nvPr/>
        </p:nvSpPr>
        <p:spPr bwMode="auto">
          <a:xfrm>
            <a:off x="4724400" y="1600200"/>
            <a:ext cx="4105275"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Homogenita rozptylu</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je nutným předpokladem pro smysluplnost vzájemných srovnání pokusných variant. U testů toxicity by splnění tohoto předpokladu mělo být ověřováno (Bartlettův test), neboť vážné rozdíly (až řádové) v jednotkách testovaného parametru mohou nastat v důsledku inhibice dávkami látky. Nehomogenita rozptylu je často ve vztahu k nenormalitě (asymetrii) dat a lze ji odstranit vhodnou normalizující transformací. </a:t>
            </a:r>
          </a:p>
        </p:txBody>
      </p:sp>
      <p:sp>
        <p:nvSpPr>
          <p:cNvPr id="281608" name="Text Box 7"/>
          <p:cNvSpPr txBox="1">
            <a:spLocks noChangeArrowheads="1"/>
          </p:cNvSpPr>
          <p:nvPr/>
        </p:nvSpPr>
        <p:spPr bwMode="auto">
          <a:xfrm>
            <a:off x="304800" y="4057650"/>
            <a:ext cx="4114800" cy="22479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Statistická nezávislost reziduí</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vyhodnocovaného modelu ANOVA. Pokud odhad a posouzení korelačních vztahů mezi pokusnými variantami není přímo předmětem výzkumu, lze jejich vliv na vyhodnocení odstranit znáhodněním dat v rámci pokusných variant -  tedy změnou pořadí v náhodné. Rozsah vlivu těchto autokorelačních vztahů musí být ovšem primárně omezen správností experimentálního uspořádání. </a:t>
            </a:r>
          </a:p>
        </p:txBody>
      </p:sp>
      <p:sp>
        <p:nvSpPr>
          <p:cNvPr id="281609" name="Text Box 8"/>
          <p:cNvSpPr txBox="1">
            <a:spLocks noChangeArrowheads="1"/>
          </p:cNvSpPr>
          <p:nvPr/>
        </p:nvSpPr>
        <p:spPr bwMode="auto">
          <a:xfrm>
            <a:off x="4724400" y="4062413"/>
            <a:ext cx="4105275" cy="2243137"/>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Aditivita</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jako předpoklad týkající se složitějších experimentálních uspořádání. Exaktní otestování aditivity více pokusných faktorů je procedura poměrně náročná na experimentální design vyvážený co do počtu opakování. Je rovněž obtížné testovat interakci na nestandardních datech, neboť případná transformace může změnit charakter odchylek původních dat od hodnoceného modelu ANOVA.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2627" name="Rectangle 2"/>
          <p:cNvSpPr>
            <a:spLocks noGrp="1" noChangeArrowheads="1"/>
          </p:cNvSpPr>
          <p:nvPr>
            <p:ph type="title" idx="4294967295"/>
          </p:nvPr>
        </p:nvSpPr>
        <p:spPr>
          <a:xfrm>
            <a:off x="990600" y="74613"/>
            <a:ext cx="7772400" cy="762000"/>
          </a:xfrm>
          <a:noFill/>
        </p:spPr>
        <p:txBody>
          <a:bodyPr anchor="ctr"/>
          <a:lstStyle/>
          <a:p>
            <a:r>
              <a:rPr lang="cs-CZ" smtClean="0"/>
              <a:t>Analýza rozptylu - ANOVA</a:t>
            </a:r>
          </a:p>
        </p:txBody>
      </p:sp>
      <p:sp>
        <p:nvSpPr>
          <p:cNvPr id="282628" name="Text Box 3"/>
          <p:cNvSpPr txBox="1">
            <a:spLocks noChangeArrowheads="1"/>
          </p:cNvSpPr>
          <p:nvPr/>
        </p:nvSpPr>
        <p:spPr bwMode="auto">
          <a:xfrm>
            <a:off x="0" y="914400"/>
            <a:ext cx="9144000" cy="38100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2629" name="text 78"/>
          <p:cNvSpPr txBox="1">
            <a:spLocks noChangeArrowheads="1"/>
          </p:cNvSpPr>
          <p:nvPr/>
        </p:nvSpPr>
        <p:spPr bwMode="auto">
          <a:xfrm>
            <a:off x="179388" y="1027113"/>
            <a:ext cx="8783637"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Omezení aplikace ANOVA lze řešit</a:t>
            </a:r>
          </a:p>
        </p:txBody>
      </p:sp>
      <p:sp>
        <p:nvSpPr>
          <p:cNvPr id="282630" name="Text Box 5"/>
          <p:cNvSpPr txBox="1">
            <a:spLocks noChangeArrowheads="1"/>
          </p:cNvSpPr>
          <p:nvPr/>
        </p:nvSpPr>
        <p:spPr bwMode="auto">
          <a:xfrm>
            <a:off x="466725" y="1541463"/>
            <a:ext cx="4029075" cy="10953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Chybějící data.</a:t>
            </a:r>
            <a:r>
              <a:rPr lang="cs-CZ" sz="1400">
                <a:solidFill>
                  <a:prstClr val="black"/>
                </a:solidFill>
                <a:latin typeface="Arial" pitchFamily="34" charset="0"/>
                <a:cs typeface="Arial" pitchFamily="34" charset="0"/>
              </a:rPr>
              <a:t> Vážným problémem jsou chybějící údaje o celé skupině kombinací testovaných látek, například u faktoriálních pokusů, kdy je znemožněno hodnocení experimentu jako celku.</a:t>
            </a:r>
          </a:p>
        </p:txBody>
      </p:sp>
      <p:sp>
        <p:nvSpPr>
          <p:cNvPr id="282631" name="Text Box 6"/>
          <p:cNvSpPr txBox="1">
            <a:spLocks noChangeArrowheads="1"/>
          </p:cNvSpPr>
          <p:nvPr/>
        </p:nvSpPr>
        <p:spPr bwMode="auto">
          <a:xfrm>
            <a:off x="466725" y="2690813"/>
            <a:ext cx="4029075" cy="17430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dirty="0">
                <a:solidFill>
                  <a:prstClr val="black"/>
                </a:solidFill>
                <a:latin typeface="Arial" pitchFamily="34" charset="0"/>
                <a:cs typeface="Arial" pitchFamily="34" charset="0"/>
              </a:rPr>
              <a:t> </a:t>
            </a:r>
            <a:r>
              <a:rPr lang="cs-CZ" sz="1400" b="1" u="sng" dirty="0">
                <a:solidFill>
                  <a:prstClr val="black"/>
                </a:solidFill>
                <a:latin typeface="Arial" pitchFamily="34" charset="0"/>
                <a:cs typeface="Arial" pitchFamily="34" charset="0"/>
              </a:rPr>
              <a:t>Různé počty opakování</a:t>
            </a:r>
            <a:r>
              <a:rPr lang="cs-CZ" sz="1400" dirty="0">
                <a:solidFill>
                  <a:prstClr val="black"/>
                </a:solidFill>
                <a:latin typeface="Arial" pitchFamily="34" charset="0"/>
                <a:cs typeface="Arial" pitchFamily="34" charset="0"/>
              </a:rPr>
              <a:t> Jde o typický jev pro experimentální datové soubory. Při různých počtech opakování v experimentálních variantách jsou testy ANOVA citlivější na </a:t>
            </a:r>
            <a:r>
              <a:rPr lang="cs-CZ" sz="1400" dirty="0" err="1">
                <a:solidFill>
                  <a:prstClr val="black"/>
                </a:solidFill>
                <a:latin typeface="Arial" pitchFamily="34" charset="0"/>
                <a:cs typeface="Arial" pitchFamily="34" charset="0"/>
              </a:rPr>
              <a:t>nenormalitu</a:t>
            </a:r>
            <a:r>
              <a:rPr lang="cs-CZ" sz="1400" dirty="0">
                <a:solidFill>
                  <a:prstClr val="black"/>
                </a:solidFill>
                <a:latin typeface="Arial" pitchFamily="34" charset="0"/>
                <a:cs typeface="Arial" pitchFamily="34" charset="0"/>
              </a:rPr>
              <a:t> dat. Pokud jsou počty opakování zcela </a:t>
            </a:r>
            <a:r>
              <a:rPr lang="cs-CZ" sz="1400" dirty="0" smtClean="0">
                <a:solidFill>
                  <a:prstClr val="black"/>
                </a:solidFill>
                <a:latin typeface="Arial" pitchFamily="34" charset="0"/>
                <a:cs typeface="Arial" pitchFamily="34" charset="0"/>
              </a:rPr>
              <a:t>odlišné (až </a:t>
            </a:r>
            <a:r>
              <a:rPr lang="cs-CZ" sz="1400" dirty="0">
                <a:solidFill>
                  <a:prstClr val="black"/>
                </a:solidFill>
                <a:latin typeface="Arial" pitchFamily="34" charset="0"/>
                <a:cs typeface="Arial" pitchFamily="34" charset="0"/>
              </a:rPr>
              <a:t>řádové rozdíly), je nutno použít neparametrické techniky nebo analýzu rozptylu nevyvážených pokusů.</a:t>
            </a:r>
          </a:p>
        </p:txBody>
      </p:sp>
      <p:sp>
        <p:nvSpPr>
          <p:cNvPr id="282632" name="Text Box 7"/>
          <p:cNvSpPr txBox="1">
            <a:spLocks noChangeArrowheads="1"/>
          </p:cNvSpPr>
          <p:nvPr/>
        </p:nvSpPr>
        <p:spPr bwMode="auto">
          <a:xfrm>
            <a:off x="4810125" y="1555750"/>
            <a:ext cx="3895725" cy="10668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Nehomogenita rozptylu.</a:t>
            </a:r>
            <a:r>
              <a:rPr lang="cs-CZ" sz="1400">
                <a:solidFill>
                  <a:prstClr val="black"/>
                </a:solidFill>
                <a:latin typeface="Arial" pitchFamily="34" charset="0"/>
                <a:cs typeface="Arial" pitchFamily="34" charset="0"/>
              </a:rPr>
              <a:t> Velmi častý nedostatek experimentálních dat, často související s nenormalitou rozložení nebo s odlehlými hodnotami.</a:t>
            </a:r>
          </a:p>
        </p:txBody>
      </p:sp>
      <p:sp>
        <p:nvSpPr>
          <p:cNvPr id="282633" name="Text Box 8"/>
          <p:cNvSpPr txBox="1">
            <a:spLocks noChangeArrowheads="1"/>
          </p:cNvSpPr>
          <p:nvPr/>
        </p:nvSpPr>
        <p:spPr bwMode="auto">
          <a:xfrm>
            <a:off x="466725" y="4510088"/>
            <a:ext cx="4029075" cy="633412"/>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Odlehlé hodnoty.</a:t>
            </a:r>
            <a:r>
              <a:rPr lang="cs-CZ" sz="1400">
                <a:solidFill>
                  <a:prstClr val="black"/>
                </a:solidFill>
                <a:latin typeface="Arial" pitchFamily="34" charset="0"/>
                <a:cs typeface="Arial" pitchFamily="34" charset="0"/>
              </a:rPr>
              <a:t> Ojedinělé odlehlé hodnoty musí být před parametrickou analýzou rozptylu vyloučeny.</a:t>
            </a:r>
          </a:p>
        </p:txBody>
      </p:sp>
      <p:sp>
        <p:nvSpPr>
          <p:cNvPr id="282634" name="Text Box 9"/>
          <p:cNvSpPr txBox="1">
            <a:spLocks noChangeArrowheads="1"/>
          </p:cNvSpPr>
          <p:nvPr/>
        </p:nvSpPr>
        <p:spPr bwMode="auto">
          <a:xfrm>
            <a:off x="466725" y="5210175"/>
            <a:ext cx="4029075" cy="1143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Nedostatek nezávislosti mezi rezidui modelu.</a:t>
            </a:r>
            <a:r>
              <a:rPr lang="cs-CZ" sz="1400">
                <a:solidFill>
                  <a:prstClr val="black"/>
                </a:solidFill>
                <a:latin typeface="Arial" pitchFamily="34" charset="0"/>
                <a:cs typeface="Arial" pitchFamily="34" charset="0"/>
              </a:rPr>
              <a:t> Jde o závažný nedostatek, zkreslující výsledek F-testu. Velmi často je tato skutečnost důsledkem špatného provedení nebo naplánování experimentu.</a:t>
            </a:r>
          </a:p>
        </p:txBody>
      </p:sp>
      <p:sp>
        <p:nvSpPr>
          <p:cNvPr id="282635" name="Text Box 10"/>
          <p:cNvSpPr txBox="1">
            <a:spLocks noChangeArrowheads="1"/>
          </p:cNvSpPr>
          <p:nvPr/>
        </p:nvSpPr>
        <p:spPr bwMode="auto">
          <a:xfrm>
            <a:off x="4810125" y="2667000"/>
            <a:ext cx="3895725" cy="762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Nenormalita dat.</a:t>
            </a:r>
            <a:r>
              <a:rPr lang="cs-CZ" sz="1400">
                <a:solidFill>
                  <a:prstClr val="black"/>
                </a:solidFill>
                <a:latin typeface="Arial" pitchFamily="34" charset="0"/>
                <a:cs typeface="Arial" pitchFamily="34" charset="0"/>
              </a:rPr>
              <a:t> I v tomto případě lz situaci upravit vyloučením odlehlých hodnot nebo normalizující transformací.</a:t>
            </a:r>
          </a:p>
        </p:txBody>
      </p:sp>
      <p:sp>
        <p:nvSpPr>
          <p:cNvPr id="282636" name="Text Box 11"/>
          <p:cNvSpPr txBox="1">
            <a:spLocks noChangeArrowheads="1"/>
          </p:cNvSpPr>
          <p:nvPr/>
        </p:nvSpPr>
        <p:spPr bwMode="auto">
          <a:xfrm>
            <a:off x="4810125" y="3514725"/>
            <a:ext cx="3895725" cy="17526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Neaditivita kombinovaného vlivu více pokusných</a:t>
            </a:r>
            <a:r>
              <a:rPr lang="cs-CZ" sz="1400"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zásahů.</a:t>
            </a:r>
            <a:r>
              <a:rPr lang="cs-CZ" sz="1400">
                <a:solidFill>
                  <a:prstClr val="black"/>
                </a:solidFill>
                <a:latin typeface="Arial" pitchFamily="34" charset="0"/>
                <a:cs typeface="Arial" pitchFamily="34" charset="0"/>
              </a:rPr>
              <a:t> Tuto situaci lze testovat jednak speciálními testy aditivity nebo přímo F testem kontrolujícím významnost vlivu interakce pokusných zásahů. Při významné interakci je nutné prozkoumat především její charakter ve vhodném experimentálním uspořádání.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7_Administrativní">
  <a:themeElements>
    <a:clrScheme name="7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fontScheme name="7_Administrativní">
      <a:majorFont>
        <a:latin typeface="Calibri"/>
        <a:ea typeface=""/>
        <a:cs typeface="Arial"/>
      </a:majorFont>
      <a:minorFont>
        <a:latin typeface="Calibri"/>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1202</TotalTime>
  <Words>1809</Words>
  <Application>Microsoft Office PowerPoint</Application>
  <PresentationFormat>Předvádění na obrazovce (4:3)</PresentationFormat>
  <Paragraphs>399</Paragraphs>
  <Slides>21</Slides>
  <Notes>3</Notes>
  <HiddenSlides>0</HiddenSlides>
  <MMClips>0</MMClips>
  <ScaleCrop>false</ScaleCrop>
  <HeadingPairs>
    <vt:vector size="6" baseType="variant">
      <vt:variant>
        <vt:lpstr>Motiv</vt:lpstr>
      </vt:variant>
      <vt:variant>
        <vt:i4>1</vt:i4>
      </vt:variant>
      <vt:variant>
        <vt:lpstr>Vložené servery OLE</vt:lpstr>
      </vt:variant>
      <vt:variant>
        <vt:i4>2</vt:i4>
      </vt:variant>
      <vt:variant>
        <vt:lpstr>Nadpisy snímků</vt:lpstr>
      </vt:variant>
      <vt:variant>
        <vt:i4>21</vt:i4>
      </vt:variant>
    </vt:vector>
  </HeadingPairs>
  <TitlesOfParts>
    <vt:vector size="24" baseType="lpstr">
      <vt:lpstr>7_Administrativní</vt:lpstr>
      <vt:lpstr>Rovnice</vt:lpstr>
      <vt:lpstr>Chart</vt:lpstr>
      <vt:lpstr>12. Analýza rozptylu</vt:lpstr>
      <vt:lpstr>Anotace</vt:lpstr>
      <vt:lpstr>Analýza rozptylu - ANOVA</vt:lpstr>
      <vt:lpstr>Anotace</vt:lpstr>
      <vt:lpstr>Analýza rozptylu - ANOVA</vt:lpstr>
      <vt:lpstr>Analýza rozptylu - ANOVA</vt:lpstr>
      <vt:lpstr>Analýza rozptylu - ANOVA</vt:lpstr>
      <vt:lpstr>Analýza rozptylu - ANOVA</vt:lpstr>
      <vt:lpstr>Analýza rozptylu - ANOVA</vt:lpstr>
      <vt:lpstr>Modely analýzy rozptylu</vt:lpstr>
      <vt:lpstr>ANOVA – základní výpočet</vt:lpstr>
      <vt:lpstr>Jednoduchý ANOVA design</vt:lpstr>
      <vt:lpstr>Nested ANOVA (hierarchická ANOVA) </vt:lpstr>
      <vt:lpstr>Two way ANOVA</vt:lpstr>
      <vt:lpstr>Modely analýzy rozptylu -  základní výstup</vt:lpstr>
      <vt:lpstr>Analýza rozptylu -  obecný F test</vt:lpstr>
      <vt:lpstr>Analýza rozptylu -  Testy kontrastů</vt:lpstr>
      <vt:lpstr>Příklad: Anova - One way</vt:lpstr>
      <vt:lpstr>Srovnání variant v testech</vt:lpstr>
      <vt:lpstr>Řada post-hoc testů v různých SW</vt:lpstr>
      <vt:lpstr>ANCOVA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Statistické testování – základní pojmy</dc:title>
  <dc:creator>cvanova</dc:creator>
  <cp:lastModifiedBy>kalina</cp:lastModifiedBy>
  <cp:revision>28</cp:revision>
  <dcterms:created xsi:type="dcterms:W3CDTF">2011-05-12T08:01:25Z</dcterms:created>
  <dcterms:modified xsi:type="dcterms:W3CDTF">2014-11-24T17:15:48Z</dcterms:modified>
</cp:coreProperties>
</file>