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341" r:id="rId2"/>
    <p:sldId id="342" r:id="rId3"/>
    <p:sldId id="368" r:id="rId4"/>
    <p:sldId id="343" r:id="rId5"/>
    <p:sldId id="344" r:id="rId6"/>
    <p:sldId id="345" r:id="rId7"/>
    <p:sldId id="346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364" r:id="rId17"/>
    <p:sldId id="355" r:id="rId18"/>
    <p:sldId id="365" r:id="rId19"/>
    <p:sldId id="366" r:id="rId20"/>
    <p:sldId id="357" r:id="rId21"/>
    <p:sldId id="358" r:id="rId22"/>
    <p:sldId id="359" r:id="rId23"/>
    <p:sldId id="360" r:id="rId24"/>
    <p:sldId id="361" r:id="rId25"/>
    <p:sldId id="362" r:id="rId26"/>
    <p:sldId id="363" r:id="rId27"/>
    <p:sldId id="356" r:id="rId28"/>
    <p:sldId id="367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7B7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-1566" y="-84"/>
      </p:cViewPr>
      <p:guideLst>
        <p:guide orient="horz" pos="2160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4.12.2014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846584" y="6410325"/>
            <a:ext cx="3581400" cy="366713"/>
          </a:xfrm>
        </p:spPr>
        <p:txBody>
          <a:bodyPr/>
          <a:lstStyle>
            <a:lvl1pPr>
              <a:defRPr sz="10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Jarkovský, L. Dušek, M. Cvanová,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4.12.2014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M. </a:t>
            </a:r>
            <a:r>
              <a:rPr lang="cs-CZ" dirty="0" err="1" smtClean="0"/>
              <a:t>Cvanová</a:t>
            </a:r>
            <a:r>
              <a:rPr lang="cs-CZ" dirty="0" smtClean="0"/>
              <a:t>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4.12.2014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4.12.2014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Jarkovský, L. Dušek, S. </a:t>
            </a:r>
            <a:r>
              <a:rPr lang="cs-CZ" i="1" dirty="0" err="1" smtClean="0">
                <a:latin typeface="Arial" charset="0"/>
                <a:cs typeface="Arial" charset="0"/>
              </a:rPr>
              <a:t>Littnerová</a:t>
            </a:r>
            <a:r>
              <a:rPr lang="cs-CZ" i="1" dirty="0" smtClean="0">
                <a:latin typeface="Arial" charset="0"/>
                <a:cs typeface="Arial" charset="0"/>
              </a:rPr>
              <a:t>, 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Asociační tabulky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Korelace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Regrese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0111"/>
            <a:ext cx="7772400" cy="738664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13. </a:t>
            </a:r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Vztah dvou proměnných</a:t>
            </a:r>
            <a:endParaRPr lang="cs-CZ" sz="4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Umělý příklad: pití slazených nápojů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400" dirty="0" smtClean="0"/>
              <a:t>Sledujeme </a:t>
            </a:r>
            <a:r>
              <a:rPr lang="cs-CZ" sz="2400" dirty="0" smtClean="0"/>
              <a:t>vliv pití slazených nápojů na výskyt zubního kazu. Výsledky dány v </a:t>
            </a:r>
            <a:r>
              <a:rPr lang="cs-CZ" sz="2400" dirty="0" smtClean="0"/>
              <a:t>tabulce</a:t>
            </a:r>
            <a:r>
              <a:rPr lang="cs-CZ" sz="2400" dirty="0" smtClean="0"/>
              <a:t>:</a:t>
            </a:r>
          </a:p>
        </p:txBody>
      </p:sp>
      <p:pic>
        <p:nvPicPr>
          <p:cNvPr id="164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3603" y="2348880"/>
            <a:ext cx="687208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Srovnání RR a OR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400" dirty="0" smtClean="0"/>
              <a:t>Hodnoty</a:t>
            </a:r>
            <a:r>
              <a:rPr lang="cs-CZ" sz="2400" dirty="0" smtClean="0"/>
              <a:t>, jakých může nabývat </a:t>
            </a:r>
            <a:r>
              <a:rPr lang="cs-CZ" sz="2400" dirty="0" smtClean="0"/>
              <a:t>RR i </a:t>
            </a:r>
            <a:r>
              <a:rPr lang="cs-CZ" sz="2400" dirty="0" smtClean="0"/>
              <a:t>OR, souvisí s četností výskytu sledované události v kontrolní (referenční) skupině. </a:t>
            </a:r>
          </a:p>
        </p:txBody>
      </p:sp>
      <p:pic>
        <p:nvPicPr>
          <p:cNvPr id="165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4565" y="2317306"/>
            <a:ext cx="5941772" cy="400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Výhody a nevýhody RR a OR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endParaRPr lang="cs-CZ" sz="2200" dirty="0" smtClean="0"/>
          </a:p>
          <a:p>
            <a:r>
              <a:rPr lang="cs-CZ" sz="2200" dirty="0" smtClean="0"/>
              <a:t>Nevýhoda </a:t>
            </a:r>
            <a:r>
              <a:rPr lang="cs-CZ" sz="2200" i="1" dirty="0" smtClean="0"/>
              <a:t>OR:</a:t>
            </a:r>
          </a:p>
          <a:p>
            <a:pPr lvl="1"/>
            <a:r>
              <a:rPr lang="cs-CZ" i="1" dirty="0" smtClean="0"/>
              <a:t>obtížná </a:t>
            </a:r>
            <a:r>
              <a:rPr lang="cs-CZ" i="1" dirty="0" smtClean="0"/>
              <a:t>interpretace.</a:t>
            </a:r>
          </a:p>
          <a:p>
            <a:endParaRPr lang="cs-CZ" sz="2200" dirty="0" smtClean="0"/>
          </a:p>
          <a:p>
            <a:r>
              <a:rPr lang="cs-CZ" sz="2200" dirty="0" smtClean="0"/>
              <a:t>Výhoda i nevýhoda </a:t>
            </a:r>
            <a:r>
              <a:rPr lang="cs-CZ" sz="2200" i="1" dirty="0" smtClean="0"/>
              <a:t>RR</a:t>
            </a:r>
            <a:r>
              <a:rPr lang="cs-CZ" sz="2200" i="1" dirty="0" smtClean="0"/>
              <a:t>:</a:t>
            </a:r>
          </a:p>
          <a:p>
            <a:pPr lvl="1"/>
            <a:r>
              <a:rPr lang="cs-CZ" i="1" dirty="0" smtClean="0"/>
              <a:t>nezajímá </a:t>
            </a:r>
            <a:r>
              <a:rPr lang="cs-CZ" i="1" dirty="0" smtClean="0"/>
              <a:t>ho samotná pravděpodobnost výskytu jevu, ale pouze jejich </a:t>
            </a:r>
            <a:r>
              <a:rPr lang="cs-CZ" i="1" dirty="0" smtClean="0"/>
              <a:t>podíl → korektní </a:t>
            </a:r>
            <a:r>
              <a:rPr lang="cs-CZ" i="1" dirty="0" smtClean="0"/>
              <a:t>použití RR je však pouze v případě, že pravděpodobnost výskytu jevu v kontrolní skupině je reprezentativní (není ovlivněna výběrem sledovaných subjektů).</a:t>
            </a:r>
          </a:p>
          <a:p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Prospektivní a retrospektivní studie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4054351" cy="2304256"/>
          </a:xfrm>
        </p:spPr>
        <p:txBody>
          <a:bodyPr/>
          <a:lstStyle/>
          <a:p>
            <a:r>
              <a:rPr lang="cs-CZ" sz="2200" b="1" dirty="0" smtClean="0"/>
              <a:t>Prospektivní </a:t>
            </a:r>
            <a:r>
              <a:rPr lang="cs-CZ" sz="2200" b="1" dirty="0" smtClean="0"/>
              <a:t>studie </a:t>
            </a:r>
          </a:p>
          <a:p>
            <a:pPr lvl="1"/>
            <a:r>
              <a:rPr lang="cs-CZ" dirty="0" smtClean="0"/>
              <a:t>U některých subjektů je rizikový faktor přítomen a u jiných ne → sledujeme v čase, zda se vyskytne událost.</a:t>
            </a:r>
          </a:p>
          <a:p>
            <a:r>
              <a:rPr lang="cs-CZ" sz="2200" b="1" dirty="0" smtClean="0"/>
              <a:t>Retrospektivní studie</a:t>
            </a:r>
          </a:p>
          <a:p>
            <a:pPr lvl="1"/>
            <a:r>
              <a:rPr lang="cs-CZ" dirty="0" smtClean="0"/>
              <a:t>U některých subjektů se událost vyskytla a u jiných ne → zpětně hodnotíme, zda se liší s ohledem na nějaký rizikový faktor.</a:t>
            </a:r>
          </a:p>
          <a:p>
            <a:endParaRPr lang="cs-CZ" sz="2200" dirty="0" smtClean="0"/>
          </a:p>
        </p:txBody>
      </p:sp>
      <p:pic>
        <p:nvPicPr>
          <p:cNvPr id="1669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4918" y="1412777"/>
            <a:ext cx="4058388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Použití RR a OR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200" b="1" dirty="0" smtClean="0"/>
              <a:t>Prospektivní </a:t>
            </a:r>
            <a:r>
              <a:rPr lang="cs-CZ" sz="2200" b="1" dirty="0" smtClean="0"/>
              <a:t>studie –u některých subjektů je rizikový faktor přítomen a u jiných ne → sledujeme, zda se vyskytne událost.</a:t>
            </a:r>
          </a:p>
          <a:p>
            <a:pPr lvl="1"/>
            <a:r>
              <a:rPr lang="cs-CZ" dirty="0" smtClean="0"/>
              <a:t>Zjištěná pravděpodobnost výskytu události v kontrolní skupině je reprezentativní, neboť prospektivně zařazujeme všechny pacienty </a:t>
            </a:r>
          </a:p>
          <a:p>
            <a:pPr lvl="1"/>
            <a:r>
              <a:rPr lang="cs-CZ" b="1" dirty="0" smtClean="0"/>
              <a:t>→ korektní použití </a:t>
            </a:r>
            <a:r>
              <a:rPr lang="cs-CZ" b="1" i="1" dirty="0" smtClean="0"/>
              <a:t>RR.</a:t>
            </a:r>
          </a:p>
          <a:p>
            <a:r>
              <a:rPr lang="cs-CZ" sz="2200" b="1" dirty="0" smtClean="0"/>
              <a:t>Retrospektivní studie –u některých subjektů se událost vyskytla a u jiných ne → zpětně hodnotíme, zda se liší s ohledem na nějaký rizikový faktor.</a:t>
            </a:r>
          </a:p>
          <a:p>
            <a:pPr lvl="1"/>
            <a:r>
              <a:rPr lang="cs-CZ" dirty="0" smtClean="0"/>
              <a:t>Zjištěná pravděpodobnost výskytu události v kontrolní skupině není reprezentativní, neboť ji ovlivňujeme zpětným výběrem skupin subjektů.</a:t>
            </a:r>
          </a:p>
          <a:p>
            <a:pPr lvl="1"/>
            <a:r>
              <a:rPr lang="cs-CZ" b="1" dirty="0" smtClean="0"/>
              <a:t>→ </a:t>
            </a:r>
            <a:r>
              <a:rPr lang="cs-CZ" b="1" dirty="0" smtClean="0"/>
              <a:t>nekorektní použití </a:t>
            </a:r>
            <a:r>
              <a:rPr lang="cs-CZ" b="1" i="1" dirty="0" smtClean="0"/>
              <a:t>RR.</a:t>
            </a:r>
          </a:p>
          <a:p>
            <a:pPr lvl="1"/>
            <a:r>
              <a:rPr lang="cs-CZ" b="1" dirty="0" smtClean="0"/>
              <a:t>→ korektní použití </a:t>
            </a:r>
            <a:r>
              <a:rPr lang="cs-CZ" b="1" i="1" dirty="0" smtClean="0"/>
              <a:t>OR.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Korelace a regrese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dirty="0" smtClean="0"/>
              <a:t>Zatím </a:t>
            </a:r>
            <a:r>
              <a:rPr lang="cs-CZ" sz="2400" dirty="0" smtClean="0"/>
              <a:t>jsme se zabývali spojitou veličinou v jedné skupině, spojitou veličinou ve více skupinách, diskrétní veličinou v jedné skupině, diskrétní veličinou ve více skupinách, dvěma diskrétními veličinami v jedné skupině.</a:t>
            </a:r>
          </a:p>
          <a:p>
            <a:r>
              <a:rPr lang="cs-CZ" sz="2400" dirty="0" smtClean="0"/>
              <a:t>Teď se chceme zabývat dvěma spojitými veličinami v jedné skupině:</a:t>
            </a:r>
          </a:p>
          <a:p>
            <a:r>
              <a:rPr lang="cs-CZ" sz="2400" b="1" dirty="0" smtClean="0"/>
              <a:t>1.Chceme zjistit, jestli mezi nimi existuje vztah –např. jestli vyšší hodnoty jedné veličiny znamenají nižší hodnoty jiné veličiny.</a:t>
            </a:r>
          </a:p>
          <a:p>
            <a:r>
              <a:rPr lang="cs-CZ" sz="2400" b="1" dirty="0" smtClean="0"/>
              <a:t>2.Chceme predikovat hodnoty jedné veličiny na základě znalosti hodnot jiných veličin.</a:t>
            </a:r>
          </a:p>
          <a:p>
            <a:r>
              <a:rPr lang="cs-CZ" sz="2400" b="1" dirty="0" smtClean="0"/>
              <a:t>3.Chceme kvantifikovat vztah mezi dvěma spojitými veličinami –např. pro použití jedné veličiny na místo druhé veličiny.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Korelace a regrese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dirty="0" smtClean="0"/>
              <a:t>Korelační analýza je využívána pro vyhodnocení míry vztahu dvou spojitých proměnných. Obdobně jako jiné statistické metody, i korelace mohou být parametrické nebo </a:t>
            </a:r>
            <a:r>
              <a:rPr lang="cs-CZ" dirty="0" smtClean="0"/>
              <a:t>neparametrické. </a:t>
            </a:r>
            <a:endParaRPr lang="cs-CZ" dirty="0" smtClean="0"/>
          </a:p>
          <a:p>
            <a:r>
              <a:rPr lang="cs-CZ" dirty="0" smtClean="0"/>
              <a:t>Regresní analýza vytváří model vztahu dvou nebo více proměnných, tedy jakým způsobem jedna proměnná (vysvětlovaná) závisí na jiných proměnných (</a:t>
            </a:r>
            <a:r>
              <a:rPr lang="cs-CZ" dirty="0" err="1" smtClean="0"/>
              <a:t>prediktorech</a:t>
            </a:r>
            <a:r>
              <a:rPr lang="cs-CZ" dirty="0" smtClean="0"/>
              <a:t>). Regresní analýza je obdobně jako ANOVA nástrojem pro vysvětlení variability hodnocené </a:t>
            </a:r>
            <a:r>
              <a:rPr lang="cs-CZ" dirty="0" smtClean="0"/>
              <a:t>proměnné.</a:t>
            </a:r>
            <a:endParaRPr lang="cs-CZ" dirty="0" smtClean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Korelace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dirty="0" smtClean="0"/>
              <a:t>K měření těsnosti lineárního vztahu 2 spojitých proměnných</a:t>
            </a:r>
            <a:br>
              <a:rPr lang="cs-CZ" sz="2400" dirty="0" smtClean="0"/>
            </a:br>
            <a:r>
              <a:rPr lang="cs-CZ" sz="2400" b="1" dirty="0" smtClean="0"/>
              <a:t>r = 0 → nekorelované</a:t>
            </a:r>
            <a:br>
              <a:rPr lang="cs-CZ" sz="2400" b="1" dirty="0" smtClean="0"/>
            </a:br>
            <a:r>
              <a:rPr lang="cs-CZ" sz="2400" b="1" dirty="0" smtClean="0"/>
              <a:t>r </a:t>
            </a:r>
            <a:r>
              <a:rPr lang="en-US" sz="2400" b="1" dirty="0" smtClean="0"/>
              <a:t>&gt; 0</a:t>
            </a:r>
            <a:r>
              <a:rPr lang="cs-CZ" sz="2400" b="1" dirty="0" smtClean="0"/>
              <a:t> → </a:t>
            </a:r>
            <a:r>
              <a:rPr lang="en-US" sz="2400" b="1" dirty="0" err="1" smtClean="0"/>
              <a:t>kladn</a:t>
            </a:r>
            <a:r>
              <a:rPr lang="cs-CZ" sz="2400" b="1" dirty="0" smtClean="0"/>
              <a:t>ě korelované</a:t>
            </a:r>
            <a:br>
              <a:rPr lang="cs-CZ" sz="2400" b="1" dirty="0" smtClean="0"/>
            </a:br>
            <a:r>
              <a:rPr lang="en-US" sz="2400" b="1" dirty="0" smtClean="0"/>
              <a:t>r &lt; 0</a:t>
            </a:r>
            <a:r>
              <a:rPr lang="cs-CZ" sz="2400" b="1" dirty="0" smtClean="0"/>
              <a:t> → záporně korelované</a:t>
            </a:r>
          </a:p>
          <a:p>
            <a:r>
              <a:rPr lang="cs-CZ" sz="2400" dirty="0" smtClean="0"/>
              <a:t>H</a:t>
            </a:r>
            <a:r>
              <a:rPr lang="cs-CZ" sz="2400" baseline="-25000" dirty="0" smtClean="0"/>
              <a:t>0</a:t>
            </a:r>
            <a:r>
              <a:rPr lang="cs-CZ" sz="2400" dirty="0" smtClean="0"/>
              <a:t>: proměnné X, Y jsou stochasticky nezávislé náhodné veličiny </a:t>
            </a:r>
            <a:br>
              <a:rPr lang="cs-CZ" sz="2400" dirty="0" smtClean="0"/>
            </a:br>
            <a:r>
              <a:rPr lang="cs-CZ" sz="2400" dirty="0" smtClean="0"/>
              <a:t>	(r = 0)</a:t>
            </a:r>
            <a:br>
              <a:rPr lang="cs-CZ" sz="2400" dirty="0" smtClean="0"/>
            </a:br>
            <a:r>
              <a:rPr lang="cs-CZ" sz="2400" dirty="0" smtClean="0"/>
              <a:t>H</a:t>
            </a:r>
            <a:r>
              <a:rPr lang="cs-CZ" sz="2400" baseline="-25000" dirty="0" smtClean="0"/>
              <a:t>A</a:t>
            </a:r>
            <a:r>
              <a:rPr lang="cs-CZ" sz="2400" dirty="0" smtClean="0"/>
              <a:t>: proměnné X, Y nejsou stochasticky nezávislé náhodné veličiny 	(r ≠ 0)</a:t>
            </a:r>
          </a:p>
          <a:p>
            <a:r>
              <a:rPr lang="cs-CZ" sz="2400" dirty="0" smtClean="0"/>
              <a:t>Parametrický korelační koeficient:</a:t>
            </a:r>
            <a:br>
              <a:rPr lang="cs-CZ" sz="2400" dirty="0" smtClean="0"/>
            </a:br>
            <a:r>
              <a:rPr lang="cs-CZ" sz="2400" b="1" dirty="0" err="1" smtClean="0"/>
              <a:t>Pearsonův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kor</a:t>
            </a:r>
            <a:r>
              <a:rPr lang="cs-CZ" sz="2400" b="1" dirty="0" smtClean="0"/>
              <a:t>. </a:t>
            </a:r>
            <a:r>
              <a:rPr lang="cs-CZ" sz="2400" b="1" dirty="0" err="1" smtClean="0"/>
              <a:t>koef</a:t>
            </a:r>
            <a:r>
              <a:rPr lang="cs-CZ" sz="2400" b="1" dirty="0" smtClean="0"/>
              <a:t>.</a:t>
            </a:r>
            <a:r>
              <a:rPr lang="cs-CZ" sz="2400" dirty="0" smtClean="0"/>
              <a:t> (dvourozměrné normální rozložení)</a:t>
            </a:r>
            <a:endParaRPr lang="cs-CZ" sz="2400" b="1" dirty="0" smtClean="0"/>
          </a:p>
          <a:p>
            <a:r>
              <a:rPr lang="cs-CZ" sz="2400" dirty="0" err="1" smtClean="0"/>
              <a:t>Neparametrické</a:t>
            </a:r>
            <a:r>
              <a:rPr lang="cs-CZ" sz="2400" dirty="0" smtClean="0"/>
              <a:t> korelační koeficienty:</a:t>
            </a:r>
            <a:br>
              <a:rPr lang="cs-CZ" sz="2400" dirty="0" smtClean="0"/>
            </a:br>
            <a:r>
              <a:rPr lang="cs-CZ" sz="2400" b="1" dirty="0" err="1" smtClean="0"/>
              <a:t>Spearmanův</a:t>
            </a:r>
            <a:r>
              <a:rPr lang="cs-CZ" sz="2400" b="1" dirty="0" smtClean="0"/>
              <a:t> (pořadový) </a:t>
            </a:r>
            <a:r>
              <a:rPr lang="cs-CZ" sz="2400" b="1" dirty="0" err="1" smtClean="0"/>
              <a:t>kor</a:t>
            </a:r>
            <a:r>
              <a:rPr lang="cs-CZ" sz="2400" b="1" dirty="0" smtClean="0"/>
              <a:t>. </a:t>
            </a:r>
            <a:r>
              <a:rPr lang="cs-CZ" sz="2400" b="1" dirty="0" err="1" smtClean="0"/>
              <a:t>koef</a:t>
            </a:r>
            <a:r>
              <a:rPr lang="cs-CZ" sz="2400" b="1" dirty="0" smtClean="0"/>
              <a:t>., </a:t>
            </a:r>
            <a:r>
              <a:rPr lang="cs-CZ" sz="2400" b="1" dirty="0" err="1" smtClean="0"/>
              <a:t>Kendallovo</a:t>
            </a:r>
            <a:r>
              <a:rPr lang="cs-CZ" sz="2400" b="1" dirty="0" smtClean="0"/>
              <a:t> tau.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Vizuální hodnocení vztahu dvou proměnných</a:t>
            </a:r>
            <a:endParaRPr lang="cs-CZ" dirty="0" smtClean="0"/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3118247" cy="4598988"/>
          </a:xfrm>
        </p:spPr>
        <p:txBody>
          <a:bodyPr/>
          <a:lstStyle/>
          <a:p>
            <a:r>
              <a:rPr lang="cs-CZ" sz="2400" dirty="0" smtClean="0"/>
              <a:t>Nejjednodušší </a:t>
            </a:r>
            <a:r>
              <a:rPr lang="cs-CZ" sz="2400" dirty="0" smtClean="0"/>
              <a:t>formou je bodový graf (x‐y graf</a:t>
            </a:r>
            <a:r>
              <a:rPr lang="cs-CZ" sz="2400" dirty="0" smtClean="0"/>
              <a:t>), tzv. </a:t>
            </a:r>
            <a:r>
              <a:rPr lang="cs-CZ" sz="2400" dirty="0" err="1" smtClean="0"/>
              <a:t>scatterplot</a:t>
            </a:r>
            <a:r>
              <a:rPr lang="cs-CZ" sz="2400" dirty="0" smtClean="0"/>
              <a:t>.</a:t>
            </a:r>
            <a:endParaRPr lang="cs-CZ" sz="2400" dirty="0" smtClean="0"/>
          </a:p>
          <a:p>
            <a:r>
              <a:rPr lang="cs-CZ" sz="2400" dirty="0" smtClean="0"/>
              <a:t>Vztah výšky a </a:t>
            </a:r>
            <a:r>
              <a:rPr lang="cs-CZ" sz="2400" dirty="0" smtClean="0"/>
              <a:t>váhy studentů Biostatistiky pro matematické biology </a:t>
            </a:r>
            <a:r>
              <a:rPr lang="cs-CZ" sz="2400" dirty="0" smtClean="0"/>
              <a:t>–jaro 2010</a:t>
            </a:r>
            <a:r>
              <a:rPr lang="cs-CZ" sz="2400" dirty="0" smtClean="0"/>
              <a:t>: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b="1" dirty="0" smtClean="0"/>
          </a:p>
        </p:txBody>
      </p:sp>
      <p:pic>
        <p:nvPicPr>
          <p:cNvPr id="172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521757"/>
            <a:ext cx="5155282" cy="4824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Vizuální hodnocení vztahu dvou proměnných</a:t>
            </a:r>
            <a:endParaRPr lang="cs-CZ" dirty="0" smtClean="0"/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3118247" cy="4598988"/>
          </a:xfrm>
        </p:spPr>
        <p:txBody>
          <a:bodyPr/>
          <a:lstStyle/>
          <a:p>
            <a:r>
              <a:rPr lang="cs-CZ" sz="2400" dirty="0" smtClean="0"/>
              <a:t>Nejjednodušší </a:t>
            </a:r>
            <a:r>
              <a:rPr lang="cs-CZ" sz="2400" dirty="0" smtClean="0"/>
              <a:t>formou je bodový graf (x‐y graf</a:t>
            </a:r>
            <a:r>
              <a:rPr lang="cs-CZ" sz="2400" dirty="0" smtClean="0"/>
              <a:t>), tzv. </a:t>
            </a:r>
            <a:r>
              <a:rPr lang="cs-CZ" sz="2400" dirty="0" err="1" smtClean="0"/>
              <a:t>scatterplot</a:t>
            </a:r>
            <a:r>
              <a:rPr lang="cs-CZ" sz="2400" dirty="0" smtClean="0"/>
              <a:t>.</a:t>
            </a:r>
            <a:endParaRPr lang="cs-CZ" sz="2400" dirty="0" smtClean="0"/>
          </a:p>
          <a:p>
            <a:r>
              <a:rPr lang="cs-CZ" sz="2400" dirty="0" smtClean="0"/>
              <a:t>Vztah výšky a </a:t>
            </a:r>
            <a:r>
              <a:rPr lang="cs-CZ" sz="2400" dirty="0" smtClean="0"/>
              <a:t>váhy studentů Biostatistiky pro matematické biology </a:t>
            </a:r>
            <a:r>
              <a:rPr lang="cs-CZ" sz="2400" dirty="0" smtClean="0"/>
              <a:t>–jaro 2010</a:t>
            </a:r>
            <a:r>
              <a:rPr lang="cs-CZ" sz="2400" dirty="0" smtClean="0"/>
              <a:t>: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b="1" dirty="0" smtClean="0"/>
          </a:p>
        </p:txBody>
      </p:sp>
      <p:pic>
        <p:nvPicPr>
          <p:cNvPr id="172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521757"/>
            <a:ext cx="5155282" cy="4824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Fisherův</a:t>
            </a:r>
            <a:r>
              <a:rPr lang="cs-CZ" dirty="0" smtClean="0"/>
              <a:t> exaktní (přímý) test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968896"/>
          </a:xfrm>
        </p:spPr>
        <p:txBody>
          <a:bodyPr/>
          <a:lstStyle/>
          <a:p>
            <a:r>
              <a:rPr lang="cs-CZ" dirty="0" smtClean="0"/>
              <a:t>Využití </a:t>
            </a:r>
            <a:r>
              <a:rPr lang="cs-CZ" dirty="0" smtClean="0"/>
              <a:t>ve </a:t>
            </a:r>
            <a:r>
              <a:rPr lang="cs-CZ" dirty="0" err="1" smtClean="0"/>
              <a:t>čtyřpolní</a:t>
            </a:r>
            <a:r>
              <a:rPr lang="cs-CZ" dirty="0" smtClean="0"/>
              <a:t> tabulce </a:t>
            </a:r>
            <a:r>
              <a:rPr lang="cs-CZ" dirty="0" smtClean="0"/>
              <a:t>s nízkými četnostmi, které znemožňují </a:t>
            </a:r>
            <a:r>
              <a:rPr lang="cs-CZ" dirty="0" smtClean="0"/>
              <a:t>použití </a:t>
            </a:r>
            <a:r>
              <a:rPr lang="cs-CZ" dirty="0" smtClean="0">
                <a:sym typeface="Symbol"/>
              </a:rPr>
              <a:t></a:t>
            </a:r>
            <a:r>
              <a:rPr lang="cs-CZ" baseline="30000" dirty="0" smtClean="0"/>
              <a:t>2</a:t>
            </a:r>
            <a:r>
              <a:rPr lang="cs-CZ" dirty="0" smtClean="0"/>
              <a:t>-testu.</a:t>
            </a:r>
          </a:p>
          <a:p>
            <a:r>
              <a:rPr lang="cs-CZ" dirty="0" smtClean="0"/>
              <a:t>Patří </a:t>
            </a:r>
            <a:r>
              <a:rPr lang="cs-CZ" dirty="0" smtClean="0"/>
              <a:t>mezi neparametrické testy pracující s daty na nominální škále, v nejjednodušší podobě ve dvou třídách: pozitivní/negativní, úspěch/neúspěch </a:t>
            </a:r>
            <a:r>
              <a:rPr lang="cs-CZ" dirty="0" smtClean="0"/>
              <a:t>apod.</a:t>
            </a:r>
          </a:p>
          <a:p>
            <a:r>
              <a:rPr lang="cs-CZ" dirty="0" smtClean="0"/>
              <a:t>Nulová hypotéza </a:t>
            </a:r>
            <a:r>
              <a:rPr lang="cs-CZ" dirty="0" smtClean="0"/>
              <a:t>předpokládá </a:t>
            </a:r>
            <a:r>
              <a:rPr lang="cs-CZ" dirty="0" smtClean="0"/>
              <a:t>rovnoměrné zastoupení sledovaného znaku u dvou nezávislých souborů.</a:t>
            </a:r>
            <a:endParaRPr lang="cs-CZ" dirty="0" smtClean="0"/>
          </a:p>
          <a:p>
            <a:r>
              <a:rPr lang="cs-CZ" dirty="0" smtClean="0"/>
              <a:t>Slovo exaktní (přímý) znamená, že </a:t>
            </a:r>
            <a:r>
              <a:rPr lang="cs-CZ" dirty="0" smtClean="0"/>
              <a:t>se přímo vypočítává pravděpodobnost odmítnutí, resp. platnosti nulové </a:t>
            </a:r>
            <a:r>
              <a:rPr lang="cs-CZ" dirty="0" smtClean="0"/>
              <a:t>hypotézy.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46050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Základy korelační analýzy - I.</a:t>
            </a:r>
          </a:p>
        </p:txBody>
      </p:sp>
      <p:sp>
        <p:nvSpPr>
          <p:cNvPr id="294916" name="Text Box 3"/>
          <p:cNvSpPr txBox="1">
            <a:spLocks noChangeArrowheads="1"/>
          </p:cNvSpPr>
          <p:nvPr/>
        </p:nvSpPr>
        <p:spPr bwMode="auto">
          <a:xfrm>
            <a:off x="0" y="1560513"/>
            <a:ext cx="914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Korelace </a:t>
            </a:r>
            <a:r>
              <a:rPr lang="cs-CZ" sz="24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– vztah </a:t>
            </a:r>
            <a:r>
              <a:rPr lang="cs-CZ" sz="24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(závislost) dvou znaků (parametrů)</a:t>
            </a:r>
          </a:p>
        </p:txBody>
      </p:sp>
      <p:sp>
        <p:nvSpPr>
          <p:cNvPr id="294917" name="Line 4"/>
          <p:cNvSpPr>
            <a:spLocks noChangeShapeType="1"/>
          </p:cNvSpPr>
          <p:nvPr/>
        </p:nvSpPr>
        <p:spPr bwMode="auto">
          <a:xfrm flipV="1">
            <a:off x="1143000" y="2701925"/>
            <a:ext cx="1524000" cy="12287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18" name="Line 5"/>
          <p:cNvSpPr>
            <a:spLocks noChangeShapeType="1"/>
          </p:cNvSpPr>
          <p:nvPr/>
        </p:nvSpPr>
        <p:spPr bwMode="auto">
          <a:xfrm>
            <a:off x="1004888" y="2611438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19" name="Line 6"/>
          <p:cNvSpPr>
            <a:spLocks noChangeShapeType="1"/>
          </p:cNvSpPr>
          <p:nvPr/>
        </p:nvSpPr>
        <p:spPr bwMode="auto">
          <a:xfrm>
            <a:off x="1004888" y="4102100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0" name="Text Box 7"/>
          <p:cNvSpPr txBox="1">
            <a:spLocks noChangeArrowheads="1"/>
          </p:cNvSpPr>
          <p:nvPr/>
        </p:nvSpPr>
        <p:spPr bwMode="auto">
          <a:xfrm>
            <a:off x="488950" y="241617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94921" name="Text Box 8"/>
          <p:cNvSpPr txBox="1">
            <a:spLocks noChangeArrowheads="1"/>
          </p:cNvSpPr>
          <p:nvPr/>
        </p:nvSpPr>
        <p:spPr bwMode="auto">
          <a:xfrm>
            <a:off x="2805113" y="4121150"/>
            <a:ext cx="7524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19200" y="2701925"/>
            <a:ext cx="1352550" cy="1238250"/>
            <a:chOff x="140" y="168"/>
            <a:chExt cx="142" cy="130"/>
          </a:xfrm>
        </p:grpSpPr>
        <p:sp>
          <p:nvSpPr>
            <p:cNvPr id="295008" name="Oval 10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9" name="Oval 11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0" name="Oval 12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1" name="Oval 13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2" name="Oval 14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3" name="Oval 15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4" name="Oval 16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5" name="Oval 17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6" name="Oval 18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7" name="Oval 19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8" name="Oval 20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9" name="Oval 21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20" name="Oval 22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21" name="Oval 23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22" name="Oval 24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23" name="Oval 25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4923" name="Rectangle 26"/>
          <p:cNvSpPr>
            <a:spLocks noChangeArrowheads="1"/>
          </p:cNvSpPr>
          <p:nvPr/>
        </p:nvSpPr>
        <p:spPr bwMode="auto">
          <a:xfrm>
            <a:off x="5305425" y="2598738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4" name="Rectangle 27"/>
          <p:cNvSpPr>
            <a:spLocks noChangeArrowheads="1"/>
          </p:cNvSpPr>
          <p:nvPr/>
        </p:nvSpPr>
        <p:spPr bwMode="auto">
          <a:xfrm>
            <a:off x="5314950" y="4059238"/>
            <a:ext cx="1973263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5" name="Rectangle 28"/>
          <p:cNvSpPr>
            <a:spLocks noChangeArrowheads="1"/>
          </p:cNvSpPr>
          <p:nvPr/>
        </p:nvSpPr>
        <p:spPr bwMode="auto">
          <a:xfrm>
            <a:off x="4803775" y="2470150"/>
            <a:ext cx="5476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6" name="Rectangle 29"/>
          <p:cNvSpPr>
            <a:spLocks noChangeArrowheads="1"/>
          </p:cNvSpPr>
          <p:nvPr/>
        </p:nvSpPr>
        <p:spPr bwMode="auto">
          <a:xfrm>
            <a:off x="4778375" y="2444750"/>
            <a:ext cx="5476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7" name="Rectangle 30"/>
          <p:cNvSpPr>
            <a:spLocks noChangeArrowheads="1"/>
          </p:cNvSpPr>
          <p:nvPr/>
        </p:nvSpPr>
        <p:spPr bwMode="auto">
          <a:xfrm>
            <a:off x="4995863" y="2463800"/>
            <a:ext cx="1349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8" name="Rectangle 31"/>
          <p:cNvSpPr>
            <a:spLocks noChangeArrowheads="1"/>
          </p:cNvSpPr>
          <p:nvPr/>
        </p:nvSpPr>
        <p:spPr bwMode="auto">
          <a:xfrm>
            <a:off x="5111750" y="2563813"/>
            <a:ext cx="841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cs-CZ" sz="1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9" name="Rectangle 32"/>
          <p:cNvSpPr>
            <a:spLocks noChangeArrowheads="1"/>
          </p:cNvSpPr>
          <p:nvPr/>
        </p:nvSpPr>
        <p:spPr bwMode="auto">
          <a:xfrm>
            <a:off x="7112000" y="4162425"/>
            <a:ext cx="4968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0" name="Rectangle 33"/>
          <p:cNvSpPr>
            <a:spLocks noChangeArrowheads="1"/>
          </p:cNvSpPr>
          <p:nvPr/>
        </p:nvSpPr>
        <p:spPr bwMode="auto">
          <a:xfrm>
            <a:off x="7086600" y="4137025"/>
            <a:ext cx="4968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1" name="Rectangle 34"/>
          <p:cNvSpPr>
            <a:spLocks noChangeArrowheads="1"/>
          </p:cNvSpPr>
          <p:nvPr/>
        </p:nvSpPr>
        <p:spPr bwMode="auto">
          <a:xfrm>
            <a:off x="7278688" y="4156075"/>
            <a:ext cx="1349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2" name="Rectangle 35"/>
          <p:cNvSpPr>
            <a:spLocks noChangeArrowheads="1"/>
          </p:cNvSpPr>
          <p:nvPr/>
        </p:nvSpPr>
        <p:spPr bwMode="auto">
          <a:xfrm>
            <a:off x="7396163" y="4254500"/>
            <a:ext cx="84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cs-CZ" sz="1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3" name="Freeform 36"/>
          <p:cNvSpPr>
            <a:spLocks/>
          </p:cNvSpPr>
          <p:nvPr/>
        </p:nvSpPr>
        <p:spPr bwMode="auto">
          <a:xfrm>
            <a:off x="5499100" y="2684463"/>
            <a:ext cx="1747838" cy="1238250"/>
          </a:xfrm>
          <a:custGeom>
            <a:avLst/>
            <a:gdLst>
              <a:gd name="T0" fmla="*/ 181 w 3302"/>
              <a:gd name="T1" fmla="*/ 2022 h 2342"/>
              <a:gd name="T2" fmla="*/ 478 w 3302"/>
              <a:gd name="T3" fmla="*/ 1408 h 2342"/>
              <a:gd name="T4" fmla="*/ 662 w 3302"/>
              <a:gd name="T5" fmla="*/ 1058 h 2342"/>
              <a:gd name="T6" fmla="*/ 811 w 3302"/>
              <a:gd name="T7" fmla="*/ 808 h 2342"/>
              <a:gd name="T8" fmla="*/ 881 w 3302"/>
              <a:gd name="T9" fmla="*/ 698 h 2342"/>
              <a:gd name="T10" fmla="*/ 1029 w 3302"/>
              <a:gd name="T11" fmla="*/ 497 h 2342"/>
              <a:gd name="T12" fmla="*/ 1178 w 3302"/>
              <a:gd name="T13" fmla="*/ 334 h 2342"/>
              <a:gd name="T14" fmla="*/ 1325 w 3302"/>
              <a:gd name="T15" fmla="*/ 213 h 2342"/>
              <a:gd name="T16" fmla="*/ 1390 w 3302"/>
              <a:gd name="T17" fmla="*/ 168 h 2342"/>
              <a:gd name="T18" fmla="*/ 1528 w 3302"/>
              <a:gd name="T19" fmla="*/ 93 h 2342"/>
              <a:gd name="T20" fmla="*/ 1663 w 3302"/>
              <a:gd name="T21" fmla="*/ 49 h 2342"/>
              <a:gd name="T22" fmla="*/ 1722 w 3302"/>
              <a:gd name="T23" fmla="*/ 39 h 2342"/>
              <a:gd name="T24" fmla="*/ 1853 w 3302"/>
              <a:gd name="T25" fmla="*/ 41 h 2342"/>
              <a:gd name="T26" fmla="*/ 1911 w 3302"/>
              <a:gd name="T27" fmla="*/ 54 h 2342"/>
              <a:gd name="T28" fmla="*/ 2041 w 3302"/>
              <a:gd name="T29" fmla="*/ 105 h 2342"/>
              <a:gd name="T30" fmla="*/ 2101 w 3302"/>
              <a:gd name="T31" fmla="*/ 141 h 2342"/>
              <a:gd name="T32" fmla="*/ 2233 w 3302"/>
              <a:gd name="T33" fmla="*/ 243 h 2342"/>
              <a:gd name="T34" fmla="*/ 2336 w 3302"/>
              <a:gd name="T35" fmla="*/ 348 h 2342"/>
              <a:gd name="T36" fmla="*/ 2402 w 3302"/>
              <a:gd name="T37" fmla="*/ 439 h 2342"/>
              <a:gd name="T38" fmla="*/ 2547 w 3302"/>
              <a:gd name="T39" fmla="*/ 682 h 2342"/>
              <a:gd name="T40" fmla="*/ 2693 w 3302"/>
              <a:gd name="T41" fmla="*/ 975 h 2342"/>
              <a:gd name="T42" fmla="*/ 2902 w 3302"/>
              <a:gd name="T43" fmla="*/ 1449 h 2342"/>
              <a:gd name="T44" fmla="*/ 3028 w 3302"/>
              <a:gd name="T45" fmla="*/ 1755 h 2342"/>
              <a:gd name="T46" fmla="*/ 3141 w 3302"/>
              <a:gd name="T47" fmla="*/ 2026 h 2342"/>
              <a:gd name="T48" fmla="*/ 3233 w 3302"/>
              <a:gd name="T49" fmla="*/ 2236 h 2342"/>
              <a:gd name="T50" fmla="*/ 3302 w 3302"/>
              <a:gd name="T51" fmla="*/ 2295 h 2342"/>
              <a:gd name="T52" fmla="*/ 3245 w 3302"/>
              <a:gd name="T53" fmla="*/ 2176 h 2342"/>
              <a:gd name="T54" fmla="*/ 3148 w 3302"/>
              <a:gd name="T55" fmla="*/ 1948 h 2342"/>
              <a:gd name="T56" fmla="*/ 3031 w 3302"/>
              <a:gd name="T57" fmla="*/ 1666 h 2342"/>
              <a:gd name="T58" fmla="*/ 2867 w 3302"/>
              <a:gd name="T59" fmla="*/ 1276 h 2342"/>
              <a:gd name="T60" fmla="*/ 2690 w 3302"/>
              <a:gd name="T61" fmla="*/ 884 h 2342"/>
              <a:gd name="T62" fmla="*/ 2543 w 3302"/>
              <a:gd name="T63" fmla="*/ 602 h 2342"/>
              <a:gd name="T64" fmla="*/ 2432 w 3302"/>
              <a:gd name="T65" fmla="*/ 419 h 2342"/>
              <a:gd name="T66" fmla="*/ 2310 w 3302"/>
              <a:gd name="T67" fmla="*/ 265 h 2342"/>
              <a:gd name="T68" fmla="*/ 2193 w 3302"/>
              <a:gd name="T69" fmla="*/ 161 h 2342"/>
              <a:gd name="T70" fmla="*/ 2088 w 3302"/>
              <a:gd name="T71" fmla="*/ 90 h 2342"/>
              <a:gd name="T72" fmla="*/ 1957 w 3302"/>
              <a:gd name="T73" fmla="*/ 30 h 2342"/>
              <a:gd name="T74" fmla="*/ 1853 w 3302"/>
              <a:gd name="T75" fmla="*/ 5 h 2342"/>
              <a:gd name="T76" fmla="*/ 1722 w 3302"/>
              <a:gd name="T77" fmla="*/ 3 h 2342"/>
              <a:gd name="T78" fmla="*/ 1614 w 3302"/>
              <a:gd name="T79" fmla="*/ 23 h 2342"/>
              <a:gd name="T80" fmla="*/ 1480 w 3302"/>
              <a:gd name="T81" fmla="*/ 76 h 2342"/>
              <a:gd name="T82" fmla="*/ 1341 w 3302"/>
              <a:gd name="T83" fmla="*/ 158 h 2342"/>
              <a:gd name="T84" fmla="*/ 1227 w 3302"/>
              <a:gd name="T85" fmla="*/ 245 h 2342"/>
              <a:gd name="T86" fmla="*/ 1078 w 3302"/>
              <a:gd name="T87" fmla="*/ 384 h 2342"/>
              <a:gd name="T88" fmla="*/ 930 w 3302"/>
              <a:gd name="T89" fmla="*/ 567 h 2342"/>
              <a:gd name="T90" fmla="*/ 815 w 3302"/>
              <a:gd name="T91" fmla="*/ 734 h 2342"/>
              <a:gd name="T92" fmla="*/ 667 w 3302"/>
              <a:gd name="T93" fmla="*/ 979 h 2342"/>
              <a:gd name="T94" fmla="*/ 518 w 3302"/>
              <a:gd name="T95" fmla="*/ 1250 h 2342"/>
              <a:gd name="T96" fmla="*/ 222 w 3302"/>
              <a:gd name="T97" fmla="*/ 1850 h 234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302"/>
              <a:gd name="T148" fmla="*/ 0 h 2342"/>
              <a:gd name="T149" fmla="*/ 3302 w 3302"/>
              <a:gd name="T150" fmla="*/ 2342 h 2342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302" h="2342">
                <a:moveTo>
                  <a:pt x="0" y="2326"/>
                </a:moveTo>
                <a:lnTo>
                  <a:pt x="31" y="2342"/>
                </a:lnTo>
                <a:lnTo>
                  <a:pt x="106" y="2180"/>
                </a:lnTo>
                <a:lnTo>
                  <a:pt x="181" y="2022"/>
                </a:lnTo>
                <a:lnTo>
                  <a:pt x="255" y="1865"/>
                </a:lnTo>
                <a:lnTo>
                  <a:pt x="330" y="1709"/>
                </a:lnTo>
                <a:lnTo>
                  <a:pt x="403" y="1557"/>
                </a:lnTo>
                <a:lnTo>
                  <a:pt x="478" y="1408"/>
                </a:lnTo>
                <a:lnTo>
                  <a:pt x="551" y="1264"/>
                </a:lnTo>
                <a:lnTo>
                  <a:pt x="589" y="1195"/>
                </a:lnTo>
                <a:lnTo>
                  <a:pt x="626" y="1126"/>
                </a:lnTo>
                <a:lnTo>
                  <a:pt x="662" y="1058"/>
                </a:lnTo>
                <a:lnTo>
                  <a:pt x="700" y="993"/>
                </a:lnTo>
                <a:lnTo>
                  <a:pt x="737" y="930"/>
                </a:lnTo>
                <a:lnTo>
                  <a:pt x="775" y="867"/>
                </a:lnTo>
                <a:lnTo>
                  <a:pt x="811" y="808"/>
                </a:lnTo>
                <a:lnTo>
                  <a:pt x="848" y="749"/>
                </a:lnTo>
                <a:lnTo>
                  <a:pt x="885" y="692"/>
                </a:lnTo>
                <a:lnTo>
                  <a:pt x="868" y="685"/>
                </a:lnTo>
                <a:lnTo>
                  <a:pt x="881" y="698"/>
                </a:lnTo>
                <a:lnTo>
                  <a:pt x="919" y="645"/>
                </a:lnTo>
                <a:lnTo>
                  <a:pt x="956" y="593"/>
                </a:lnTo>
                <a:lnTo>
                  <a:pt x="992" y="543"/>
                </a:lnTo>
                <a:lnTo>
                  <a:pt x="1029" y="497"/>
                </a:lnTo>
                <a:lnTo>
                  <a:pt x="1067" y="452"/>
                </a:lnTo>
                <a:lnTo>
                  <a:pt x="1104" y="410"/>
                </a:lnTo>
                <a:lnTo>
                  <a:pt x="1142" y="371"/>
                </a:lnTo>
                <a:lnTo>
                  <a:pt x="1178" y="334"/>
                </a:lnTo>
                <a:lnTo>
                  <a:pt x="1214" y="302"/>
                </a:lnTo>
                <a:lnTo>
                  <a:pt x="1253" y="270"/>
                </a:lnTo>
                <a:lnTo>
                  <a:pt x="1289" y="240"/>
                </a:lnTo>
                <a:lnTo>
                  <a:pt x="1325" y="213"/>
                </a:lnTo>
                <a:lnTo>
                  <a:pt x="1361" y="188"/>
                </a:lnTo>
                <a:lnTo>
                  <a:pt x="1348" y="175"/>
                </a:lnTo>
                <a:lnTo>
                  <a:pt x="1355" y="191"/>
                </a:lnTo>
                <a:lnTo>
                  <a:pt x="1390" y="168"/>
                </a:lnTo>
                <a:lnTo>
                  <a:pt x="1426" y="147"/>
                </a:lnTo>
                <a:lnTo>
                  <a:pt x="1460" y="126"/>
                </a:lnTo>
                <a:lnTo>
                  <a:pt x="1495" y="109"/>
                </a:lnTo>
                <a:lnTo>
                  <a:pt x="1528" y="93"/>
                </a:lnTo>
                <a:lnTo>
                  <a:pt x="1562" y="79"/>
                </a:lnTo>
                <a:lnTo>
                  <a:pt x="1595" y="66"/>
                </a:lnTo>
                <a:lnTo>
                  <a:pt x="1629" y="56"/>
                </a:lnTo>
                <a:lnTo>
                  <a:pt x="1663" y="49"/>
                </a:lnTo>
                <a:lnTo>
                  <a:pt x="1656" y="31"/>
                </a:lnTo>
                <a:lnTo>
                  <a:pt x="1656" y="50"/>
                </a:lnTo>
                <a:lnTo>
                  <a:pt x="1689" y="43"/>
                </a:lnTo>
                <a:lnTo>
                  <a:pt x="1722" y="39"/>
                </a:lnTo>
                <a:lnTo>
                  <a:pt x="1754" y="37"/>
                </a:lnTo>
                <a:lnTo>
                  <a:pt x="1787" y="36"/>
                </a:lnTo>
                <a:lnTo>
                  <a:pt x="1820" y="39"/>
                </a:lnTo>
                <a:lnTo>
                  <a:pt x="1853" y="41"/>
                </a:lnTo>
                <a:lnTo>
                  <a:pt x="1885" y="47"/>
                </a:lnTo>
                <a:lnTo>
                  <a:pt x="1885" y="30"/>
                </a:lnTo>
                <a:lnTo>
                  <a:pt x="1878" y="46"/>
                </a:lnTo>
                <a:lnTo>
                  <a:pt x="1911" y="54"/>
                </a:lnTo>
                <a:lnTo>
                  <a:pt x="1943" y="63"/>
                </a:lnTo>
                <a:lnTo>
                  <a:pt x="1976" y="76"/>
                </a:lnTo>
                <a:lnTo>
                  <a:pt x="2009" y="89"/>
                </a:lnTo>
                <a:lnTo>
                  <a:pt x="2041" y="105"/>
                </a:lnTo>
                <a:lnTo>
                  <a:pt x="2074" y="124"/>
                </a:lnTo>
                <a:lnTo>
                  <a:pt x="2107" y="144"/>
                </a:lnTo>
                <a:lnTo>
                  <a:pt x="2114" y="128"/>
                </a:lnTo>
                <a:lnTo>
                  <a:pt x="2101" y="141"/>
                </a:lnTo>
                <a:lnTo>
                  <a:pt x="2134" y="162"/>
                </a:lnTo>
                <a:lnTo>
                  <a:pt x="2167" y="187"/>
                </a:lnTo>
                <a:lnTo>
                  <a:pt x="2200" y="214"/>
                </a:lnTo>
                <a:lnTo>
                  <a:pt x="2233" y="243"/>
                </a:lnTo>
                <a:lnTo>
                  <a:pt x="2268" y="273"/>
                </a:lnTo>
                <a:lnTo>
                  <a:pt x="2284" y="291"/>
                </a:lnTo>
                <a:lnTo>
                  <a:pt x="2301" y="308"/>
                </a:lnTo>
                <a:lnTo>
                  <a:pt x="2336" y="348"/>
                </a:lnTo>
                <a:lnTo>
                  <a:pt x="2370" y="394"/>
                </a:lnTo>
                <a:lnTo>
                  <a:pt x="2406" y="445"/>
                </a:lnTo>
                <a:lnTo>
                  <a:pt x="2419" y="432"/>
                </a:lnTo>
                <a:lnTo>
                  <a:pt x="2402" y="439"/>
                </a:lnTo>
                <a:lnTo>
                  <a:pt x="2438" y="494"/>
                </a:lnTo>
                <a:lnTo>
                  <a:pt x="2474" y="553"/>
                </a:lnTo>
                <a:lnTo>
                  <a:pt x="2510" y="616"/>
                </a:lnTo>
                <a:lnTo>
                  <a:pt x="2547" y="682"/>
                </a:lnTo>
                <a:lnTo>
                  <a:pt x="2583" y="752"/>
                </a:lnTo>
                <a:lnTo>
                  <a:pt x="2619" y="824"/>
                </a:lnTo>
                <a:lnTo>
                  <a:pt x="2657" y="898"/>
                </a:lnTo>
                <a:lnTo>
                  <a:pt x="2693" y="975"/>
                </a:lnTo>
                <a:lnTo>
                  <a:pt x="2729" y="1051"/>
                </a:lnTo>
                <a:lnTo>
                  <a:pt x="2763" y="1130"/>
                </a:lnTo>
                <a:lnTo>
                  <a:pt x="2834" y="1290"/>
                </a:lnTo>
                <a:lnTo>
                  <a:pt x="2902" y="1449"/>
                </a:lnTo>
                <a:lnTo>
                  <a:pt x="2935" y="1528"/>
                </a:lnTo>
                <a:lnTo>
                  <a:pt x="2967" y="1606"/>
                </a:lnTo>
                <a:lnTo>
                  <a:pt x="2998" y="1680"/>
                </a:lnTo>
                <a:lnTo>
                  <a:pt x="3028" y="1755"/>
                </a:lnTo>
                <a:lnTo>
                  <a:pt x="3059" y="1827"/>
                </a:lnTo>
                <a:lnTo>
                  <a:pt x="3088" y="1897"/>
                </a:lnTo>
                <a:lnTo>
                  <a:pt x="3115" y="1963"/>
                </a:lnTo>
                <a:lnTo>
                  <a:pt x="3141" y="2026"/>
                </a:lnTo>
                <a:lnTo>
                  <a:pt x="3165" y="2085"/>
                </a:lnTo>
                <a:lnTo>
                  <a:pt x="3190" y="2140"/>
                </a:lnTo>
                <a:lnTo>
                  <a:pt x="3211" y="2190"/>
                </a:lnTo>
                <a:lnTo>
                  <a:pt x="3233" y="2236"/>
                </a:lnTo>
                <a:lnTo>
                  <a:pt x="3252" y="2277"/>
                </a:lnTo>
                <a:lnTo>
                  <a:pt x="3262" y="2295"/>
                </a:lnTo>
                <a:lnTo>
                  <a:pt x="3270" y="2313"/>
                </a:lnTo>
                <a:lnTo>
                  <a:pt x="3302" y="2295"/>
                </a:lnTo>
                <a:lnTo>
                  <a:pt x="3295" y="2281"/>
                </a:lnTo>
                <a:lnTo>
                  <a:pt x="3285" y="2262"/>
                </a:lnTo>
                <a:lnTo>
                  <a:pt x="3266" y="2222"/>
                </a:lnTo>
                <a:lnTo>
                  <a:pt x="3245" y="2176"/>
                </a:lnTo>
                <a:lnTo>
                  <a:pt x="3223" y="2126"/>
                </a:lnTo>
                <a:lnTo>
                  <a:pt x="3198" y="2071"/>
                </a:lnTo>
                <a:lnTo>
                  <a:pt x="3174" y="2012"/>
                </a:lnTo>
                <a:lnTo>
                  <a:pt x="3148" y="1948"/>
                </a:lnTo>
                <a:lnTo>
                  <a:pt x="3121" y="1882"/>
                </a:lnTo>
                <a:lnTo>
                  <a:pt x="3092" y="1813"/>
                </a:lnTo>
                <a:lnTo>
                  <a:pt x="3062" y="1741"/>
                </a:lnTo>
                <a:lnTo>
                  <a:pt x="3031" y="1666"/>
                </a:lnTo>
                <a:lnTo>
                  <a:pt x="3000" y="1591"/>
                </a:lnTo>
                <a:lnTo>
                  <a:pt x="2968" y="1513"/>
                </a:lnTo>
                <a:lnTo>
                  <a:pt x="2935" y="1434"/>
                </a:lnTo>
                <a:lnTo>
                  <a:pt x="2867" y="1276"/>
                </a:lnTo>
                <a:lnTo>
                  <a:pt x="2797" y="1116"/>
                </a:lnTo>
                <a:lnTo>
                  <a:pt x="2762" y="1037"/>
                </a:lnTo>
                <a:lnTo>
                  <a:pt x="2726" y="960"/>
                </a:lnTo>
                <a:lnTo>
                  <a:pt x="2690" y="884"/>
                </a:lnTo>
                <a:lnTo>
                  <a:pt x="2653" y="809"/>
                </a:lnTo>
                <a:lnTo>
                  <a:pt x="2617" y="737"/>
                </a:lnTo>
                <a:lnTo>
                  <a:pt x="2581" y="668"/>
                </a:lnTo>
                <a:lnTo>
                  <a:pt x="2543" y="602"/>
                </a:lnTo>
                <a:lnTo>
                  <a:pt x="2507" y="538"/>
                </a:lnTo>
                <a:lnTo>
                  <a:pt x="2471" y="479"/>
                </a:lnTo>
                <a:lnTo>
                  <a:pt x="2435" y="425"/>
                </a:lnTo>
                <a:lnTo>
                  <a:pt x="2432" y="419"/>
                </a:lnTo>
                <a:lnTo>
                  <a:pt x="2396" y="368"/>
                </a:lnTo>
                <a:lnTo>
                  <a:pt x="2362" y="322"/>
                </a:lnTo>
                <a:lnTo>
                  <a:pt x="2327" y="282"/>
                </a:lnTo>
                <a:lnTo>
                  <a:pt x="2310" y="265"/>
                </a:lnTo>
                <a:lnTo>
                  <a:pt x="2293" y="247"/>
                </a:lnTo>
                <a:lnTo>
                  <a:pt x="2259" y="217"/>
                </a:lnTo>
                <a:lnTo>
                  <a:pt x="2226" y="188"/>
                </a:lnTo>
                <a:lnTo>
                  <a:pt x="2193" y="161"/>
                </a:lnTo>
                <a:lnTo>
                  <a:pt x="2160" y="137"/>
                </a:lnTo>
                <a:lnTo>
                  <a:pt x="2127" y="115"/>
                </a:lnTo>
                <a:lnTo>
                  <a:pt x="2121" y="111"/>
                </a:lnTo>
                <a:lnTo>
                  <a:pt x="2088" y="90"/>
                </a:lnTo>
                <a:lnTo>
                  <a:pt x="2055" y="72"/>
                </a:lnTo>
                <a:lnTo>
                  <a:pt x="2023" y="56"/>
                </a:lnTo>
                <a:lnTo>
                  <a:pt x="1990" y="43"/>
                </a:lnTo>
                <a:lnTo>
                  <a:pt x="1957" y="30"/>
                </a:lnTo>
                <a:lnTo>
                  <a:pt x="1925" y="21"/>
                </a:lnTo>
                <a:lnTo>
                  <a:pt x="1892" y="13"/>
                </a:lnTo>
                <a:lnTo>
                  <a:pt x="1885" y="11"/>
                </a:lnTo>
                <a:lnTo>
                  <a:pt x="1853" y="5"/>
                </a:lnTo>
                <a:lnTo>
                  <a:pt x="1820" y="3"/>
                </a:lnTo>
                <a:lnTo>
                  <a:pt x="1787" y="0"/>
                </a:lnTo>
                <a:lnTo>
                  <a:pt x="1754" y="1"/>
                </a:lnTo>
                <a:lnTo>
                  <a:pt x="1722" y="3"/>
                </a:lnTo>
                <a:lnTo>
                  <a:pt x="1689" y="7"/>
                </a:lnTo>
                <a:lnTo>
                  <a:pt x="1656" y="14"/>
                </a:lnTo>
                <a:lnTo>
                  <a:pt x="1649" y="16"/>
                </a:lnTo>
                <a:lnTo>
                  <a:pt x="1614" y="23"/>
                </a:lnTo>
                <a:lnTo>
                  <a:pt x="1581" y="33"/>
                </a:lnTo>
                <a:lnTo>
                  <a:pt x="1548" y="46"/>
                </a:lnTo>
                <a:lnTo>
                  <a:pt x="1513" y="60"/>
                </a:lnTo>
                <a:lnTo>
                  <a:pt x="1480" y="76"/>
                </a:lnTo>
                <a:lnTo>
                  <a:pt x="1446" y="93"/>
                </a:lnTo>
                <a:lnTo>
                  <a:pt x="1411" y="113"/>
                </a:lnTo>
                <a:lnTo>
                  <a:pt x="1375" y="135"/>
                </a:lnTo>
                <a:lnTo>
                  <a:pt x="1341" y="158"/>
                </a:lnTo>
                <a:lnTo>
                  <a:pt x="1335" y="162"/>
                </a:lnTo>
                <a:lnTo>
                  <a:pt x="1299" y="187"/>
                </a:lnTo>
                <a:lnTo>
                  <a:pt x="1263" y="214"/>
                </a:lnTo>
                <a:lnTo>
                  <a:pt x="1227" y="245"/>
                </a:lnTo>
                <a:lnTo>
                  <a:pt x="1191" y="275"/>
                </a:lnTo>
                <a:lnTo>
                  <a:pt x="1152" y="308"/>
                </a:lnTo>
                <a:lnTo>
                  <a:pt x="1116" y="345"/>
                </a:lnTo>
                <a:lnTo>
                  <a:pt x="1078" y="384"/>
                </a:lnTo>
                <a:lnTo>
                  <a:pt x="1041" y="426"/>
                </a:lnTo>
                <a:lnTo>
                  <a:pt x="1004" y="471"/>
                </a:lnTo>
                <a:lnTo>
                  <a:pt x="966" y="517"/>
                </a:lnTo>
                <a:lnTo>
                  <a:pt x="930" y="567"/>
                </a:lnTo>
                <a:lnTo>
                  <a:pt x="893" y="619"/>
                </a:lnTo>
                <a:lnTo>
                  <a:pt x="855" y="672"/>
                </a:lnTo>
                <a:lnTo>
                  <a:pt x="852" y="678"/>
                </a:lnTo>
                <a:lnTo>
                  <a:pt x="815" y="734"/>
                </a:lnTo>
                <a:lnTo>
                  <a:pt x="777" y="793"/>
                </a:lnTo>
                <a:lnTo>
                  <a:pt x="741" y="852"/>
                </a:lnTo>
                <a:lnTo>
                  <a:pt x="704" y="916"/>
                </a:lnTo>
                <a:lnTo>
                  <a:pt x="667" y="979"/>
                </a:lnTo>
                <a:lnTo>
                  <a:pt x="629" y="1044"/>
                </a:lnTo>
                <a:lnTo>
                  <a:pt x="593" y="1112"/>
                </a:lnTo>
                <a:lnTo>
                  <a:pt x="556" y="1181"/>
                </a:lnTo>
                <a:lnTo>
                  <a:pt x="518" y="1250"/>
                </a:lnTo>
                <a:lnTo>
                  <a:pt x="445" y="1394"/>
                </a:lnTo>
                <a:lnTo>
                  <a:pt x="370" y="1542"/>
                </a:lnTo>
                <a:lnTo>
                  <a:pt x="296" y="1695"/>
                </a:lnTo>
                <a:lnTo>
                  <a:pt x="222" y="1850"/>
                </a:lnTo>
                <a:lnTo>
                  <a:pt x="148" y="2007"/>
                </a:lnTo>
                <a:lnTo>
                  <a:pt x="73" y="2166"/>
                </a:lnTo>
                <a:lnTo>
                  <a:pt x="0" y="2326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4" name="Oval 37"/>
          <p:cNvSpPr>
            <a:spLocks noChangeArrowheads="1"/>
          </p:cNvSpPr>
          <p:nvPr/>
        </p:nvSpPr>
        <p:spPr bwMode="auto">
          <a:xfrm>
            <a:off x="5527675" y="3694113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5" name="Oval 38"/>
          <p:cNvSpPr>
            <a:spLocks noChangeArrowheads="1"/>
          </p:cNvSpPr>
          <p:nvPr/>
        </p:nvSpPr>
        <p:spPr bwMode="auto">
          <a:xfrm>
            <a:off x="5680075" y="363855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6" name="Oval 39"/>
          <p:cNvSpPr>
            <a:spLocks noChangeArrowheads="1"/>
          </p:cNvSpPr>
          <p:nvPr/>
        </p:nvSpPr>
        <p:spPr bwMode="auto">
          <a:xfrm>
            <a:off x="5749925" y="3284538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7" name="Oval 40"/>
          <p:cNvSpPr>
            <a:spLocks noChangeArrowheads="1"/>
          </p:cNvSpPr>
          <p:nvPr/>
        </p:nvSpPr>
        <p:spPr bwMode="auto">
          <a:xfrm>
            <a:off x="5608638" y="351790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8" name="Oval 41"/>
          <p:cNvSpPr>
            <a:spLocks noChangeArrowheads="1"/>
          </p:cNvSpPr>
          <p:nvPr/>
        </p:nvSpPr>
        <p:spPr bwMode="auto">
          <a:xfrm>
            <a:off x="5770563" y="343376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9" name="Oval 42"/>
          <p:cNvSpPr>
            <a:spLocks noChangeArrowheads="1"/>
          </p:cNvSpPr>
          <p:nvPr/>
        </p:nvSpPr>
        <p:spPr bwMode="auto">
          <a:xfrm>
            <a:off x="5851525" y="328453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0" name="Oval 43"/>
          <p:cNvSpPr>
            <a:spLocks noChangeArrowheads="1"/>
          </p:cNvSpPr>
          <p:nvPr/>
        </p:nvSpPr>
        <p:spPr bwMode="auto">
          <a:xfrm>
            <a:off x="5851525" y="311626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1" name="Oval 44"/>
          <p:cNvSpPr>
            <a:spLocks noChangeArrowheads="1"/>
          </p:cNvSpPr>
          <p:nvPr/>
        </p:nvSpPr>
        <p:spPr bwMode="auto">
          <a:xfrm>
            <a:off x="5992813" y="304165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2" name="Oval 45"/>
          <p:cNvSpPr>
            <a:spLocks noChangeArrowheads="1"/>
          </p:cNvSpPr>
          <p:nvPr/>
        </p:nvSpPr>
        <p:spPr bwMode="auto">
          <a:xfrm>
            <a:off x="5972175" y="288290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3" name="Oval 46"/>
          <p:cNvSpPr>
            <a:spLocks noChangeArrowheads="1"/>
          </p:cNvSpPr>
          <p:nvPr/>
        </p:nvSpPr>
        <p:spPr bwMode="auto">
          <a:xfrm>
            <a:off x="6156325" y="276225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4" name="Oval 47"/>
          <p:cNvSpPr>
            <a:spLocks noChangeArrowheads="1"/>
          </p:cNvSpPr>
          <p:nvPr/>
        </p:nvSpPr>
        <p:spPr bwMode="auto">
          <a:xfrm>
            <a:off x="6135688" y="286385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5" name="Oval 48"/>
          <p:cNvSpPr>
            <a:spLocks noChangeArrowheads="1"/>
          </p:cNvSpPr>
          <p:nvPr/>
        </p:nvSpPr>
        <p:spPr bwMode="auto">
          <a:xfrm>
            <a:off x="6256338" y="2678113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6" name="Oval 49"/>
          <p:cNvSpPr>
            <a:spLocks noChangeArrowheads="1"/>
          </p:cNvSpPr>
          <p:nvPr/>
        </p:nvSpPr>
        <p:spPr bwMode="auto">
          <a:xfrm>
            <a:off x="6519863" y="264953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7" name="Oval 50"/>
          <p:cNvSpPr>
            <a:spLocks noChangeArrowheads="1"/>
          </p:cNvSpPr>
          <p:nvPr/>
        </p:nvSpPr>
        <p:spPr bwMode="auto">
          <a:xfrm>
            <a:off x="6256338" y="276225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8" name="Oval 51"/>
          <p:cNvSpPr>
            <a:spLocks noChangeArrowheads="1"/>
          </p:cNvSpPr>
          <p:nvPr/>
        </p:nvSpPr>
        <p:spPr bwMode="auto">
          <a:xfrm>
            <a:off x="6378575" y="2641600"/>
            <a:ext cx="50800" cy="460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9" name="Oval 52"/>
          <p:cNvSpPr>
            <a:spLocks noChangeArrowheads="1"/>
          </p:cNvSpPr>
          <p:nvPr/>
        </p:nvSpPr>
        <p:spPr bwMode="auto">
          <a:xfrm>
            <a:off x="5588000" y="3852863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0" name="Oval 53"/>
          <p:cNvSpPr>
            <a:spLocks noChangeArrowheads="1"/>
          </p:cNvSpPr>
          <p:nvPr/>
        </p:nvSpPr>
        <p:spPr bwMode="auto">
          <a:xfrm>
            <a:off x="6448425" y="272415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1" name="Oval 54"/>
          <p:cNvSpPr>
            <a:spLocks noChangeArrowheads="1"/>
          </p:cNvSpPr>
          <p:nvPr/>
        </p:nvSpPr>
        <p:spPr bwMode="auto">
          <a:xfrm>
            <a:off x="6580188" y="276225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2" name="Oval 55"/>
          <p:cNvSpPr>
            <a:spLocks noChangeArrowheads="1"/>
          </p:cNvSpPr>
          <p:nvPr/>
        </p:nvSpPr>
        <p:spPr bwMode="auto">
          <a:xfrm>
            <a:off x="6702425" y="274320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3" name="Oval 56"/>
          <p:cNvSpPr>
            <a:spLocks noChangeArrowheads="1"/>
          </p:cNvSpPr>
          <p:nvPr/>
        </p:nvSpPr>
        <p:spPr bwMode="auto">
          <a:xfrm>
            <a:off x="6702425" y="284638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4" name="Oval 57"/>
          <p:cNvSpPr>
            <a:spLocks noChangeArrowheads="1"/>
          </p:cNvSpPr>
          <p:nvPr/>
        </p:nvSpPr>
        <p:spPr bwMode="auto">
          <a:xfrm>
            <a:off x="6702425" y="299561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5" name="Oval 58"/>
          <p:cNvSpPr>
            <a:spLocks noChangeArrowheads="1"/>
          </p:cNvSpPr>
          <p:nvPr/>
        </p:nvSpPr>
        <p:spPr bwMode="auto">
          <a:xfrm>
            <a:off x="6904038" y="2995613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6" name="Oval 59"/>
          <p:cNvSpPr>
            <a:spLocks noChangeArrowheads="1"/>
          </p:cNvSpPr>
          <p:nvPr/>
        </p:nvSpPr>
        <p:spPr bwMode="auto">
          <a:xfrm>
            <a:off x="6823075" y="290195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7" name="Oval 60"/>
          <p:cNvSpPr>
            <a:spLocks noChangeArrowheads="1"/>
          </p:cNvSpPr>
          <p:nvPr/>
        </p:nvSpPr>
        <p:spPr bwMode="auto">
          <a:xfrm>
            <a:off x="6823075" y="3087688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8" name="Oval 61"/>
          <p:cNvSpPr>
            <a:spLocks noChangeArrowheads="1"/>
          </p:cNvSpPr>
          <p:nvPr/>
        </p:nvSpPr>
        <p:spPr bwMode="auto">
          <a:xfrm>
            <a:off x="6964363" y="318135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9" name="Oval 62"/>
          <p:cNvSpPr>
            <a:spLocks noChangeArrowheads="1"/>
          </p:cNvSpPr>
          <p:nvPr/>
        </p:nvSpPr>
        <p:spPr bwMode="auto">
          <a:xfrm>
            <a:off x="6985000" y="335915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0" name="Oval 63"/>
          <p:cNvSpPr>
            <a:spLocks noChangeArrowheads="1"/>
          </p:cNvSpPr>
          <p:nvPr/>
        </p:nvSpPr>
        <p:spPr bwMode="auto">
          <a:xfrm>
            <a:off x="7086600" y="3443288"/>
            <a:ext cx="50800" cy="460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1" name="Oval 64"/>
          <p:cNvSpPr>
            <a:spLocks noChangeArrowheads="1"/>
          </p:cNvSpPr>
          <p:nvPr/>
        </p:nvSpPr>
        <p:spPr bwMode="auto">
          <a:xfrm>
            <a:off x="7045325" y="332105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2" name="Oval 65"/>
          <p:cNvSpPr>
            <a:spLocks noChangeArrowheads="1"/>
          </p:cNvSpPr>
          <p:nvPr/>
        </p:nvSpPr>
        <p:spPr bwMode="auto">
          <a:xfrm>
            <a:off x="7056438" y="3629025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3" name="Oval 66"/>
          <p:cNvSpPr>
            <a:spLocks noChangeArrowheads="1"/>
          </p:cNvSpPr>
          <p:nvPr/>
        </p:nvSpPr>
        <p:spPr bwMode="auto">
          <a:xfrm>
            <a:off x="7208838" y="372268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4" name="Oval 67"/>
          <p:cNvSpPr>
            <a:spLocks noChangeArrowheads="1"/>
          </p:cNvSpPr>
          <p:nvPr/>
        </p:nvSpPr>
        <p:spPr bwMode="auto">
          <a:xfrm>
            <a:off x="7167563" y="388143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5" name="Line 68"/>
          <p:cNvSpPr>
            <a:spLocks noChangeShapeType="1"/>
          </p:cNvSpPr>
          <p:nvPr/>
        </p:nvSpPr>
        <p:spPr bwMode="auto">
          <a:xfrm>
            <a:off x="1004888" y="4529138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6" name="Line 69"/>
          <p:cNvSpPr>
            <a:spLocks noChangeShapeType="1"/>
          </p:cNvSpPr>
          <p:nvPr/>
        </p:nvSpPr>
        <p:spPr bwMode="auto">
          <a:xfrm>
            <a:off x="1004888" y="6019800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70"/>
          <p:cNvGrpSpPr>
            <a:grpSpLocks/>
          </p:cNvGrpSpPr>
          <p:nvPr/>
        </p:nvGrpSpPr>
        <p:grpSpPr bwMode="auto">
          <a:xfrm rot="4810536">
            <a:off x="1295400" y="4686300"/>
            <a:ext cx="1352550" cy="1238250"/>
            <a:chOff x="140" y="168"/>
            <a:chExt cx="142" cy="130"/>
          </a:xfrm>
        </p:grpSpPr>
        <p:sp>
          <p:nvSpPr>
            <p:cNvPr id="294992" name="Oval 71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3" name="Oval 72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4" name="Oval 73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5" name="Oval 74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6" name="Oval 75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7" name="Oval 76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8" name="Oval 77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9" name="Oval 78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0" name="Oval 79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1" name="Oval 80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2" name="Oval 81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3" name="Oval 82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4" name="Oval 83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5" name="Oval 84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6" name="Oval 85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7" name="Oval 86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4968" name="Line 87"/>
          <p:cNvSpPr>
            <a:spLocks noChangeShapeType="1"/>
          </p:cNvSpPr>
          <p:nvPr/>
        </p:nvSpPr>
        <p:spPr bwMode="auto">
          <a:xfrm rot="4810536" flipV="1">
            <a:off x="1195388" y="4691062"/>
            <a:ext cx="1524000" cy="12287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9" name="Text Box 88"/>
          <p:cNvSpPr txBox="1">
            <a:spLocks noChangeArrowheads="1"/>
          </p:cNvSpPr>
          <p:nvPr/>
        </p:nvSpPr>
        <p:spPr bwMode="auto">
          <a:xfrm>
            <a:off x="488950" y="429577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94970" name="Text Box 89"/>
          <p:cNvSpPr txBox="1">
            <a:spLocks noChangeArrowheads="1"/>
          </p:cNvSpPr>
          <p:nvPr/>
        </p:nvSpPr>
        <p:spPr bwMode="auto">
          <a:xfrm>
            <a:off x="2805113" y="6051550"/>
            <a:ext cx="7524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graphicFrame>
        <p:nvGraphicFramePr>
          <p:cNvPr id="650330" name="Group 90"/>
          <p:cNvGraphicFramePr>
            <a:graphicFrameLocks noGrp="1"/>
          </p:cNvGraphicFramePr>
          <p:nvPr/>
        </p:nvGraphicFramePr>
        <p:xfrm>
          <a:off x="4648200" y="4724400"/>
          <a:ext cx="3733800" cy="1325880"/>
        </p:xfrm>
        <a:graphic>
          <a:graphicData uri="http://schemas.openxmlformats.org/drawingml/2006/table">
            <a:tbl>
              <a:tblPr/>
              <a:tblGrid>
                <a:gridCol w="1244600"/>
                <a:gridCol w="1244600"/>
                <a:gridCol w="12446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4990" name="Text Box 111"/>
          <p:cNvSpPr txBox="1">
            <a:spLocks noChangeArrowheads="1"/>
          </p:cNvSpPr>
          <p:nvPr/>
        </p:nvSpPr>
        <p:spPr bwMode="auto">
          <a:xfrm>
            <a:off x="5505450" y="4705350"/>
            <a:ext cx="4667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94991" name="Text Box 112"/>
          <p:cNvSpPr txBox="1">
            <a:spLocks noChangeArrowheads="1"/>
          </p:cNvSpPr>
          <p:nvPr/>
        </p:nvSpPr>
        <p:spPr bwMode="auto">
          <a:xfrm>
            <a:off x="4681538" y="4829175"/>
            <a:ext cx="4667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9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46050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Základy korelační analýzy - II.</a:t>
            </a:r>
          </a:p>
        </p:txBody>
      </p:sp>
      <p:sp>
        <p:nvSpPr>
          <p:cNvPr id="101381" name="Text Box 3"/>
          <p:cNvSpPr txBox="1">
            <a:spLocks noChangeArrowheads="1"/>
          </p:cNvSpPr>
          <p:nvPr/>
        </p:nvSpPr>
        <p:spPr bwMode="auto">
          <a:xfrm>
            <a:off x="2409825" y="1444625"/>
            <a:ext cx="43434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Parametrické míry korelace</a:t>
            </a:r>
          </a:p>
        </p:txBody>
      </p:sp>
      <p:sp>
        <p:nvSpPr>
          <p:cNvPr id="101382" name="Oval 4"/>
          <p:cNvSpPr>
            <a:spLocks noChangeArrowheads="1"/>
          </p:cNvSpPr>
          <p:nvPr/>
        </p:nvSpPr>
        <p:spPr bwMode="auto">
          <a:xfrm>
            <a:off x="4419600" y="1987550"/>
            <a:ext cx="171450" cy="1714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3" name="Line 5"/>
          <p:cNvSpPr>
            <a:spLocks noChangeShapeType="1"/>
          </p:cNvSpPr>
          <p:nvPr/>
        </p:nvSpPr>
        <p:spPr bwMode="auto">
          <a:xfrm flipH="1">
            <a:off x="2268538" y="2187575"/>
            <a:ext cx="2084387" cy="377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4" name="Line 6"/>
          <p:cNvSpPr>
            <a:spLocks noChangeShapeType="1"/>
          </p:cNvSpPr>
          <p:nvPr/>
        </p:nvSpPr>
        <p:spPr bwMode="auto">
          <a:xfrm>
            <a:off x="4648200" y="2178050"/>
            <a:ext cx="21336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5" name="Text Box 7"/>
          <p:cNvSpPr txBox="1">
            <a:spLocks noChangeArrowheads="1"/>
          </p:cNvSpPr>
          <p:nvPr/>
        </p:nvSpPr>
        <p:spPr bwMode="auto">
          <a:xfrm>
            <a:off x="1323975" y="2565400"/>
            <a:ext cx="18192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srgbClr val="CCB400"/>
                </a:solidFill>
                <a:latin typeface="Arial" pitchFamily="34" charset="0"/>
                <a:cs typeface="Arial" pitchFamily="34" charset="0"/>
              </a:rPr>
              <a:t>Kovariance</a:t>
            </a:r>
          </a:p>
        </p:txBody>
      </p:sp>
      <p:sp>
        <p:nvSpPr>
          <p:cNvPr id="101386" name="Text Box 8"/>
          <p:cNvSpPr txBox="1">
            <a:spLocks noChangeArrowheads="1"/>
          </p:cNvSpPr>
          <p:nvPr/>
        </p:nvSpPr>
        <p:spPr bwMode="auto">
          <a:xfrm>
            <a:off x="5400675" y="2768600"/>
            <a:ext cx="290512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srgbClr val="CCB400"/>
                </a:solidFill>
                <a:latin typeface="Arial" pitchFamily="34" charset="0"/>
                <a:cs typeface="Arial" pitchFamily="34" charset="0"/>
              </a:rPr>
              <a:t>Pearsonův koeficient korelace</a:t>
            </a:r>
          </a:p>
        </p:txBody>
      </p:sp>
      <p:graphicFrame>
        <p:nvGraphicFramePr>
          <p:cNvPr id="101378" name="Object 9"/>
          <p:cNvGraphicFramePr>
            <a:graphicFrameLocks noChangeAspect="1"/>
          </p:cNvGraphicFramePr>
          <p:nvPr/>
        </p:nvGraphicFramePr>
        <p:xfrm>
          <a:off x="671513" y="3055938"/>
          <a:ext cx="3124200" cy="457200"/>
        </p:xfrm>
        <a:graphic>
          <a:graphicData uri="http://schemas.openxmlformats.org/presentationml/2006/ole">
            <p:oleObj spid="_x0000_s167938" name="Rovnice" r:id="rId3" imgW="1803240" imgH="253800" progId="Equation.3">
              <p:embed/>
            </p:oleObj>
          </a:graphicData>
        </a:graphic>
      </p:graphicFrame>
      <p:sp>
        <p:nvSpPr>
          <p:cNvPr id="101387" name="Line 10"/>
          <p:cNvSpPr>
            <a:spLocks noChangeShapeType="1"/>
          </p:cNvSpPr>
          <p:nvPr/>
        </p:nvSpPr>
        <p:spPr bwMode="auto">
          <a:xfrm>
            <a:off x="1228725" y="3905250"/>
            <a:ext cx="0" cy="21812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8" name="Line 11"/>
          <p:cNvSpPr>
            <a:spLocks noChangeShapeType="1"/>
          </p:cNvSpPr>
          <p:nvPr/>
        </p:nvSpPr>
        <p:spPr bwMode="auto">
          <a:xfrm>
            <a:off x="1228725" y="6086475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9" name="Text Box 12"/>
          <p:cNvSpPr txBox="1">
            <a:spLocks noChangeArrowheads="1"/>
          </p:cNvSpPr>
          <p:nvPr/>
        </p:nvSpPr>
        <p:spPr bwMode="auto">
          <a:xfrm>
            <a:off x="914400" y="604837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01390" name="Text Box 13"/>
          <p:cNvSpPr txBox="1">
            <a:spLocks noChangeArrowheads="1"/>
          </p:cNvSpPr>
          <p:nvPr/>
        </p:nvSpPr>
        <p:spPr bwMode="auto">
          <a:xfrm>
            <a:off x="1695450" y="3581400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01391" name="Text Box 14"/>
          <p:cNvSpPr txBox="1">
            <a:spLocks noChangeArrowheads="1"/>
          </p:cNvSpPr>
          <p:nvPr/>
        </p:nvSpPr>
        <p:spPr bwMode="auto">
          <a:xfrm>
            <a:off x="2581275" y="3581400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01392" name="Line 15"/>
          <p:cNvSpPr>
            <a:spLocks noChangeShapeType="1"/>
          </p:cNvSpPr>
          <p:nvPr/>
        </p:nvSpPr>
        <p:spPr bwMode="auto">
          <a:xfrm>
            <a:off x="1847850" y="4143375"/>
            <a:ext cx="0" cy="1733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3" name="Line 16"/>
          <p:cNvSpPr>
            <a:spLocks noChangeShapeType="1"/>
          </p:cNvSpPr>
          <p:nvPr/>
        </p:nvSpPr>
        <p:spPr bwMode="auto">
          <a:xfrm>
            <a:off x="2724150" y="4171950"/>
            <a:ext cx="0" cy="1733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4" name="Oval 17"/>
          <p:cNvSpPr>
            <a:spLocks noChangeArrowheads="1"/>
          </p:cNvSpPr>
          <p:nvPr/>
        </p:nvSpPr>
        <p:spPr bwMode="auto">
          <a:xfrm>
            <a:off x="2667000" y="4405313"/>
            <a:ext cx="123825" cy="1238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5" name="Oval 18"/>
          <p:cNvSpPr>
            <a:spLocks noChangeArrowheads="1"/>
          </p:cNvSpPr>
          <p:nvPr/>
        </p:nvSpPr>
        <p:spPr bwMode="auto">
          <a:xfrm>
            <a:off x="2667000" y="5591175"/>
            <a:ext cx="123825" cy="1238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6" name="Oval 19"/>
          <p:cNvSpPr>
            <a:spLocks noChangeArrowheads="1"/>
          </p:cNvSpPr>
          <p:nvPr/>
        </p:nvSpPr>
        <p:spPr bwMode="auto">
          <a:xfrm>
            <a:off x="1790700" y="5572125"/>
            <a:ext cx="123825" cy="1238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7" name="AutoShape 20"/>
          <p:cNvSpPr>
            <a:spLocks noChangeArrowheads="1"/>
          </p:cNvSpPr>
          <p:nvPr/>
        </p:nvSpPr>
        <p:spPr bwMode="auto">
          <a:xfrm>
            <a:off x="2628900" y="4133850"/>
            <a:ext cx="209550" cy="228600"/>
          </a:xfrm>
          <a:prstGeom prst="star4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8" name="AutoShape 21"/>
          <p:cNvSpPr>
            <a:spLocks noChangeArrowheads="1"/>
          </p:cNvSpPr>
          <p:nvPr/>
        </p:nvSpPr>
        <p:spPr bwMode="auto">
          <a:xfrm>
            <a:off x="1738313" y="5305425"/>
            <a:ext cx="209550" cy="228600"/>
          </a:xfrm>
          <a:prstGeom prst="star4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9" name="Text Box 22"/>
          <p:cNvSpPr txBox="1">
            <a:spLocks noChangeArrowheads="1"/>
          </p:cNvSpPr>
          <p:nvPr/>
        </p:nvSpPr>
        <p:spPr bwMode="auto">
          <a:xfrm>
            <a:off x="1671638" y="4743450"/>
            <a:ext cx="8001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--  x</a:t>
            </a:r>
          </a:p>
        </p:txBody>
      </p:sp>
      <p:sp>
        <p:nvSpPr>
          <p:cNvPr id="101400" name="Text Box 23"/>
          <p:cNvSpPr txBox="1">
            <a:spLocks noChangeArrowheads="1"/>
          </p:cNvSpPr>
          <p:nvPr/>
        </p:nvSpPr>
        <p:spPr bwMode="auto">
          <a:xfrm>
            <a:off x="2562225" y="4743450"/>
            <a:ext cx="9144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--  y</a:t>
            </a:r>
          </a:p>
        </p:txBody>
      </p:sp>
      <p:sp>
        <p:nvSpPr>
          <p:cNvPr id="101401" name="Line 24"/>
          <p:cNvSpPr>
            <a:spLocks noChangeShapeType="1"/>
          </p:cNvSpPr>
          <p:nvPr/>
        </p:nvSpPr>
        <p:spPr bwMode="auto">
          <a:xfrm flipV="1">
            <a:off x="5976938" y="4276725"/>
            <a:ext cx="1524000" cy="12287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402" name="Line 25"/>
          <p:cNvSpPr>
            <a:spLocks noChangeShapeType="1"/>
          </p:cNvSpPr>
          <p:nvPr/>
        </p:nvSpPr>
        <p:spPr bwMode="auto">
          <a:xfrm>
            <a:off x="5776913" y="4162425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403" name="Line 26"/>
          <p:cNvSpPr>
            <a:spLocks noChangeShapeType="1"/>
          </p:cNvSpPr>
          <p:nvPr/>
        </p:nvSpPr>
        <p:spPr bwMode="auto">
          <a:xfrm>
            <a:off x="5776913" y="5676900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404" name="Text Box 27"/>
          <p:cNvSpPr txBox="1">
            <a:spLocks noChangeArrowheads="1"/>
          </p:cNvSpPr>
          <p:nvPr/>
        </p:nvSpPr>
        <p:spPr bwMode="auto">
          <a:xfrm>
            <a:off x="5300663" y="399097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cs-CZ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01405" name="Text Box 28"/>
          <p:cNvSpPr txBox="1">
            <a:spLocks noChangeArrowheads="1"/>
          </p:cNvSpPr>
          <p:nvPr/>
        </p:nvSpPr>
        <p:spPr bwMode="auto">
          <a:xfrm>
            <a:off x="7500938" y="5772150"/>
            <a:ext cx="4667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01406" name="Line 29"/>
          <p:cNvSpPr>
            <a:spLocks noChangeShapeType="1"/>
          </p:cNvSpPr>
          <p:nvPr/>
        </p:nvSpPr>
        <p:spPr bwMode="auto">
          <a:xfrm rot="4759813" flipV="1">
            <a:off x="6010276" y="4252912"/>
            <a:ext cx="1524000" cy="12287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407" name="Text Box 30"/>
          <p:cNvSpPr txBox="1">
            <a:spLocks noChangeArrowheads="1"/>
          </p:cNvSpPr>
          <p:nvPr/>
        </p:nvSpPr>
        <p:spPr bwMode="auto">
          <a:xfrm>
            <a:off x="7577138" y="4067175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1</a:t>
            </a:r>
          </a:p>
        </p:txBody>
      </p:sp>
      <p:sp>
        <p:nvSpPr>
          <p:cNvPr id="101408" name="Text Box 31"/>
          <p:cNvSpPr txBox="1">
            <a:spLocks noChangeArrowheads="1"/>
          </p:cNvSpPr>
          <p:nvPr/>
        </p:nvSpPr>
        <p:spPr bwMode="auto">
          <a:xfrm>
            <a:off x="7586663" y="5238750"/>
            <a:ext cx="8286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-1</a:t>
            </a:r>
          </a:p>
        </p:txBody>
      </p:sp>
      <p:sp>
        <p:nvSpPr>
          <p:cNvPr id="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2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46050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Základy korelační analýzy - III.</a:t>
            </a:r>
          </a:p>
        </p:txBody>
      </p:sp>
      <p:graphicFrame>
        <p:nvGraphicFramePr>
          <p:cNvPr id="652352" name="Group 64"/>
          <p:cNvGraphicFramePr>
            <a:graphicFrameLocks noGrp="1"/>
          </p:cNvGraphicFramePr>
          <p:nvPr/>
        </p:nvGraphicFramePr>
        <p:xfrm>
          <a:off x="1447800" y="1552575"/>
          <a:ext cx="6400800" cy="822960"/>
        </p:xfrm>
        <a:graphic>
          <a:graphicData uri="http://schemas.openxmlformats.org/drawingml/2006/table">
            <a:tbl>
              <a:tblPr/>
              <a:tblGrid>
                <a:gridCol w="1176338"/>
                <a:gridCol w="650875"/>
                <a:gridCol w="654050"/>
                <a:gridCol w="654050"/>
                <a:gridCol w="650875"/>
                <a:gridCol w="654050"/>
                <a:gridCol w="655637"/>
                <a:gridCol w="650875"/>
                <a:gridCol w="65405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  <a:r>
                        <a:rPr kumimoji="0" lang="cs-CZ" sz="21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 (zem)</a:t>
                      </a:r>
                      <a:endParaRPr kumimoji="0" lang="cs-CZ" sz="21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  <a:r>
                        <a:rPr kumimoji="0" lang="cs-CZ" sz="21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 (rostl.)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402" name="Object 53"/>
          <p:cNvGraphicFramePr>
            <a:graphicFrameLocks noChangeAspect="1"/>
          </p:cNvGraphicFramePr>
          <p:nvPr/>
        </p:nvGraphicFramePr>
        <p:xfrm>
          <a:off x="1371600" y="2549525"/>
          <a:ext cx="2063750" cy="303213"/>
        </p:xfrm>
        <a:graphic>
          <a:graphicData uri="http://schemas.openxmlformats.org/presentationml/2006/ole">
            <p:oleObj spid="_x0000_s168962" name="Rovnice" r:id="rId3" imgW="1384200" imgH="203040" progId="Equation.3">
              <p:embed/>
            </p:oleObj>
          </a:graphicData>
        </a:graphic>
      </p:graphicFrame>
      <p:graphicFrame>
        <p:nvGraphicFramePr>
          <p:cNvPr id="102403" name="Object 54"/>
          <p:cNvGraphicFramePr>
            <a:graphicFrameLocks noChangeAspect="1"/>
          </p:cNvGraphicFramePr>
          <p:nvPr/>
        </p:nvGraphicFramePr>
        <p:xfrm>
          <a:off x="1973263" y="2717800"/>
          <a:ext cx="6343650" cy="1143000"/>
        </p:xfrm>
        <a:graphic>
          <a:graphicData uri="http://schemas.openxmlformats.org/presentationml/2006/ole">
            <p:oleObj spid="_x0000_s168963" name="Rovnice" r:id="rId4" imgW="4089240" imgH="838080" progId="Equation.3">
              <p:embed/>
            </p:oleObj>
          </a:graphicData>
        </a:graphic>
      </p:graphicFrame>
      <p:sp>
        <p:nvSpPr>
          <p:cNvPr id="102440" name="Text Box 55"/>
          <p:cNvSpPr txBox="1">
            <a:spLocks noChangeArrowheads="1"/>
          </p:cNvSpPr>
          <p:nvPr/>
        </p:nvSpPr>
        <p:spPr bwMode="auto">
          <a:xfrm>
            <a:off x="1371600" y="3700463"/>
            <a:ext cx="390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I.</a:t>
            </a:r>
          </a:p>
        </p:txBody>
      </p:sp>
      <p:graphicFrame>
        <p:nvGraphicFramePr>
          <p:cNvPr id="102404" name="Object 56"/>
          <p:cNvGraphicFramePr>
            <a:graphicFrameLocks noChangeAspect="1"/>
          </p:cNvGraphicFramePr>
          <p:nvPr/>
        </p:nvGraphicFramePr>
        <p:xfrm>
          <a:off x="1809750" y="3852863"/>
          <a:ext cx="1543050" cy="266700"/>
        </p:xfrm>
        <a:graphic>
          <a:graphicData uri="http://schemas.openxmlformats.org/presentationml/2006/ole">
            <p:oleObj spid="_x0000_s168964" name="Rovnice" r:id="rId5" imgW="1257120" imgH="228600" progId="Equation.3">
              <p:embed/>
            </p:oleObj>
          </a:graphicData>
        </a:graphic>
      </p:graphicFrame>
      <p:graphicFrame>
        <p:nvGraphicFramePr>
          <p:cNvPr id="102405" name="Object 57"/>
          <p:cNvGraphicFramePr>
            <a:graphicFrameLocks noChangeAspect="1"/>
          </p:cNvGraphicFramePr>
          <p:nvPr/>
        </p:nvGraphicFramePr>
        <p:xfrm>
          <a:off x="1838325" y="4271963"/>
          <a:ext cx="1409700" cy="219075"/>
        </p:xfrm>
        <a:graphic>
          <a:graphicData uri="http://schemas.openxmlformats.org/presentationml/2006/ole">
            <p:oleObj spid="_x0000_s168965" name="Rovnice" r:id="rId6" imgW="1371600" imgH="215640" progId="Equation.3">
              <p:embed/>
            </p:oleObj>
          </a:graphicData>
        </a:graphic>
      </p:graphicFrame>
      <p:sp>
        <p:nvSpPr>
          <p:cNvPr id="102441" name="Text Box 58"/>
          <p:cNvSpPr txBox="1">
            <a:spLocks noChangeArrowheads="1"/>
          </p:cNvSpPr>
          <p:nvPr/>
        </p:nvSpPr>
        <p:spPr bwMode="auto">
          <a:xfrm>
            <a:off x="1295400" y="4691063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II.</a:t>
            </a:r>
          </a:p>
        </p:txBody>
      </p:sp>
      <p:graphicFrame>
        <p:nvGraphicFramePr>
          <p:cNvPr id="102406" name="Object 59"/>
          <p:cNvGraphicFramePr>
            <a:graphicFrameLocks noChangeAspect="1"/>
          </p:cNvGraphicFramePr>
          <p:nvPr/>
        </p:nvGraphicFramePr>
        <p:xfrm>
          <a:off x="1809750" y="4814888"/>
          <a:ext cx="838200" cy="276225"/>
        </p:xfrm>
        <a:graphic>
          <a:graphicData uri="http://schemas.openxmlformats.org/presentationml/2006/ole">
            <p:oleObj spid="_x0000_s168966" name="Rovnice" r:id="rId7" imgW="660240" imgH="228600" progId="Equation.3">
              <p:embed/>
            </p:oleObj>
          </a:graphicData>
        </a:graphic>
      </p:graphicFrame>
      <p:graphicFrame>
        <p:nvGraphicFramePr>
          <p:cNvPr id="102407" name="Object 60"/>
          <p:cNvGraphicFramePr>
            <a:graphicFrameLocks noChangeAspect="1"/>
          </p:cNvGraphicFramePr>
          <p:nvPr/>
        </p:nvGraphicFramePr>
        <p:xfrm>
          <a:off x="3505200" y="4800600"/>
          <a:ext cx="2438400" cy="642938"/>
        </p:xfrm>
        <a:graphic>
          <a:graphicData uri="http://schemas.openxmlformats.org/presentationml/2006/ole">
            <p:oleObj spid="_x0000_s168967" name="Rovnice" r:id="rId8" imgW="1320480" imgH="482400" progId="Equation.3">
              <p:embed/>
            </p:oleObj>
          </a:graphicData>
        </a:graphic>
      </p:graphicFrame>
      <p:graphicFrame>
        <p:nvGraphicFramePr>
          <p:cNvPr id="102408" name="Object 61"/>
          <p:cNvGraphicFramePr>
            <a:graphicFrameLocks noChangeAspect="1"/>
          </p:cNvGraphicFramePr>
          <p:nvPr/>
        </p:nvGraphicFramePr>
        <p:xfrm>
          <a:off x="6553200" y="4967288"/>
          <a:ext cx="685800" cy="214312"/>
        </p:xfrm>
        <a:graphic>
          <a:graphicData uri="http://schemas.openxmlformats.org/presentationml/2006/ole">
            <p:oleObj spid="_x0000_s168968" name="Rovnice" r:id="rId9" imgW="558720" imgH="177480" progId="Equation.3">
              <p:embed/>
            </p:oleObj>
          </a:graphicData>
        </a:graphic>
      </p:graphicFrame>
      <p:graphicFrame>
        <p:nvGraphicFramePr>
          <p:cNvPr id="102409" name="Object 62"/>
          <p:cNvGraphicFramePr>
            <a:graphicFrameLocks noChangeAspect="1"/>
          </p:cNvGraphicFramePr>
          <p:nvPr/>
        </p:nvGraphicFramePr>
        <p:xfrm>
          <a:off x="1371600" y="5445125"/>
          <a:ext cx="3505200" cy="904875"/>
        </p:xfrm>
        <a:graphic>
          <a:graphicData uri="http://schemas.openxmlformats.org/presentationml/2006/ole">
            <p:oleObj spid="_x0000_s168969" name="Rovnice" r:id="rId10" imgW="2234880" imgH="660240" progId="Equation.3">
              <p:embed/>
            </p:oleObj>
          </a:graphicData>
        </a:graphic>
      </p:graphicFrame>
      <p:sp>
        <p:nvSpPr>
          <p:cNvPr id="102442" name="Line 63"/>
          <p:cNvSpPr>
            <a:spLocks noChangeShapeType="1"/>
          </p:cNvSpPr>
          <p:nvPr/>
        </p:nvSpPr>
        <p:spPr bwMode="auto">
          <a:xfrm>
            <a:off x="762000" y="4633913"/>
            <a:ext cx="75438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3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3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219075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Základy korelační analýzy - IV.</a:t>
            </a:r>
            <a:br>
              <a:rPr lang="cs-CZ" smtClean="0"/>
            </a:br>
            <a:r>
              <a:rPr lang="cs-CZ" smtClean="0"/>
              <a:t>Srovnání dvou korelačních koeficientů (r)</a:t>
            </a:r>
          </a:p>
        </p:txBody>
      </p:sp>
      <p:sp>
        <p:nvSpPr>
          <p:cNvPr id="103436" name="Text Box 3"/>
          <p:cNvSpPr txBox="1">
            <a:spLocks noChangeArrowheads="1"/>
          </p:cNvSpPr>
          <p:nvPr/>
        </p:nvSpPr>
        <p:spPr bwMode="auto">
          <a:xfrm>
            <a:off x="900113" y="1412875"/>
            <a:ext cx="476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</a:t>
            </a:r>
          </a:p>
        </p:txBody>
      </p:sp>
      <p:sp>
        <p:nvSpPr>
          <p:cNvPr id="103437" name="Text Box 4"/>
          <p:cNvSpPr txBox="1">
            <a:spLocks noChangeArrowheads="1"/>
          </p:cNvSpPr>
          <p:nvPr/>
        </p:nvSpPr>
        <p:spPr bwMode="auto">
          <a:xfrm>
            <a:off x="6227763" y="1412875"/>
            <a:ext cx="476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</a:t>
            </a:r>
          </a:p>
        </p:txBody>
      </p:sp>
      <p:graphicFrame>
        <p:nvGraphicFramePr>
          <p:cNvPr id="103426" name="Object 5"/>
          <p:cNvGraphicFramePr>
            <a:graphicFrameLocks noChangeAspect="1"/>
          </p:cNvGraphicFramePr>
          <p:nvPr/>
        </p:nvGraphicFramePr>
        <p:xfrm>
          <a:off x="1476375" y="1341438"/>
          <a:ext cx="1343025" cy="952500"/>
        </p:xfrm>
        <a:graphic>
          <a:graphicData uri="http://schemas.openxmlformats.org/presentationml/2006/ole">
            <p:oleObj spid="_x0000_s169986" name="Rovnice" r:id="rId3" imgW="634680" imgH="457200" progId="Equation.3">
              <p:embed/>
            </p:oleObj>
          </a:graphicData>
        </a:graphic>
      </p:graphicFrame>
      <p:graphicFrame>
        <p:nvGraphicFramePr>
          <p:cNvPr id="103427" name="Object 6"/>
          <p:cNvGraphicFramePr>
            <a:graphicFrameLocks noChangeAspect="1"/>
          </p:cNvGraphicFramePr>
          <p:nvPr/>
        </p:nvGraphicFramePr>
        <p:xfrm>
          <a:off x="6732588" y="1341438"/>
          <a:ext cx="1409700" cy="981075"/>
        </p:xfrm>
        <a:graphic>
          <a:graphicData uri="http://schemas.openxmlformats.org/presentationml/2006/ole">
            <p:oleObj spid="_x0000_s169987" name="Rovnice" r:id="rId4" imgW="647640" imgH="457200" progId="Equation.3">
              <p:embed/>
            </p:oleObj>
          </a:graphicData>
        </a:graphic>
      </p:graphicFrame>
      <p:sp>
        <p:nvSpPr>
          <p:cNvPr id="103438" name="Line 7"/>
          <p:cNvSpPr>
            <a:spLocks noChangeShapeType="1"/>
          </p:cNvSpPr>
          <p:nvPr/>
        </p:nvSpPr>
        <p:spPr bwMode="auto">
          <a:xfrm>
            <a:off x="3028950" y="1704975"/>
            <a:ext cx="1143000" cy="295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439" name="Line 8"/>
          <p:cNvSpPr>
            <a:spLocks noChangeShapeType="1"/>
          </p:cNvSpPr>
          <p:nvPr/>
        </p:nvSpPr>
        <p:spPr bwMode="auto">
          <a:xfrm flipH="1">
            <a:off x="5076825" y="1752600"/>
            <a:ext cx="1104900" cy="238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440" name="Text Box 9"/>
          <p:cNvSpPr txBox="1">
            <a:spLocks noChangeArrowheads="1"/>
          </p:cNvSpPr>
          <p:nvPr/>
        </p:nvSpPr>
        <p:spPr bwMode="auto">
          <a:xfrm>
            <a:off x="2209800" y="2286000"/>
            <a:ext cx="5029200" cy="3143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Krevní tlak </a:t>
            </a:r>
            <a:r>
              <a:rPr lang="cs-CZ" sz="2000" b="1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200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 koncentrace kysl. radikálů</a:t>
            </a:r>
          </a:p>
        </p:txBody>
      </p:sp>
      <p:graphicFrame>
        <p:nvGraphicFramePr>
          <p:cNvPr id="103428" name="Object 10"/>
          <p:cNvGraphicFramePr>
            <a:graphicFrameLocks noChangeAspect="1"/>
          </p:cNvGraphicFramePr>
          <p:nvPr/>
        </p:nvGraphicFramePr>
        <p:xfrm>
          <a:off x="3124200" y="2667000"/>
          <a:ext cx="3200400" cy="762000"/>
        </p:xfrm>
        <a:graphic>
          <a:graphicData uri="http://schemas.openxmlformats.org/presentationml/2006/ole">
            <p:oleObj spid="_x0000_s169988" name="Rovnice" r:id="rId5" imgW="1409400" imgH="431640" progId="Equation.3">
              <p:embed/>
            </p:oleObj>
          </a:graphicData>
        </a:graphic>
      </p:graphicFrame>
      <p:sp>
        <p:nvSpPr>
          <p:cNvPr id="103441" name="AutoShape 11"/>
          <p:cNvSpPr>
            <a:spLocks noChangeArrowheads="1"/>
          </p:cNvSpPr>
          <p:nvPr/>
        </p:nvSpPr>
        <p:spPr bwMode="auto">
          <a:xfrm>
            <a:off x="4572000" y="3295650"/>
            <a:ext cx="352425" cy="361950"/>
          </a:xfrm>
          <a:prstGeom prst="downArrow">
            <a:avLst>
              <a:gd name="adj1" fmla="val 50000"/>
              <a:gd name="adj2" fmla="val 25676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3429" name="Object 12"/>
          <p:cNvGraphicFramePr>
            <a:graphicFrameLocks noChangeAspect="1"/>
          </p:cNvGraphicFramePr>
          <p:nvPr/>
        </p:nvGraphicFramePr>
        <p:xfrm>
          <a:off x="2286000" y="3362325"/>
          <a:ext cx="1219200" cy="371475"/>
        </p:xfrm>
        <a:graphic>
          <a:graphicData uri="http://schemas.openxmlformats.org/presentationml/2006/ole">
            <p:oleObj spid="_x0000_s169989" name="Rovnice" r:id="rId6" imgW="672840" imgH="215640" progId="Equation.3">
              <p:embed/>
            </p:oleObj>
          </a:graphicData>
        </a:graphic>
      </p:graphicFrame>
      <p:graphicFrame>
        <p:nvGraphicFramePr>
          <p:cNvPr id="103430" name="Object 13"/>
          <p:cNvGraphicFramePr>
            <a:graphicFrameLocks noChangeAspect="1"/>
          </p:cNvGraphicFramePr>
          <p:nvPr/>
        </p:nvGraphicFramePr>
        <p:xfrm>
          <a:off x="6448425" y="3362325"/>
          <a:ext cx="1219200" cy="361950"/>
        </p:xfrm>
        <a:graphic>
          <a:graphicData uri="http://schemas.openxmlformats.org/presentationml/2006/ole">
            <p:oleObj spid="_x0000_s169990" name="Rovnice" r:id="rId7" imgW="698400" imgH="215640" progId="Equation.3">
              <p:embed/>
            </p:oleObj>
          </a:graphicData>
        </a:graphic>
      </p:graphicFrame>
      <p:graphicFrame>
        <p:nvGraphicFramePr>
          <p:cNvPr id="103431" name="Object 14"/>
          <p:cNvGraphicFramePr>
            <a:graphicFrameLocks noChangeAspect="1"/>
          </p:cNvGraphicFramePr>
          <p:nvPr/>
        </p:nvGraphicFramePr>
        <p:xfrm>
          <a:off x="3500438" y="4038600"/>
          <a:ext cx="2600325" cy="381000"/>
        </p:xfrm>
        <a:graphic>
          <a:graphicData uri="http://schemas.openxmlformats.org/presentationml/2006/ole">
            <p:oleObj spid="_x0000_s169991" name="Rovnice" r:id="rId8" imgW="1917360" imgH="228600" progId="Equation.3">
              <p:embed/>
            </p:oleObj>
          </a:graphicData>
        </a:graphic>
      </p:graphicFrame>
      <p:graphicFrame>
        <p:nvGraphicFramePr>
          <p:cNvPr id="103432" name="Object 15"/>
          <p:cNvGraphicFramePr>
            <a:graphicFrameLocks noChangeAspect="1"/>
          </p:cNvGraphicFramePr>
          <p:nvPr/>
        </p:nvGraphicFramePr>
        <p:xfrm>
          <a:off x="2362200" y="4589463"/>
          <a:ext cx="4876800" cy="973137"/>
        </p:xfrm>
        <a:graphic>
          <a:graphicData uri="http://schemas.openxmlformats.org/presentationml/2006/ole">
            <p:oleObj spid="_x0000_s169992" name="Rovnice" r:id="rId9" imgW="2361960" imgH="660240" progId="Equation.3">
              <p:embed/>
            </p:oleObj>
          </a:graphicData>
        </a:graphic>
      </p:graphicFrame>
      <p:graphicFrame>
        <p:nvGraphicFramePr>
          <p:cNvPr id="103433" name="Object 16"/>
          <p:cNvGraphicFramePr>
            <a:graphicFrameLocks noChangeAspect="1"/>
          </p:cNvGraphicFramePr>
          <p:nvPr/>
        </p:nvGraphicFramePr>
        <p:xfrm>
          <a:off x="2209800" y="5573713"/>
          <a:ext cx="2362200" cy="304800"/>
        </p:xfrm>
        <a:graphic>
          <a:graphicData uri="http://schemas.openxmlformats.org/presentationml/2006/ole">
            <p:oleObj spid="_x0000_s169993" name="Rovnice" r:id="rId10" imgW="1460160" imgH="241200" progId="Equation.3">
              <p:embed/>
            </p:oleObj>
          </a:graphicData>
        </a:graphic>
      </p:graphicFrame>
      <p:sp>
        <p:nvSpPr>
          <p:cNvPr id="103442" name="Text Box 17"/>
          <p:cNvSpPr txBox="1">
            <a:spLocks noChangeArrowheads="1"/>
          </p:cNvSpPr>
          <p:nvPr/>
        </p:nvSpPr>
        <p:spPr bwMode="auto">
          <a:xfrm>
            <a:off x="2209800" y="5921375"/>
            <a:ext cx="495300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7,461 &gt;&gt; 1,96  =&gt;  P &lt;&lt; 0,01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44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41300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Základy korelační analýzy - V.</a:t>
            </a:r>
            <a:br>
              <a:rPr lang="cs-CZ" smtClean="0"/>
            </a:br>
            <a:r>
              <a:rPr lang="cs-CZ" smtClean="0"/>
              <a:t>Neparametrická korelace (rs)</a:t>
            </a:r>
          </a:p>
        </p:txBody>
      </p:sp>
      <p:graphicFrame>
        <p:nvGraphicFramePr>
          <p:cNvPr id="654476" name="Group 140"/>
          <p:cNvGraphicFramePr>
            <a:graphicFrameLocks noGrp="1"/>
          </p:cNvGraphicFramePr>
          <p:nvPr/>
        </p:nvGraphicFramePr>
        <p:xfrm>
          <a:off x="1066800" y="1612900"/>
          <a:ext cx="7010400" cy="930960"/>
        </p:xfrm>
        <a:graphic>
          <a:graphicData uri="http://schemas.openxmlformats.org/drawingml/2006/table">
            <a:tbl>
              <a:tblPr/>
              <a:tblGrid>
                <a:gridCol w="1554163"/>
                <a:gridCol w="679450"/>
                <a:gridCol w="684212"/>
                <a:gridCol w="682625"/>
                <a:gridCol w="681038"/>
                <a:gridCol w="682625"/>
                <a:gridCol w="682625"/>
                <a:gridCol w="681037"/>
                <a:gridCol w="682625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 v půdě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 v rostl.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4493" name="Text Box 65"/>
          <p:cNvSpPr txBox="1">
            <a:spLocks noChangeArrowheads="1"/>
          </p:cNvSpPr>
          <p:nvPr/>
        </p:nvSpPr>
        <p:spPr bwMode="auto">
          <a:xfrm>
            <a:off x="2971800" y="2817813"/>
            <a:ext cx="3810000" cy="3238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 = 1, ….. n;   n = 8  =&gt; v = 6</a:t>
            </a:r>
          </a:p>
        </p:txBody>
      </p:sp>
      <p:graphicFrame>
        <p:nvGraphicFramePr>
          <p:cNvPr id="104450" name="Object 66"/>
          <p:cNvGraphicFramePr>
            <a:graphicFrameLocks noChangeAspect="1"/>
          </p:cNvGraphicFramePr>
          <p:nvPr/>
        </p:nvGraphicFramePr>
        <p:xfrm>
          <a:off x="2514600" y="3224213"/>
          <a:ext cx="4648200" cy="781050"/>
        </p:xfrm>
        <a:graphic>
          <a:graphicData uri="http://schemas.openxmlformats.org/presentationml/2006/ole">
            <p:oleObj spid="_x0000_s171010" name="Rovnice" r:id="rId3" imgW="1587240" imgH="457200" progId="Equation.3">
              <p:embed/>
            </p:oleObj>
          </a:graphicData>
        </a:graphic>
      </p:graphicFrame>
      <p:graphicFrame>
        <p:nvGraphicFramePr>
          <p:cNvPr id="104451" name="Object 67"/>
          <p:cNvGraphicFramePr>
            <a:graphicFrameLocks noChangeAspect="1"/>
          </p:cNvGraphicFramePr>
          <p:nvPr/>
        </p:nvGraphicFramePr>
        <p:xfrm>
          <a:off x="3519488" y="4079875"/>
          <a:ext cx="2476500" cy="357188"/>
        </p:xfrm>
        <a:graphic>
          <a:graphicData uri="http://schemas.openxmlformats.org/presentationml/2006/ole">
            <p:oleObj spid="_x0000_s171011" name="Rovnice" r:id="rId4" imgW="1333440" imgH="228600" progId="Equation.3">
              <p:embed/>
            </p:oleObj>
          </a:graphicData>
        </a:graphic>
      </p:graphicFrame>
      <p:graphicFrame>
        <p:nvGraphicFramePr>
          <p:cNvPr id="104452" name="Object 68"/>
          <p:cNvGraphicFramePr>
            <a:graphicFrameLocks noChangeAspect="1"/>
          </p:cNvGraphicFramePr>
          <p:nvPr/>
        </p:nvGraphicFramePr>
        <p:xfrm>
          <a:off x="1600200" y="5638800"/>
          <a:ext cx="3581400" cy="719138"/>
        </p:xfrm>
        <a:graphic>
          <a:graphicData uri="http://schemas.openxmlformats.org/presentationml/2006/ole">
            <p:oleObj spid="_x0000_s171012" name="Rovnice" r:id="rId5" imgW="1498320" imgH="419040" progId="Equation.3">
              <p:embed/>
            </p:oleObj>
          </a:graphicData>
        </a:graphic>
      </p:graphicFrame>
      <p:sp>
        <p:nvSpPr>
          <p:cNvPr id="104494" name="Text Box 69"/>
          <p:cNvSpPr txBox="1">
            <a:spLocks noChangeArrowheads="1"/>
          </p:cNvSpPr>
          <p:nvPr/>
        </p:nvSpPr>
        <p:spPr bwMode="auto">
          <a:xfrm>
            <a:off x="5943600" y="5791200"/>
            <a:ext cx="167640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 = 0,358</a:t>
            </a:r>
          </a:p>
        </p:txBody>
      </p:sp>
      <p:graphicFrame>
        <p:nvGraphicFramePr>
          <p:cNvPr id="654474" name="Group 138"/>
          <p:cNvGraphicFramePr>
            <a:graphicFrameLocks noGrp="1"/>
          </p:cNvGraphicFramePr>
          <p:nvPr/>
        </p:nvGraphicFramePr>
        <p:xfrm>
          <a:off x="1071563" y="4432300"/>
          <a:ext cx="7010400" cy="1119360"/>
        </p:xfrm>
        <a:graphic>
          <a:graphicData uri="http://schemas.openxmlformats.org/drawingml/2006/table">
            <a:tbl>
              <a:tblPr/>
              <a:tblGrid>
                <a:gridCol w="1076325"/>
                <a:gridCol w="847725"/>
                <a:gridCol w="847725"/>
                <a:gridCol w="847725"/>
                <a:gridCol w="847725"/>
                <a:gridCol w="847725"/>
                <a:gridCol w="847725"/>
                <a:gridCol w="847725"/>
              </a:tblGrid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Pacient č.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Lékař 1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Lékař 2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  <a:r>
                        <a:rPr kumimoji="0" lang="cs-CZ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959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19075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Korelace v grafech I.</a:t>
            </a:r>
          </a:p>
        </p:txBody>
      </p:sp>
      <p:sp>
        <p:nvSpPr>
          <p:cNvPr id="295940" name="Line 3"/>
          <p:cNvSpPr>
            <a:spLocks noChangeShapeType="1"/>
          </p:cNvSpPr>
          <p:nvPr/>
        </p:nvSpPr>
        <p:spPr bwMode="auto">
          <a:xfrm>
            <a:off x="904875" y="1639888"/>
            <a:ext cx="0" cy="25527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41" name="Line 4"/>
          <p:cNvSpPr>
            <a:spLocks noChangeShapeType="1"/>
          </p:cNvSpPr>
          <p:nvPr/>
        </p:nvSpPr>
        <p:spPr bwMode="auto">
          <a:xfrm>
            <a:off x="904875" y="4192588"/>
            <a:ext cx="24860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42" name="Text Box 5"/>
          <p:cNvSpPr txBox="1">
            <a:spLocks noChangeArrowheads="1"/>
          </p:cNvSpPr>
          <p:nvPr/>
        </p:nvSpPr>
        <p:spPr bwMode="auto">
          <a:xfrm>
            <a:off x="533400" y="1449388"/>
            <a:ext cx="3714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5943" name="Text Box 6"/>
          <p:cNvSpPr txBox="1">
            <a:spLocks noChangeArrowheads="1"/>
          </p:cNvSpPr>
          <p:nvPr/>
        </p:nvSpPr>
        <p:spPr bwMode="auto">
          <a:xfrm>
            <a:off x="3267075" y="4192588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5944" name="Line 7"/>
          <p:cNvSpPr>
            <a:spLocks noChangeShapeType="1"/>
          </p:cNvSpPr>
          <p:nvPr/>
        </p:nvSpPr>
        <p:spPr bwMode="auto">
          <a:xfrm flipV="1">
            <a:off x="1057275" y="1754188"/>
            <a:ext cx="2133600" cy="213360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257300" y="1735138"/>
            <a:ext cx="1809750" cy="2105025"/>
            <a:chOff x="140" y="168"/>
            <a:chExt cx="142" cy="130"/>
          </a:xfrm>
        </p:grpSpPr>
        <p:sp>
          <p:nvSpPr>
            <p:cNvPr id="295988" name="Oval 9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89" name="Oval 10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0" name="Oval 11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1" name="Oval 12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2" name="Oval 13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3" name="Oval 14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4" name="Oval 15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5" name="Oval 16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6" name="Oval 17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7" name="Oval 18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8" name="Oval 19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9" name="Oval 20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000" name="Oval 21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001" name="Oval 22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002" name="Oval 23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003" name="Oval 24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5946" name="Rectangle 25"/>
          <p:cNvSpPr>
            <a:spLocks noChangeArrowheads="1"/>
          </p:cNvSpPr>
          <p:nvPr/>
        </p:nvSpPr>
        <p:spPr bwMode="auto">
          <a:xfrm>
            <a:off x="4576763" y="1271588"/>
            <a:ext cx="750887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47" name="Rectangle 26"/>
          <p:cNvSpPr>
            <a:spLocks noChangeArrowheads="1"/>
          </p:cNvSpPr>
          <p:nvPr/>
        </p:nvSpPr>
        <p:spPr bwMode="auto">
          <a:xfrm>
            <a:off x="4552950" y="1246188"/>
            <a:ext cx="7493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48" name="Rectangle 27"/>
          <p:cNvSpPr>
            <a:spLocks noChangeArrowheads="1"/>
          </p:cNvSpPr>
          <p:nvPr/>
        </p:nvSpPr>
        <p:spPr bwMode="auto">
          <a:xfrm>
            <a:off x="4876800" y="1449388"/>
            <a:ext cx="400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5949" name="Rectangle 28"/>
          <p:cNvSpPr>
            <a:spLocks noChangeArrowheads="1"/>
          </p:cNvSpPr>
          <p:nvPr/>
        </p:nvSpPr>
        <p:spPr bwMode="auto">
          <a:xfrm>
            <a:off x="8505825" y="4264025"/>
            <a:ext cx="677863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0" name="Rectangle 29"/>
          <p:cNvSpPr>
            <a:spLocks noChangeArrowheads="1"/>
          </p:cNvSpPr>
          <p:nvPr/>
        </p:nvSpPr>
        <p:spPr bwMode="auto">
          <a:xfrm>
            <a:off x="8480425" y="4137025"/>
            <a:ext cx="677863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1" name="Rectangle 30"/>
          <p:cNvSpPr>
            <a:spLocks noChangeArrowheads="1"/>
          </p:cNvSpPr>
          <p:nvPr/>
        </p:nvSpPr>
        <p:spPr bwMode="auto">
          <a:xfrm>
            <a:off x="8153400" y="4156075"/>
            <a:ext cx="601663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5952" name="Freeform 31"/>
          <p:cNvSpPr>
            <a:spLocks/>
          </p:cNvSpPr>
          <p:nvPr/>
        </p:nvSpPr>
        <p:spPr bwMode="auto">
          <a:xfrm>
            <a:off x="5513388" y="2541588"/>
            <a:ext cx="2560637" cy="1482725"/>
          </a:xfrm>
          <a:custGeom>
            <a:avLst/>
            <a:gdLst>
              <a:gd name="T0" fmla="*/ 0 w 4839"/>
              <a:gd name="T1" fmla="*/ 2801 h 2801"/>
              <a:gd name="T2" fmla="*/ 9 w 4839"/>
              <a:gd name="T3" fmla="*/ 2643 h 2801"/>
              <a:gd name="T4" fmla="*/ 20 w 4839"/>
              <a:gd name="T5" fmla="*/ 2484 h 2801"/>
              <a:gd name="T6" fmla="*/ 35 w 4839"/>
              <a:gd name="T7" fmla="*/ 2327 h 2801"/>
              <a:gd name="T8" fmla="*/ 52 w 4839"/>
              <a:gd name="T9" fmla="*/ 2170 h 2801"/>
              <a:gd name="T10" fmla="*/ 63 w 4839"/>
              <a:gd name="T11" fmla="*/ 2094 h 2801"/>
              <a:gd name="T12" fmla="*/ 75 w 4839"/>
              <a:gd name="T13" fmla="*/ 2018 h 2801"/>
              <a:gd name="T14" fmla="*/ 89 w 4839"/>
              <a:gd name="T15" fmla="*/ 1942 h 2801"/>
              <a:gd name="T16" fmla="*/ 105 w 4839"/>
              <a:gd name="T17" fmla="*/ 1867 h 2801"/>
              <a:gd name="T18" fmla="*/ 122 w 4839"/>
              <a:gd name="T19" fmla="*/ 1793 h 2801"/>
              <a:gd name="T20" fmla="*/ 141 w 4839"/>
              <a:gd name="T21" fmla="*/ 1720 h 2801"/>
              <a:gd name="T22" fmla="*/ 161 w 4839"/>
              <a:gd name="T23" fmla="*/ 1648 h 2801"/>
              <a:gd name="T24" fmla="*/ 184 w 4839"/>
              <a:gd name="T25" fmla="*/ 1576 h 2801"/>
              <a:gd name="T26" fmla="*/ 210 w 4839"/>
              <a:gd name="T27" fmla="*/ 1505 h 2801"/>
              <a:gd name="T28" fmla="*/ 238 w 4839"/>
              <a:gd name="T29" fmla="*/ 1436 h 2801"/>
              <a:gd name="T30" fmla="*/ 268 w 4839"/>
              <a:gd name="T31" fmla="*/ 1368 h 2801"/>
              <a:gd name="T32" fmla="*/ 301 w 4839"/>
              <a:gd name="T33" fmla="*/ 1302 h 2801"/>
              <a:gd name="T34" fmla="*/ 336 w 4839"/>
              <a:gd name="T35" fmla="*/ 1237 h 2801"/>
              <a:gd name="T36" fmla="*/ 374 w 4839"/>
              <a:gd name="T37" fmla="*/ 1172 h 2801"/>
              <a:gd name="T38" fmla="*/ 415 w 4839"/>
              <a:gd name="T39" fmla="*/ 1111 h 2801"/>
              <a:gd name="T40" fmla="*/ 459 w 4839"/>
              <a:gd name="T41" fmla="*/ 1050 h 2801"/>
              <a:gd name="T42" fmla="*/ 507 w 4839"/>
              <a:gd name="T43" fmla="*/ 991 h 2801"/>
              <a:gd name="T44" fmla="*/ 559 w 4839"/>
              <a:gd name="T45" fmla="*/ 933 h 2801"/>
              <a:gd name="T46" fmla="*/ 612 w 4839"/>
              <a:gd name="T47" fmla="*/ 877 h 2801"/>
              <a:gd name="T48" fmla="*/ 671 w 4839"/>
              <a:gd name="T49" fmla="*/ 823 h 2801"/>
              <a:gd name="T50" fmla="*/ 732 w 4839"/>
              <a:gd name="T51" fmla="*/ 771 h 2801"/>
              <a:gd name="T52" fmla="*/ 798 w 4839"/>
              <a:gd name="T53" fmla="*/ 720 h 2801"/>
              <a:gd name="T54" fmla="*/ 867 w 4839"/>
              <a:gd name="T55" fmla="*/ 673 h 2801"/>
              <a:gd name="T56" fmla="*/ 940 w 4839"/>
              <a:gd name="T57" fmla="*/ 627 h 2801"/>
              <a:gd name="T58" fmla="*/ 1018 w 4839"/>
              <a:gd name="T59" fmla="*/ 583 h 2801"/>
              <a:gd name="T60" fmla="*/ 1100 w 4839"/>
              <a:gd name="T61" fmla="*/ 542 h 2801"/>
              <a:gd name="T62" fmla="*/ 1185 w 4839"/>
              <a:gd name="T63" fmla="*/ 503 h 2801"/>
              <a:gd name="T64" fmla="*/ 1276 w 4839"/>
              <a:gd name="T65" fmla="*/ 465 h 2801"/>
              <a:gd name="T66" fmla="*/ 1368 w 4839"/>
              <a:gd name="T67" fmla="*/ 431 h 2801"/>
              <a:gd name="T68" fmla="*/ 1466 w 4839"/>
              <a:gd name="T69" fmla="*/ 398 h 2801"/>
              <a:gd name="T70" fmla="*/ 1566 w 4839"/>
              <a:gd name="T71" fmla="*/ 366 h 2801"/>
              <a:gd name="T72" fmla="*/ 1669 w 4839"/>
              <a:gd name="T73" fmla="*/ 337 h 2801"/>
              <a:gd name="T74" fmla="*/ 1776 w 4839"/>
              <a:gd name="T75" fmla="*/ 310 h 2801"/>
              <a:gd name="T76" fmla="*/ 1887 w 4839"/>
              <a:gd name="T77" fmla="*/ 284 h 2801"/>
              <a:gd name="T78" fmla="*/ 1999 w 4839"/>
              <a:gd name="T79" fmla="*/ 259 h 2801"/>
              <a:gd name="T80" fmla="*/ 2116 w 4839"/>
              <a:gd name="T81" fmla="*/ 238 h 2801"/>
              <a:gd name="T82" fmla="*/ 2234 w 4839"/>
              <a:gd name="T83" fmla="*/ 216 h 2801"/>
              <a:gd name="T84" fmla="*/ 2355 w 4839"/>
              <a:gd name="T85" fmla="*/ 196 h 2801"/>
              <a:gd name="T86" fmla="*/ 2479 w 4839"/>
              <a:gd name="T87" fmla="*/ 179 h 2801"/>
              <a:gd name="T88" fmla="*/ 2604 w 4839"/>
              <a:gd name="T89" fmla="*/ 161 h 2801"/>
              <a:gd name="T90" fmla="*/ 2732 w 4839"/>
              <a:gd name="T91" fmla="*/ 146 h 2801"/>
              <a:gd name="T92" fmla="*/ 2863 w 4839"/>
              <a:gd name="T93" fmla="*/ 131 h 2801"/>
              <a:gd name="T94" fmla="*/ 2996 w 4839"/>
              <a:gd name="T95" fmla="*/ 117 h 2801"/>
              <a:gd name="T96" fmla="*/ 3130 w 4839"/>
              <a:gd name="T97" fmla="*/ 104 h 2801"/>
              <a:gd name="T98" fmla="*/ 3265 w 4839"/>
              <a:gd name="T99" fmla="*/ 92 h 2801"/>
              <a:gd name="T100" fmla="*/ 3402 w 4839"/>
              <a:gd name="T101" fmla="*/ 82 h 2801"/>
              <a:gd name="T102" fmla="*/ 3541 w 4839"/>
              <a:gd name="T103" fmla="*/ 71 h 2801"/>
              <a:gd name="T104" fmla="*/ 3681 w 4839"/>
              <a:gd name="T105" fmla="*/ 62 h 2801"/>
              <a:gd name="T106" fmla="*/ 3966 w 4839"/>
              <a:gd name="T107" fmla="*/ 45 h 2801"/>
              <a:gd name="T108" fmla="*/ 4254 w 4839"/>
              <a:gd name="T109" fmla="*/ 29 h 2801"/>
              <a:gd name="T110" fmla="*/ 4545 w 4839"/>
              <a:gd name="T111" fmla="*/ 15 h 2801"/>
              <a:gd name="T112" fmla="*/ 4839 w 4839"/>
              <a:gd name="T113" fmla="*/ 0 h 280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4839"/>
              <a:gd name="T172" fmla="*/ 0 h 2801"/>
              <a:gd name="T173" fmla="*/ 4839 w 4839"/>
              <a:gd name="T174" fmla="*/ 2801 h 280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4839" h="2801">
                <a:moveTo>
                  <a:pt x="0" y="2801"/>
                </a:moveTo>
                <a:lnTo>
                  <a:pt x="9" y="2643"/>
                </a:lnTo>
                <a:lnTo>
                  <a:pt x="20" y="2484"/>
                </a:lnTo>
                <a:lnTo>
                  <a:pt x="35" y="2327"/>
                </a:lnTo>
                <a:lnTo>
                  <a:pt x="52" y="2170"/>
                </a:lnTo>
                <a:lnTo>
                  <a:pt x="63" y="2094"/>
                </a:lnTo>
                <a:lnTo>
                  <a:pt x="75" y="2018"/>
                </a:lnTo>
                <a:lnTo>
                  <a:pt x="89" y="1942"/>
                </a:lnTo>
                <a:lnTo>
                  <a:pt x="105" y="1867"/>
                </a:lnTo>
                <a:lnTo>
                  <a:pt x="122" y="1793"/>
                </a:lnTo>
                <a:lnTo>
                  <a:pt x="141" y="1720"/>
                </a:lnTo>
                <a:lnTo>
                  <a:pt x="161" y="1648"/>
                </a:lnTo>
                <a:lnTo>
                  <a:pt x="184" y="1576"/>
                </a:lnTo>
                <a:lnTo>
                  <a:pt x="210" y="1505"/>
                </a:lnTo>
                <a:lnTo>
                  <a:pt x="238" y="1436"/>
                </a:lnTo>
                <a:lnTo>
                  <a:pt x="268" y="1368"/>
                </a:lnTo>
                <a:lnTo>
                  <a:pt x="301" y="1302"/>
                </a:lnTo>
                <a:lnTo>
                  <a:pt x="336" y="1237"/>
                </a:lnTo>
                <a:lnTo>
                  <a:pt x="374" y="1172"/>
                </a:lnTo>
                <a:lnTo>
                  <a:pt x="415" y="1111"/>
                </a:lnTo>
                <a:lnTo>
                  <a:pt x="459" y="1050"/>
                </a:lnTo>
                <a:lnTo>
                  <a:pt x="507" y="991"/>
                </a:lnTo>
                <a:lnTo>
                  <a:pt x="559" y="933"/>
                </a:lnTo>
                <a:lnTo>
                  <a:pt x="612" y="877"/>
                </a:lnTo>
                <a:lnTo>
                  <a:pt x="671" y="823"/>
                </a:lnTo>
                <a:lnTo>
                  <a:pt x="732" y="771"/>
                </a:lnTo>
                <a:lnTo>
                  <a:pt x="798" y="720"/>
                </a:lnTo>
                <a:lnTo>
                  <a:pt x="867" y="673"/>
                </a:lnTo>
                <a:lnTo>
                  <a:pt x="940" y="627"/>
                </a:lnTo>
                <a:lnTo>
                  <a:pt x="1018" y="583"/>
                </a:lnTo>
                <a:lnTo>
                  <a:pt x="1100" y="542"/>
                </a:lnTo>
                <a:lnTo>
                  <a:pt x="1185" y="503"/>
                </a:lnTo>
                <a:lnTo>
                  <a:pt x="1276" y="465"/>
                </a:lnTo>
                <a:lnTo>
                  <a:pt x="1368" y="431"/>
                </a:lnTo>
                <a:lnTo>
                  <a:pt x="1466" y="398"/>
                </a:lnTo>
                <a:lnTo>
                  <a:pt x="1566" y="366"/>
                </a:lnTo>
                <a:lnTo>
                  <a:pt x="1669" y="337"/>
                </a:lnTo>
                <a:lnTo>
                  <a:pt x="1776" y="310"/>
                </a:lnTo>
                <a:lnTo>
                  <a:pt x="1887" y="284"/>
                </a:lnTo>
                <a:lnTo>
                  <a:pt x="1999" y="259"/>
                </a:lnTo>
                <a:lnTo>
                  <a:pt x="2116" y="238"/>
                </a:lnTo>
                <a:lnTo>
                  <a:pt x="2234" y="216"/>
                </a:lnTo>
                <a:lnTo>
                  <a:pt x="2355" y="196"/>
                </a:lnTo>
                <a:lnTo>
                  <a:pt x="2479" y="179"/>
                </a:lnTo>
                <a:lnTo>
                  <a:pt x="2604" y="161"/>
                </a:lnTo>
                <a:lnTo>
                  <a:pt x="2732" y="146"/>
                </a:lnTo>
                <a:lnTo>
                  <a:pt x="2863" y="131"/>
                </a:lnTo>
                <a:lnTo>
                  <a:pt x="2996" y="117"/>
                </a:lnTo>
                <a:lnTo>
                  <a:pt x="3130" y="104"/>
                </a:lnTo>
                <a:lnTo>
                  <a:pt x="3265" y="92"/>
                </a:lnTo>
                <a:lnTo>
                  <a:pt x="3402" y="82"/>
                </a:lnTo>
                <a:lnTo>
                  <a:pt x="3541" y="71"/>
                </a:lnTo>
                <a:lnTo>
                  <a:pt x="3681" y="62"/>
                </a:lnTo>
                <a:lnTo>
                  <a:pt x="3966" y="45"/>
                </a:lnTo>
                <a:lnTo>
                  <a:pt x="4254" y="29"/>
                </a:lnTo>
                <a:lnTo>
                  <a:pt x="4545" y="15"/>
                </a:lnTo>
                <a:lnTo>
                  <a:pt x="4839" y="0"/>
                </a:lnTo>
              </a:path>
            </a:pathLst>
          </a:custGeom>
          <a:noFill/>
          <a:ln w="28575" cmpd="sng">
            <a:solidFill>
              <a:srgbClr val="FF99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3" name="Oval 32"/>
          <p:cNvSpPr>
            <a:spLocks noChangeArrowheads="1"/>
          </p:cNvSpPr>
          <p:nvPr/>
        </p:nvSpPr>
        <p:spPr bwMode="auto">
          <a:xfrm>
            <a:off x="5575300" y="3848100"/>
            <a:ext cx="80963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4" name="Oval 33"/>
          <p:cNvSpPr>
            <a:spLocks noChangeArrowheads="1"/>
          </p:cNvSpPr>
          <p:nvPr/>
        </p:nvSpPr>
        <p:spPr bwMode="auto">
          <a:xfrm>
            <a:off x="5473700" y="3670300"/>
            <a:ext cx="80963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5" name="Oval 34"/>
          <p:cNvSpPr>
            <a:spLocks noChangeArrowheads="1"/>
          </p:cNvSpPr>
          <p:nvPr/>
        </p:nvSpPr>
        <p:spPr bwMode="auto">
          <a:xfrm>
            <a:off x="5554663" y="3557588"/>
            <a:ext cx="80962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6" name="Oval 35"/>
          <p:cNvSpPr>
            <a:spLocks noChangeArrowheads="1"/>
          </p:cNvSpPr>
          <p:nvPr/>
        </p:nvSpPr>
        <p:spPr bwMode="auto">
          <a:xfrm>
            <a:off x="5686425" y="3465513"/>
            <a:ext cx="80963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7" name="Oval 36"/>
          <p:cNvSpPr>
            <a:spLocks noChangeArrowheads="1"/>
          </p:cNvSpPr>
          <p:nvPr/>
        </p:nvSpPr>
        <p:spPr bwMode="auto">
          <a:xfrm>
            <a:off x="5614988" y="3128963"/>
            <a:ext cx="82550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8" name="Oval 37"/>
          <p:cNvSpPr>
            <a:spLocks noChangeArrowheads="1"/>
          </p:cNvSpPr>
          <p:nvPr/>
        </p:nvSpPr>
        <p:spPr bwMode="auto">
          <a:xfrm>
            <a:off x="5686425" y="3287713"/>
            <a:ext cx="80963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9" name="Oval 38"/>
          <p:cNvSpPr>
            <a:spLocks noChangeArrowheads="1"/>
          </p:cNvSpPr>
          <p:nvPr/>
        </p:nvSpPr>
        <p:spPr bwMode="auto">
          <a:xfrm>
            <a:off x="5695950" y="3017838"/>
            <a:ext cx="80963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0" name="Oval 39"/>
          <p:cNvSpPr>
            <a:spLocks noChangeArrowheads="1"/>
          </p:cNvSpPr>
          <p:nvPr/>
        </p:nvSpPr>
        <p:spPr bwMode="auto">
          <a:xfrm>
            <a:off x="5797550" y="2886075"/>
            <a:ext cx="80963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1" name="Oval 40"/>
          <p:cNvSpPr>
            <a:spLocks noChangeArrowheads="1"/>
          </p:cNvSpPr>
          <p:nvPr/>
        </p:nvSpPr>
        <p:spPr bwMode="auto">
          <a:xfrm>
            <a:off x="5473700" y="3352800"/>
            <a:ext cx="80963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2" name="Oval 41"/>
          <p:cNvSpPr>
            <a:spLocks noChangeArrowheads="1"/>
          </p:cNvSpPr>
          <p:nvPr/>
        </p:nvSpPr>
        <p:spPr bwMode="auto">
          <a:xfrm>
            <a:off x="5848350" y="3035300"/>
            <a:ext cx="80963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3" name="Oval 42"/>
          <p:cNvSpPr>
            <a:spLocks noChangeArrowheads="1"/>
          </p:cNvSpPr>
          <p:nvPr/>
        </p:nvSpPr>
        <p:spPr bwMode="auto">
          <a:xfrm>
            <a:off x="6000750" y="2811463"/>
            <a:ext cx="80963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4" name="Oval 43"/>
          <p:cNvSpPr>
            <a:spLocks noChangeArrowheads="1"/>
          </p:cNvSpPr>
          <p:nvPr/>
        </p:nvSpPr>
        <p:spPr bwMode="auto">
          <a:xfrm>
            <a:off x="6181725" y="2859088"/>
            <a:ext cx="82550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5" name="Oval 44"/>
          <p:cNvSpPr>
            <a:spLocks noChangeArrowheads="1"/>
          </p:cNvSpPr>
          <p:nvPr/>
        </p:nvSpPr>
        <p:spPr bwMode="auto">
          <a:xfrm>
            <a:off x="6181725" y="2616200"/>
            <a:ext cx="82550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6" name="Oval 45"/>
          <p:cNvSpPr>
            <a:spLocks noChangeArrowheads="1"/>
          </p:cNvSpPr>
          <p:nvPr/>
        </p:nvSpPr>
        <p:spPr bwMode="auto">
          <a:xfrm>
            <a:off x="6292850" y="2700338"/>
            <a:ext cx="82550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7" name="Oval 46"/>
          <p:cNvSpPr>
            <a:spLocks noChangeArrowheads="1"/>
          </p:cNvSpPr>
          <p:nvPr/>
        </p:nvSpPr>
        <p:spPr bwMode="auto">
          <a:xfrm>
            <a:off x="6505575" y="2570163"/>
            <a:ext cx="82550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8" name="Oval 47"/>
          <p:cNvSpPr>
            <a:spLocks noChangeArrowheads="1"/>
          </p:cNvSpPr>
          <p:nvPr/>
        </p:nvSpPr>
        <p:spPr bwMode="auto">
          <a:xfrm>
            <a:off x="6556375" y="2747963"/>
            <a:ext cx="92075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9" name="Oval 48"/>
          <p:cNvSpPr>
            <a:spLocks noChangeArrowheads="1"/>
          </p:cNvSpPr>
          <p:nvPr/>
        </p:nvSpPr>
        <p:spPr bwMode="auto">
          <a:xfrm>
            <a:off x="6697663" y="2541588"/>
            <a:ext cx="82550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0" name="Oval 49"/>
          <p:cNvSpPr>
            <a:spLocks noChangeArrowheads="1"/>
          </p:cNvSpPr>
          <p:nvPr/>
        </p:nvSpPr>
        <p:spPr bwMode="auto">
          <a:xfrm>
            <a:off x="6799263" y="2709863"/>
            <a:ext cx="82550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1" name="Oval 50"/>
          <p:cNvSpPr>
            <a:spLocks noChangeArrowheads="1"/>
          </p:cNvSpPr>
          <p:nvPr/>
        </p:nvSpPr>
        <p:spPr bwMode="auto">
          <a:xfrm>
            <a:off x="6921500" y="2541588"/>
            <a:ext cx="80963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2" name="Oval 51"/>
          <p:cNvSpPr>
            <a:spLocks noChangeArrowheads="1"/>
          </p:cNvSpPr>
          <p:nvPr/>
        </p:nvSpPr>
        <p:spPr bwMode="auto">
          <a:xfrm>
            <a:off x="7092950" y="2365375"/>
            <a:ext cx="80963" cy="746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3" name="Oval 52"/>
          <p:cNvSpPr>
            <a:spLocks noChangeArrowheads="1"/>
          </p:cNvSpPr>
          <p:nvPr/>
        </p:nvSpPr>
        <p:spPr bwMode="auto">
          <a:xfrm>
            <a:off x="6029325" y="3017838"/>
            <a:ext cx="82550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4" name="Oval 53"/>
          <p:cNvSpPr>
            <a:spLocks noChangeArrowheads="1"/>
          </p:cNvSpPr>
          <p:nvPr/>
        </p:nvSpPr>
        <p:spPr bwMode="auto">
          <a:xfrm>
            <a:off x="7032625" y="2652713"/>
            <a:ext cx="80963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5" name="Oval 54"/>
          <p:cNvSpPr>
            <a:spLocks noChangeArrowheads="1"/>
          </p:cNvSpPr>
          <p:nvPr/>
        </p:nvSpPr>
        <p:spPr bwMode="auto">
          <a:xfrm>
            <a:off x="7113588" y="2505075"/>
            <a:ext cx="92075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6" name="Oval 55"/>
          <p:cNvSpPr>
            <a:spLocks noChangeArrowheads="1"/>
          </p:cNvSpPr>
          <p:nvPr/>
        </p:nvSpPr>
        <p:spPr bwMode="auto">
          <a:xfrm>
            <a:off x="7245350" y="2570163"/>
            <a:ext cx="80963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7" name="Oval 56"/>
          <p:cNvSpPr>
            <a:spLocks noChangeArrowheads="1"/>
          </p:cNvSpPr>
          <p:nvPr/>
        </p:nvSpPr>
        <p:spPr bwMode="auto">
          <a:xfrm>
            <a:off x="7366000" y="2430463"/>
            <a:ext cx="82550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8" name="Oval 57"/>
          <p:cNvSpPr>
            <a:spLocks noChangeArrowheads="1"/>
          </p:cNvSpPr>
          <p:nvPr/>
        </p:nvSpPr>
        <p:spPr bwMode="auto">
          <a:xfrm>
            <a:off x="7446963" y="2616200"/>
            <a:ext cx="92075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9" name="Oval 58"/>
          <p:cNvSpPr>
            <a:spLocks noChangeArrowheads="1"/>
          </p:cNvSpPr>
          <p:nvPr/>
        </p:nvSpPr>
        <p:spPr bwMode="auto">
          <a:xfrm>
            <a:off x="7578725" y="2476500"/>
            <a:ext cx="82550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0" name="Oval 59"/>
          <p:cNvSpPr>
            <a:spLocks noChangeArrowheads="1"/>
          </p:cNvSpPr>
          <p:nvPr/>
        </p:nvSpPr>
        <p:spPr bwMode="auto">
          <a:xfrm>
            <a:off x="7781925" y="2476500"/>
            <a:ext cx="92075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1" name="Oval 60"/>
          <p:cNvSpPr>
            <a:spLocks noChangeArrowheads="1"/>
          </p:cNvSpPr>
          <p:nvPr/>
        </p:nvSpPr>
        <p:spPr bwMode="auto">
          <a:xfrm>
            <a:off x="7700963" y="2589213"/>
            <a:ext cx="80962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2" name="Oval 61"/>
          <p:cNvSpPr>
            <a:spLocks noChangeArrowheads="1"/>
          </p:cNvSpPr>
          <p:nvPr/>
        </p:nvSpPr>
        <p:spPr bwMode="auto">
          <a:xfrm>
            <a:off x="7953375" y="2439988"/>
            <a:ext cx="80963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3" name="Oval 62"/>
          <p:cNvSpPr>
            <a:spLocks noChangeArrowheads="1"/>
          </p:cNvSpPr>
          <p:nvPr/>
        </p:nvSpPr>
        <p:spPr bwMode="auto">
          <a:xfrm>
            <a:off x="5908675" y="2681288"/>
            <a:ext cx="80963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4" name="Oval 63"/>
          <p:cNvSpPr>
            <a:spLocks noChangeArrowheads="1"/>
          </p:cNvSpPr>
          <p:nvPr/>
        </p:nvSpPr>
        <p:spPr bwMode="auto">
          <a:xfrm>
            <a:off x="5837238" y="3222625"/>
            <a:ext cx="82550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5" name="Line 64"/>
          <p:cNvSpPr>
            <a:spLocks noChangeShapeType="1"/>
          </p:cNvSpPr>
          <p:nvPr/>
        </p:nvSpPr>
        <p:spPr bwMode="auto">
          <a:xfrm>
            <a:off x="5272088" y="1639888"/>
            <a:ext cx="0" cy="25527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6" name="Line 65"/>
          <p:cNvSpPr>
            <a:spLocks noChangeShapeType="1"/>
          </p:cNvSpPr>
          <p:nvPr/>
        </p:nvSpPr>
        <p:spPr bwMode="auto">
          <a:xfrm>
            <a:off x="5257800" y="4192588"/>
            <a:ext cx="29718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7" name="Rectangle 66"/>
          <p:cNvSpPr>
            <a:spLocks noChangeArrowheads="1"/>
          </p:cNvSpPr>
          <p:nvPr/>
        </p:nvSpPr>
        <p:spPr bwMode="auto">
          <a:xfrm>
            <a:off x="895350" y="4724400"/>
            <a:ext cx="7334250" cy="158432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Vztahy velmi často implikují funkční vztah mezi Y a X.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 = a + b . X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 = a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 = a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 = a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969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46050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Korelace v grafech II.</a:t>
            </a:r>
          </a:p>
        </p:txBody>
      </p:sp>
      <p:sp>
        <p:nvSpPr>
          <p:cNvPr id="296964" name="Rectangle 3"/>
          <p:cNvSpPr>
            <a:spLocks noChangeArrowheads="1"/>
          </p:cNvSpPr>
          <p:nvPr/>
        </p:nvSpPr>
        <p:spPr bwMode="auto">
          <a:xfrm>
            <a:off x="609600" y="1450975"/>
            <a:ext cx="3276600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Problém rozložení hodnot</a:t>
            </a:r>
          </a:p>
        </p:txBody>
      </p:sp>
      <p:sp>
        <p:nvSpPr>
          <p:cNvPr id="296965" name="Rectangle 4"/>
          <p:cNvSpPr>
            <a:spLocks noChangeArrowheads="1"/>
          </p:cNvSpPr>
          <p:nvPr/>
        </p:nvSpPr>
        <p:spPr bwMode="auto">
          <a:xfrm>
            <a:off x="5153025" y="1450975"/>
            <a:ext cx="3457575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Problém typu modelu</a:t>
            </a:r>
          </a:p>
        </p:txBody>
      </p:sp>
      <p:sp>
        <p:nvSpPr>
          <p:cNvPr id="296966" name="Text Box 5"/>
          <p:cNvSpPr txBox="1">
            <a:spLocks noChangeArrowheads="1"/>
          </p:cNvSpPr>
          <p:nvPr/>
        </p:nvSpPr>
        <p:spPr bwMode="auto">
          <a:xfrm>
            <a:off x="2598738" y="3532188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6967" name="Text Box 6"/>
          <p:cNvSpPr txBox="1">
            <a:spLocks noChangeArrowheads="1"/>
          </p:cNvSpPr>
          <p:nvPr/>
        </p:nvSpPr>
        <p:spPr bwMode="auto">
          <a:xfrm>
            <a:off x="4953000" y="1789113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6968" name="Text Box 7"/>
          <p:cNvSpPr txBox="1">
            <a:spLocks noChangeArrowheads="1"/>
          </p:cNvSpPr>
          <p:nvPr/>
        </p:nvSpPr>
        <p:spPr bwMode="auto">
          <a:xfrm>
            <a:off x="7315200" y="3495675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6969" name="Rectangle 8"/>
          <p:cNvSpPr>
            <a:spLocks noChangeArrowheads="1"/>
          </p:cNvSpPr>
          <p:nvPr/>
        </p:nvSpPr>
        <p:spPr bwMode="auto">
          <a:xfrm>
            <a:off x="2674938" y="2606675"/>
            <a:ext cx="1219200" cy="533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0,981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&lt; 0,001)</a:t>
            </a:r>
          </a:p>
        </p:txBody>
      </p:sp>
      <p:sp>
        <p:nvSpPr>
          <p:cNvPr id="296970" name="Rectangle 9"/>
          <p:cNvSpPr>
            <a:spLocks noChangeArrowheads="1"/>
          </p:cNvSpPr>
          <p:nvPr/>
        </p:nvSpPr>
        <p:spPr bwMode="auto">
          <a:xfrm>
            <a:off x="7143750" y="2579688"/>
            <a:ext cx="1438275" cy="523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0,761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&lt; 0,032)</a:t>
            </a:r>
          </a:p>
        </p:txBody>
      </p:sp>
      <p:sp>
        <p:nvSpPr>
          <p:cNvPr id="296971" name="Freeform 10"/>
          <p:cNvSpPr>
            <a:spLocks/>
          </p:cNvSpPr>
          <p:nvPr/>
        </p:nvSpPr>
        <p:spPr bwMode="auto">
          <a:xfrm>
            <a:off x="812800" y="2092325"/>
            <a:ext cx="1630363" cy="1217613"/>
          </a:xfrm>
          <a:custGeom>
            <a:avLst/>
            <a:gdLst>
              <a:gd name="T0" fmla="*/ 0 w 3082"/>
              <a:gd name="T1" fmla="*/ 2274 h 2303"/>
              <a:gd name="T2" fmla="*/ 22 w 3082"/>
              <a:gd name="T3" fmla="*/ 2303 h 2303"/>
              <a:gd name="T4" fmla="*/ 3082 w 3082"/>
              <a:gd name="T5" fmla="*/ 29 h 2303"/>
              <a:gd name="T6" fmla="*/ 3061 w 3082"/>
              <a:gd name="T7" fmla="*/ 0 h 2303"/>
              <a:gd name="T8" fmla="*/ 0 w 3082"/>
              <a:gd name="T9" fmla="*/ 2274 h 23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3"/>
              <a:gd name="T17" fmla="*/ 3082 w 3082"/>
              <a:gd name="T18" fmla="*/ 2303 h 23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3">
                <a:moveTo>
                  <a:pt x="0" y="2274"/>
                </a:moveTo>
                <a:lnTo>
                  <a:pt x="22" y="2303"/>
                </a:lnTo>
                <a:lnTo>
                  <a:pt x="3082" y="29"/>
                </a:lnTo>
                <a:lnTo>
                  <a:pt x="3061" y="0"/>
                </a:lnTo>
                <a:lnTo>
                  <a:pt x="0" y="2274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2" name="Rectangle 11"/>
          <p:cNvSpPr>
            <a:spLocks noChangeArrowheads="1"/>
          </p:cNvSpPr>
          <p:nvPr/>
        </p:nvSpPr>
        <p:spPr bwMode="auto">
          <a:xfrm>
            <a:off x="596900" y="1997075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3" name="Rectangle 12"/>
          <p:cNvSpPr>
            <a:spLocks noChangeArrowheads="1"/>
          </p:cNvSpPr>
          <p:nvPr/>
        </p:nvSpPr>
        <p:spPr bwMode="auto">
          <a:xfrm>
            <a:off x="604838" y="3452813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4" name="Rectangle 13"/>
          <p:cNvSpPr>
            <a:spLocks noChangeArrowheads="1"/>
          </p:cNvSpPr>
          <p:nvPr/>
        </p:nvSpPr>
        <p:spPr bwMode="auto">
          <a:xfrm>
            <a:off x="138113" y="158591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5" name="Rectangle 14"/>
          <p:cNvSpPr>
            <a:spLocks noChangeArrowheads="1"/>
          </p:cNvSpPr>
          <p:nvPr/>
        </p:nvSpPr>
        <p:spPr bwMode="auto">
          <a:xfrm>
            <a:off x="112713" y="156051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6" name="Rectangle 15"/>
          <p:cNvSpPr>
            <a:spLocks noChangeArrowheads="1"/>
          </p:cNvSpPr>
          <p:nvPr/>
        </p:nvSpPr>
        <p:spPr bwMode="auto">
          <a:xfrm>
            <a:off x="304800" y="1825625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  <a:endParaRPr lang="cs-CZ" b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7" name="Oval 16"/>
          <p:cNvSpPr>
            <a:spLocks noChangeArrowheads="1"/>
          </p:cNvSpPr>
          <p:nvPr/>
        </p:nvSpPr>
        <p:spPr bwMode="auto">
          <a:xfrm>
            <a:off x="1071563" y="32845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8" name="Oval 17"/>
          <p:cNvSpPr>
            <a:spLocks noChangeArrowheads="1"/>
          </p:cNvSpPr>
          <p:nvPr/>
        </p:nvSpPr>
        <p:spPr bwMode="auto">
          <a:xfrm>
            <a:off x="939800" y="31448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9" name="Oval 18"/>
          <p:cNvSpPr>
            <a:spLocks noChangeArrowheads="1"/>
          </p:cNvSpPr>
          <p:nvPr/>
        </p:nvSpPr>
        <p:spPr bwMode="auto">
          <a:xfrm>
            <a:off x="1131888" y="30226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0" name="Oval 19"/>
          <p:cNvSpPr>
            <a:spLocks noChangeArrowheads="1"/>
          </p:cNvSpPr>
          <p:nvPr/>
        </p:nvSpPr>
        <p:spPr bwMode="auto">
          <a:xfrm>
            <a:off x="969963" y="30702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1" name="Oval 20"/>
          <p:cNvSpPr>
            <a:spLocks noChangeArrowheads="1"/>
          </p:cNvSpPr>
          <p:nvPr/>
        </p:nvSpPr>
        <p:spPr bwMode="auto">
          <a:xfrm>
            <a:off x="1131888" y="31162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2" name="Oval 21"/>
          <p:cNvSpPr>
            <a:spLocks noChangeArrowheads="1"/>
          </p:cNvSpPr>
          <p:nvPr/>
        </p:nvSpPr>
        <p:spPr bwMode="auto">
          <a:xfrm>
            <a:off x="858838" y="31067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3" name="Oval 22"/>
          <p:cNvSpPr>
            <a:spLocks noChangeArrowheads="1"/>
          </p:cNvSpPr>
          <p:nvPr/>
        </p:nvSpPr>
        <p:spPr bwMode="auto">
          <a:xfrm>
            <a:off x="1090613" y="29860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4" name="Oval 23"/>
          <p:cNvSpPr>
            <a:spLocks noChangeArrowheads="1"/>
          </p:cNvSpPr>
          <p:nvPr/>
        </p:nvSpPr>
        <p:spPr bwMode="auto">
          <a:xfrm>
            <a:off x="979488" y="32289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5" name="Oval 24"/>
          <p:cNvSpPr>
            <a:spLocks noChangeArrowheads="1"/>
          </p:cNvSpPr>
          <p:nvPr/>
        </p:nvSpPr>
        <p:spPr bwMode="auto">
          <a:xfrm>
            <a:off x="1090613" y="29479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6" name="Oval 25"/>
          <p:cNvSpPr>
            <a:spLocks noChangeArrowheads="1"/>
          </p:cNvSpPr>
          <p:nvPr/>
        </p:nvSpPr>
        <p:spPr bwMode="auto">
          <a:xfrm>
            <a:off x="1263650" y="30702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7" name="Oval 26"/>
          <p:cNvSpPr>
            <a:spLocks noChangeArrowheads="1"/>
          </p:cNvSpPr>
          <p:nvPr/>
        </p:nvSpPr>
        <p:spPr bwMode="auto">
          <a:xfrm>
            <a:off x="1071563" y="318135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8" name="Oval 27"/>
          <p:cNvSpPr>
            <a:spLocks noChangeArrowheads="1"/>
          </p:cNvSpPr>
          <p:nvPr/>
        </p:nvSpPr>
        <p:spPr bwMode="auto">
          <a:xfrm>
            <a:off x="1009650" y="29289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9" name="Oval 28"/>
          <p:cNvSpPr>
            <a:spLocks noChangeArrowheads="1"/>
          </p:cNvSpPr>
          <p:nvPr/>
        </p:nvSpPr>
        <p:spPr bwMode="auto">
          <a:xfrm>
            <a:off x="1293813" y="29860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0" name="Oval 29"/>
          <p:cNvSpPr>
            <a:spLocks noChangeArrowheads="1"/>
          </p:cNvSpPr>
          <p:nvPr/>
        </p:nvSpPr>
        <p:spPr bwMode="auto">
          <a:xfrm>
            <a:off x="1173163" y="28924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1" name="Oval 30"/>
          <p:cNvSpPr>
            <a:spLocks noChangeArrowheads="1"/>
          </p:cNvSpPr>
          <p:nvPr/>
        </p:nvSpPr>
        <p:spPr bwMode="auto">
          <a:xfrm>
            <a:off x="2143125" y="2155825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2" name="Oval 31"/>
          <p:cNvSpPr>
            <a:spLocks noChangeArrowheads="1"/>
          </p:cNvSpPr>
          <p:nvPr/>
        </p:nvSpPr>
        <p:spPr bwMode="auto">
          <a:xfrm>
            <a:off x="2225675" y="21558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3" name="Oval 32"/>
          <p:cNvSpPr>
            <a:spLocks noChangeArrowheads="1"/>
          </p:cNvSpPr>
          <p:nvPr/>
        </p:nvSpPr>
        <p:spPr bwMode="auto">
          <a:xfrm>
            <a:off x="2124075" y="2239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4" name="Oval 33"/>
          <p:cNvSpPr>
            <a:spLocks noChangeArrowheads="1"/>
          </p:cNvSpPr>
          <p:nvPr/>
        </p:nvSpPr>
        <p:spPr bwMode="auto">
          <a:xfrm>
            <a:off x="2184400" y="21939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5" name="Oval 34"/>
          <p:cNvSpPr>
            <a:spLocks noChangeArrowheads="1"/>
          </p:cNvSpPr>
          <p:nvPr/>
        </p:nvSpPr>
        <p:spPr bwMode="auto">
          <a:xfrm>
            <a:off x="2062163" y="2351088"/>
            <a:ext cx="41275" cy="3968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6" name="Oval 35"/>
          <p:cNvSpPr>
            <a:spLocks noChangeArrowheads="1"/>
          </p:cNvSpPr>
          <p:nvPr/>
        </p:nvSpPr>
        <p:spPr bwMode="auto">
          <a:xfrm>
            <a:off x="2062163" y="22113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7" name="Oval 36"/>
          <p:cNvSpPr>
            <a:spLocks noChangeArrowheads="1"/>
          </p:cNvSpPr>
          <p:nvPr/>
        </p:nvSpPr>
        <p:spPr bwMode="auto">
          <a:xfrm>
            <a:off x="2193925" y="23241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8" name="Oval 37"/>
          <p:cNvSpPr>
            <a:spLocks noChangeArrowheads="1"/>
          </p:cNvSpPr>
          <p:nvPr/>
        </p:nvSpPr>
        <p:spPr bwMode="auto">
          <a:xfrm>
            <a:off x="2346325" y="23415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9" name="Freeform 38"/>
          <p:cNvSpPr>
            <a:spLocks/>
          </p:cNvSpPr>
          <p:nvPr/>
        </p:nvSpPr>
        <p:spPr bwMode="auto">
          <a:xfrm>
            <a:off x="5481638" y="2036763"/>
            <a:ext cx="1631950" cy="1217612"/>
          </a:xfrm>
          <a:custGeom>
            <a:avLst/>
            <a:gdLst>
              <a:gd name="T0" fmla="*/ 0 w 3082"/>
              <a:gd name="T1" fmla="*/ 2273 h 2302"/>
              <a:gd name="T2" fmla="*/ 21 w 3082"/>
              <a:gd name="T3" fmla="*/ 2302 h 2302"/>
              <a:gd name="T4" fmla="*/ 3082 w 3082"/>
              <a:gd name="T5" fmla="*/ 29 h 2302"/>
              <a:gd name="T6" fmla="*/ 3060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1" y="2302"/>
                </a:lnTo>
                <a:lnTo>
                  <a:pt x="3082" y="29"/>
                </a:lnTo>
                <a:lnTo>
                  <a:pt x="3060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0" name="Rectangle 39"/>
          <p:cNvSpPr>
            <a:spLocks noChangeArrowheads="1"/>
          </p:cNvSpPr>
          <p:nvPr/>
        </p:nvSpPr>
        <p:spPr bwMode="auto">
          <a:xfrm>
            <a:off x="5256213" y="1941513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1" name="Rectangle 40"/>
          <p:cNvSpPr>
            <a:spLocks noChangeArrowheads="1"/>
          </p:cNvSpPr>
          <p:nvPr/>
        </p:nvSpPr>
        <p:spPr bwMode="auto">
          <a:xfrm>
            <a:off x="5264150" y="3414713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2" name="Oval 41"/>
          <p:cNvSpPr>
            <a:spLocks noChangeArrowheads="1"/>
          </p:cNvSpPr>
          <p:nvPr/>
        </p:nvSpPr>
        <p:spPr bwMode="auto">
          <a:xfrm>
            <a:off x="5619750" y="32289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3" name="Oval 42"/>
          <p:cNvSpPr>
            <a:spLocks noChangeArrowheads="1"/>
          </p:cNvSpPr>
          <p:nvPr/>
        </p:nvSpPr>
        <p:spPr bwMode="auto">
          <a:xfrm>
            <a:off x="5568950" y="30702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4" name="Oval 43"/>
          <p:cNvSpPr>
            <a:spLocks noChangeArrowheads="1"/>
          </p:cNvSpPr>
          <p:nvPr/>
        </p:nvSpPr>
        <p:spPr bwMode="auto">
          <a:xfrm>
            <a:off x="5700713" y="2967038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5" name="Oval 44"/>
          <p:cNvSpPr>
            <a:spLocks noChangeArrowheads="1"/>
          </p:cNvSpPr>
          <p:nvPr/>
        </p:nvSpPr>
        <p:spPr bwMode="auto">
          <a:xfrm>
            <a:off x="5730875" y="31162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6" name="Oval 45"/>
          <p:cNvSpPr>
            <a:spLocks noChangeArrowheads="1"/>
          </p:cNvSpPr>
          <p:nvPr/>
        </p:nvSpPr>
        <p:spPr bwMode="auto">
          <a:xfrm>
            <a:off x="5740400" y="28733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7" name="Oval 46"/>
          <p:cNvSpPr>
            <a:spLocks noChangeArrowheads="1"/>
          </p:cNvSpPr>
          <p:nvPr/>
        </p:nvSpPr>
        <p:spPr bwMode="auto">
          <a:xfrm>
            <a:off x="5811838" y="28829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8" name="Oval 47"/>
          <p:cNvSpPr>
            <a:spLocks noChangeArrowheads="1"/>
          </p:cNvSpPr>
          <p:nvPr/>
        </p:nvSpPr>
        <p:spPr bwMode="auto">
          <a:xfrm>
            <a:off x="5730875" y="276225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9" name="Oval 48"/>
          <p:cNvSpPr>
            <a:spLocks noChangeArrowheads="1"/>
          </p:cNvSpPr>
          <p:nvPr/>
        </p:nvSpPr>
        <p:spPr bwMode="auto">
          <a:xfrm>
            <a:off x="5902325" y="276225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0" name="Oval 49"/>
          <p:cNvSpPr>
            <a:spLocks noChangeArrowheads="1"/>
          </p:cNvSpPr>
          <p:nvPr/>
        </p:nvSpPr>
        <p:spPr bwMode="auto">
          <a:xfrm>
            <a:off x="5892800" y="26590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1" name="Oval 50"/>
          <p:cNvSpPr>
            <a:spLocks noChangeArrowheads="1"/>
          </p:cNvSpPr>
          <p:nvPr/>
        </p:nvSpPr>
        <p:spPr bwMode="auto">
          <a:xfrm>
            <a:off x="5902325" y="263207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2" name="Oval 51"/>
          <p:cNvSpPr>
            <a:spLocks noChangeArrowheads="1"/>
          </p:cNvSpPr>
          <p:nvPr/>
        </p:nvSpPr>
        <p:spPr bwMode="auto">
          <a:xfrm>
            <a:off x="6013450" y="26781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3" name="Oval 52"/>
          <p:cNvSpPr>
            <a:spLocks noChangeArrowheads="1"/>
          </p:cNvSpPr>
          <p:nvPr/>
        </p:nvSpPr>
        <p:spPr bwMode="auto">
          <a:xfrm>
            <a:off x="5811838" y="25574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4" name="Oval 53"/>
          <p:cNvSpPr>
            <a:spLocks noChangeArrowheads="1"/>
          </p:cNvSpPr>
          <p:nvPr/>
        </p:nvSpPr>
        <p:spPr bwMode="auto">
          <a:xfrm>
            <a:off x="5932488" y="25574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5" name="Oval 54"/>
          <p:cNvSpPr>
            <a:spLocks noChangeArrowheads="1"/>
          </p:cNvSpPr>
          <p:nvPr/>
        </p:nvSpPr>
        <p:spPr bwMode="auto">
          <a:xfrm>
            <a:off x="6024563" y="2565400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6" name="Oval 55"/>
          <p:cNvSpPr>
            <a:spLocks noChangeArrowheads="1"/>
          </p:cNvSpPr>
          <p:nvPr/>
        </p:nvSpPr>
        <p:spPr bwMode="auto">
          <a:xfrm>
            <a:off x="5943600" y="244475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7" name="Oval 56"/>
          <p:cNvSpPr>
            <a:spLocks noChangeArrowheads="1"/>
          </p:cNvSpPr>
          <p:nvPr/>
        </p:nvSpPr>
        <p:spPr bwMode="auto">
          <a:xfrm>
            <a:off x="6064250" y="24907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8" name="Oval 57"/>
          <p:cNvSpPr>
            <a:spLocks noChangeArrowheads="1"/>
          </p:cNvSpPr>
          <p:nvPr/>
        </p:nvSpPr>
        <p:spPr bwMode="auto">
          <a:xfrm>
            <a:off x="6094413" y="23606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9" name="Oval 58"/>
          <p:cNvSpPr>
            <a:spLocks noChangeArrowheads="1"/>
          </p:cNvSpPr>
          <p:nvPr/>
        </p:nvSpPr>
        <p:spPr bwMode="auto">
          <a:xfrm>
            <a:off x="6176963" y="24352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0" name="Oval 59"/>
          <p:cNvSpPr>
            <a:spLocks noChangeArrowheads="1"/>
          </p:cNvSpPr>
          <p:nvPr/>
        </p:nvSpPr>
        <p:spPr bwMode="auto">
          <a:xfrm>
            <a:off x="6013450" y="23241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1" name="Oval 60"/>
          <p:cNvSpPr>
            <a:spLocks noChangeArrowheads="1"/>
          </p:cNvSpPr>
          <p:nvPr/>
        </p:nvSpPr>
        <p:spPr bwMode="auto">
          <a:xfrm>
            <a:off x="6186488" y="23606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2" name="Oval 61"/>
          <p:cNvSpPr>
            <a:spLocks noChangeArrowheads="1"/>
          </p:cNvSpPr>
          <p:nvPr/>
        </p:nvSpPr>
        <p:spPr bwMode="auto">
          <a:xfrm>
            <a:off x="6145213" y="22860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3" name="Oval 62"/>
          <p:cNvSpPr>
            <a:spLocks noChangeArrowheads="1"/>
          </p:cNvSpPr>
          <p:nvPr/>
        </p:nvSpPr>
        <p:spPr bwMode="auto">
          <a:xfrm>
            <a:off x="6297613" y="23987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4" name="Oval 63"/>
          <p:cNvSpPr>
            <a:spLocks noChangeArrowheads="1"/>
          </p:cNvSpPr>
          <p:nvPr/>
        </p:nvSpPr>
        <p:spPr bwMode="auto">
          <a:xfrm>
            <a:off x="6267450" y="22113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5" name="Oval 64"/>
          <p:cNvSpPr>
            <a:spLocks noChangeArrowheads="1"/>
          </p:cNvSpPr>
          <p:nvPr/>
        </p:nvSpPr>
        <p:spPr bwMode="auto">
          <a:xfrm>
            <a:off x="6297613" y="22955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6" name="Oval 65"/>
          <p:cNvSpPr>
            <a:spLocks noChangeArrowheads="1"/>
          </p:cNvSpPr>
          <p:nvPr/>
        </p:nvSpPr>
        <p:spPr bwMode="auto">
          <a:xfrm>
            <a:off x="6418263" y="22494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7" name="Oval 66"/>
          <p:cNvSpPr>
            <a:spLocks noChangeArrowheads="1"/>
          </p:cNvSpPr>
          <p:nvPr/>
        </p:nvSpPr>
        <p:spPr bwMode="auto">
          <a:xfrm>
            <a:off x="6388100" y="21828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8" name="Oval 67"/>
          <p:cNvSpPr>
            <a:spLocks noChangeArrowheads="1"/>
          </p:cNvSpPr>
          <p:nvPr/>
        </p:nvSpPr>
        <p:spPr bwMode="auto">
          <a:xfrm>
            <a:off x="6418263" y="231457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9" name="Oval 68"/>
          <p:cNvSpPr>
            <a:spLocks noChangeArrowheads="1"/>
          </p:cNvSpPr>
          <p:nvPr/>
        </p:nvSpPr>
        <p:spPr bwMode="auto">
          <a:xfrm>
            <a:off x="6510338" y="22018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0" name="Oval 69"/>
          <p:cNvSpPr>
            <a:spLocks noChangeArrowheads="1"/>
          </p:cNvSpPr>
          <p:nvPr/>
        </p:nvSpPr>
        <p:spPr bwMode="auto">
          <a:xfrm>
            <a:off x="6510338" y="22764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1" name="Oval 70"/>
          <p:cNvSpPr>
            <a:spLocks noChangeArrowheads="1"/>
          </p:cNvSpPr>
          <p:nvPr/>
        </p:nvSpPr>
        <p:spPr bwMode="auto">
          <a:xfrm>
            <a:off x="6510338" y="21367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2" name="Oval 71"/>
          <p:cNvSpPr>
            <a:spLocks noChangeArrowheads="1"/>
          </p:cNvSpPr>
          <p:nvPr/>
        </p:nvSpPr>
        <p:spPr bwMode="auto">
          <a:xfrm>
            <a:off x="6621463" y="22860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3" name="Oval 72"/>
          <p:cNvSpPr>
            <a:spLocks noChangeArrowheads="1"/>
          </p:cNvSpPr>
          <p:nvPr/>
        </p:nvSpPr>
        <p:spPr bwMode="auto">
          <a:xfrm>
            <a:off x="6621463" y="22018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4" name="Oval 73"/>
          <p:cNvSpPr>
            <a:spLocks noChangeArrowheads="1"/>
          </p:cNvSpPr>
          <p:nvPr/>
        </p:nvSpPr>
        <p:spPr bwMode="auto">
          <a:xfrm>
            <a:off x="6702425" y="21367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5" name="Oval 74"/>
          <p:cNvSpPr>
            <a:spLocks noChangeArrowheads="1"/>
          </p:cNvSpPr>
          <p:nvPr/>
        </p:nvSpPr>
        <p:spPr bwMode="auto">
          <a:xfrm>
            <a:off x="6702425" y="22574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6" name="Oval 75"/>
          <p:cNvSpPr>
            <a:spLocks noChangeArrowheads="1"/>
          </p:cNvSpPr>
          <p:nvPr/>
        </p:nvSpPr>
        <p:spPr bwMode="auto">
          <a:xfrm>
            <a:off x="6792913" y="21193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7" name="Oval 76"/>
          <p:cNvSpPr>
            <a:spLocks noChangeArrowheads="1"/>
          </p:cNvSpPr>
          <p:nvPr/>
        </p:nvSpPr>
        <p:spPr bwMode="auto">
          <a:xfrm>
            <a:off x="6873875" y="2239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8" name="Oval 77"/>
          <p:cNvSpPr>
            <a:spLocks noChangeArrowheads="1"/>
          </p:cNvSpPr>
          <p:nvPr/>
        </p:nvSpPr>
        <p:spPr bwMode="auto">
          <a:xfrm>
            <a:off x="6905625" y="2136775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9" name="Oval 78"/>
          <p:cNvSpPr>
            <a:spLocks noChangeArrowheads="1"/>
          </p:cNvSpPr>
          <p:nvPr/>
        </p:nvSpPr>
        <p:spPr bwMode="auto">
          <a:xfrm>
            <a:off x="6783388" y="21748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0" name="Oval 79"/>
          <p:cNvSpPr>
            <a:spLocks noChangeArrowheads="1"/>
          </p:cNvSpPr>
          <p:nvPr/>
        </p:nvSpPr>
        <p:spPr bwMode="auto">
          <a:xfrm>
            <a:off x="6954838" y="22113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1" name="Oval 80"/>
          <p:cNvSpPr>
            <a:spLocks noChangeArrowheads="1"/>
          </p:cNvSpPr>
          <p:nvPr/>
        </p:nvSpPr>
        <p:spPr bwMode="auto">
          <a:xfrm>
            <a:off x="6905625" y="2043113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2" name="Oval 81"/>
          <p:cNvSpPr>
            <a:spLocks noChangeArrowheads="1"/>
          </p:cNvSpPr>
          <p:nvPr/>
        </p:nvSpPr>
        <p:spPr bwMode="auto">
          <a:xfrm>
            <a:off x="6186488" y="25384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3" name="Oval 82"/>
          <p:cNvSpPr>
            <a:spLocks noChangeArrowheads="1"/>
          </p:cNvSpPr>
          <p:nvPr/>
        </p:nvSpPr>
        <p:spPr bwMode="auto">
          <a:xfrm>
            <a:off x="7026275" y="21367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4" name="Oval 83"/>
          <p:cNvSpPr>
            <a:spLocks noChangeArrowheads="1"/>
          </p:cNvSpPr>
          <p:nvPr/>
        </p:nvSpPr>
        <p:spPr bwMode="auto">
          <a:xfrm>
            <a:off x="7107238" y="22209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5" name="Oval 84"/>
          <p:cNvSpPr>
            <a:spLocks noChangeArrowheads="1"/>
          </p:cNvSpPr>
          <p:nvPr/>
        </p:nvSpPr>
        <p:spPr bwMode="auto">
          <a:xfrm>
            <a:off x="5659438" y="29210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6" name="Rectangle 85"/>
          <p:cNvSpPr>
            <a:spLocks noChangeArrowheads="1"/>
          </p:cNvSpPr>
          <p:nvPr/>
        </p:nvSpPr>
        <p:spPr bwMode="auto">
          <a:xfrm>
            <a:off x="609600" y="4003675"/>
            <a:ext cx="8001000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Problém velikosti vzorku</a:t>
            </a:r>
          </a:p>
        </p:txBody>
      </p:sp>
      <p:sp>
        <p:nvSpPr>
          <p:cNvPr id="297047" name="Text Box 86"/>
          <p:cNvSpPr txBox="1">
            <a:spLocks noChangeArrowheads="1"/>
          </p:cNvSpPr>
          <p:nvPr/>
        </p:nvSpPr>
        <p:spPr bwMode="auto">
          <a:xfrm>
            <a:off x="304800" y="4581525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7048" name="Text Box 87"/>
          <p:cNvSpPr txBox="1">
            <a:spLocks noChangeArrowheads="1"/>
          </p:cNvSpPr>
          <p:nvPr/>
        </p:nvSpPr>
        <p:spPr bwMode="auto">
          <a:xfrm>
            <a:off x="2598738" y="6278563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7049" name="Text Box 88"/>
          <p:cNvSpPr txBox="1">
            <a:spLocks noChangeArrowheads="1"/>
          </p:cNvSpPr>
          <p:nvPr/>
        </p:nvSpPr>
        <p:spPr bwMode="auto">
          <a:xfrm>
            <a:off x="4953000" y="4624388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7050" name="Text Box 89"/>
          <p:cNvSpPr txBox="1">
            <a:spLocks noChangeArrowheads="1"/>
          </p:cNvSpPr>
          <p:nvPr/>
        </p:nvSpPr>
        <p:spPr bwMode="auto">
          <a:xfrm>
            <a:off x="7315200" y="6262688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7051" name="Rectangle 90"/>
          <p:cNvSpPr>
            <a:spLocks noChangeArrowheads="1"/>
          </p:cNvSpPr>
          <p:nvPr/>
        </p:nvSpPr>
        <p:spPr bwMode="auto">
          <a:xfrm>
            <a:off x="2674938" y="5410200"/>
            <a:ext cx="1438275" cy="533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0,891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&lt; 0,214)</a:t>
            </a:r>
          </a:p>
        </p:txBody>
      </p:sp>
      <p:sp>
        <p:nvSpPr>
          <p:cNvPr id="297052" name="Rectangle 91"/>
          <p:cNvSpPr>
            <a:spLocks noChangeArrowheads="1"/>
          </p:cNvSpPr>
          <p:nvPr/>
        </p:nvSpPr>
        <p:spPr bwMode="auto">
          <a:xfrm>
            <a:off x="7143750" y="4495800"/>
            <a:ext cx="1438275" cy="5524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0,212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&lt; 0,008)</a:t>
            </a:r>
          </a:p>
        </p:txBody>
      </p:sp>
      <p:sp>
        <p:nvSpPr>
          <p:cNvPr id="297053" name="Freeform 92"/>
          <p:cNvSpPr>
            <a:spLocks/>
          </p:cNvSpPr>
          <p:nvPr/>
        </p:nvSpPr>
        <p:spPr bwMode="auto">
          <a:xfrm>
            <a:off x="825500" y="4852988"/>
            <a:ext cx="1630363" cy="1219200"/>
          </a:xfrm>
          <a:custGeom>
            <a:avLst/>
            <a:gdLst>
              <a:gd name="T0" fmla="*/ 0 w 3082"/>
              <a:gd name="T1" fmla="*/ 2273 h 2302"/>
              <a:gd name="T2" fmla="*/ 22 w 3082"/>
              <a:gd name="T3" fmla="*/ 2302 h 2302"/>
              <a:gd name="T4" fmla="*/ 3082 w 3082"/>
              <a:gd name="T5" fmla="*/ 29 h 2302"/>
              <a:gd name="T6" fmla="*/ 3061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2" y="2302"/>
                </a:lnTo>
                <a:lnTo>
                  <a:pt x="3082" y="29"/>
                </a:lnTo>
                <a:lnTo>
                  <a:pt x="3061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4" name="Rectangle 93"/>
          <p:cNvSpPr>
            <a:spLocks noChangeArrowheads="1"/>
          </p:cNvSpPr>
          <p:nvPr/>
        </p:nvSpPr>
        <p:spPr bwMode="auto">
          <a:xfrm>
            <a:off x="609600" y="4757738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5" name="Rectangle 94"/>
          <p:cNvSpPr>
            <a:spLocks noChangeArrowheads="1"/>
          </p:cNvSpPr>
          <p:nvPr/>
        </p:nvSpPr>
        <p:spPr bwMode="auto">
          <a:xfrm>
            <a:off x="617538" y="6223000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6" name="Oval 95"/>
          <p:cNvSpPr>
            <a:spLocks noChangeArrowheads="1"/>
          </p:cNvSpPr>
          <p:nvPr/>
        </p:nvSpPr>
        <p:spPr bwMode="auto">
          <a:xfrm>
            <a:off x="982663" y="59991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7" name="Oval 96"/>
          <p:cNvSpPr>
            <a:spLocks noChangeArrowheads="1"/>
          </p:cNvSpPr>
          <p:nvPr/>
        </p:nvSpPr>
        <p:spPr bwMode="auto">
          <a:xfrm>
            <a:off x="992188" y="58404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8" name="Oval 97"/>
          <p:cNvSpPr>
            <a:spLocks noChangeArrowheads="1"/>
          </p:cNvSpPr>
          <p:nvPr/>
        </p:nvSpPr>
        <p:spPr bwMode="auto">
          <a:xfrm>
            <a:off x="1235075" y="58118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9" name="Oval 98"/>
          <p:cNvSpPr>
            <a:spLocks noChangeArrowheads="1"/>
          </p:cNvSpPr>
          <p:nvPr/>
        </p:nvSpPr>
        <p:spPr bwMode="auto">
          <a:xfrm>
            <a:off x="1447800" y="5541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0" name="Oval 99"/>
          <p:cNvSpPr>
            <a:spLocks noChangeArrowheads="1"/>
          </p:cNvSpPr>
          <p:nvPr/>
        </p:nvSpPr>
        <p:spPr bwMode="auto">
          <a:xfrm>
            <a:off x="1649413" y="5354638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1" name="Oval 100"/>
          <p:cNvSpPr>
            <a:spLocks noChangeArrowheads="1"/>
          </p:cNvSpPr>
          <p:nvPr/>
        </p:nvSpPr>
        <p:spPr bwMode="auto">
          <a:xfrm>
            <a:off x="1873250" y="533717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2" name="Oval 101"/>
          <p:cNvSpPr>
            <a:spLocks noChangeArrowheads="1"/>
          </p:cNvSpPr>
          <p:nvPr/>
        </p:nvSpPr>
        <p:spPr bwMode="auto">
          <a:xfrm>
            <a:off x="2155825" y="5019675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3" name="Oval 102"/>
          <p:cNvSpPr>
            <a:spLocks noChangeArrowheads="1"/>
          </p:cNvSpPr>
          <p:nvPr/>
        </p:nvSpPr>
        <p:spPr bwMode="auto">
          <a:xfrm>
            <a:off x="2398713" y="49641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4" name="Rectangle 103"/>
          <p:cNvSpPr>
            <a:spLocks noChangeArrowheads="1"/>
          </p:cNvSpPr>
          <p:nvPr/>
        </p:nvSpPr>
        <p:spPr bwMode="auto">
          <a:xfrm>
            <a:off x="5281613" y="4730750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5" name="Rectangle 104"/>
          <p:cNvSpPr>
            <a:spLocks noChangeArrowheads="1"/>
          </p:cNvSpPr>
          <p:nvPr/>
        </p:nvSpPr>
        <p:spPr bwMode="auto">
          <a:xfrm>
            <a:off x="5289550" y="6196013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6" name="Freeform 105"/>
          <p:cNvSpPr>
            <a:spLocks/>
          </p:cNvSpPr>
          <p:nvPr/>
        </p:nvSpPr>
        <p:spPr bwMode="auto">
          <a:xfrm>
            <a:off x="5683250" y="5524500"/>
            <a:ext cx="1795463" cy="400050"/>
          </a:xfrm>
          <a:custGeom>
            <a:avLst/>
            <a:gdLst>
              <a:gd name="T0" fmla="*/ 0 w 3394"/>
              <a:gd name="T1" fmla="*/ 723 h 758"/>
              <a:gd name="T2" fmla="*/ 8 w 3394"/>
              <a:gd name="T3" fmla="*/ 758 h 758"/>
              <a:gd name="T4" fmla="*/ 3394 w 3394"/>
              <a:gd name="T5" fmla="*/ 35 h 758"/>
              <a:gd name="T6" fmla="*/ 3386 w 3394"/>
              <a:gd name="T7" fmla="*/ 0 h 758"/>
              <a:gd name="T8" fmla="*/ 0 w 3394"/>
              <a:gd name="T9" fmla="*/ 723 h 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94"/>
              <a:gd name="T16" fmla="*/ 0 h 758"/>
              <a:gd name="T17" fmla="*/ 3394 w 3394"/>
              <a:gd name="T18" fmla="*/ 758 h 7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94" h="758">
                <a:moveTo>
                  <a:pt x="0" y="723"/>
                </a:moveTo>
                <a:lnTo>
                  <a:pt x="8" y="758"/>
                </a:lnTo>
                <a:lnTo>
                  <a:pt x="3394" y="35"/>
                </a:lnTo>
                <a:lnTo>
                  <a:pt x="3386" y="0"/>
                </a:lnTo>
                <a:lnTo>
                  <a:pt x="0" y="72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7" name="Oval 106"/>
          <p:cNvSpPr>
            <a:spLocks noChangeArrowheads="1"/>
          </p:cNvSpPr>
          <p:nvPr/>
        </p:nvSpPr>
        <p:spPr bwMode="auto">
          <a:xfrm>
            <a:off x="6221413" y="55800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8" name="Oval 107"/>
          <p:cNvSpPr>
            <a:spLocks noChangeArrowheads="1"/>
          </p:cNvSpPr>
          <p:nvPr/>
        </p:nvSpPr>
        <p:spPr bwMode="auto">
          <a:xfrm>
            <a:off x="5805488" y="5683250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9" name="Oval 108"/>
          <p:cNvSpPr>
            <a:spLocks noChangeArrowheads="1"/>
          </p:cNvSpPr>
          <p:nvPr/>
        </p:nvSpPr>
        <p:spPr bwMode="auto">
          <a:xfrm>
            <a:off x="6119813" y="60467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0" name="Oval 109"/>
          <p:cNvSpPr>
            <a:spLocks noChangeArrowheads="1"/>
          </p:cNvSpPr>
          <p:nvPr/>
        </p:nvSpPr>
        <p:spPr bwMode="auto">
          <a:xfrm>
            <a:off x="6018213" y="5943600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1" name="Oval 110"/>
          <p:cNvSpPr>
            <a:spLocks noChangeArrowheads="1"/>
          </p:cNvSpPr>
          <p:nvPr/>
        </p:nvSpPr>
        <p:spPr bwMode="auto">
          <a:xfrm>
            <a:off x="6484938" y="56737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2" name="Oval 111"/>
          <p:cNvSpPr>
            <a:spLocks noChangeArrowheads="1"/>
          </p:cNvSpPr>
          <p:nvPr/>
        </p:nvSpPr>
        <p:spPr bwMode="auto">
          <a:xfrm>
            <a:off x="6443663" y="59070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3" name="Oval 112"/>
          <p:cNvSpPr>
            <a:spLocks noChangeArrowheads="1"/>
          </p:cNvSpPr>
          <p:nvPr/>
        </p:nvSpPr>
        <p:spPr bwMode="auto">
          <a:xfrm>
            <a:off x="6818313" y="57753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4" name="Oval 113"/>
          <p:cNvSpPr>
            <a:spLocks noChangeArrowheads="1"/>
          </p:cNvSpPr>
          <p:nvPr/>
        </p:nvSpPr>
        <p:spPr bwMode="auto">
          <a:xfrm>
            <a:off x="5573713" y="59070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5" name="Oval 114"/>
          <p:cNvSpPr>
            <a:spLocks noChangeArrowheads="1"/>
          </p:cNvSpPr>
          <p:nvPr/>
        </p:nvSpPr>
        <p:spPr bwMode="auto">
          <a:xfrm>
            <a:off x="5715000" y="60086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6" name="Oval 115"/>
          <p:cNvSpPr>
            <a:spLocks noChangeArrowheads="1"/>
          </p:cNvSpPr>
          <p:nvPr/>
        </p:nvSpPr>
        <p:spPr bwMode="auto">
          <a:xfrm>
            <a:off x="5957888" y="59991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7" name="Oval 116"/>
          <p:cNvSpPr>
            <a:spLocks noChangeArrowheads="1"/>
          </p:cNvSpPr>
          <p:nvPr/>
        </p:nvSpPr>
        <p:spPr bwMode="auto">
          <a:xfrm>
            <a:off x="5837238" y="58039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8" name="Oval 117"/>
          <p:cNvSpPr>
            <a:spLocks noChangeArrowheads="1"/>
          </p:cNvSpPr>
          <p:nvPr/>
        </p:nvSpPr>
        <p:spPr bwMode="auto">
          <a:xfrm>
            <a:off x="5999163" y="57658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9" name="Oval 118"/>
          <p:cNvSpPr>
            <a:spLocks noChangeArrowheads="1"/>
          </p:cNvSpPr>
          <p:nvPr/>
        </p:nvSpPr>
        <p:spPr bwMode="auto">
          <a:xfrm>
            <a:off x="6140450" y="56911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0" name="Oval 119"/>
          <p:cNvSpPr>
            <a:spLocks noChangeArrowheads="1"/>
          </p:cNvSpPr>
          <p:nvPr/>
        </p:nvSpPr>
        <p:spPr bwMode="auto">
          <a:xfrm>
            <a:off x="5927725" y="57292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1" name="Oval 120"/>
          <p:cNvSpPr>
            <a:spLocks noChangeArrowheads="1"/>
          </p:cNvSpPr>
          <p:nvPr/>
        </p:nvSpPr>
        <p:spPr bwMode="auto">
          <a:xfrm>
            <a:off x="6119813" y="59721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2" name="Oval 121"/>
          <p:cNvSpPr>
            <a:spLocks noChangeArrowheads="1"/>
          </p:cNvSpPr>
          <p:nvPr/>
        </p:nvSpPr>
        <p:spPr bwMode="auto">
          <a:xfrm>
            <a:off x="6202363" y="57753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3" name="Oval 122"/>
          <p:cNvSpPr>
            <a:spLocks noChangeArrowheads="1"/>
          </p:cNvSpPr>
          <p:nvPr/>
        </p:nvSpPr>
        <p:spPr bwMode="auto">
          <a:xfrm>
            <a:off x="6323013" y="56642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4" name="Oval 123"/>
          <p:cNvSpPr>
            <a:spLocks noChangeArrowheads="1"/>
          </p:cNvSpPr>
          <p:nvPr/>
        </p:nvSpPr>
        <p:spPr bwMode="auto">
          <a:xfrm>
            <a:off x="6281738" y="58134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5" name="Oval 124"/>
          <p:cNvSpPr>
            <a:spLocks noChangeArrowheads="1"/>
          </p:cNvSpPr>
          <p:nvPr/>
        </p:nvSpPr>
        <p:spPr bwMode="auto">
          <a:xfrm>
            <a:off x="6373813" y="56356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6" name="Oval 125"/>
          <p:cNvSpPr>
            <a:spLocks noChangeArrowheads="1"/>
          </p:cNvSpPr>
          <p:nvPr/>
        </p:nvSpPr>
        <p:spPr bwMode="auto">
          <a:xfrm>
            <a:off x="6535738" y="5541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7" name="Oval 126"/>
          <p:cNvSpPr>
            <a:spLocks noChangeArrowheads="1"/>
          </p:cNvSpPr>
          <p:nvPr/>
        </p:nvSpPr>
        <p:spPr bwMode="auto">
          <a:xfrm>
            <a:off x="6910388" y="57007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8" name="Oval 127"/>
          <p:cNvSpPr>
            <a:spLocks noChangeArrowheads="1"/>
          </p:cNvSpPr>
          <p:nvPr/>
        </p:nvSpPr>
        <p:spPr bwMode="auto">
          <a:xfrm>
            <a:off x="6748463" y="55800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9" name="Oval 128"/>
          <p:cNvSpPr>
            <a:spLocks noChangeArrowheads="1"/>
          </p:cNvSpPr>
          <p:nvPr/>
        </p:nvSpPr>
        <p:spPr bwMode="auto">
          <a:xfrm>
            <a:off x="6778625" y="57388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0" name="Oval 129"/>
          <p:cNvSpPr>
            <a:spLocks noChangeArrowheads="1"/>
          </p:cNvSpPr>
          <p:nvPr/>
        </p:nvSpPr>
        <p:spPr bwMode="auto">
          <a:xfrm>
            <a:off x="6686550" y="57943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1" name="Oval 130"/>
          <p:cNvSpPr>
            <a:spLocks noChangeArrowheads="1"/>
          </p:cNvSpPr>
          <p:nvPr/>
        </p:nvSpPr>
        <p:spPr bwMode="auto">
          <a:xfrm>
            <a:off x="6616700" y="56356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2" name="Oval 131"/>
          <p:cNvSpPr>
            <a:spLocks noChangeArrowheads="1"/>
          </p:cNvSpPr>
          <p:nvPr/>
        </p:nvSpPr>
        <p:spPr bwMode="auto">
          <a:xfrm>
            <a:off x="6665913" y="5775325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3" name="Oval 132"/>
          <p:cNvSpPr>
            <a:spLocks noChangeArrowheads="1"/>
          </p:cNvSpPr>
          <p:nvPr/>
        </p:nvSpPr>
        <p:spPr bwMode="auto">
          <a:xfrm>
            <a:off x="6373813" y="58689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4" name="Oval 133"/>
          <p:cNvSpPr>
            <a:spLocks noChangeArrowheads="1"/>
          </p:cNvSpPr>
          <p:nvPr/>
        </p:nvSpPr>
        <p:spPr bwMode="auto">
          <a:xfrm>
            <a:off x="6565900" y="58594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5" name="Oval 134"/>
          <p:cNvSpPr>
            <a:spLocks noChangeArrowheads="1"/>
          </p:cNvSpPr>
          <p:nvPr/>
        </p:nvSpPr>
        <p:spPr bwMode="auto">
          <a:xfrm>
            <a:off x="6242050" y="58880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6" name="Oval 135"/>
          <p:cNvSpPr>
            <a:spLocks noChangeArrowheads="1"/>
          </p:cNvSpPr>
          <p:nvPr/>
        </p:nvSpPr>
        <p:spPr bwMode="auto">
          <a:xfrm>
            <a:off x="6889750" y="5541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7" name="Oval 136"/>
          <p:cNvSpPr>
            <a:spLocks noChangeArrowheads="1"/>
          </p:cNvSpPr>
          <p:nvPr/>
        </p:nvSpPr>
        <p:spPr bwMode="auto">
          <a:xfrm>
            <a:off x="6970713" y="58134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8" name="Oval 137"/>
          <p:cNvSpPr>
            <a:spLocks noChangeArrowheads="1"/>
          </p:cNvSpPr>
          <p:nvPr/>
        </p:nvSpPr>
        <p:spPr bwMode="auto">
          <a:xfrm>
            <a:off x="7051675" y="5541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9" name="Oval 138"/>
          <p:cNvSpPr>
            <a:spLocks noChangeArrowheads="1"/>
          </p:cNvSpPr>
          <p:nvPr/>
        </p:nvSpPr>
        <p:spPr bwMode="auto">
          <a:xfrm>
            <a:off x="7102475" y="57007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0" name="Oval 139"/>
          <p:cNvSpPr>
            <a:spLocks noChangeArrowheads="1"/>
          </p:cNvSpPr>
          <p:nvPr/>
        </p:nvSpPr>
        <p:spPr bwMode="auto">
          <a:xfrm>
            <a:off x="6850063" y="54213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1" name="Oval 140"/>
          <p:cNvSpPr>
            <a:spLocks noChangeArrowheads="1"/>
          </p:cNvSpPr>
          <p:nvPr/>
        </p:nvSpPr>
        <p:spPr bwMode="auto">
          <a:xfrm>
            <a:off x="7061200" y="57007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2" name="Oval 141"/>
          <p:cNvSpPr>
            <a:spLocks noChangeArrowheads="1"/>
          </p:cNvSpPr>
          <p:nvPr/>
        </p:nvSpPr>
        <p:spPr bwMode="auto">
          <a:xfrm>
            <a:off x="7091363" y="54308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3" name="Oval 142"/>
          <p:cNvSpPr>
            <a:spLocks noChangeArrowheads="1"/>
          </p:cNvSpPr>
          <p:nvPr/>
        </p:nvSpPr>
        <p:spPr bwMode="auto">
          <a:xfrm>
            <a:off x="6565900" y="59436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4" name="Oval 143"/>
          <p:cNvSpPr>
            <a:spLocks noChangeArrowheads="1"/>
          </p:cNvSpPr>
          <p:nvPr/>
        </p:nvSpPr>
        <p:spPr bwMode="auto">
          <a:xfrm>
            <a:off x="7021513" y="57102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5" name="Oval 144"/>
          <p:cNvSpPr>
            <a:spLocks noChangeArrowheads="1"/>
          </p:cNvSpPr>
          <p:nvPr/>
        </p:nvSpPr>
        <p:spPr bwMode="auto">
          <a:xfrm>
            <a:off x="7061200" y="54498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6" name="Oval 145"/>
          <p:cNvSpPr>
            <a:spLocks noChangeArrowheads="1"/>
          </p:cNvSpPr>
          <p:nvPr/>
        </p:nvSpPr>
        <p:spPr bwMode="auto">
          <a:xfrm>
            <a:off x="7213600" y="56356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7" name="Oval 146"/>
          <p:cNvSpPr>
            <a:spLocks noChangeArrowheads="1"/>
          </p:cNvSpPr>
          <p:nvPr/>
        </p:nvSpPr>
        <p:spPr bwMode="auto">
          <a:xfrm>
            <a:off x="7213600" y="5468938"/>
            <a:ext cx="41275" cy="365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8" name="Oval 147"/>
          <p:cNvSpPr>
            <a:spLocks noChangeArrowheads="1"/>
          </p:cNvSpPr>
          <p:nvPr/>
        </p:nvSpPr>
        <p:spPr bwMode="auto">
          <a:xfrm>
            <a:off x="7315200" y="55610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9" name="Oval 148"/>
          <p:cNvSpPr>
            <a:spLocks noChangeArrowheads="1"/>
          </p:cNvSpPr>
          <p:nvPr/>
        </p:nvSpPr>
        <p:spPr bwMode="auto">
          <a:xfrm>
            <a:off x="7315200" y="53371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0" name="Oval 149"/>
          <p:cNvSpPr>
            <a:spLocks noChangeArrowheads="1"/>
          </p:cNvSpPr>
          <p:nvPr/>
        </p:nvSpPr>
        <p:spPr bwMode="auto">
          <a:xfrm>
            <a:off x="7334250" y="56737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1" name="Oval 150"/>
          <p:cNvSpPr>
            <a:spLocks noChangeArrowheads="1"/>
          </p:cNvSpPr>
          <p:nvPr/>
        </p:nvSpPr>
        <p:spPr bwMode="auto">
          <a:xfrm>
            <a:off x="6727825" y="55991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2" name="Oval 151"/>
          <p:cNvSpPr>
            <a:spLocks noChangeArrowheads="1"/>
          </p:cNvSpPr>
          <p:nvPr/>
        </p:nvSpPr>
        <p:spPr bwMode="auto">
          <a:xfrm>
            <a:off x="5837238" y="59531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3" name="Oval 152"/>
          <p:cNvSpPr>
            <a:spLocks noChangeArrowheads="1"/>
          </p:cNvSpPr>
          <p:nvPr/>
        </p:nvSpPr>
        <p:spPr bwMode="auto">
          <a:xfrm>
            <a:off x="6686550" y="54768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4" name="Oval 153"/>
          <p:cNvSpPr>
            <a:spLocks noChangeArrowheads="1"/>
          </p:cNvSpPr>
          <p:nvPr/>
        </p:nvSpPr>
        <p:spPr bwMode="auto">
          <a:xfrm>
            <a:off x="7192963" y="58594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Jednoduchá lineární regrese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dirty="0" smtClean="0"/>
              <a:t>V případě existence vzájemného vztahu (korelace) lze tento vztah podrobněji popsat.</a:t>
            </a:r>
          </a:p>
          <a:p>
            <a:r>
              <a:rPr lang="cs-CZ" dirty="0" smtClean="0"/>
              <a:t>Cíl regresní analýzy: popsat závislost hodnot proměnné Y na hodnotách proměnné X.</a:t>
            </a:r>
          </a:p>
          <a:p>
            <a:r>
              <a:rPr lang="cs-CZ" dirty="0" smtClean="0"/>
              <a:t>V případě lineární regrese je tento popis dán lineárním modelem tvaru y = </a:t>
            </a:r>
            <a:r>
              <a:rPr lang="cs-CZ" dirty="0" err="1" smtClean="0"/>
              <a:t>ax</a:t>
            </a:r>
            <a:r>
              <a:rPr lang="cs-CZ" dirty="0" smtClean="0"/>
              <a:t> + </a:t>
            </a:r>
            <a:r>
              <a:rPr lang="cs-CZ" dirty="0" err="1" smtClean="0"/>
              <a:t>b</a:t>
            </a:r>
            <a:r>
              <a:rPr lang="cs-CZ" dirty="0" smtClean="0"/>
              <a:t>.</a:t>
            </a:r>
          </a:p>
          <a:p>
            <a:r>
              <a:rPr lang="cs-CZ" dirty="0" smtClean="0"/>
              <a:t>Existují i techniky nelineární regrese.</a:t>
            </a:r>
          </a:p>
          <a:p>
            <a:r>
              <a:rPr lang="cs-CZ" dirty="0" smtClean="0"/>
              <a:t>Nemáme-li dostatek informací k teoretickému souboru, snažíme se odhadnout typ funkce pomocí dvourozměrného diagramu.</a:t>
            </a:r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Předpoklady </a:t>
            </a:r>
            <a:r>
              <a:rPr lang="cs-CZ" dirty="0" smtClean="0"/>
              <a:t>lineární regrese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cs-CZ" dirty="0" smtClean="0"/>
              <a:t>Hlavním předpokladem je splnění požadavků Gauss-</a:t>
            </a:r>
            <a:r>
              <a:rPr lang="cs-CZ" dirty="0" err="1" smtClean="0"/>
              <a:t>Markovovy</a:t>
            </a:r>
            <a:r>
              <a:rPr lang="cs-CZ" dirty="0" smtClean="0"/>
              <a:t> věty:</a:t>
            </a:r>
          </a:p>
          <a:p>
            <a:pPr marL="788988" lvl="1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788988" lvl="1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88988" lvl="1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1800"/>
              </a:spcBef>
            </a:pPr>
            <a:r>
              <a:rPr lang="cs-CZ" dirty="0" smtClean="0"/>
              <a:t>Splnění těchto předpokladů je zajištěno v případě, kdy jsou rezidua normálně rozdělena, nezávislá na </a:t>
            </a:r>
            <a:r>
              <a:rPr lang="cs-CZ" dirty="0" err="1" smtClean="0"/>
              <a:t>prediktorech</a:t>
            </a:r>
            <a:r>
              <a:rPr lang="cs-CZ" dirty="0" smtClean="0"/>
              <a:t> (které jsou nezávislé).</a:t>
            </a:r>
            <a:endParaRPr lang="cs-CZ" dirty="0" smtClean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pic>
        <p:nvPicPr>
          <p:cNvPr id="174082" name="Picture 2" descr="E(\varepsilon_i)=0,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636912"/>
            <a:ext cx="1368152" cy="334084"/>
          </a:xfrm>
          <a:prstGeom prst="rect">
            <a:avLst/>
          </a:prstGeom>
          <a:noFill/>
        </p:spPr>
      </p:pic>
      <p:pic>
        <p:nvPicPr>
          <p:cNvPr id="174084" name="Picture 4" descr="V(\varepsilon_i)= \sigma^2 &lt; \infty,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068960"/>
            <a:ext cx="2207202" cy="360040"/>
          </a:xfrm>
          <a:prstGeom prst="rect">
            <a:avLst/>
          </a:prstGeom>
          <a:noFill/>
        </p:spPr>
      </p:pic>
      <p:pic>
        <p:nvPicPr>
          <p:cNvPr id="174088" name="Picture 8" descr="{\rm cov}(\varepsilon_i,\varepsilon_j) = 0, \forall i \neq j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94170" y="3501008"/>
            <a:ext cx="2945782" cy="360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Fisherův</a:t>
            </a:r>
            <a:r>
              <a:rPr lang="cs-CZ" dirty="0" smtClean="0"/>
              <a:t> exaktní (přímý) test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4" y="1524000"/>
            <a:ext cx="8590855" cy="4569296"/>
          </a:xfrm>
        </p:spPr>
        <p:txBody>
          <a:bodyPr/>
          <a:lstStyle/>
          <a:p>
            <a:r>
              <a:rPr lang="cs-CZ" dirty="0" smtClean="0"/>
              <a:t>Výpočet probíhá v cyklu:</a:t>
            </a:r>
          </a:p>
          <a:p>
            <a:pPr lvl="1"/>
            <a:r>
              <a:rPr lang="cs-CZ" dirty="0" smtClean="0"/>
              <a:t>spočítá se parciální pravděpodobnost </a:t>
            </a:r>
            <a:r>
              <a:rPr lang="cs-CZ" dirty="0" err="1" smtClean="0"/>
              <a:t>čtyřpolní</a:t>
            </a:r>
            <a:r>
              <a:rPr lang="cs-CZ" dirty="0" smtClean="0"/>
              <a:t> tabulky p</a:t>
            </a:r>
            <a:r>
              <a:rPr lang="cs-CZ" baseline="-25000" dirty="0" smtClean="0"/>
              <a:t>1</a:t>
            </a:r>
            <a:r>
              <a:rPr lang="cs-CZ" dirty="0" smtClean="0"/>
              <a:t>: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nejnižší hodnota v tabulce se sníží o jedna při zachování součtů řádků i sloupců,</a:t>
            </a:r>
          </a:p>
          <a:p>
            <a:pPr lvl="1"/>
            <a:r>
              <a:rPr lang="cs-CZ" dirty="0" smtClean="0"/>
              <a:t>postup se opakuje (výpočet parciálních pravděpodobností p</a:t>
            </a:r>
            <a:r>
              <a:rPr lang="cs-CZ" baseline="-25000" dirty="0" smtClean="0"/>
              <a:t>2</a:t>
            </a:r>
            <a:r>
              <a:rPr lang="cs-CZ" dirty="0" smtClean="0"/>
              <a:t>…</a:t>
            </a:r>
            <a:r>
              <a:rPr lang="cs-CZ" dirty="0" err="1" smtClean="0"/>
              <a:t>p</a:t>
            </a:r>
            <a:r>
              <a:rPr lang="cs-CZ" baseline="-25000" dirty="0" err="1" smtClean="0"/>
              <a:t>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cyklus končí ve chvíli, kdy je v nejnižším poli tabulky 0.</a:t>
            </a:r>
            <a:endParaRPr lang="cs-CZ" dirty="0" smtClean="0"/>
          </a:p>
          <a:p>
            <a:r>
              <a:rPr lang="cs-CZ" dirty="0" smtClean="0"/>
              <a:t>p-hodnota testu je součtem parciálních pravděpodobností.</a:t>
            </a: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173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924944"/>
            <a:ext cx="3593945" cy="70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30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492896"/>
            <a:ext cx="4124177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Vyjádření rizik ve </a:t>
            </a:r>
            <a:r>
              <a:rPr lang="cs-CZ" dirty="0" err="1" smtClean="0"/>
              <a:t>čtyřpolní</a:t>
            </a:r>
            <a:r>
              <a:rPr lang="cs-CZ" dirty="0" smtClean="0"/>
              <a:t> tabulce - motivace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968896"/>
          </a:xfrm>
        </p:spPr>
        <p:txBody>
          <a:bodyPr/>
          <a:lstStyle/>
          <a:p>
            <a:r>
              <a:rPr lang="cs-CZ" sz="2400" dirty="0" smtClean="0"/>
              <a:t>Sledujeme </a:t>
            </a:r>
            <a:r>
              <a:rPr lang="cs-CZ" sz="2400" dirty="0" smtClean="0"/>
              <a:t>souvislost věku matky a výskytu náhlého úmrtí kojence (SIDS). Výsledky dány v </a:t>
            </a:r>
            <a:r>
              <a:rPr lang="cs-CZ" sz="2400" dirty="0" smtClean="0"/>
              <a:t>tabulce.</a:t>
            </a:r>
          </a:p>
          <a:p>
            <a:pPr lvl="0"/>
            <a:r>
              <a:rPr lang="cs-CZ" sz="2400" dirty="0" smtClean="0"/>
              <a:t>Pomocí </a:t>
            </a:r>
            <a:r>
              <a:rPr lang="cs-CZ" sz="2400" dirty="0" err="1" smtClean="0"/>
              <a:t>Pearsonova</a:t>
            </a:r>
            <a:r>
              <a:rPr lang="cs-CZ" sz="2400" dirty="0" smtClean="0"/>
              <a:t> </a:t>
            </a:r>
            <a:r>
              <a:rPr lang="cs-CZ" sz="2400" dirty="0" err="1" smtClean="0"/>
              <a:t>chí</a:t>
            </a:r>
            <a:r>
              <a:rPr lang="cs-CZ" sz="2400" dirty="0" smtClean="0"/>
              <a:t>‐kvadrátu nebo </a:t>
            </a:r>
            <a:r>
              <a:rPr lang="cs-CZ" sz="2400" dirty="0" err="1" smtClean="0"/>
              <a:t>Fisherovaexaktního</a:t>
            </a:r>
            <a:r>
              <a:rPr lang="cs-CZ" sz="2400" dirty="0" smtClean="0"/>
              <a:t> testu můžeme rozhodovat o závislosti/nezávislosti dvou sledovaných veličin. Testy ale neumožňují tento vztah kvantifikovat.</a:t>
            </a:r>
          </a:p>
          <a:p>
            <a:endParaRPr lang="cs-CZ" sz="2400" dirty="0" smtClean="0"/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323528" y="3501008"/>
            <a:ext cx="3312368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400" dirty="0" err="1" smtClean="0"/>
              <a:t>Má</a:t>
            </a:r>
            <a:r>
              <a:rPr lang="cs-CZ" sz="2400" dirty="0" smtClean="0"/>
              <a:t>‐li </a:t>
            </a:r>
            <a:r>
              <a:rPr lang="cs-CZ" sz="2400" dirty="0" smtClean="0"/>
              <a:t>to smysl a </a:t>
            </a:r>
            <a:r>
              <a:rPr lang="cs-CZ" sz="2400" dirty="0" err="1" smtClean="0"/>
              <a:t>chceme</a:t>
            </a:r>
            <a:r>
              <a:rPr lang="cs-CZ" sz="2400" dirty="0" smtClean="0"/>
              <a:t>‐li kvantifikovat (rozhodovat o těsnosti této závislosti) můžeme použít tzv. relativní riziko a poměr šancí.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58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3789040"/>
            <a:ext cx="5040560" cy="2114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Relativní riziko = </a:t>
            </a:r>
            <a:r>
              <a:rPr lang="cs-CZ" dirty="0" err="1" smtClean="0"/>
              <a:t>Relative</a:t>
            </a:r>
            <a:r>
              <a:rPr lang="cs-CZ" dirty="0" smtClean="0"/>
              <a:t> Risk (RR)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200" dirty="0" smtClean="0"/>
              <a:t>Výpočet </a:t>
            </a:r>
            <a:r>
              <a:rPr lang="cs-CZ" sz="2200" dirty="0" smtClean="0"/>
              <a:t>relativního rizika (RR) umožňuje srovnat pravděpodobnosti výskytu sledovaného jevu ve dvou různých skupinách.</a:t>
            </a:r>
          </a:p>
          <a:p>
            <a:r>
              <a:rPr lang="cs-CZ" sz="2200" dirty="0" smtClean="0"/>
              <a:t>1. skupina –</a:t>
            </a:r>
            <a:r>
              <a:rPr lang="cs-CZ" sz="2200" b="1" dirty="0" smtClean="0"/>
              <a:t>experimentální nebo skupina s expozicí určitému faktoru</a:t>
            </a:r>
          </a:p>
          <a:p>
            <a:r>
              <a:rPr lang="pl-PL" sz="2200" dirty="0" smtClean="0"/>
              <a:t>2. skupina –</a:t>
            </a:r>
            <a:r>
              <a:rPr lang="pl-PL" sz="2200" b="1" dirty="0" smtClean="0"/>
              <a:t>kontrolní nebo skupina bez expozice</a:t>
            </a:r>
          </a:p>
        </p:txBody>
      </p:sp>
      <p:pic>
        <p:nvPicPr>
          <p:cNvPr id="159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747" y="3140968"/>
            <a:ext cx="846772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Příklad: relativní riziko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400" dirty="0" smtClean="0"/>
              <a:t>Sledujeme </a:t>
            </a:r>
            <a:r>
              <a:rPr lang="cs-CZ" sz="2400" dirty="0" smtClean="0"/>
              <a:t>souvislost věku matky a výskytu náhlého úmrtí kojence (SIDS). Výsledky dány </a:t>
            </a:r>
            <a:r>
              <a:rPr lang="cs-CZ" sz="2400" dirty="0" smtClean="0"/>
              <a:t>ve </a:t>
            </a:r>
            <a:r>
              <a:rPr lang="cs-CZ" sz="2400" dirty="0" err="1" smtClean="0"/>
              <a:t>čtyřpolní</a:t>
            </a:r>
            <a:r>
              <a:rPr lang="cs-CZ" sz="2400" dirty="0" smtClean="0"/>
              <a:t> tabulce:</a:t>
            </a:r>
            <a:endParaRPr lang="pl-PL" sz="2200" b="1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492896"/>
            <a:ext cx="5040560" cy="2114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07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869160"/>
            <a:ext cx="3966831" cy="118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Šipka doprava 7"/>
          <p:cNvSpPr/>
          <p:nvPr/>
        </p:nvSpPr>
        <p:spPr>
          <a:xfrm>
            <a:off x="4716016" y="5301208"/>
            <a:ext cx="792088" cy="288032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940152" y="4797152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Riziko výskytu SIDS u dětí matek ve věku do 25 je téměř třikrát vyšší než u dětí matek rodících ve vyšším věku.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Poměr šancí = </a:t>
            </a:r>
            <a:r>
              <a:rPr lang="cs-CZ" dirty="0" err="1" smtClean="0"/>
              <a:t>Odds</a:t>
            </a:r>
            <a:r>
              <a:rPr lang="cs-CZ" dirty="0" smtClean="0"/>
              <a:t> ratio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200" dirty="0" smtClean="0"/>
              <a:t>Poměr </a:t>
            </a:r>
            <a:r>
              <a:rPr lang="cs-CZ" sz="2200" dirty="0" smtClean="0"/>
              <a:t>šancí (OR) je další charakteristikou, která umožňuje srovnat výskyt sledovaného jevu ve dvou různých skupinách.</a:t>
            </a:r>
          </a:p>
          <a:p>
            <a:r>
              <a:rPr lang="cs-CZ" sz="2200" dirty="0" smtClean="0"/>
              <a:t>1. skupina –</a:t>
            </a:r>
            <a:r>
              <a:rPr lang="cs-CZ" sz="2200" b="1" dirty="0" smtClean="0"/>
              <a:t>experimentální nebo skupina s expozicí určitému faktoru</a:t>
            </a:r>
          </a:p>
          <a:p>
            <a:r>
              <a:rPr lang="pl-PL" sz="2200" dirty="0" smtClean="0"/>
              <a:t>2. skupina –</a:t>
            </a:r>
            <a:r>
              <a:rPr lang="pl-PL" sz="2200" b="1" dirty="0" smtClean="0"/>
              <a:t>kontrolní nebo skupina bez expozice</a:t>
            </a:r>
          </a:p>
        </p:txBody>
      </p:sp>
      <p:pic>
        <p:nvPicPr>
          <p:cNvPr id="161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140968"/>
            <a:ext cx="7839677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Příklad: </a:t>
            </a:r>
            <a:r>
              <a:rPr lang="cs-CZ" dirty="0" err="1" smtClean="0"/>
              <a:t>odds</a:t>
            </a:r>
            <a:r>
              <a:rPr lang="cs-CZ" dirty="0" smtClean="0"/>
              <a:t> ratio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400" dirty="0" smtClean="0"/>
              <a:t>Sledujeme </a:t>
            </a:r>
            <a:r>
              <a:rPr lang="cs-CZ" sz="2400" dirty="0" smtClean="0"/>
              <a:t>souvislost věku matky a výskytu náhlého úmrtí kojence (SIDS). Výsledky dány </a:t>
            </a:r>
            <a:r>
              <a:rPr lang="cs-CZ" sz="2400" dirty="0" smtClean="0"/>
              <a:t>ve </a:t>
            </a:r>
            <a:r>
              <a:rPr lang="cs-CZ" sz="2400" dirty="0" err="1" smtClean="0"/>
              <a:t>čtyřpolní</a:t>
            </a:r>
            <a:r>
              <a:rPr lang="cs-CZ" sz="2400" dirty="0" smtClean="0"/>
              <a:t> tabulce:</a:t>
            </a:r>
            <a:endParaRPr lang="pl-PL" sz="2200" b="1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492896"/>
            <a:ext cx="5040560" cy="2114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Šipka doprava 7"/>
          <p:cNvSpPr/>
          <p:nvPr/>
        </p:nvSpPr>
        <p:spPr>
          <a:xfrm>
            <a:off x="4716016" y="5301208"/>
            <a:ext cx="792088" cy="288032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940152" y="4797152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„Šance“ na výskyt SIDS u dětí matek ve věku do 25 je téměř třikrát vyšší než u dětí matek rodících ve vyšším věku.</a:t>
            </a:r>
            <a:endParaRPr lang="cs-CZ" dirty="0"/>
          </a:p>
        </p:txBody>
      </p:sp>
      <p:pic>
        <p:nvPicPr>
          <p:cNvPr id="1628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869160"/>
            <a:ext cx="3168352" cy="119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Grafické srovnání RR a OR</a:t>
            </a:r>
            <a:endParaRPr lang="cs-CZ" dirty="0" smtClean="0"/>
          </a:p>
        </p:txBody>
      </p:sp>
      <p:pic>
        <p:nvPicPr>
          <p:cNvPr id="163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8205251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1_Klin_dat_upravyM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01_Klin_dat_upravyM</Template>
  <TotalTime>3971</TotalTime>
  <Words>1522</Words>
  <Application>Microsoft Office PowerPoint</Application>
  <PresentationFormat>Předvádění na obrazovce (4:3)</PresentationFormat>
  <Paragraphs>274</Paragraphs>
  <Slides>28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0" baseType="lpstr">
      <vt:lpstr>01_Klin_dat_upravyM</vt:lpstr>
      <vt:lpstr>Rovnice</vt:lpstr>
      <vt:lpstr>13. Vztah dvou proměnných</vt:lpstr>
      <vt:lpstr>Fisherův exaktní (přímý) test</vt:lpstr>
      <vt:lpstr>Fisherův exaktní (přímý) test</vt:lpstr>
      <vt:lpstr>Vyjádření rizik ve čtyřpolní tabulce - motivace</vt:lpstr>
      <vt:lpstr>Relativní riziko = Relative Risk (RR)</vt:lpstr>
      <vt:lpstr>Příklad: relativní riziko</vt:lpstr>
      <vt:lpstr>Poměr šancí = Odds ratio</vt:lpstr>
      <vt:lpstr>Příklad: odds ratio</vt:lpstr>
      <vt:lpstr>Grafické srovnání RR a OR</vt:lpstr>
      <vt:lpstr>Umělý příklad: pití slazených nápojů</vt:lpstr>
      <vt:lpstr>Srovnání RR a OR</vt:lpstr>
      <vt:lpstr>Výhody a nevýhody RR a OR</vt:lpstr>
      <vt:lpstr>Prospektivní a retrospektivní studie</vt:lpstr>
      <vt:lpstr>Použití RR a OR</vt:lpstr>
      <vt:lpstr>Korelace a regrese</vt:lpstr>
      <vt:lpstr>Korelace a regrese</vt:lpstr>
      <vt:lpstr>Korelace</vt:lpstr>
      <vt:lpstr>Vizuální hodnocení vztahu dvou proměnných</vt:lpstr>
      <vt:lpstr>Vizuální hodnocení vztahu dvou proměnných</vt:lpstr>
      <vt:lpstr>Základy korelační analýzy - I.</vt:lpstr>
      <vt:lpstr>Základy korelační analýzy - II.</vt:lpstr>
      <vt:lpstr>Základy korelační analýzy - III.</vt:lpstr>
      <vt:lpstr>Základy korelační analýzy - IV. Srovnání dvou korelačních koeficientů (r)</vt:lpstr>
      <vt:lpstr>Základy korelační analýzy - V. Neparametrická korelace (rs)</vt:lpstr>
      <vt:lpstr>Korelace v grafech I.</vt:lpstr>
      <vt:lpstr>Korelace v grafech II.</vt:lpstr>
      <vt:lpstr>Jednoduchá lineární regrese</vt:lpstr>
      <vt:lpstr>Předpoklady lineární regrese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2_vzorce_excel</dc:title>
  <dc:creator>Kalina</dc:creator>
  <cp:lastModifiedBy>kalina</cp:lastModifiedBy>
  <cp:revision>64</cp:revision>
  <dcterms:created xsi:type="dcterms:W3CDTF">2011-03-10T15:44:21Z</dcterms:created>
  <dcterms:modified xsi:type="dcterms:W3CDTF">2014-12-04T14:40:18Z</dcterms:modified>
</cp:coreProperties>
</file>