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45"/>
  </p:notesMasterIdLst>
  <p:sldIdLst>
    <p:sldId id="256" r:id="rId2"/>
    <p:sldId id="261" r:id="rId3"/>
    <p:sldId id="262" r:id="rId4"/>
    <p:sldId id="257" r:id="rId5"/>
    <p:sldId id="258" r:id="rId6"/>
    <p:sldId id="259" r:id="rId7"/>
    <p:sldId id="266" r:id="rId8"/>
    <p:sldId id="267" r:id="rId9"/>
    <p:sldId id="260" r:id="rId10"/>
    <p:sldId id="263" r:id="rId11"/>
    <p:sldId id="264" r:id="rId12"/>
    <p:sldId id="265" r:id="rId13"/>
    <p:sldId id="268" r:id="rId14"/>
    <p:sldId id="269" r:id="rId15"/>
    <p:sldId id="271" r:id="rId16"/>
    <p:sldId id="270" r:id="rId17"/>
    <p:sldId id="272" r:id="rId18"/>
    <p:sldId id="300" r:id="rId19"/>
    <p:sldId id="273" r:id="rId20"/>
    <p:sldId id="274" r:id="rId21"/>
    <p:sldId id="275" r:id="rId22"/>
    <p:sldId id="276" r:id="rId23"/>
    <p:sldId id="278" r:id="rId24"/>
    <p:sldId id="279" r:id="rId25"/>
    <p:sldId id="287" r:id="rId26"/>
    <p:sldId id="280" r:id="rId27"/>
    <p:sldId id="289" r:id="rId28"/>
    <p:sldId id="281" r:id="rId29"/>
    <p:sldId id="291" r:id="rId30"/>
    <p:sldId id="282" r:id="rId31"/>
    <p:sldId id="293" r:id="rId32"/>
    <p:sldId id="283" r:id="rId33"/>
    <p:sldId id="295" r:id="rId34"/>
    <p:sldId id="284" r:id="rId35"/>
    <p:sldId id="277" r:id="rId36"/>
    <p:sldId id="296" r:id="rId37"/>
    <p:sldId id="297" r:id="rId38"/>
    <p:sldId id="285" r:id="rId39"/>
    <p:sldId id="301" r:id="rId40"/>
    <p:sldId id="298" r:id="rId41"/>
    <p:sldId id="299" r:id="rId42"/>
    <p:sldId id="303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36DA0-C16E-47F8-9968-A76C02001376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28B2B-AAA0-494E-9FF7-9E7D9E004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28B2B-AAA0-494E-9FF7-9E7D9E0044F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73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28B2B-AAA0-494E-9FF7-9E7D9E0044F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80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28B2B-AAA0-494E-9FF7-9E7D9E0044F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29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12/30/2014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Energie a pohyb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</a:t>
            </a:r>
            <a:r>
              <a:rPr lang="cs-CZ" dirty="0" err="1" smtClean="0"/>
              <a:t>Šotková</a:t>
            </a:r>
            <a:endParaRPr lang="cs-CZ" dirty="0" smtClean="0"/>
          </a:p>
          <a:p>
            <a:r>
              <a:rPr lang="cs-CZ" dirty="0" smtClean="0"/>
              <a:t>Veronika Volavá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61400" y="5854700"/>
            <a:ext cx="235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6. 11. 2014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Podíl vnitřních orgánů </a:t>
            </a:r>
            <a:br>
              <a:rPr lang="cs-CZ" sz="4800" dirty="0" smtClean="0">
                <a:latin typeface="Georgia" panose="02040502050405020303" pitchFamily="18" charset="0"/>
              </a:rPr>
            </a:br>
            <a:r>
              <a:rPr lang="cs-CZ" sz="4800" dirty="0" smtClean="0">
                <a:latin typeface="Georgia" panose="02040502050405020303" pitchFamily="18" charset="0"/>
              </a:rPr>
              <a:t>na spotřebě energie v klidu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604008"/>
            <a:ext cx="10058400" cy="4050792"/>
          </a:xfrm>
        </p:spPr>
        <p:txBody>
          <a:bodyPr/>
          <a:lstStyle/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játra				29 %</a:t>
            </a: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mozek		</a:t>
            </a:r>
            <a:r>
              <a:rPr lang="cs-CZ" altLang="cs-CZ" sz="1800" dirty="0" smtClean="0">
                <a:latin typeface="Arial" panose="020B0604020202020204" pitchFamily="34" charset="0"/>
              </a:rPr>
              <a:t>	</a:t>
            </a:r>
            <a:r>
              <a:rPr lang="cs-CZ" altLang="cs-CZ" sz="1800" dirty="0">
                <a:latin typeface="Arial" panose="020B0604020202020204" pitchFamily="34" charset="0"/>
              </a:rPr>
              <a:t>	19 %</a:t>
            </a: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srdce 		</a:t>
            </a:r>
            <a:r>
              <a:rPr lang="cs-CZ" altLang="cs-CZ" sz="1800" dirty="0" smtClean="0">
                <a:latin typeface="Arial" panose="020B0604020202020204" pitchFamily="34" charset="0"/>
              </a:rPr>
              <a:t>	</a:t>
            </a:r>
            <a:r>
              <a:rPr lang="cs-CZ" altLang="cs-CZ" sz="1800" dirty="0">
                <a:latin typeface="Arial" panose="020B0604020202020204" pitchFamily="34" charset="0"/>
              </a:rPr>
              <a:t>	10 %</a:t>
            </a: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ledviny			</a:t>
            </a:r>
            <a:r>
              <a:rPr lang="cs-CZ" altLang="cs-CZ" sz="1800" dirty="0" smtClean="0">
                <a:latin typeface="Arial" panose="020B0604020202020204" pitchFamily="34" charset="0"/>
              </a:rPr>
              <a:t>	  </a:t>
            </a:r>
            <a:r>
              <a:rPr lang="cs-CZ" altLang="cs-CZ" sz="1800" dirty="0">
                <a:latin typeface="Arial" panose="020B0604020202020204" pitchFamily="34" charset="0"/>
              </a:rPr>
              <a:t>7 %</a:t>
            </a:r>
          </a:p>
          <a:p>
            <a:pPr algn="ctr">
              <a:lnSpc>
                <a:spcPct val="11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</a:t>
            </a:r>
            <a:r>
              <a:rPr lang="cs-CZ" altLang="cs-CZ" sz="1800" dirty="0" smtClean="0">
                <a:latin typeface="Arial" panose="020B0604020202020204" pitchFamily="34" charset="0"/>
              </a:rPr>
              <a:t>třevo				20 %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svaly			</a:t>
            </a:r>
            <a:r>
              <a:rPr lang="cs-CZ" altLang="cs-CZ" sz="1800" dirty="0" smtClean="0">
                <a:latin typeface="Arial" panose="020B0604020202020204" pitchFamily="34" charset="0"/>
              </a:rPr>
              <a:t>	18 </a:t>
            </a:r>
            <a:r>
              <a:rPr lang="cs-CZ" altLang="cs-CZ" sz="1800" dirty="0">
                <a:latin typeface="Arial" panose="020B0604020202020204" pitchFamily="34" charset="0"/>
              </a:rPr>
              <a:t>%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Stanovení energetického výdeje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přímá kalorimetrie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měření tepla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nepřímá kalorimetrie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měření dýchacích plynů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kalkulace z tělesných parametrů 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výška, hmotnost, věk, pohlaví</a:t>
            </a:r>
          </a:p>
          <a:p>
            <a:pPr lvl="2"/>
            <a:r>
              <a:rPr lang="cs-CZ" altLang="cs-CZ" sz="1800" dirty="0" err="1">
                <a:latin typeface="Arial" panose="020B0604020202020204" pitchFamily="34" charset="0"/>
              </a:rPr>
              <a:t>Harris</a:t>
            </a:r>
            <a:r>
              <a:rPr lang="cs-CZ" altLang="cs-CZ" sz="1800" dirty="0">
                <a:latin typeface="Arial" panose="020B0604020202020204" pitchFamily="34" charset="0"/>
              </a:rPr>
              <a:t>-Benediktova rovnice</a:t>
            </a:r>
          </a:p>
          <a:p>
            <a:pPr lvl="2"/>
            <a:r>
              <a:rPr lang="cs-CZ" altLang="cs-CZ" sz="1800" dirty="0">
                <a:latin typeface="Arial" panose="020B0604020202020204" pitchFamily="34" charset="0"/>
              </a:rPr>
              <a:t>tabulky</a:t>
            </a:r>
          </a:p>
          <a:p>
            <a:pPr lvl="2"/>
            <a:r>
              <a:rPr lang="cs-CZ" altLang="cs-CZ" sz="1800" dirty="0">
                <a:latin typeface="Arial" panose="020B0604020202020204" pitchFamily="34" charset="0"/>
              </a:rPr>
              <a:t>počítačový program</a:t>
            </a:r>
          </a:p>
          <a:p>
            <a:endParaRPr lang="cs-CZ" dirty="0"/>
          </a:p>
        </p:txBody>
      </p:sp>
      <p:pic>
        <p:nvPicPr>
          <p:cNvPr id="11266" name="Picture 2" descr="http://www.fsps.muni.cz/~tvodicka/data/reader/book-24/images/pics/0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1" y="2299208"/>
            <a:ext cx="4175124" cy="30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748" y="37846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Nepřímá kalorimetrie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9892"/>
          </a:xfrm>
        </p:spPr>
        <p:txBody>
          <a:bodyPr>
            <a:no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založeno na skutečnosti, že spotřeba kyslíku je přímo úměrná energetickému výdeji organismu (zákon o zachování energie)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ěří se spotřeba kyslíku a výdej oxidu uhličitého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ěření probíhá pomocí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canopy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plastové helmy, která se nasadí na horní část těla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vypočítaná hodnota, CO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označována jako respirační kvocient (RQ)</a:t>
            </a:r>
          </a:p>
          <a:p>
            <a:pPr algn="ctr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RQ je poměr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udávající objem vydýchaného oxidu uhličitého na 1 litr vdechnutého kyslíku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Dává informaci o složení energetických zdrojů v potravě. Běžně se pohybuje od 1,0 při čistě sacharidové stravě až k 0,7 při stravě čistě tukové, při smíšené stravě je hodnota kolem 0,85.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i.idnes.cz/10/042/cl6/DRP32656c_ZG0H4561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29" y="378461"/>
            <a:ext cx="2069296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Respirační kvocient</a:t>
            </a:r>
            <a:endParaRPr lang="cs-CZ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altLang="cs-CZ" dirty="0" smtClean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vydýchaný CO</a:t>
            </a:r>
            <a:r>
              <a:rPr lang="cs-CZ" altLang="cs-CZ" baseline="-25000" dirty="0">
                <a:latin typeface="Arial" panose="020B0604020202020204" pitchFamily="34" charset="0"/>
              </a:rPr>
              <a:t>2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cs-CZ" altLang="cs-CZ" dirty="0">
                <a:latin typeface="Arial" panose="020B0604020202020204" pitchFamily="34" charset="0"/>
              </a:rPr>
              <a:t>            RQ  =</a:t>
            </a:r>
          </a:p>
          <a:p>
            <a:pPr algn="ctr">
              <a:buNone/>
            </a:pPr>
            <a:r>
              <a:rPr lang="cs-CZ" altLang="cs-CZ" dirty="0">
                <a:latin typeface="Arial" panose="020B0604020202020204" pitchFamily="34" charset="0"/>
              </a:rPr>
              <a:t>	 spotřebovaný O</a:t>
            </a:r>
            <a:r>
              <a:rPr lang="cs-CZ" altLang="cs-CZ" baseline="-25000" dirty="0">
                <a:latin typeface="Arial" panose="020B0604020202020204" pitchFamily="34" charset="0"/>
              </a:rPr>
              <a:t>2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altLang="cs-CZ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altLang="cs-CZ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dirty="0">
                <a:latin typeface="Arial" panose="020B0604020202020204" pitchFamily="34" charset="0"/>
              </a:rPr>
              <a:t>Vydaný CO</a:t>
            </a:r>
            <a:r>
              <a:rPr lang="cs-CZ" altLang="cs-CZ" baseline="-25000" dirty="0">
                <a:latin typeface="Arial" panose="020B0604020202020204" pitchFamily="34" charset="0"/>
              </a:rPr>
              <a:t>2</a:t>
            </a:r>
            <a:r>
              <a:rPr lang="cs-CZ" altLang="cs-CZ" dirty="0">
                <a:latin typeface="Arial" panose="020B0604020202020204" pitchFamily="34" charset="0"/>
              </a:rPr>
              <a:t> nebo spotřebovaný O</a:t>
            </a:r>
            <a:r>
              <a:rPr lang="cs-CZ" altLang="cs-CZ" baseline="-25000" dirty="0">
                <a:latin typeface="Arial" panose="020B0604020202020204" pitchFamily="34" charset="0"/>
              </a:rPr>
              <a:t>2</a:t>
            </a:r>
            <a:r>
              <a:rPr lang="cs-CZ" altLang="cs-CZ" dirty="0">
                <a:latin typeface="Arial" panose="020B0604020202020204" pitchFamily="34" charset="0"/>
              </a:rPr>
              <a:t>  jsou</a:t>
            </a:r>
          </a:p>
          <a:p>
            <a:pPr algn="ctr">
              <a:buNone/>
            </a:pPr>
            <a:r>
              <a:rPr lang="cs-CZ" altLang="cs-CZ" dirty="0">
                <a:latin typeface="Arial" panose="020B0604020202020204" pitchFamily="34" charset="0"/>
              </a:rPr>
              <a:t>při nepřímé kalorimetrii měřeny v ml/min.</a:t>
            </a:r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016500" y="3124200"/>
            <a:ext cx="2247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Hodnoty </a:t>
            </a:r>
            <a:r>
              <a:rPr lang="cs-CZ" sz="4800" dirty="0" err="1" smtClean="0">
                <a:latin typeface="Georgia" panose="02040502050405020303" pitchFamily="18" charset="0"/>
              </a:rPr>
              <a:t>rq</a:t>
            </a:r>
            <a:r>
              <a:rPr lang="cs-CZ" sz="4800" dirty="0" smtClean="0">
                <a:latin typeface="Georgia" panose="02040502050405020303" pitchFamily="18" charset="0"/>
              </a:rPr>
              <a:t> při metabolismu živin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	</a:t>
            </a:r>
            <a:r>
              <a:rPr lang="cs-CZ" altLang="cs-CZ" sz="1800" dirty="0">
                <a:latin typeface="Arial" panose="020B0604020202020204" pitchFamily="34" charset="0"/>
              </a:rPr>
              <a:t>		      		RQ</a:t>
            </a:r>
          </a:p>
          <a:p>
            <a:pPr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sacharidy				1,0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tuky					0,7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bílkoviny					</a:t>
            </a:r>
            <a:r>
              <a:rPr lang="cs-CZ" altLang="cs-CZ" sz="1800" dirty="0" smtClean="0">
                <a:latin typeface="Arial" panose="020B0604020202020204" pitchFamily="34" charset="0"/>
              </a:rPr>
              <a:t>0,8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1800" dirty="0" err="1" smtClean="0">
                <a:latin typeface="Arial" panose="020B0604020202020204" pitchFamily="34" charset="0"/>
              </a:rPr>
              <a:t>lipogeneze</a:t>
            </a:r>
            <a:r>
              <a:rPr lang="cs-CZ" altLang="cs-CZ" sz="1800" dirty="0">
                <a:latin typeface="Arial" panose="020B0604020202020204" pitchFamily="34" charset="0"/>
              </a:rPr>
              <a:t>	</a:t>
            </a:r>
            <a:r>
              <a:rPr lang="cs-CZ" altLang="cs-CZ" sz="1800" dirty="0" smtClean="0">
                <a:latin typeface="Arial" panose="020B0604020202020204" pitchFamily="34" charset="0"/>
              </a:rPr>
              <a:t>		  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</a:rPr>
              <a:t>          </a:t>
            </a:r>
            <a:r>
              <a:rPr lang="en-US" altLang="cs-CZ" sz="1800" dirty="0" smtClean="0">
                <a:latin typeface="Arial" panose="020B0604020202020204" pitchFamily="34" charset="0"/>
              </a:rPr>
              <a:t>&gt; </a:t>
            </a:r>
            <a:r>
              <a:rPr lang="en-US" altLang="cs-CZ" sz="1800" dirty="0">
                <a:latin typeface="Arial" panose="020B0604020202020204" pitchFamily="34" charset="0"/>
              </a:rPr>
              <a:t>1,0</a:t>
            </a:r>
            <a:r>
              <a:rPr lang="cs-CZ" altLang="cs-CZ" sz="1800" dirty="0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ketogeneze</a:t>
            </a:r>
            <a:r>
              <a:rPr lang="cs-CZ" altLang="cs-CZ" sz="1800" dirty="0">
                <a:latin typeface="Arial" panose="020B0604020202020204" pitchFamily="34" charset="0"/>
              </a:rPr>
              <a:t>             	    </a:t>
            </a:r>
            <a:r>
              <a:rPr lang="cs-CZ" altLang="cs-CZ" sz="1800" dirty="0" smtClean="0">
                <a:latin typeface="Arial" panose="020B0604020202020204" pitchFamily="34" charset="0"/>
              </a:rPr>
              <a:t>	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</a:rPr>
              <a:t>            </a:t>
            </a:r>
            <a:r>
              <a:rPr lang="cs-CZ" altLang="cs-CZ" sz="1800" dirty="0">
                <a:latin typeface="Arial" panose="020B0604020202020204" pitchFamily="34" charset="0"/>
              </a:rPr>
              <a:t>&lt; 0,7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84632"/>
            <a:ext cx="10366248" cy="1609344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Podmínky kalorimetrického vyšetření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426208"/>
            <a:ext cx="10058400" cy="4050792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vysvětlit nemocnému podstatu vyšetření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tělesný i psychický klid vleže </a:t>
            </a:r>
            <a:r>
              <a:rPr lang="cs-CZ" altLang="cs-CZ" dirty="0" smtClean="0">
                <a:latin typeface="Arial" panose="020B0604020202020204" pitchFamily="34" charset="0"/>
              </a:rPr>
              <a:t>nejméně </a:t>
            </a:r>
            <a:r>
              <a:rPr lang="cs-CZ" altLang="cs-CZ" dirty="0">
                <a:latin typeface="Arial" panose="020B0604020202020204" pitchFamily="34" charset="0"/>
              </a:rPr>
              <a:t>30 min. před a během vyšetření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nepředchází větší námaha 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v nemocnici ráno po celonočním klidu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nemocný nalačno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nejméně 10 hod. před vyšetřením nejí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klidná neprůchozí místnost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tlumené osvětlení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příjemná teplota a vlhkost prostředí</a:t>
            </a:r>
          </a:p>
          <a:p>
            <a:endParaRPr lang="cs-CZ" dirty="0"/>
          </a:p>
        </p:txBody>
      </p:sp>
      <p:pic>
        <p:nvPicPr>
          <p:cNvPr id="10244" name="Picture 4" descr="http://www.pet365.co.uk/blog/wp-content/uploads/not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75919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Podmínky kalorimetrického vyšetření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zadání přesné aktuální tělesné </a:t>
            </a:r>
            <a:r>
              <a:rPr lang="cs-CZ" altLang="cs-CZ" sz="1800" dirty="0" smtClean="0">
                <a:latin typeface="Arial" panose="020B0604020202020204" pitchFamily="34" charset="0"/>
              </a:rPr>
              <a:t>hmotnosti </a:t>
            </a:r>
            <a:r>
              <a:rPr lang="cs-CZ" altLang="cs-CZ" sz="1800" dirty="0">
                <a:latin typeface="Arial" panose="020B0604020202020204" pitchFamily="34" charset="0"/>
              </a:rPr>
              <a:t>i výšky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zadání celkového odpadu dusíku/24 hod.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zejména při měření utilizace živin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uvedení medikace užité před vyšetřením</a:t>
            </a: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zejména tlumivé léky, </a:t>
            </a:r>
            <a:r>
              <a:rPr lang="cs-CZ" altLang="cs-CZ" dirty="0" smtClean="0">
                <a:latin typeface="Arial" panose="020B0604020202020204" pitchFamily="34" charset="0"/>
              </a:rPr>
              <a:t>katecholaminy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měření tělesné teploty před a po vyšetření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měření pulsu před a po vyšetření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záznam o chování nemocného během </a:t>
            </a:r>
            <a:r>
              <a:rPr lang="cs-CZ" altLang="cs-CZ" sz="1800" dirty="0" smtClean="0">
                <a:latin typeface="Arial" panose="020B0604020202020204" pitchFamily="34" charset="0"/>
              </a:rPr>
              <a:t>vyšetření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</a:rPr>
              <a:t>neklid, hyperventilace, spánek apod.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218" name="Picture 2" descr="http://www.ordinace.cz/img/articles/16b9/12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751391"/>
            <a:ext cx="4953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Výpočtové metody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301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ejznámější a nejpoužívanější je </a:t>
            </a:r>
            <a:r>
              <a:rPr lang="cs-CZ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Hariss-Benedictova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rovnice </a:t>
            </a:r>
          </a:p>
          <a:p>
            <a:pPr>
              <a:lnSpc>
                <a:spcPct val="12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edná se o matematickou závislost energetického výdeje a základních antropometrických parametrů (hmotnost, výška, pohlaví, věk)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BEV =</a:t>
            </a:r>
          </a:p>
          <a:p>
            <a:pPr algn="ctr">
              <a:buNone/>
            </a:pPr>
            <a:endParaRPr lang="cs-CZ" altLang="cs-CZ" sz="1100" b="1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muži</a:t>
            </a:r>
          </a:p>
          <a:p>
            <a:pPr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66,5 + </a:t>
            </a:r>
            <a:r>
              <a:rPr lang="cs-CZ" altLang="cs-CZ" b="1" dirty="0" smtClean="0">
                <a:latin typeface="Arial" panose="020B0604020202020204" pitchFamily="34" charset="0"/>
              </a:rPr>
              <a:t>13,75 * hmotnost </a:t>
            </a:r>
            <a:r>
              <a:rPr lang="cs-CZ" altLang="cs-CZ" b="1" dirty="0">
                <a:latin typeface="Arial" panose="020B0604020202020204" pitchFamily="34" charset="0"/>
              </a:rPr>
              <a:t>+ </a:t>
            </a:r>
            <a:r>
              <a:rPr lang="cs-CZ" altLang="cs-CZ" b="1" dirty="0" smtClean="0">
                <a:latin typeface="Arial" panose="020B0604020202020204" pitchFamily="34" charset="0"/>
              </a:rPr>
              <a:t>5 * výška </a:t>
            </a:r>
            <a:r>
              <a:rPr lang="cs-CZ" altLang="cs-CZ" b="1" dirty="0">
                <a:latin typeface="Arial" panose="020B0604020202020204" pitchFamily="34" charset="0"/>
              </a:rPr>
              <a:t>- </a:t>
            </a:r>
            <a:r>
              <a:rPr lang="cs-CZ" altLang="cs-CZ" b="1" dirty="0" smtClean="0">
                <a:latin typeface="Arial" panose="020B0604020202020204" pitchFamily="34" charset="0"/>
              </a:rPr>
              <a:t>6,8 * věk</a:t>
            </a:r>
            <a:endParaRPr lang="cs-CZ" altLang="cs-CZ" b="1" dirty="0">
              <a:latin typeface="Arial" panose="020B0604020202020204" pitchFamily="34" charset="0"/>
            </a:endParaRPr>
          </a:p>
          <a:p>
            <a:pPr>
              <a:buNone/>
            </a:pPr>
            <a:endParaRPr lang="cs-CZ" altLang="cs-CZ" sz="1100" b="1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ženy</a:t>
            </a:r>
          </a:p>
          <a:p>
            <a:pPr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655 + </a:t>
            </a:r>
            <a:r>
              <a:rPr lang="cs-CZ" altLang="cs-CZ" b="1" dirty="0" smtClean="0">
                <a:latin typeface="Arial" panose="020B0604020202020204" pitchFamily="34" charset="0"/>
              </a:rPr>
              <a:t>9,6 * hmotnost </a:t>
            </a:r>
            <a:r>
              <a:rPr lang="cs-CZ" altLang="cs-CZ" b="1" dirty="0">
                <a:latin typeface="Arial" panose="020B0604020202020204" pitchFamily="34" charset="0"/>
              </a:rPr>
              <a:t>+ </a:t>
            </a:r>
            <a:r>
              <a:rPr lang="cs-CZ" altLang="cs-CZ" b="1" dirty="0" smtClean="0">
                <a:latin typeface="Arial" panose="020B0604020202020204" pitchFamily="34" charset="0"/>
              </a:rPr>
              <a:t>1,85 * výška </a:t>
            </a:r>
            <a:r>
              <a:rPr lang="cs-CZ" altLang="cs-CZ" b="1" dirty="0">
                <a:latin typeface="Arial" panose="020B0604020202020204" pitchFamily="34" charset="0"/>
              </a:rPr>
              <a:t>- </a:t>
            </a:r>
            <a:r>
              <a:rPr lang="cs-CZ" altLang="cs-CZ" b="1" dirty="0" smtClean="0">
                <a:latin typeface="Arial" panose="020B0604020202020204" pitchFamily="34" charset="0"/>
              </a:rPr>
              <a:t>4,7 * věk</a:t>
            </a:r>
            <a:endParaRPr lang="cs-CZ" altLang="cs-CZ" b="1" dirty="0">
              <a:latin typeface="Arial" panose="020B0604020202020204" pitchFamily="34" charset="0"/>
            </a:endParaRPr>
          </a:p>
          <a:p>
            <a:pPr algn="ctr">
              <a:buNone/>
            </a:pPr>
            <a:endParaRPr lang="cs-CZ" altLang="cs-CZ" sz="1100" b="1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hmotnost </a:t>
            </a:r>
            <a:r>
              <a:rPr lang="cs-CZ" altLang="cs-CZ" b="1" i="1" dirty="0">
                <a:latin typeface="Arial" panose="020B0604020202020204" pitchFamily="34" charset="0"/>
              </a:rPr>
              <a:t>kg</a:t>
            </a:r>
            <a:r>
              <a:rPr lang="cs-CZ" altLang="cs-CZ" b="1" dirty="0">
                <a:latin typeface="Arial" panose="020B0604020202020204" pitchFamily="34" charset="0"/>
              </a:rPr>
              <a:t>, výška </a:t>
            </a:r>
            <a:r>
              <a:rPr lang="cs-CZ" altLang="cs-CZ" b="1" i="1" dirty="0">
                <a:latin typeface="Arial" panose="020B0604020202020204" pitchFamily="34" charset="0"/>
              </a:rPr>
              <a:t>cm</a:t>
            </a:r>
            <a:r>
              <a:rPr lang="cs-CZ" altLang="cs-CZ" b="1" dirty="0">
                <a:latin typeface="Arial" panose="020B0604020202020204" pitchFamily="34" charset="0"/>
              </a:rPr>
              <a:t>, věk </a:t>
            </a:r>
            <a:r>
              <a:rPr lang="cs-CZ" altLang="cs-CZ" b="1" i="1" dirty="0">
                <a:latin typeface="Arial" panose="020B0604020202020204" pitchFamily="34" charset="0"/>
              </a:rPr>
              <a:t>roky</a:t>
            </a:r>
            <a:endParaRPr lang="cs-CZ" altLang="cs-CZ" b="1" dirty="0"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4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VÝPOČTOVÉ METODY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Faustův vzorec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uži: BEV (kcal) = hmotnost * 24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eny: BEV (kcal) = hmotnost * 23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Energetická bilance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Energetická bilance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 je poměr mezi příjmem a výdejem energie.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Dodávaná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energie nahrazuje spotřebované energetické zásoby, nebo je přímo přeměněna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potřebnou energii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Vyrovnaná bilance: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Jestliže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 množství energie spotřebované rovná množství energie vynaložené, pak je energetická bilance vyvážená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Pozitivní bilance: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nadměrném energetickém příjmu je nadbytečná energie uložena v podobě tukových zásob a tělesná hmotnost člověka se zvyšuje (pozitivní energetická bilance).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Negativní bilance: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případě velmi nízkého energetického příjmu potravou musí tělo člověka využívat i energii uloženou v zásobách a tělesná hmotnost klesá (negativní energetická bilance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://www.aktin.cz/obrazky/thumb/13842.jpg?width=415&amp;height=300&amp;trim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156201"/>
            <a:ext cx="2460788" cy="17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Podstata energetické přeměny v organismu</a:t>
            </a:r>
            <a:endParaRPr lang="cs-CZ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přeměna látek v těle je provázena spotřebou energie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spotřebovaná energie je nakonec vydána z těla ve formě tepla </a:t>
            </a:r>
          </a:p>
          <a:p>
            <a:pPr lvl="1">
              <a:lnSpc>
                <a:spcPct val="110000"/>
              </a:lnSpc>
            </a:pPr>
            <a:r>
              <a:rPr lang="cs-CZ" altLang="cs-CZ" dirty="0">
                <a:latin typeface="Arial" panose="020B0604020202020204" pitchFamily="34" charset="0"/>
              </a:rPr>
              <a:t>výdej energie tak odpovídá spotřebě energie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pro měření spotřeby energie je rozhodující počáteční a konečný stav</a:t>
            </a:r>
          </a:p>
          <a:p>
            <a:pPr lvl="1">
              <a:lnSpc>
                <a:spcPct val="110000"/>
              </a:lnSpc>
            </a:pPr>
            <a:r>
              <a:rPr lang="cs-CZ" altLang="cs-CZ" dirty="0">
                <a:latin typeface="Arial" panose="020B0604020202020204" pitchFamily="34" charset="0"/>
              </a:rPr>
              <a:t>cesta přeměny nerozhoduje</a:t>
            </a:r>
          </a:p>
          <a:p>
            <a:endParaRPr lang="cs-CZ" dirty="0"/>
          </a:p>
        </p:txBody>
      </p:sp>
      <p:pic>
        <p:nvPicPr>
          <p:cNvPr id="15362" name="Picture 2" descr="http://www.n-i-s.cz/userfiles/Tauber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086767"/>
            <a:ext cx="5130800" cy="25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Energetická výtěžnost živin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299208"/>
            <a:ext cx="10058400" cy="439369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cs-CZ" altLang="cs-CZ" sz="1900" dirty="0">
                <a:latin typeface="Arial" panose="020B0604020202020204" pitchFamily="34" charset="0"/>
              </a:rPr>
              <a:t>Celkový obsah energie v hlavních </a:t>
            </a:r>
            <a:r>
              <a:rPr lang="cs-CZ" altLang="cs-CZ" sz="1900" dirty="0" smtClean="0">
                <a:latin typeface="Arial" panose="020B0604020202020204" pitchFamily="34" charset="0"/>
              </a:rPr>
              <a:t>živinách:</a:t>
            </a:r>
            <a:r>
              <a:rPr lang="cs-CZ" altLang="cs-CZ" sz="1900" dirty="0">
                <a:latin typeface="Arial" panose="020B0604020202020204" pitchFamily="34" charset="0"/>
              </a:rPr>
              <a:t>	</a:t>
            </a:r>
            <a:endParaRPr lang="cs-CZ" altLang="cs-CZ" sz="1900" dirty="0" smtClean="0"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cs-CZ" altLang="cs-CZ" sz="1900" dirty="0">
                <a:latin typeface="Arial" panose="020B0604020202020204" pitchFamily="34" charset="0"/>
              </a:rPr>
              <a:t>		  		  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cs-CZ" altLang="cs-CZ" sz="1900" dirty="0" smtClean="0">
                <a:latin typeface="Arial" panose="020B0604020202020204" pitchFamily="34" charset="0"/>
              </a:rPr>
              <a:t>1 g sacharidů</a:t>
            </a:r>
            <a:r>
              <a:rPr lang="cs-CZ" altLang="cs-CZ" sz="1900" dirty="0">
                <a:latin typeface="Arial" panose="020B0604020202020204" pitchFamily="34" charset="0"/>
              </a:rPr>
              <a:t>				</a:t>
            </a:r>
            <a:r>
              <a:rPr lang="cs-CZ" altLang="cs-CZ" sz="1900" dirty="0" smtClean="0">
                <a:latin typeface="Arial" panose="020B0604020202020204" pitchFamily="34" charset="0"/>
              </a:rPr>
              <a:t>4,1 kcal</a:t>
            </a:r>
            <a:r>
              <a:rPr lang="cs-CZ" altLang="cs-CZ" sz="1900" dirty="0">
                <a:latin typeface="Arial" panose="020B0604020202020204" pitchFamily="34" charset="0"/>
              </a:rPr>
              <a:t>		</a:t>
            </a:r>
            <a:r>
              <a:rPr lang="cs-CZ" altLang="cs-CZ" sz="1900" dirty="0" smtClean="0">
                <a:latin typeface="Arial" panose="020B0604020202020204" pitchFamily="34" charset="0"/>
              </a:rPr>
              <a:t>17,2 </a:t>
            </a:r>
            <a:r>
              <a:rPr lang="cs-CZ" altLang="cs-CZ" sz="1900" dirty="0" err="1" smtClean="0">
                <a:latin typeface="Arial" panose="020B0604020202020204" pitchFamily="34" charset="0"/>
              </a:rPr>
              <a:t>kJ</a:t>
            </a:r>
            <a:r>
              <a:rPr lang="cs-CZ" altLang="cs-CZ" sz="1900" dirty="0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cs-CZ" altLang="cs-CZ" sz="1900" dirty="0" smtClean="0">
                <a:latin typeface="Arial" panose="020B0604020202020204" pitchFamily="34" charset="0"/>
              </a:rPr>
              <a:t>1 g tuků</a:t>
            </a:r>
            <a:r>
              <a:rPr lang="cs-CZ" altLang="cs-CZ" sz="1900" dirty="0">
                <a:latin typeface="Arial" panose="020B0604020202020204" pitchFamily="34" charset="0"/>
              </a:rPr>
              <a:t>				</a:t>
            </a:r>
            <a:r>
              <a:rPr lang="cs-CZ" altLang="cs-CZ" sz="1900" dirty="0" smtClean="0">
                <a:latin typeface="Arial" panose="020B0604020202020204" pitchFamily="34" charset="0"/>
              </a:rPr>
              <a:t>	9,3 kcal</a:t>
            </a:r>
            <a:r>
              <a:rPr lang="cs-CZ" altLang="cs-CZ" sz="1900" dirty="0">
                <a:latin typeface="Arial" panose="020B0604020202020204" pitchFamily="34" charset="0"/>
              </a:rPr>
              <a:t>		</a:t>
            </a:r>
            <a:r>
              <a:rPr lang="cs-CZ" altLang="cs-CZ" sz="1900" dirty="0" smtClean="0">
                <a:latin typeface="Arial" panose="020B0604020202020204" pitchFamily="34" charset="0"/>
              </a:rPr>
              <a:t>38,9 </a:t>
            </a:r>
            <a:r>
              <a:rPr lang="cs-CZ" altLang="cs-CZ" sz="1900" dirty="0" err="1" smtClean="0">
                <a:latin typeface="Arial" panose="020B0604020202020204" pitchFamily="34" charset="0"/>
              </a:rPr>
              <a:t>kJ</a:t>
            </a:r>
            <a:endParaRPr lang="cs-CZ" altLang="cs-CZ" sz="19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cs-CZ" altLang="cs-CZ" sz="1900" dirty="0" smtClean="0">
                <a:latin typeface="Arial" panose="020B0604020202020204" pitchFamily="34" charset="0"/>
              </a:rPr>
              <a:t>1 g bílkovin</a:t>
            </a:r>
            <a:r>
              <a:rPr lang="cs-CZ" altLang="cs-CZ" sz="1900" dirty="0">
                <a:latin typeface="Arial" panose="020B0604020202020204" pitchFamily="34" charset="0"/>
              </a:rPr>
              <a:t>				</a:t>
            </a:r>
            <a:r>
              <a:rPr lang="cs-CZ" altLang="cs-CZ" sz="1900" dirty="0" smtClean="0">
                <a:latin typeface="Arial" panose="020B0604020202020204" pitchFamily="34" charset="0"/>
              </a:rPr>
              <a:t>4,1 kcal</a:t>
            </a:r>
            <a:r>
              <a:rPr lang="cs-CZ" altLang="cs-CZ" sz="1900" dirty="0">
                <a:latin typeface="Arial" panose="020B0604020202020204" pitchFamily="34" charset="0"/>
              </a:rPr>
              <a:t>		</a:t>
            </a:r>
            <a:r>
              <a:rPr lang="cs-CZ" altLang="cs-CZ" sz="1900" dirty="0" smtClean="0">
                <a:latin typeface="Arial" panose="020B0604020202020204" pitchFamily="34" charset="0"/>
              </a:rPr>
              <a:t>17,2 </a:t>
            </a:r>
            <a:r>
              <a:rPr lang="cs-CZ" altLang="cs-CZ" sz="1900" dirty="0" err="1" smtClean="0">
                <a:latin typeface="Arial" panose="020B0604020202020204" pitchFamily="34" charset="0"/>
              </a:rPr>
              <a:t>kJ</a:t>
            </a:r>
            <a:endParaRPr lang="cs-CZ" altLang="cs-CZ" sz="19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cs-CZ" altLang="cs-CZ" sz="1900" dirty="0" smtClean="0">
                <a:latin typeface="Arial" panose="020B0604020202020204" pitchFamily="34" charset="0"/>
              </a:rPr>
              <a:t>1 g alkoholu 				</a:t>
            </a:r>
            <a:r>
              <a:rPr lang="cs-CZ" altLang="cs-CZ" sz="1900" dirty="0">
                <a:latin typeface="Arial" panose="020B0604020202020204" pitchFamily="34" charset="0"/>
              </a:rPr>
              <a:t> </a:t>
            </a:r>
            <a:r>
              <a:rPr lang="cs-CZ" altLang="cs-CZ" sz="1900" dirty="0" smtClean="0">
                <a:latin typeface="Arial" panose="020B0604020202020204" pitchFamily="34" charset="0"/>
              </a:rPr>
              <a:t>  7 kcal   	29,3  </a:t>
            </a:r>
            <a:r>
              <a:rPr lang="cs-CZ" altLang="cs-CZ" sz="1900" dirty="0" err="1" smtClean="0">
                <a:latin typeface="Arial" panose="020B0604020202020204" pitchFamily="34" charset="0"/>
              </a:rPr>
              <a:t>kJ</a:t>
            </a:r>
            <a:endParaRPr lang="cs-CZ" altLang="cs-CZ" sz="19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endParaRPr lang="cs-CZ" altLang="cs-CZ" sz="1900" dirty="0" smtClean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Monotype Sorts" pitchFamily="2" charset="2"/>
              <a:buNone/>
            </a:pPr>
            <a:r>
              <a:rPr lang="cs-CZ" altLang="cs-CZ" sz="1900" dirty="0" smtClean="0">
                <a:latin typeface="Arial" panose="020B0604020202020204" pitchFamily="34" charset="0"/>
              </a:rPr>
              <a:t>1 kcal = 4,18 </a:t>
            </a:r>
            <a:r>
              <a:rPr lang="cs-CZ" altLang="cs-CZ" sz="1900" dirty="0" err="1" smtClean="0">
                <a:latin typeface="Arial" panose="020B0604020202020204" pitchFamily="34" charset="0"/>
              </a:rPr>
              <a:t>kJ</a:t>
            </a:r>
            <a:endParaRPr lang="cs-CZ" altLang="cs-CZ" sz="1900" dirty="0" smtClean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Monotype Sorts" pitchFamily="2" charset="2"/>
              <a:buNone/>
            </a:pPr>
            <a:r>
              <a:rPr lang="cs-CZ" altLang="cs-CZ" sz="1900" dirty="0" smtClean="0">
                <a:latin typeface="Arial" panose="020B0604020202020204" pitchFamily="34" charset="0"/>
              </a:rPr>
              <a:t>1kJ = 0,24 kcal</a:t>
            </a:r>
            <a:endParaRPr lang="cs-CZ" altLang="cs-CZ" sz="19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Doporučovaný energetický </a:t>
            </a:r>
            <a:r>
              <a:rPr lang="cs-CZ" sz="4800" dirty="0" err="1" smtClean="0">
                <a:latin typeface="Georgia" panose="02040502050405020303" pitchFamily="18" charset="0"/>
              </a:rPr>
              <a:t>trojpoměr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Bílkoviny	10-15 % 	1 g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Tuky		30 %		1 g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Sacharidy	55-60 %		4 g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4.bp.blogspot.com/-0YGY-HhZCrk/UWWPjAxyXPI/AAAAAAAABiQ/OuJ52kqrizQ/s1600/pyra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2417762"/>
            <a:ext cx="30575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Celkový energetický výdej = </a:t>
            </a:r>
            <a:r>
              <a:rPr lang="cs-CZ" sz="4800" dirty="0" err="1" smtClean="0">
                <a:latin typeface="Georgia" panose="02040502050405020303" pitchFamily="18" charset="0"/>
              </a:rPr>
              <a:t>cev</a:t>
            </a:r>
            <a:r>
              <a:rPr lang="cs-CZ" sz="4800" dirty="0" smtClean="0">
                <a:latin typeface="Georgia" panose="02040502050405020303" pitchFamily="18" charset="0"/>
              </a:rPr>
              <a:t> 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Anglicky: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TEV</a:t>
            </a:r>
          </a:p>
          <a:p>
            <a:pPr marL="0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CEV = KEV + PPV +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FAV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KEV: vliv genetiky, věku, pohlaví, složení těla (ATH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zdravotního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stavu, léků, stresu, stravy, pohybu,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historie hubnutí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vývoje hmotnosti…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PPV: ↑ termogeneze, potřeba energie na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digesci,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absorpci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asimilaci, anabolické procesy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FAV: KEV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[druh pohybu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intenzita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délka trvání FA *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(tělesná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hmotnost, trénovanost…)]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5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Hrubý odhad celkové energetické potřeby</a:t>
            </a:r>
            <a:endParaRPr lang="cs-CZ" sz="48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997791"/>
              </p:ext>
            </p:extLst>
          </p:nvPr>
        </p:nvGraphicFramePr>
        <p:xfrm>
          <a:off x="1069848" y="2921000"/>
          <a:ext cx="10058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druh fyzické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aktivity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lehká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9,5-12 MJ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MJ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středně těžká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12,5-14,5 MJ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10,5-11,5 MJ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těžká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14,5-17 MJ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 MJ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773" y="221665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zapečené těstoviny s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uzeným		zapečené brambory s uzeným, vejcem a 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masem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vejci (250 g)			cibulí (250 g)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http://www.tradicnirecepty.cz/upload/img/catalog/products/gallery/detail/201210/3152-2518-1350330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3" y="3353625"/>
            <a:ext cx="36385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adicnirecepty.cz/upload/img/catalog/products/gallery/detail/201210/3142-2474-1350330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73" y="3353625"/>
            <a:ext cx="36385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7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773" y="2267974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zapečené těstoviny s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uzeným		zapečené brambory s uzeným, vejcem a 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masem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vejci (250 g)			cibulí (250 g)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http://www.tradicnirecepty.cz/upload/img/catalog/products/gallery/detail/201210/3152-2518-1350330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3" y="3313425"/>
            <a:ext cx="36385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adicnirecepty.cz/upload/img/catalog/products/gallery/detail/201210/3142-2474-1350330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73" y="3313425"/>
            <a:ext cx="36385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8200" y="613410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2900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984748" y="61341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1700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6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0301" y="2409285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bílý jogurt 2,4 % tuku		Choceňský bílý jogurt smetanový (150 g)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(150 g)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olma.cz/produkty/1/340/olma-klasik-150g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221576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klasa.cz/img/content/products/chocen_ml_chocensky-smetanovy-jogurt_b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01" y="3535362"/>
            <a:ext cx="325891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6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319282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bílý jogurt 2,4 % tuku		Choceňský bílý jogurt smetanový (150 g)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(150 g)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olma.cz/produkty/1/340/olma-klasik-150g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51" y="3118365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klasa.cz/img/content/products/chocen_ml_chocensky-smetanovy-jogurt_b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596996"/>
            <a:ext cx="325891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6701" y="6226048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390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47724" y="622604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1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 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2738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Olomoucké tvarůžky (100 g)				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Romadur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(100 g)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i.lidovky.cz/10/071/lngal/BAT1e9942_tvaruz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086100"/>
            <a:ext cx="3971925" cy="27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zlacnene.sk/foto/vyrobky/494000/493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597275"/>
            <a:ext cx="3241675" cy="20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67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 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306074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Olomoucké tvarůžky (100 g)				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Romadur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(100 g)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i.lidovky.cz/10/071/lngal/BAT1e9942_tvaruz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086100"/>
            <a:ext cx="3971925" cy="27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zlacnene.sk/foto/vyrobky/494000/493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597275"/>
            <a:ext cx="3241675" cy="20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87487" y="6199632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45400" y="617220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1140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7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Spotřeba energie </a:t>
            </a:r>
            <a:br>
              <a:rPr lang="cs-CZ" sz="4800" dirty="0" smtClean="0">
                <a:latin typeface="Georgia" panose="02040502050405020303" pitchFamily="18" charset="0"/>
              </a:rPr>
            </a:br>
            <a:r>
              <a:rPr lang="cs-CZ" sz="4800" dirty="0" smtClean="0">
                <a:latin typeface="Georgia" panose="02040502050405020303" pitchFamily="18" charset="0"/>
              </a:rPr>
              <a:t>v organismu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závisí na velikosti těla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většina energie je spotřebována v buněčné tělesné hmotě </a:t>
            </a:r>
            <a:r>
              <a:rPr lang="cs-CZ" altLang="cs-CZ" sz="1800" i="1" dirty="0">
                <a:latin typeface="Arial" panose="020B0604020202020204" pitchFamily="34" charset="0"/>
              </a:rPr>
              <a:t>(BCM, body cell </a:t>
            </a:r>
            <a:r>
              <a:rPr lang="cs-CZ" altLang="cs-CZ" sz="1800" i="1" dirty="0" err="1">
                <a:latin typeface="Arial" panose="020B0604020202020204" pitchFamily="34" charset="0"/>
              </a:rPr>
              <a:t>mass</a:t>
            </a:r>
            <a:r>
              <a:rPr lang="cs-CZ" altLang="cs-CZ" sz="1800" i="1" dirty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tuková hmota </a:t>
            </a:r>
            <a:r>
              <a:rPr lang="cs-CZ" altLang="cs-CZ" sz="1800" i="1" dirty="0">
                <a:latin typeface="Arial" panose="020B0604020202020204" pitchFamily="34" charset="0"/>
              </a:rPr>
              <a:t>(FM, fat </a:t>
            </a:r>
            <a:r>
              <a:rPr lang="cs-CZ" altLang="cs-CZ" sz="1800" i="1" dirty="0" err="1">
                <a:latin typeface="Arial" panose="020B0604020202020204" pitchFamily="34" charset="0"/>
              </a:rPr>
              <a:t>mass</a:t>
            </a:r>
            <a:r>
              <a:rPr lang="cs-CZ" altLang="cs-CZ" sz="1800" i="1" dirty="0">
                <a:latin typeface="Arial" panose="020B0604020202020204" pitchFamily="34" charset="0"/>
              </a:rPr>
              <a:t>)</a:t>
            </a:r>
            <a:r>
              <a:rPr lang="cs-CZ" altLang="cs-CZ" sz="1800" dirty="0">
                <a:latin typeface="Arial" panose="020B0604020202020204" pitchFamily="34" charset="0"/>
              </a:rPr>
              <a:t> je metabolicky málo aktivní</a:t>
            </a:r>
          </a:p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potřeba energie odpovídá lépe než tělesné hmotnosti velikosti netukové tělesné hmoty </a:t>
            </a:r>
            <a:r>
              <a:rPr lang="cs-CZ" altLang="cs-CZ" sz="1800" i="1" dirty="0">
                <a:latin typeface="Arial" panose="020B0604020202020204" pitchFamily="34" charset="0"/>
              </a:rPr>
              <a:t>(FFM, fat free </a:t>
            </a:r>
            <a:r>
              <a:rPr lang="cs-CZ" altLang="cs-CZ" sz="1800" i="1" dirty="0" err="1">
                <a:latin typeface="Arial" panose="020B0604020202020204" pitchFamily="34" charset="0"/>
              </a:rPr>
              <a:t>mass</a:t>
            </a:r>
            <a:r>
              <a:rPr lang="cs-CZ" altLang="cs-CZ" sz="1800" i="1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altLang="cs-CZ" sz="1800" i="1" dirty="0" smtClean="0">
                <a:latin typeface="Arial" panose="020B0604020202020204" pitchFamily="34" charset="0"/>
              </a:rPr>
              <a:t>fat-free </a:t>
            </a:r>
            <a:r>
              <a:rPr lang="cs-CZ" altLang="cs-CZ" sz="1800" i="1" dirty="0" err="1" smtClean="0">
                <a:latin typeface="Arial" panose="020B0604020202020204" pitchFamily="34" charset="0"/>
              </a:rPr>
              <a:t>mass</a:t>
            </a:r>
            <a:r>
              <a:rPr lang="cs-CZ" altLang="cs-CZ" sz="1800" i="1" dirty="0" smtClean="0">
                <a:latin typeface="Arial" panose="020B0604020202020204" pitchFamily="34" charset="0"/>
              </a:rPr>
              <a:t> (FFM) </a:t>
            </a:r>
            <a:r>
              <a:rPr lang="cs-CZ" altLang="cs-CZ" sz="1800" dirty="0" smtClean="0">
                <a:latin typeface="Arial" panose="020B0604020202020204" pitchFamily="34" charset="0"/>
              </a:rPr>
              <a:t>je </a:t>
            </a:r>
            <a:r>
              <a:rPr lang="cs-CZ" altLang="cs-CZ" sz="1800" dirty="0" err="1">
                <a:latin typeface="Arial" panose="020B0604020202020204" pitchFamily="34" charset="0"/>
              </a:rPr>
              <a:t>b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eztuková</a:t>
            </a:r>
            <a:r>
              <a:rPr lang="cs-CZ" altLang="cs-CZ" sz="1800" dirty="0" smtClean="0">
                <a:latin typeface="Arial" panose="020B0604020202020204" pitchFamily="34" charset="0"/>
              </a:rPr>
              <a:t> hmota (zůstatkové sloučeniny a tkáně, vč. vody, svalů, pojivové tkáně a vnitřních orgánů)</a:t>
            </a:r>
          </a:p>
          <a:p>
            <a:pPr>
              <a:lnSpc>
                <a:spcPct val="110000"/>
              </a:lnSpc>
            </a:pPr>
            <a:r>
              <a:rPr lang="cs-CZ" altLang="cs-CZ" sz="1800" i="1" dirty="0" err="1">
                <a:latin typeface="Arial" panose="020B0604020202020204" pitchFamily="34" charset="0"/>
              </a:rPr>
              <a:t>l</a:t>
            </a:r>
            <a:r>
              <a:rPr lang="cs-CZ" altLang="cs-CZ" sz="1800" i="1" dirty="0" err="1" smtClean="0">
                <a:latin typeface="Arial" panose="020B0604020202020204" pitchFamily="34" charset="0"/>
              </a:rPr>
              <a:t>ean</a:t>
            </a:r>
            <a:r>
              <a:rPr lang="cs-CZ" altLang="cs-CZ" sz="1800" i="1" dirty="0" smtClean="0">
                <a:latin typeface="Arial" panose="020B0604020202020204" pitchFamily="34" charset="0"/>
              </a:rPr>
              <a:t> body </a:t>
            </a:r>
            <a:r>
              <a:rPr lang="cs-CZ" altLang="cs-CZ" sz="1800" i="1" dirty="0" err="1" smtClean="0">
                <a:latin typeface="Arial" panose="020B0604020202020204" pitchFamily="34" charset="0"/>
              </a:rPr>
              <a:t>mass</a:t>
            </a:r>
            <a:r>
              <a:rPr lang="cs-CZ" altLang="cs-CZ" sz="1800" i="1" dirty="0" smtClean="0">
                <a:latin typeface="Arial" panose="020B0604020202020204" pitchFamily="34" charset="0"/>
              </a:rPr>
              <a:t> (LBM) </a:t>
            </a:r>
            <a:r>
              <a:rPr lang="cs-CZ" altLang="cs-CZ" sz="1800" dirty="0" smtClean="0">
                <a:latin typeface="Arial" panose="020B0604020202020204" pitchFamily="34" charset="0"/>
              </a:rPr>
              <a:t>je </a:t>
            </a:r>
            <a:r>
              <a:rPr lang="cs-CZ" altLang="cs-CZ" sz="1800" i="1" dirty="0" smtClean="0">
                <a:latin typeface="Arial" panose="020B0604020202020204" pitchFamily="34" charset="0"/>
              </a:rPr>
              <a:t>fat-free </a:t>
            </a:r>
            <a:r>
              <a:rPr lang="cs-CZ" altLang="cs-CZ" sz="1800" i="1" dirty="0" err="1" smtClean="0">
                <a:latin typeface="Arial" panose="020B0604020202020204" pitchFamily="34" charset="0"/>
              </a:rPr>
              <a:t>mass</a:t>
            </a:r>
            <a:r>
              <a:rPr lang="cs-CZ" altLang="cs-CZ" sz="1800" i="1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</a:rPr>
              <a:t>+ esenciální tuk (nebo-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li</a:t>
            </a:r>
            <a:r>
              <a:rPr lang="cs-CZ" altLang="cs-CZ" sz="1800" dirty="0" smtClean="0">
                <a:latin typeface="Arial" panose="020B0604020202020204" pitchFamily="34" charset="0"/>
              </a:rPr>
              <a:t> aktivní tělesná hmota)</a:t>
            </a:r>
            <a:endParaRPr lang="cs-CZ" altLang="cs-CZ" sz="1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4340" name="Picture 4" descr="http://cdn.hoboken411.com/wp-content/uploads/2008/11/evolution-of-man-and-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22" y="556497"/>
            <a:ext cx="2822530" cy="15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362454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Kefírové mléko čokoládové (500 ml)		Kefírové mléko neochucené (500 ml)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static.akcniceny.cz/foto/vyrobky/1585250/1585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908300"/>
            <a:ext cx="1885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akcniceny.cz/foto/vyrobky/1564250/1564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9591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35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362454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Kefírové mléko čokoládové (500 ml)		Kefírové mléko neochucené (500 ml)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static.akcniceny.cz/foto/vyrobky/1585250/1585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908300"/>
            <a:ext cx="1885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akcniceny.cz/foto/vyrobky/1564250/1564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9591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51000" y="61722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1300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72400" y="6199632"/>
            <a:ext cx="194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4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2865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Minerální voda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Mattoni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citrón (500 ml) 		Voda s citrónem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obchodnicentrum-milada.cz/fotky27732/fotos/_vyr_8114obraz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7" y="3029204"/>
            <a:ext cx="881888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blesk.cz/img/1/gallery/1180097_sklenice-voda-ci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32" y="2737104"/>
            <a:ext cx="228681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68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energetické HODNOTY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317250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Minerální voda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Mattoni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citrón (500 ml) 		Voda s citrónem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obchodnicentrum-milada.cz/fotky27732/fotos/_vyr_8114obraz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37" y="2940050"/>
            <a:ext cx="881888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blesk.cz/img/1/gallery/1180097_sklenice-voda-ci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32" y="2647950"/>
            <a:ext cx="228681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46681" y="6221984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00900" y="6221984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3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Odhad váhy a energie</a:t>
            </a:r>
            <a:endParaRPr lang="cs-CZ" sz="4800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http://mladazena.maminka.cz/assets/mlada-zena-2/moje-zdravi/zdravi/zdravi/66b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75130"/>
            <a:ext cx="3695700" cy="50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30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Pohyb – ZÁKLADNÍ ŽIVOTNÍ POTŘEBA ČLOVĚKA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je důležitý pohyb?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kolo.cz/media/2010/12/05/seni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60" y="4146804"/>
            <a:ext cx="3660775" cy="24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PROČ JE DŮLEŽITÝ POHYB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 vývoj svalového aparátu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 odpovídající složení těla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 podporu dalších funkcí v průběhu života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správná funkce oběhové systému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regulace krevního tlaku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prevence osteoporózy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zlepšení psychického stavu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aj.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ixonline.hu/System/Articles/Images/04a0654c-f2e7-471d-bd83-e3108b2fd6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53" y="2389632"/>
            <a:ext cx="4727471" cy="33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32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Cíle pohybové aktivity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ýkonnostní (sport)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osobní úspěch, výkon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ekreační – aktivní odpočinek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ílené, zdravotně orientované – relaxační a kompenzační, preventivní, rehabilitační, aj. </a:t>
            </a:r>
          </a:p>
          <a:p>
            <a:endParaRPr lang="cs-CZ" dirty="0"/>
          </a:p>
        </p:txBody>
      </p:sp>
      <p:pic>
        <p:nvPicPr>
          <p:cNvPr id="4098" name="Picture 2" descr="http://www.heat-ostrava.cz/wp-content/uploads/2011/08/kompenz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34" y="4279900"/>
            <a:ext cx="2619443" cy="17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28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Výdej energie při různých činnostech za hodinu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311908"/>
            <a:ext cx="10058400" cy="4050792"/>
          </a:xfrm>
        </p:spPr>
        <p:txBody>
          <a:bodyPr/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400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čtení, rybaření, úřednické práce – aktivity v sedě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400 – 800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žehlení, řízení auta, hra na hudební nástroj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800 – 1000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věšení prádla, kuželky, chůze 4 km/h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1000 – 1500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rekreační badminton, vysávání, chůze 6 km/h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1500 – 1900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bruslení, skákání přes švihadlo, chůze 8 km/h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1900 – 2100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tenis, kraul, cyklistika 20 km/h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2100 – 2500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běh na lyžích, horolezectví</a:t>
            </a:r>
          </a:p>
          <a:p>
            <a:endParaRPr lang="cs-CZ" dirty="0"/>
          </a:p>
        </p:txBody>
      </p:sp>
      <p:pic>
        <p:nvPicPr>
          <p:cNvPr id="3074" name="Picture 2" descr="http://img.ceskyinternet.cz/clanky/odstavce/21768-547228-1_600-shutterstock_27606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9" y="2540000"/>
            <a:ext cx="200977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>
                <a:latin typeface="Georgia" panose="02040502050405020303" pitchFamily="18" charset="0"/>
              </a:rPr>
              <a:t>Výdej energie při různých činnostech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době tréninku či závodu může :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sportovec spotřebovat 2000 – 4000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/hod.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vrcholový sportovec (atlet) až 6700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/hod.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cyklista při extrémním závodu až 25 000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/den</a:t>
            </a:r>
          </a:p>
          <a:p>
            <a:endParaRPr lang="cs-CZ" dirty="0"/>
          </a:p>
        </p:txBody>
      </p:sp>
      <p:pic>
        <p:nvPicPr>
          <p:cNvPr id="16386" name="Picture 2" descr="http://www.everymantri.com/.a/6a00d83451b18a69e20115721b98e0970b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3924300"/>
            <a:ext cx="3863975" cy="2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6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Energetický metabolismus </a:t>
            </a:r>
            <a:br>
              <a:rPr lang="cs-CZ" sz="4800" dirty="0" smtClean="0">
                <a:latin typeface="Georgia" panose="02040502050405020303" pitchFamily="18" charset="0"/>
              </a:rPr>
            </a:br>
            <a:r>
              <a:rPr lang="cs-CZ" sz="4800" dirty="0" smtClean="0">
                <a:latin typeface="Georgia" panose="02040502050405020303" pitchFamily="18" charset="0"/>
              </a:rPr>
              <a:t>historie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Lavoisier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Black – před více než 200 lety zjistili, že hoření je proces produkující teplo a využívající kyslík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Benedikt 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Atwater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počátkem 20. stol. objevili princip nepřímé kalorimetrie </a:t>
            </a:r>
          </a:p>
          <a:p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Kinney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počátkem 60. let ukázal vzájemný vztah mezi energetickým výdejem, poklesem hmotnosti a nemocností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 70. let se rozvíjel zájem o parenterální výživu a s ní nutnost sledování přesné energetické bilance pomocí nepřímé kalorimetrie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://photos2.demandstudios.com/dm-resize/photos.demandstudios.com%2Fgetty%2Farticle%2F142%2F105%2F78154558_XS.jpg?w=267&amp;h=100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34" y="4362704"/>
            <a:ext cx="1544216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…nedostatek pohybu a nadměrný příjem energie…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nnerwestcrossfit.com/wp-content/uploads/2011/07/Evolution-of-Obe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23" y="3144837"/>
            <a:ext cx="58864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9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Doporučení </a:t>
            </a:r>
            <a:r>
              <a:rPr lang="cs-CZ" sz="4800" dirty="0" err="1" smtClean="0">
                <a:latin typeface="Georgia" panose="02040502050405020303" pitchFamily="18" charset="0"/>
              </a:rPr>
              <a:t>who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Dospělí jedinec bez ohledu na věk by se měl denně minimálně 30 min. věnovat mírné tělesné aktivitě (např. rychlá chůze).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 prevenci obezity se doporučuje denně 45 – 60 min. tělesné aktivity.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 udržení hmotnosti po zhubnutí se doporučuje 60 – 90 min.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hotelpostbezau.com/tl_files/Contentimages/natur%20und%20aktiv/nordic%20walking/nordic-walking-bregenzerwald-post-bez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91" y="3619501"/>
            <a:ext cx="4385084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29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Použité zdroje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KOHOUT, Pavel a Eva KOTRLÍKOVÁ. Základy klinické výživy.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vyd.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Praha: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Krigl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2005, 113 s. ISBN 8086912086.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MANDELOVÁ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Lucie a Iva HRNČIŘÍKOVÁ. Základy výživy ve sportu. 1. vyd. Brno: Masarykova univerzita, 2007, 71 s. ISBN 9788021042810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MAUGHAN, Ron J. Výživa ve sportu: příručka pro sportovní medicínu. 1. české vyd. Praha: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Galén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311 s. ISBN 8072623184.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Referenční hodnoty pro příjem živin. V ČR 1. vyd. Praha: Společnost pro výživu, 2011, 192 s. ISBN 9788025469873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SVAČINA, Štěpán. Klinická dietologie. 1. vyd. Praha: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2008, 381 s. ISBN 9788024722566.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ZADÁK, Zdeněk. Výživa v intenzivní péči. 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vyd. Praha: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2009, 542 s. ISBN 9788024728445.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448" y="1068832"/>
            <a:ext cx="10058400" cy="1609344"/>
          </a:xfrm>
        </p:spPr>
        <p:txBody>
          <a:bodyPr/>
          <a:lstStyle/>
          <a:p>
            <a:pPr algn="ctr"/>
            <a:r>
              <a:rPr lang="cs-CZ" dirty="0" smtClean="0">
                <a:latin typeface="Georgia" panose="02040502050405020303" pitchFamily="18" charset="0"/>
              </a:rPr>
              <a:t>DĚKUJEME ZA POZORNOST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18434" name="Picture 2" descr="http://www.michaelmansfieldfitness.com/storage/kids_nutrition.jpg?__SQUARESPACE_CACHEVERSION=1238878611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10" y="3243262"/>
            <a:ext cx="3495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5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Energetická potřeba organismu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Bazální energetický výdej = BEV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anglicky: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Basal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BEE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nejnižší energetický výdej organismu ráno těsně po probuzení za 12-18 hod. po posledním jídle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definován jako minimální produkce tepla v organismu a je ovlivňován antropometrickými ukazateli (věk, výška, váha, tělesná teplota, pohlaví)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odmínky pro měření: </a:t>
            </a:r>
            <a:r>
              <a:rPr lang="cs-CZ" altLang="cs-CZ" sz="1800" dirty="0">
                <a:latin typeface="Arial" panose="020B0604020202020204" pitchFamily="34" charset="0"/>
              </a:rPr>
              <a:t>úplný tělesný i psychický </a:t>
            </a:r>
            <a:r>
              <a:rPr lang="cs-CZ" altLang="cs-CZ" sz="1800" dirty="0" smtClean="0">
                <a:latin typeface="Arial" panose="020B0604020202020204" pitchFamily="34" charset="0"/>
              </a:rPr>
              <a:t>klid, bdělý stav, lačnění </a:t>
            </a:r>
            <a:r>
              <a:rPr lang="cs-CZ" altLang="cs-CZ" sz="1800" dirty="0">
                <a:latin typeface="Arial" panose="020B0604020202020204" pitchFamily="34" charset="0"/>
              </a:rPr>
              <a:t>nejméně 10 </a:t>
            </a:r>
            <a:r>
              <a:rPr lang="cs-CZ" altLang="cs-CZ" sz="1800" dirty="0" smtClean="0">
                <a:latin typeface="Arial" panose="020B0604020202020204" pitchFamily="34" charset="0"/>
              </a:rPr>
              <a:t>hod. (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postabsorptivní</a:t>
            </a:r>
            <a:r>
              <a:rPr lang="cs-CZ" altLang="cs-CZ" sz="1800" dirty="0" smtClean="0">
                <a:latin typeface="Arial" panose="020B0604020202020204" pitchFamily="34" charset="0"/>
              </a:rPr>
              <a:t> stav),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termoneutrální</a:t>
            </a:r>
            <a:r>
              <a:rPr lang="cs-CZ" altLang="cs-CZ" sz="1800" dirty="0" smtClean="0">
                <a:latin typeface="Arial" panose="020B0604020202020204" pitchFamily="34" charset="0"/>
              </a:rPr>
              <a:t> prostředí, korekce </a:t>
            </a:r>
            <a:r>
              <a:rPr lang="cs-CZ" altLang="cs-CZ" sz="1800" dirty="0">
                <a:latin typeface="Arial" panose="020B0604020202020204" pitchFamily="34" charset="0"/>
              </a:rPr>
              <a:t>podle atmosférického tlaku a vlhkosti prostředí </a:t>
            </a:r>
          </a:p>
          <a:p>
            <a:pPr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>
                <a:latin typeface="Georgia" panose="02040502050405020303" pitchFamily="18" charset="0"/>
              </a:rPr>
              <a:t>Energetická potřeba organismu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Klidový energetický výdej = KEV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anglicky: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Resting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REE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dráží metabolické nároky organismu v kteroukoli denní dobu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ěření je prováděno po 30minutovém klidu na lůžku, nejméně 2 hod. po jídle, v tepelně neutrálním prostředí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odmínky pro měření: </a:t>
            </a:r>
            <a:r>
              <a:rPr lang="cs-CZ" altLang="cs-CZ" sz="1800" dirty="0">
                <a:latin typeface="Arial" panose="020B0604020202020204" pitchFamily="34" charset="0"/>
              </a:rPr>
              <a:t>úplný tělesný i psychický </a:t>
            </a:r>
            <a:r>
              <a:rPr lang="cs-CZ" altLang="cs-CZ" sz="1800" dirty="0" smtClean="0">
                <a:latin typeface="Arial" panose="020B0604020202020204" pitchFamily="34" charset="0"/>
              </a:rPr>
              <a:t>klid, bdělý stav, lačnění, ostatní </a:t>
            </a:r>
            <a:r>
              <a:rPr lang="cs-CZ" altLang="cs-CZ" sz="1800" dirty="0">
                <a:latin typeface="Arial" panose="020B0604020202020204" pitchFamily="34" charset="0"/>
              </a:rPr>
              <a:t>podmínky nemusí být splněny 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1800" dirty="0" smtClean="0">
                <a:latin typeface="Arial" panose="020B0604020202020204" pitchFamily="34" charset="0"/>
              </a:rPr>
              <a:t>KEV je o 10 % vyšší než BEV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0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Faktory snižující KEV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>
                <a:latin typeface="Arial" panose="020B0604020202020204" pitchFamily="34" charset="0"/>
              </a:rPr>
              <a:t>déletrvající hladovění: snížení o </a:t>
            </a:r>
            <a:r>
              <a:rPr lang="cs-CZ" altLang="cs-CZ" sz="1800" dirty="0" smtClean="0">
                <a:latin typeface="Arial" panose="020B0604020202020204" pitchFamily="34" charset="0"/>
              </a:rPr>
              <a:t>0-15 %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adaptace na nízký příjem energie</a:t>
            </a:r>
          </a:p>
          <a:p>
            <a:r>
              <a:rPr lang="cs-CZ" altLang="cs-CZ" sz="1800" dirty="0">
                <a:latin typeface="Arial" panose="020B0604020202020204" pitchFamily="34" charset="0"/>
              </a:rPr>
              <a:t>energetická malnutrice: snížení až o 40 %</a:t>
            </a:r>
          </a:p>
          <a:p>
            <a:r>
              <a:rPr lang="cs-CZ" altLang="cs-CZ" sz="1800" dirty="0">
                <a:latin typeface="Arial" panose="020B0604020202020204" pitchFamily="34" charset="0"/>
              </a:rPr>
              <a:t>léky s tlumivým účinkem</a:t>
            </a:r>
          </a:p>
          <a:p>
            <a:pPr lvl="1"/>
            <a:r>
              <a:rPr lang="cs-CZ" altLang="cs-CZ" dirty="0" smtClean="0">
                <a:latin typeface="Arial" panose="020B0604020202020204" pitchFamily="34" charset="0"/>
              </a:rPr>
              <a:t>sedativa, </a:t>
            </a:r>
            <a:r>
              <a:rPr lang="cs-CZ" altLang="cs-CZ" dirty="0">
                <a:latin typeface="Arial" panose="020B0604020202020204" pitchFamily="34" charset="0"/>
              </a:rPr>
              <a:t>neuroleptika, </a:t>
            </a:r>
            <a:r>
              <a:rPr lang="cs-CZ" altLang="cs-CZ" dirty="0" err="1">
                <a:latin typeface="Arial" panose="020B0604020202020204" pitchFamily="34" charset="0"/>
              </a:rPr>
              <a:t>opioidy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sz="1800" dirty="0">
                <a:latin typeface="Arial" panose="020B0604020202020204" pitchFamily="34" charset="0"/>
              </a:rPr>
              <a:t>hypotermie 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tělesná teplota </a:t>
            </a:r>
            <a:r>
              <a:rPr lang="en-US" altLang="cs-CZ" dirty="0">
                <a:latin typeface="Arial" panose="020B0604020202020204" pitchFamily="34" charset="0"/>
              </a:rPr>
              <a:t>&lt;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</a:rPr>
              <a:t>36 </a:t>
            </a:r>
            <a:r>
              <a:rPr lang="cs-CZ" altLang="cs-CZ" baseline="30000" dirty="0" err="1" smtClean="0">
                <a:latin typeface="Arial" panose="020B0604020202020204" pitchFamily="34" charset="0"/>
              </a:rPr>
              <a:t>o</a:t>
            </a:r>
            <a:r>
              <a:rPr lang="cs-CZ" altLang="cs-CZ" dirty="0" err="1" smtClean="0">
                <a:latin typeface="Arial" panose="020B0604020202020204" pitchFamily="34" charset="0"/>
              </a:rPr>
              <a:t>C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sz="1800" dirty="0">
                <a:latin typeface="Arial" panose="020B0604020202020204" pitchFamily="34" charset="0"/>
              </a:rPr>
              <a:t>spánek</a:t>
            </a:r>
          </a:p>
          <a:p>
            <a:r>
              <a:rPr lang="cs-CZ" altLang="cs-CZ" sz="1800" dirty="0">
                <a:latin typeface="Arial" panose="020B0604020202020204" pitchFamily="34" charset="0"/>
              </a:rPr>
              <a:t>snížená funkce štítné žlázy</a:t>
            </a: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7581900" y="2121408"/>
            <a:ext cx="850900" cy="3290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Georgia" panose="02040502050405020303" pitchFamily="18" charset="0"/>
              </a:rPr>
              <a:t>Faktory zvyšující </a:t>
            </a:r>
            <a:r>
              <a:rPr lang="cs-CZ" sz="4800" dirty="0" err="1" smtClean="0">
                <a:latin typeface="Georgia" panose="02040502050405020303" pitchFamily="18" charset="0"/>
              </a:rPr>
              <a:t>kev</a:t>
            </a:r>
            <a:endParaRPr lang="cs-CZ" sz="4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1800" dirty="0">
                <a:latin typeface="Arial" panose="020B0604020202020204" pitchFamily="34" charset="0"/>
              </a:rPr>
              <a:t>metabolický stres</a:t>
            </a:r>
          </a:p>
          <a:p>
            <a:pPr lvl="1">
              <a:lnSpc>
                <a:spcPct val="110000"/>
              </a:lnSpc>
            </a:pPr>
            <a:r>
              <a:rPr lang="cs-CZ" altLang="cs-CZ" dirty="0">
                <a:latin typeface="Arial" panose="020B0604020202020204" pitchFamily="34" charset="0"/>
              </a:rPr>
              <a:t>infekce, sepse</a:t>
            </a:r>
          </a:p>
          <a:p>
            <a:pPr lvl="1">
              <a:lnSpc>
                <a:spcPct val="11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popáleniny</a:t>
            </a:r>
          </a:p>
          <a:p>
            <a:pPr lvl="1">
              <a:lnSpc>
                <a:spcPct val="110000"/>
              </a:lnSpc>
            </a:pPr>
            <a:r>
              <a:rPr lang="cs-CZ" altLang="cs-CZ" dirty="0">
                <a:latin typeface="Arial" panose="020B0604020202020204" pitchFamily="34" charset="0"/>
              </a:rPr>
              <a:t>těžké trauma, </a:t>
            </a:r>
            <a:r>
              <a:rPr lang="cs-CZ" altLang="cs-CZ" dirty="0" err="1" smtClean="0">
                <a:latin typeface="Arial" panose="020B0604020202020204" pitchFamily="34" charset="0"/>
              </a:rPr>
              <a:t>polytrauma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1800" dirty="0" smtClean="0">
                <a:latin typeface="Arial" panose="020B0604020202020204" pitchFamily="34" charset="0"/>
              </a:rPr>
              <a:t>horečka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1800" dirty="0" smtClean="0">
                <a:latin typeface="Arial" panose="020B0604020202020204" pitchFamily="34" charset="0"/>
              </a:rPr>
              <a:t>léky </a:t>
            </a:r>
            <a:r>
              <a:rPr lang="cs-CZ" altLang="cs-CZ" sz="1800" dirty="0">
                <a:latin typeface="Arial" panose="020B0604020202020204" pitchFamily="34" charset="0"/>
              </a:rPr>
              <a:t>s dráždivým účinkem</a:t>
            </a:r>
          </a:p>
          <a:p>
            <a:pPr lvl="1">
              <a:lnSpc>
                <a:spcPct val="110000"/>
              </a:lnSpc>
            </a:pPr>
            <a:r>
              <a:rPr lang="cs-CZ" altLang="cs-CZ" dirty="0">
                <a:latin typeface="Arial" panose="020B0604020202020204" pitchFamily="34" charset="0"/>
              </a:rPr>
              <a:t>adrenalin, </a:t>
            </a:r>
            <a:r>
              <a:rPr lang="cs-CZ" altLang="cs-CZ" dirty="0" err="1" smtClean="0">
                <a:latin typeface="Arial" panose="020B0604020202020204" pitchFamily="34" charset="0"/>
              </a:rPr>
              <a:t>psychostimulancia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1800" dirty="0" smtClean="0">
                <a:latin typeface="Arial" panose="020B0604020202020204" pitchFamily="34" charset="0"/>
              </a:rPr>
              <a:t>zvýšená </a:t>
            </a:r>
            <a:r>
              <a:rPr lang="cs-CZ" altLang="cs-CZ" sz="1800" dirty="0">
                <a:latin typeface="Arial" panose="020B0604020202020204" pitchFamily="34" charset="0"/>
              </a:rPr>
              <a:t>funkce štítné </a:t>
            </a:r>
            <a:r>
              <a:rPr lang="cs-CZ" altLang="cs-CZ" sz="1800" dirty="0" smtClean="0">
                <a:latin typeface="Arial" panose="020B0604020202020204" pitchFamily="34" charset="0"/>
              </a:rPr>
              <a:t>žlázy</a:t>
            </a:r>
          </a:p>
          <a:p>
            <a:pPr>
              <a:lnSpc>
                <a:spcPct val="110000"/>
              </a:lnSpc>
            </a:pPr>
            <a:r>
              <a:rPr lang="cs-CZ" altLang="cs-CZ" sz="1800" dirty="0" smtClean="0">
                <a:latin typeface="Arial" panose="020B0604020202020204" pitchFamily="34" charset="0"/>
              </a:rPr>
              <a:t>kofein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Šipka nahoru 3"/>
          <p:cNvSpPr/>
          <p:nvPr/>
        </p:nvSpPr>
        <p:spPr>
          <a:xfrm>
            <a:off x="7518400" y="2121408"/>
            <a:ext cx="850900" cy="3252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>
                <a:latin typeface="Georgia" panose="02040502050405020303" pitchFamily="18" charset="0"/>
              </a:rPr>
              <a:t>Energetická potřeba organismu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Termický efekt potravy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ředstavuje nárůst energetického výdeje s maximem za 90 min. po perorálním příjmu potravy a návratem k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preprandiálním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hodnotám za 2-4 hod.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způsoben metabolickými nároky organismu na zpracování potravy 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 se v procentech přijaté energie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ejvyšší termický efekt mají bílkoviny (30 %), nižší sacharidy (6 %) a nejmenší tuky (4 %)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Smíšená strava 10 %</a:t>
            </a:r>
          </a:p>
        </p:txBody>
      </p:sp>
      <p:pic>
        <p:nvPicPr>
          <p:cNvPr id="13314" name="Picture 2" descr="http://zena-in.cz/media/2011/09/13/vp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91" y="4291013"/>
            <a:ext cx="2982383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TC103090434[[fn=Typ dřeva]]</Template>
  <TotalTime>349</TotalTime>
  <Words>1549</Words>
  <Application>Microsoft Office PowerPoint</Application>
  <PresentationFormat>Širokoúhlá obrazovka</PresentationFormat>
  <Paragraphs>310</Paragraphs>
  <Slides>43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Georgia</vt:lpstr>
      <vt:lpstr>Monotype Sorts</vt:lpstr>
      <vt:lpstr>Rockwell</vt:lpstr>
      <vt:lpstr>Rockwell Condensed</vt:lpstr>
      <vt:lpstr>Wingdings</vt:lpstr>
      <vt:lpstr>Dřevo</vt:lpstr>
      <vt:lpstr>Energie a pohyb</vt:lpstr>
      <vt:lpstr>Podstata energetické přeměny v organismu</vt:lpstr>
      <vt:lpstr>Spotřeba energie  v organismu</vt:lpstr>
      <vt:lpstr>Energetický metabolismus  historie</vt:lpstr>
      <vt:lpstr>Energetická potřeba organismu</vt:lpstr>
      <vt:lpstr>Energetická potřeba organismu</vt:lpstr>
      <vt:lpstr>Faktory snižující KEV</vt:lpstr>
      <vt:lpstr>Faktory zvyšující kev</vt:lpstr>
      <vt:lpstr>Energetická potřeba organismu</vt:lpstr>
      <vt:lpstr>Podíl vnitřních orgánů  na spotřebě energie v klidu</vt:lpstr>
      <vt:lpstr>Stanovení energetického výdeje</vt:lpstr>
      <vt:lpstr>Nepřímá kalorimetrie</vt:lpstr>
      <vt:lpstr>Respirační kvocient</vt:lpstr>
      <vt:lpstr>Hodnoty rq při metabolismu živin</vt:lpstr>
      <vt:lpstr>Podmínky kalorimetrického vyšetření</vt:lpstr>
      <vt:lpstr>Podmínky kalorimetrického vyšetření</vt:lpstr>
      <vt:lpstr>Výpočtové metody</vt:lpstr>
      <vt:lpstr>VÝPOČTOVÉ METODY</vt:lpstr>
      <vt:lpstr>Energetická bilance</vt:lpstr>
      <vt:lpstr>Energetická výtěžnost živin</vt:lpstr>
      <vt:lpstr>Doporučovaný energetický trojpoměr</vt:lpstr>
      <vt:lpstr>Celkový energetický výdej = cev </vt:lpstr>
      <vt:lpstr>Hrubý odhad celkové energetické potřeby</vt:lpstr>
      <vt:lpstr>Odhad energetické hodnoty</vt:lpstr>
      <vt:lpstr>Odhad energetické hodnoty</vt:lpstr>
      <vt:lpstr>Odhad energetické hodnoty</vt:lpstr>
      <vt:lpstr>Odhad energetické hodnoty</vt:lpstr>
      <vt:lpstr>Odhad energetické hodnoty </vt:lpstr>
      <vt:lpstr>Odhad energetické hodnoty </vt:lpstr>
      <vt:lpstr>Odhad energetické hodnoty</vt:lpstr>
      <vt:lpstr>Odhad energetické hodnoty</vt:lpstr>
      <vt:lpstr>Odhad energetické HODNOTY</vt:lpstr>
      <vt:lpstr>Odhad energetické HODNOTY</vt:lpstr>
      <vt:lpstr>Odhad váhy a energie</vt:lpstr>
      <vt:lpstr>Pohyb – ZÁKLADNÍ ŽIVOTNÍ POTŘEBA ČLOVĚKA</vt:lpstr>
      <vt:lpstr>PROČ JE DŮLEŽITÝ POHYB</vt:lpstr>
      <vt:lpstr>Cíle pohybové aktivity</vt:lpstr>
      <vt:lpstr>Výdej energie při různých činnostech za hodinu</vt:lpstr>
      <vt:lpstr>Výdej energie při různých činnostech</vt:lpstr>
      <vt:lpstr>Prezentace aplikace PowerPoint</vt:lpstr>
      <vt:lpstr>Doporučení who</vt:lpstr>
      <vt:lpstr>Použité zdroje</vt:lpstr>
      <vt:lpstr>DĚKUJEME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a pohyb</dc:title>
  <dc:creator>Veronika Volavá</dc:creator>
  <cp:lastModifiedBy>Halina Matějová</cp:lastModifiedBy>
  <cp:revision>48</cp:revision>
  <dcterms:created xsi:type="dcterms:W3CDTF">2014-10-15T08:20:11Z</dcterms:created>
  <dcterms:modified xsi:type="dcterms:W3CDTF">2014-12-30T15:38:13Z</dcterms:modified>
</cp:coreProperties>
</file>