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95" r:id="rId3"/>
    <p:sldId id="257" r:id="rId4"/>
    <p:sldId id="287" r:id="rId5"/>
    <p:sldId id="285" r:id="rId6"/>
    <p:sldId id="301" r:id="rId7"/>
    <p:sldId id="302" r:id="rId8"/>
    <p:sldId id="303" r:id="rId9"/>
    <p:sldId id="304" r:id="rId10"/>
    <p:sldId id="305" r:id="rId11"/>
    <p:sldId id="306" r:id="rId12"/>
    <p:sldId id="307" r:id="rId13"/>
    <p:sldId id="308" r:id="rId14"/>
    <p:sldId id="309" r:id="rId15"/>
    <p:sldId id="310" r:id="rId16"/>
    <p:sldId id="311" r:id="rId17"/>
    <p:sldId id="312" r:id="rId18"/>
    <p:sldId id="313" r:id="rId19"/>
    <p:sldId id="332" r:id="rId20"/>
    <p:sldId id="322" r:id="rId21"/>
    <p:sldId id="258" r:id="rId22"/>
    <p:sldId id="289" r:id="rId23"/>
    <p:sldId id="296" r:id="rId24"/>
    <p:sldId id="299" r:id="rId25"/>
    <p:sldId id="300" r:id="rId26"/>
    <p:sldId id="297" r:id="rId27"/>
    <p:sldId id="290" r:id="rId28"/>
    <p:sldId id="260" r:id="rId29"/>
    <p:sldId id="319" r:id="rId30"/>
    <p:sldId id="323" r:id="rId31"/>
    <p:sldId id="327" r:id="rId32"/>
    <p:sldId id="328" r:id="rId33"/>
    <p:sldId id="331" r:id="rId34"/>
    <p:sldId id="325" r:id="rId35"/>
    <p:sldId id="262" r:id="rId36"/>
    <p:sldId id="261" r:id="rId37"/>
    <p:sldId id="263" r:id="rId38"/>
    <p:sldId id="264" r:id="rId39"/>
    <p:sldId id="320" r:id="rId40"/>
    <p:sldId id="321" r:id="rId41"/>
    <p:sldId id="326" r:id="rId42"/>
    <p:sldId id="265" r:id="rId43"/>
    <p:sldId id="329" r:id="rId4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aniela Růžičková" initials="DR" lastIdx="9"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Střední styl 4 – zvýraznění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F5AB1C69-6EDB-4FF4-983F-18BD219EF322}" styleName="Střední styl 2 – zvýraznění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A107856-5554-42FB-B03E-39F5DBC370BA}" styleName="Střední styl 4 – zvýraznění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C4B1156A-380E-4F78-BDF5-A606A8083BF9}" styleName="Střední styl 4 – zvýraznění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518" autoAdjust="0"/>
    <p:restoredTop sz="94624" autoAdjust="0"/>
  </p:normalViewPr>
  <p:slideViewPr>
    <p:cSldViewPr>
      <p:cViewPr varScale="1">
        <p:scale>
          <a:sx n="136" d="100"/>
          <a:sy n="136" d="100"/>
        </p:scale>
        <p:origin x="1188" y="1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Obdélník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Nadpis 7"/>
          <p:cNvSpPr>
            <a:spLocks noGrp="1"/>
          </p:cNvSpPr>
          <p:nvPr>
            <p:ph type="ctrTitle"/>
          </p:nvPr>
        </p:nvSpPr>
        <p:spPr>
          <a:xfrm>
            <a:off x="2362200" y="4038600"/>
            <a:ext cx="6477000" cy="1828800"/>
          </a:xfrm>
        </p:spPr>
        <p:txBody>
          <a:bodyPr anchor="b"/>
          <a:lstStyle>
            <a:lvl1pPr>
              <a:defRPr cap="all" baseline="0"/>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24E9E2C6-2EE1-4F4F-95B8-D0444A55233F}" type="datetimeFigureOut">
              <a:rPr lang="cs-CZ" smtClean="0"/>
              <a:pPr/>
              <a:t>30.12.2014</a:t>
            </a:fld>
            <a:endParaRPr lang="cs-CZ"/>
          </a:p>
        </p:txBody>
      </p:sp>
      <p:sp>
        <p:nvSpPr>
          <p:cNvPr id="17" name="Zástupný symbol pro zápatí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cs-CZ"/>
          </a:p>
        </p:txBody>
      </p:sp>
      <p:sp>
        <p:nvSpPr>
          <p:cNvPr id="29" name="Zástupný symbol pro číslo snímku 28"/>
          <p:cNvSpPr>
            <a:spLocks noGrp="1"/>
          </p:cNvSpPr>
          <p:nvPr>
            <p:ph type="sldNum" sz="quarter" idx="12"/>
          </p:nvPr>
        </p:nvSpPr>
        <p:spPr>
          <a:xfrm>
            <a:off x="8001000" y="228600"/>
            <a:ext cx="838200" cy="381000"/>
          </a:xfrm>
        </p:spPr>
        <p:txBody>
          <a:bodyPr/>
          <a:lstStyle>
            <a:lvl1pPr>
              <a:defRPr>
                <a:solidFill>
                  <a:schemeClr val="tx2"/>
                </a:solidFill>
              </a:defRPr>
            </a:lvl1pPr>
          </a:lstStyle>
          <a:p>
            <a:fld id="{4C5326A7-6DEC-43EE-808A-B1669B9332FC}"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24E9E2C6-2EE1-4F4F-95B8-D0444A55233F}" type="datetimeFigureOut">
              <a:rPr lang="cs-CZ" smtClean="0"/>
              <a:pPr/>
              <a:t>30.12.2014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C5326A7-6DEC-43EE-808A-B1669B9332FC}"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53200" y="609600"/>
            <a:ext cx="2057400" cy="5516563"/>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609600"/>
            <a:ext cx="5562600" cy="5516564"/>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a:xfrm>
            <a:off x="6553200" y="6248402"/>
            <a:ext cx="2209800" cy="365125"/>
          </a:xfrm>
        </p:spPr>
        <p:txBody>
          <a:bodyPr/>
          <a:lstStyle/>
          <a:p>
            <a:fld id="{24E9E2C6-2EE1-4F4F-95B8-D0444A55233F}" type="datetimeFigureOut">
              <a:rPr lang="cs-CZ" smtClean="0"/>
              <a:pPr/>
              <a:t>30.12.2014</a:t>
            </a:fld>
            <a:endParaRPr lang="cs-CZ"/>
          </a:p>
        </p:txBody>
      </p:sp>
      <p:sp>
        <p:nvSpPr>
          <p:cNvPr id="5" name="Zástupný symbol pro zápatí 4"/>
          <p:cNvSpPr>
            <a:spLocks noGrp="1"/>
          </p:cNvSpPr>
          <p:nvPr>
            <p:ph type="ftr" sz="quarter" idx="11"/>
          </p:nvPr>
        </p:nvSpPr>
        <p:spPr>
          <a:xfrm>
            <a:off x="457201" y="6248207"/>
            <a:ext cx="5573483" cy="365125"/>
          </a:xfrm>
        </p:spPr>
        <p:txBody>
          <a:bodyPr/>
          <a:lstStyle/>
          <a:p>
            <a:endParaRPr lang="cs-CZ"/>
          </a:p>
        </p:txBody>
      </p:sp>
      <p:sp>
        <p:nvSpPr>
          <p:cNvPr id="7" name="Obdélník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Obdélník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Obdélník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rot="5400000">
            <a:off x="5989638" y="144462"/>
            <a:ext cx="533400" cy="244476"/>
          </a:xfrm>
        </p:spPr>
        <p:txBody>
          <a:bodyPr/>
          <a:lstStyle/>
          <a:p>
            <a:fld id="{4C5326A7-6DEC-43EE-808A-B1669B9332FC}"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612648" y="228600"/>
            <a:ext cx="8153400" cy="990600"/>
          </a:xfrm>
        </p:spPr>
        <p:txBody>
          <a:bodyPr/>
          <a:lstStyle/>
          <a:p>
            <a:r>
              <a:rPr kumimoji="0" lang="cs-CZ" smtClean="0"/>
              <a:t>Klepnutím lze upravit styl předlohy nadpisů.</a:t>
            </a:r>
            <a:endParaRPr kumimoji="0" lang="en-US"/>
          </a:p>
        </p:txBody>
      </p:sp>
      <p:sp>
        <p:nvSpPr>
          <p:cNvPr id="4" name="Zástupný symbol pro datum 3"/>
          <p:cNvSpPr>
            <a:spLocks noGrp="1"/>
          </p:cNvSpPr>
          <p:nvPr>
            <p:ph type="dt" sz="half" idx="10"/>
          </p:nvPr>
        </p:nvSpPr>
        <p:spPr/>
        <p:txBody>
          <a:bodyPr/>
          <a:lstStyle/>
          <a:p>
            <a:fld id="{24E9E2C6-2EE1-4F4F-95B8-D0444A55233F}" type="datetimeFigureOut">
              <a:rPr lang="cs-CZ" smtClean="0"/>
              <a:pPr/>
              <a:t>30.12.2014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lvl1pPr>
              <a:defRPr>
                <a:solidFill>
                  <a:srgbClr val="FFFFFF"/>
                </a:solidFill>
              </a:defRPr>
            </a:lvl1pPr>
          </a:lstStyle>
          <a:p>
            <a:fld id="{4C5326A7-6DEC-43EE-808A-B1669B9332FC}" type="slidenum">
              <a:rPr lang="cs-CZ" smtClean="0"/>
              <a:pPr/>
              <a:t>‹#›</a:t>
            </a:fld>
            <a:endParaRPr lang="cs-CZ"/>
          </a:p>
        </p:txBody>
      </p:sp>
      <p:sp>
        <p:nvSpPr>
          <p:cNvPr id="8" name="Zástupný symbol pro obsah 7"/>
          <p:cNvSpPr>
            <a:spLocks noGrp="1"/>
          </p:cNvSpPr>
          <p:nvPr>
            <p:ph sz="quarter" idx="1"/>
          </p:nvPr>
        </p:nvSpPr>
        <p:spPr>
          <a:xfrm>
            <a:off x="612648" y="1600200"/>
            <a:ext cx="8153400" cy="44958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3" name="Zástupný symbol pro text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7" name="Obdélník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bdélník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Obdélník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cs-CZ" smtClean="0"/>
              <a:t>Klepnutím lze upravit styl předlohy nadpisů.</a:t>
            </a:r>
            <a:endParaRPr kumimoji="0" lang="en-US"/>
          </a:p>
        </p:txBody>
      </p:sp>
      <p:sp>
        <p:nvSpPr>
          <p:cNvPr id="12" name="Zástupný symbol pro datum 11"/>
          <p:cNvSpPr>
            <a:spLocks noGrp="1"/>
          </p:cNvSpPr>
          <p:nvPr>
            <p:ph type="dt" sz="half" idx="10"/>
          </p:nvPr>
        </p:nvSpPr>
        <p:spPr/>
        <p:txBody>
          <a:bodyPr/>
          <a:lstStyle/>
          <a:p>
            <a:fld id="{24E9E2C6-2EE1-4F4F-95B8-D0444A55233F}" type="datetimeFigureOut">
              <a:rPr lang="cs-CZ" smtClean="0"/>
              <a:pPr/>
              <a:t>30.12.2014</a:t>
            </a:fld>
            <a:endParaRPr lang="cs-CZ"/>
          </a:p>
        </p:txBody>
      </p:sp>
      <p:sp>
        <p:nvSpPr>
          <p:cNvPr id="13" name="Zástupný symbol pro číslo snímku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4C5326A7-6DEC-43EE-808A-B1669B9332FC}" type="slidenum">
              <a:rPr lang="cs-CZ" smtClean="0"/>
              <a:pPr/>
              <a:t>‹#›</a:t>
            </a:fld>
            <a:endParaRPr lang="cs-CZ"/>
          </a:p>
        </p:txBody>
      </p:sp>
      <p:sp>
        <p:nvSpPr>
          <p:cNvPr id="14" name="Zástupný symbol pro zápatí 13"/>
          <p:cNvSpPr>
            <a:spLocks noGrp="1"/>
          </p:cNvSpPr>
          <p:nvPr>
            <p:ph type="ftr" sz="quarter" idx="12"/>
          </p:nvPr>
        </p:nvSpPr>
        <p:spPr/>
        <p:txBody>
          <a:bodyPr/>
          <a:lstStyle/>
          <a:p>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9" name="Zástupný symbol pro obsah 8"/>
          <p:cNvSpPr>
            <a:spLocks noGrp="1"/>
          </p:cNvSpPr>
          <p:nvPr>
            <p:ph sz="quarter" idx="1"/>
          </p:nvPr>
        </p:nvSpPr>
        <p:spPr>
          <a:xfrm>
            <a:off x="609600" y="1589567"/>
            <a:ext cx="38862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844901" y="1589567"/>
            <a:ext cx="38862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8" name="Zástupný symbol pro datum 7"/>
          <p:cNvSpPr>
            <a:spLocks noGrp="1"/>
          </p:cNvSpPr>
          <p:nvPr>
            <p:ph type="dt" sz="half" idx="15"/>
          </p:nvPr>
        </p:nvSpPr>
        <p:spPr/>
        <p:txBody>
          <a:bodyPr rtlCol="0"/>
          <a:lstStyle/>
          <a:p>
            <a:fld id="{24E9E2C6-2EE1-4F4F-95B8-D0444A55233F}" type="datetimeFigureOut">
              <a:rPr lang="cs-CZ" smtClean="0"/>
              <a:pPr/>
              <a:t>30.12.2014</a:t>
            </a:fld>
            <a:endParaRPr lang="cs-CZ"/>
          </a:p>
        </p:txBody>
      </p:sp>
      <p:sp>
        <p:nvSpPr>
          <p:cNvPr id="10" name="Zástupný symbol pro číslo snímku 9"/>
          <p:cNvSpPr>
            <a:spLocks noGrp="1"/>
          </p:cNvSpPr>
          <p:nvPr>
            <p:ph type="sldNum" sz="quarter" idx="16"/>
          </p:nvPr>
        </p:nvSpPr>
        <p:spPr/>
        <p:txBody>
          <a:bodyPr rtlCol="0"/>
          <a:lstStyle/>
          <a:p>
            <a:fld id="{4C5326A7-6DEC-43EE-808A-B1669B9332FC}" type="slidenum">
              <a:rPr lang="cs-CZ" smtClean="0"/>
              <a:pPr/>
              <a:t>‹#›</a:t>
            </a:fld>
            <a:endParaRPr lang="cs-CZ"/>
          </a:p>
        </p:txBody>
      </p:sp>
      <p:sp>
        <p:nvSpPr>
          <p:cNvPr id="12" name="Zástupný symbol pro zápatí 11"/>
          <p:cNvSpPr>
            <a:spLocks noGrp="1"/>
          </p:cNvSpPr>
          <p:nvPr>
            <p:ph type="ftr" sz="quarter" idx="17"/>
          </p:nvPr>
        </p:nvSpPr>
        <p:spPr/>
        <p:txBody>
          <a:bodyPr rtlCol="0"/>
          <a:lstStyle/>
          <a:p>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33400" y="273050"/>
            <a:ext cx="8153400" cy="869950"/>
          </a:xfrm>
        </p:spPr>
        <p:txBody>
          <a:bodyPr anchor="ctr"/>
          <a:lstStyle>
            <a:lvl1pPr>
              <a:defRPr/>
            </a:lvl1pPr>
          </a:lstStyle>
          <a:p>
            <a:r>
              <a:rPr kumimoji="0" lang="cs-CZ" smtClean="0"/>
              <a:t>Klepnutím lze upravit styl předlohy nadpisů.</a:t>
            </a:r>
            <a:endParaRPr kumimoji="0" lang="en-US"/>
          </a:p>
        </p:txBody>
      </p:sp>
      <p:sp>
        <p:nvSpPr>
          <p:cNvPr id="11" name="Zástupný symbol pro obsah 10"/>
          <p:cNvSpPr>
            <a:spLocks noGrp="1"/>
          </p:cNvSpPr>
          <p:nvPr>
            <p:ph sz="quarter" idx="2"/>
          </p:nvPr>
        </p:nvSpPr>
        <p:spPr>
          <a:xfrm>
            <a:off x="609600" y="2438400"/>
            <a:ext cx="3886200" cy="35814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800600" y="2438400"/>
            <a:ext cx="3886200" cy="35814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Zástupný symbol pro datum 9"/>
          <p:cNvSpPr>
            <a:spLocks noGrp="1"/>
          </p:cNvSpPr>
          <p:nvPr>
            <p:ph type="dt" sz="half" idx="15"/>
          </p:nvPr>
        </p:nvSpPr>
        <p:spPr/>
        <p:txBody>
          <a:bodyPr rtlCol="0"/>
          <a:lstStyle/>
          <a:p>
            <a:fld id="{24E9E2C6-2EE1-4F4F-95B8-D0444A55233F}" type="datetimeFigureOut">
              <a:rPr lang="cs-CZ" smtClean="0"/>
              <a:pPr/>
              <a:t>30.12.2014</a:t>
            </a:fld>
            <a:endParaRPr lang="cs-CZ"/>
          </a:p>
        </p:txBody>
      </p:sp>
      <p:sp>
        <p:nvSpPr>
          <p:cNvPr id="12" name="Zástupný symbol pro číslo snímku 11"/>
          <p:cNvSpPr>
            <a:spLocks noGrp="1"/>
          </p:cNvSpPr>
          <p:nvPr>
            <p:ph type="sldNum" sz="quarter" idx="16"/>
          </p:nvPr>
        </p:nvSpPr>
        <p:spPr/>
        <p:txBody>
          <a:bodyPr rtlCol="0"/>
          <a:lstStyle/>
          <a:p>
            <a:fld id="{4C5326A7-6DEC-43EE-808A-B1669B9332FC}" type="slidenum">
              <a:rPr lang="cs-CZ" smtClean="0"/>
              <a:pPr/>
              <a:t>‹#›</a:t>
            </a:fld>
            <a:endParaRPr lang="cs-CZ"/>
          </a:p>
        </p:txBody>
      </p:sp>
      <p:sp>
        <p:nvSpPr>
          <p:cNvPr id="14" name="Zástupný symbol pro zápatí 13"/>
          <p:cNvSpPr>
            <a:spLocks noGrp="1"/>
          </p:cNvSpPr>
          <p:nvPr>
            <p:ph type="ftr" sz="quarter" idx="17"/>
          </p:nvPr>
        </p:nvSpPr>
        <p:spPr/>
        <p:txBody>
          <a:bodyPr rtlCol="0"/>
          <a:lstStyle/>
          <a:p>
            <a:endParaRPr lang="cs-CZ"/>
          </a:p>
        </p:txBody>
      </p:sp>
      <p:sp>
        <p:nvSpPr>
          <p:cNvPr id="16" name="Zástupný symbol pro text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
        <p:nvSpPr>
          <p:cNvPr id="15" name="Zástupný symbol pro text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fld id="{24E9E2C6-2EE1-4F4F-95B8-D0444A55233F}" type="datetimeFigureOut">
              <a:rPr lang="cs-CZ" smtClean="0"/>
              <a:pPr/>
              <a:t>30.12.2014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lvl1pPr>
              <a:defRPr>
                <a:solidFill>
                  <a:srgbClr val="FFFFFF"/>
                </a:solidFill>
              </a:defRPr>
            </a:lvl1pPr>
          </a:lstStyle>
          <a:p>
            <a:fld id="{4C5326A7-6DEC-43EE-808A-B1669B9332FC}"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24E9E2C6-2EE1-4F4F-95B8-D0444A55233F}" type="datetimeFigureOut">
              <a:rPr lang="cs-CZ" smtClean="0"/>
              <a:pPr/>
              <a:t>30.12.2014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a:xfrm>
            <a:off x="0" y="6248400"/>
            <a:ext cx="533400" cy="381000"/>
          </a:xfrm>
        </p:spPr>
        <p:txBody>
          <a:bodyPr/>
          <a:lstStyle>
            <a:lvl1pPr>
              <a:defRPr>
                <a:solidFill>
                  <a:schemeClr val="tx2"/>
                </a:solidFill>
              </a:defRPr>
            </a:lvl1pPr>
          </a:lstStyle>
          <a:p>
            <a:fld id="{4C5326A7-6DEC-43EE-808A-B1669B9332FC}"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09600" y="273050"/>
            <a:ext cx="8077200" cy="869950"/>
          </a:xfrm>
        </p:spPr>
        <p:txBody>
          <a:bodyPr anchor="ctr"/>
          <a:lstStyle>
            <a:lvl1pPr algn="l">
              <a:buNone/>
              <a:defRPr sz="4400" b="0"/>
            </a:lvl1p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fld id="{24E9E2C6-2EE1-4F4F-95B8-D0444A55233F}" type="datetimeFigureOut">
              <a:rPr lang="cs-CZ" smtClean="0"/>
              <a:pPr/>
              <a:t>30.12.2014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lvl1pPr>
              <a:defRPr>
                <a:solidFill>
                  <a:srgbClr val="FFFFFF"/>
                </a:solidFill>
              </a:defRPr>
            </a:lvl1pPr>
          </a:lstStyle>
          <a:p>
            <a:fld id="{4C5326A7-6DEC-43EE-808A-B1669B9332FC}" type="slidenum">
              <a:rPr lang="cs-CZ" smtClean="0"/>
              <a:pPr/>
              <a:t>‹#›</a:t>
            </a:fld>
            <a:endParaRPr lang="cs-CZ"/>
          </a:p>
        </p:txBody>
      </p:sp>
      <p:sp>
        <p:nvSpPr>
          <p:cNvPr id="3" name="Zástupný symbol pro text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9" name="Zástupný symbol pro obsah 8"/>
          <p:cNvSpPr>
            <a:spLocks noGrp="1"/>
          </p:cNvSpPr>
          <p:nvPr>
            <p:ph sz="quarter" idx="1"/>
          </p:nvPr>
        </p:nvSpPr>
        <p:spPr>
          <a:xfrm>
            <a:off x="2362200" y="1752600"/>
            <a:ext cx="6400800" cy="44196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4" name="Zástupný symbol pro text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cs-CZ" smtClean="0"/>
              <a:t>Klepnutím lze upravit styly předlohy textu.</a:t>
            </a:r>
          </a:p>
        </p:txBody>
      </p:sp>
      <p:sp>
        <p:nvSpPr>
          <p:cNvPr id="8" name="Obdélník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Obdélník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cs-CZ" smtClean="0"/>
              <a:t>Klepnutím lze upravit styl předlohy nadpisů.</a:t>
            </a:r>
            <a:endParaRPr kumimoji="0" lang="en-US"/>
          </a:p>
        </p:txBody>
      </p:sp>
      <p:sp>
        <p:nvSpPr>
          <p:cNvPr id="11" name="Obdélník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Zástupný symbol pro datum 11"/>
          <p:cNvSpPr>
            <a:spLocks noGrp="1"/>
          </p:cNvSpPr>
          <p:nvPr>
            <p:ph type="dt" sz="half" idx="10"/>
          </p:nvPr>
        </p:nvSpPr>
        <p:spPr>
          <a:xfrm>
            <a:off x="6248400" y="6248400"/>
            <a:ext cx="2667000" cy="365125"/>
          </a:xfrm>
        </p:spPr>
        <p:txBody>
          <a:bodyPr rtlCol="0"/>
          <a:lstStyle/>
          <a:p>
            <a:fld id="{24E9E2C6-2EE1-4F4F-95B8-D0444A55233F}" type="datetimeFigureOut">
              <a:rPr lang="cs-CZ" smtClean="0"/>
              <a:pPr/>
              <a:t>30.12.2014</a:t>
            </a:fld>
            <a:endParaRPr lang="cs-CZ"/>
          </a:p>
        </p:txBody>
      </p:sp>
      <p:sp>
        <p:nvSpPr>
          <p:cNvPr id="13" name="Zástupný symbol pro číslo snímku 12"/>
          <p:cNvSpPr>
            <a:spLocks noGrp="1"/>
          </p:cNvSpPr>
          <p:nvPr>
            <p:ph type="sldNum" sz="quarter" idx="11"/>
          </p:nvPr>
        </p:nvSpPr>
        <p:spPr>
          <a:xfrm>
            <a:off x="0" y="4667249"/>
            <a:ext cx="1447800" cy="663578"/>
          </a:xfrm>
        </p:spPr>
        <p:txBody>
          <a:bodyPr rtlCol="0"/>
          <a:lstStyle>
            <a:lvl1pPr>
              <a:defRPr sz="2800"/>
            </a:lvl1pPr>
          </a:lstStyle>
          <a:p>
            <a:fld id="{4C5326A7-6DEC-43EE-808A-B1669B9332FC}" type="slidenum">
              <a:rPr lang="cs-CZ" smtClean="0"/>
              <a:pPr/>
              <a:t>‹#›</a:t>
            </a:fld>
            <a:endParaRPr lang="cs-CZ"/>
          </a:p>
        </p:txBody>
      </p:sp>
      <p:sp>
        <p:nvSpPr>
          <p:cNvPr id="14" name="Zástupný symbol pro zápatí 13"/>
          <p:cNvSpPr>
            <a:spLocks noGrp="1"/>
          </p:cNvSpPr>
          <p:nvPr>
            <p:ph type="ftr" sz="quarter" idx="12"/>
          </p:nvPr>
        </p:nvSpPr>
        <p:spPr>
          <a:xfrm>
            <a:off x="1600200" y="6248206"/>
            <a:ext cx="4572000" cy="365125"/>
          </a:xfrm>
        </p:spPr>
        <p:txBody>
          <a:bodyPr rtlCol="0"/>
          <a:lstStyle/>
          <a:p>
            <a:endParaRPr lang="cs-CZ"/>
          </a:p>
        </p:txBody>
      </p:sp>
      <p:sp>
        <p:nvSpPr>
          <p:cNvPr id="3" name="Zástupný symbol pro obrázek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cs-CZ" smtClean="0"/>
              <a:t>Klepnutím na ikonu přidáte obrázek.</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2" name="Zástupný symbol pro nadpis 21"/>
          <p:cNvSpPr>
            <a:spLocks noGrp="1"/>
          </p:cNvSpPr>
          <p:nvPr>
            <p:ph type="title"/>
          </p:nvPr>
        </p:nvSpPr>
        <p:spPr>
          <a:xfrm>
            <a:off x="609600" y="228600"/>
            <a:ext cx="8153400" cy="990600"/>
          </a:xfrm>
          <a:prstGeom prst="rect">
            <a:avLst/>
          </a:prstGeom>
        </p:spPr>
        <p:txBody>
          <a:bodyPr vert="horz" anchor="ctr">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24E9E2C6-2EE1-4F4F-95B8-D0444A55233F}" type="datetimeFigureOut">
              <a:rPr lang="cs-CZ" smtClean="0"/>
              <a:pPr/>
              <a:t>30.12.2014</a:t>
            </a:fld>
            <a:endParaRPr lang="cs-CZ"/>
          </a:p>
        </p:txBody>
      </p:sp>
      <p:sp>
        <p:nvSpPr>
          <p:cNvPr id="3" name="Zástupný symbol pro zápatí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cs-CZ"/>
          </a:p>
        </p:txBody>
      </p:sp>
      <p:sp>
        <p:nvSpPr>
          <p:cNvPr id="7" name="Obdélník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bdélník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Obdélník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Zástupný symbol pro číslo snímku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4C5326A7-6DEC-43EE-808A-B1669B9332FC}"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szu.cz/uploads/documents/czzp/edice/plne_znani/glykemie.pdf"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www.sugarstacks.com/fruits.htm" TargetMode="External"/><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ec.europa.eu/nuhclaims/?event=search" TargetMode="External"/><Relationship Id="rId7" Type="http://schemas.openxmlformats.org/officeDocument/2006/relationships/hyperlink" Target="http://www.eufic.org/page/en/page/FAQ/faqid/glucose-fructose-syrup/" TargetMode="External"/><Relationship Id="rId2" Type="http://schemas.openxmlformats.org/officeDocument/2006/relationships/hyperlink" Target="http://www.vyzivaspol.cz/encyklopedie-vyzivy-s-hesla/sacharidy.html" TargetMode="External"/><Relationship Id="rId1" Type="http://schemas.openxmlformats.org/officeDocument/2006/relationships/slideLayout" Target="../slideLayouts/slideLayout2.xml"/><Relationship Id="rId6" Type="http://schemas.openxmlformats.org/officeDocument/2006/relationships/hyperlink" Target="http://www.bezpecnostpotravin.cz/" TargetMode="External"/><Relationship Id="rId5" Type="http://schemas.openxmlformats.org/officeDocument/2006/relationships/hyperlink" Target="http://www.chemicke-listy.cz/docs/full/2013_11_867-874.pdf" TargetMode="External"/><Relationship Id="rId4" Type="http://schemas.openxmlformats.org/officeDocument/2006/relationships/hyperlink" Target="http://ec.europa.eu/food/food/labellingnutrition/claims/community_register/nutrition_claims_en.htm" TargetMode="External"/></Relationships>
</file>

<file path=ppt/slides/_rels/slide43.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SACHARIDY</a:t>
            </a:r>
            <a:endParaRPr lang="cs-CZ" dirty="0"/>
          </a:p>
        </p:txBody>
      </p:sp>
      <p:sp>
        <p:nvSpPr>
          <p:cNvPr id="3" name="Podnadpis 2"/>
          <p:cNvSpPr>
            <a:spLocks noGrp="1"/>
          </p:cNvSpPr>
          <p:nvPr>
            <p:ph type="subTitle" idx="1"/>
          </p:nvPr>
        </p:nvSpPr>
        <p:spPr/>
        <p:txBody>
          <a:bodyPr/>
          <a:lstStyle/>
          <a:p>
            <a:r>
              <a:rPr lang="cs-CZ" dirty="0" smtClean="0"/>
              <a:t>P. Koutníková &amp; D. Růžičková</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Manóza</a:t>
            </a:r>
            <a:endParaRPr lang="cs-CZ" dirty="0"/>
          </a:p>
        </p:txBody>
      </p:sp>
      <p:sp>
        <p:nvSpPr>
          <p:cNvPr id="3" name="Zástupný symbol pro obsah 2"/>
          <p:cNvSpPr>
            <a:spLocks noGrp="1"/>
          </p:cNvSpPr>
          <p:nvPr>
            <p:ph sz="quarter" idx="1"/>
          </p:nvPr>
        </p:nvSpPr>
        <p:spPr/>
        <p:txBody>
          <a:bodyPr/>
          <a:lstStyle/>
          <a:p>
            <a:pPr>
              <a:lnSpc>
                <a:spcPct val="90000"/>
              </a:lnSpc>
            </a:pPr>
            <a:r>
              <a:rPr lang="cs-CZ" sz="3200" dirty="0" smtClean="0"/>
              <a:t>V rostlinné i živočišné říši jako složka složitých sacharidů</a:t>
            </a:r>
          </a:p>
          <a:p>
            <a:pPr>
              <a:lnSpc>
                <a:spcPct val="90000"/>
              </a:lnSpc>
            </a:pPr>
            <a:r>
              <a:rPr lang="cs-CZ" sz="3200" dirty="0" smtClean="0"/>
              <a:t>semena palem, skořápky ořechů, volná v pomerančové kůře </a:t>
            </a:r>
          </a:p>
          <a:p>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Složité sacharidy</a:t>
            </a:r>
            <a:endParaRPr lang="cs-CZ" dirty="0"/>
          </a:p>
        </p:txBody>
      </p:sp>
      <p:sp>
        <p:nvSpPr>
          <p:cNvPr id="3" name="Zástupný symbol pro obsah 2"/>
          <p:cNvSpPr>
            <a:spLocks noGrp="1"/>
          </p:cNvSpPr>
          <p:nvPr>
            <p:ph sz="quarter" idx="1"/>
          </p:nvPr>
        </p:nvSpPr>
        <p:spPr/>
        <p:txBody>
          <a:bodyPr/>
          <a:lstStyle/>
          <a:p>
            <a:pPr>
              <a:lnSpc>
                <a:spcPct val="90000"/>
              </a:lnSpc>
            </a:pPr>
            <a:r>
              <a:rPr lang="cs-CZ" sz="3200" dirty="0" smtClean="0"/>
              <a:t>Se při hydrolýze rozloží na 2 nebo více molekul monosacharidů</a:t>
            </a:r>
          </a:p>
          <a:p>
            <a:pPr>
              <a:lnSpc>
                <a:spcPct val="90000"/>
              </a:lnSpc>
            </a:pPr>
            <a:r>
              <a:rPr lang="cs-CZ" sz="3200" dirty="0" smtClean="0"/>
              <a:t>Dělí se podle počtu monosacharidových jednotek</a:t>
            </a:r>
          </a:p>
          <a:p>
            <a:pPr>
              <a:lnSpc>
                <a:spcPct val="90000"/>
              </a:lnSpc>
            </a:pPr>
            <a:r>
              <a:rPr lang="cs-CZ" sz="3200" dirty="0" smtClean="0"/>
              <a:t>Oligosacharidy</a:t>
            </a:r>
            <a:endParaRPr lang="cs-CZ" dirty="0" smtClean="0"/>
          </a:p>
          <a:p>
            <a:r>
              <a:rPr lang="cs-CZ" dirty="0" smtClean="0"/>
              <a:t>Polysacharidy</a:t>
            </a:r>
          </a:p>
          <a:p>
            <a:pPr>
              <a:buNone/>
            </a:pPr>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Oligosacharidy</a:t>
            </a:r>
            <a:endParaRPr lang="cs-CZ" dirty="0"/>
          </a:p>
        </p:txBody>
      </p:sp>
      <p:sp>
        <p:nvSpPr>
          <p:cNvPr id="3" name="Zástupný symbol pro obsah 2"/>
          <p:cNvSpPr>
            <a:spLocks noGrp="1"/>
          </p:cNvSpPr>
          <p:nvPr>
            <p:ph sz="quarter" idx="1"/>
          </p:nvPr>
        </p:nvSpPr>
        <p:spPr/>
        <p:txBody>
          <a:bodyPr/>
          <a:lstStyle/>
          <a:p>
            <a:r>
              <a:rPr lang="cs-CZ" sz="3200" dirty="0" smtClean="0"/>
              <a:t>obsahují 2-10 monosacharidových jednotek</a:t>
            </a:r>
          </a:p>
          <a:p>
            <a:r>
              <a:rPr lang="cs-CZ" dirty="0" smtClean="0"/>
              <a:t>významné především disacharidy</a:t>
            </a:r>
          </a:p>
          <a:p>
            <a:pPr lvl="1"/>
            <a:r>
              <a:rPr lang="cs-CZ" dirty="0" smtClean="0"/>
              <a:t>Sacharóza</a:t>
            </a:r>
          </a:p>
          <a:p>
            <a:pPr lvl="1"/>
            <a:r>
              <a:rPr lang="cs-CZ" dirty="0" smtClean="0"/>
              <a:t>Laktóza</a:t>
            </a:r>
          </a:p>
          <a:p>
            <a:pPr lvl="1"/>
            <a:r>
              <a:rPr lang="cs-CZ" dirty="0" smtClean="0"/>
              <a:t>Maltóza</a:t>
            </a:r>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Sacharóza</a:t>
            </a:r>
            <a:endParaRPr lang="cs-CZ" dirty="0"/>
          </a:p>
        </p:txBody>
      </p:sp>
      <p:sp>
        <p:nvSpPr>
          <p:cNvPr id="3" name="Zástupný symbol pro obsah 2"/>
          <p:cNvSpPr>
            <a:spLocks noGrp="1"/>
          </p:cNvSpPr>
          <p:nvPr>
            <p:ph sz="quarter" idx="1"/>
          </p:nvPr>
        </p:nvSpPr>
        <p:spPr/>
        <p:txBody>
          <a:bodyPr>
            <a:normAutofit/>
          </a:bodyPr>
          <a:lstStyle/>
          <a:p>
            <a:pPr>
              <a:lnSpc>
                <a:spcPct val="90000"/>
              </a:lnSpc>
            </a:pPr>
            <a:r>
              <a:rPr lang="cs-CZ" sz="3200" dirty="0" smtClean="0"/>
              <a:t>Skládá se z jedné </a:t>
            </a:r>
            <a:r>
              <a:rPr lang="cs-CZ" sz="3500" dirty="0" smtClean="0"/>
              <a:t>molekuly glukózy </a:t>
            </a:r>
            <a:r>
              <a:rPr lang="cs-CZ" sz="3200" dirty="0" smtClean="0"/>
              <a:t>a jedné molekuly fruktózy</a:t>
            </a:r>
          </a:p>
          <a:p>
            <a:pPr>
              <a:lnSpc>
                <a:spcPct val="90000"/>
              </a:lnSpc>
            </a:pPr>
            <a:r>
              <a:rPr lang="cs-CZ" sz="3200" dirty="0" smtClean="0"/>
              <a:t>Bílá krystalická látka sladké chuti</a:t>
            </a:r>
          </a:p>
          <a:p>
            <a:pPr>
              <a:lnSpc>
                <a:spcPct val="90000"/>
              </a:lnSpc>
            </a:pPr>
            <a:r>
              <a:rPr lang="cs-CZ" sz="3200" dirty="0" smtClean="0"/>
              <a:t>Energeticky bohatá </a:t>
            </a:r>
          </a:p>
          <a:p>
            <a:pPr>
              <a:lnSpc>
                <a:spcPct val="90000"/>
              </a:lnSpc>
            </a:pPr>
            <a:r>
              <a:rPr lang="cs-CZ" sz="3200" dirty="0" smtClean="0"/>
              <a:t>Nachází se ve všech rostlinách (cukrová řepa, cukrová třtina)</a:t>
            </a:r>
          </a:p>
          <a:p>
            <a:pPr>
              <a:lnSpc>
                <a:spcPct val="90000"/>
              </a:lnSpc>
            </a:pPr>
            <a:r>
              <a:rPr lang="cs-CZ" sz="3200" dirty="0" smtClean="0"/>
              <a:t>Zahříváním se mění v karamel</a:t>
            </a:r>
          </a:p>
          <a:p>
            <a:pPr>
              <a:lnSpc>
                <a:spcPct val="90000"/>
              </a:lnSpc>
            </a:pPr>
            <a:r>
              <a:rPr lang="cs-CZ" sz="3200" dirty="0" smtClean="0"/>
              <a:t>Použití: slazení potravin a nápojů</a:t>
            </a:r>
          </a:p>
          <a:p>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Laktóza</a:t>
            </a:r>
            <a:endParaRPr lang="cs-CZ" dirty="0"/>
          </a:p>
        </p:txBody>
      </p:sp>
      <p:sp>
        <p:nvSpPr>
          <p:cNvPr id="3" name="Zástupný symbol pro obsah 2"/>
          <p:cNvSpPr>
            <a:spLocks noGrp="1"/>
          </p:cNvSpPr>
          <p:nvPr>
            <p:ph sz="quarter" idx="1"/>
          </p:nvPr>
        </p:nvSpPr>
        <p:spPr/>
        <p:txBody>
          <a:bodyPr/>
          <a:lstStyle/>
          <a:p>
            <a:r>
              <a:rPr lang="cs-CZ" dirty="0" smtClean="0"/>
              <a:t>Označována jako mléčný cukr</a:t>
            </a:r>
          </a:p>
          <a:p>
            <a:r>
              <a:rPr lang="cs-CZ" dirty="0" smtClean="0"/>
              <a:t> Skládá se z galaktózy a glukózy</a:t>
            </a:r>
          </a:p>
          <a:p>
            <a:r>
              <a:rPr lang="cs-CZ" dirty="0" smtClean="0"/>
              <a:t>Nachází se v mléce, mléčných výrobcích, v mateřském mléce</a:t>
            </a:r>
          </a:p>
          <a:p>
            <a:r>
              <a:rPr lang="cs-CZ" dirty="0" smtClean="0"/>
              <a:t>V tenkém střevě je štěpena pomocí enzymu laktázy</a:t>
            </a:r>
          </a:p>
          <a:p>
            <a:r>
              <a:rPr lang="cs-CZ" dirty="0" smtClean="0"/>
              <a:t>Intolerance laktózy</a:t>
            </a:r>
          </a:p>
          <a:p>
            <a:pPr lvl="1"/>
            <a:r>
              <a:rPr lang="cs-CZ" dirty="0" smtClean="0"/>
              <a:t>Způsobena nedostatkem enzymu laktázy</a:t>
            </a:r>
            <a:endParaRPr lang="cs-CZ" dirty="0"/>
          </a:p>
        </p:txBody>
      </p:sp>
      <p:pic>
        <p:nvPicPr>
          <p:cNvPr id="4" name="Obrázek 3" descr="3mleko.jpg"/>
          <p:cNvPicPr>
            <a:picLocks noChangeAspect="1"/>
          </p:cNvPicPr>
          <p:nvPr/>
        </p:nvPicPr>
        <p:blipFill>
          <a:blip r:embed="rId2" cstate="print"/>
          <a:stretch>
            <a:fillRect/>
          </a:stretch>
        </p:blipFill>
        <p:spPr>
          <a:xfrm>
            <a:off x="6734944" y="0"/>
            <a:ext cx="2409056" cy="1806792"/>
          </a:xfrm>
          <a:prstGeom prst="rect">
            <a:avLst/>
          </a:prstGeom>
          <a:ln>
            <a:noFill/>
          </a:ln>
          <a:effectLst>
            <a:softEdge rad="112500"/>
          </a:effectLst>
        </p:spPr>
      </p:pic>
      <p:pic>
        <p:nvPicPr>
          <p:cNvPr id="5" name="Obrázek 4" descr="images.jpg"/>
          <p:cNvPicPr>
            <a:picLocks noChangeAspect="1"/>
          </p:cNvPicPr>
          <p:nvPr/>
        </p:nvPicPr>
        <p:blipFill>
          <a:blip r:embed="rId3" cstate="print"/>
          <a:stretch>
            <a:fillRect/>
          </a:stretch>
        </p:blipFill>
        <p:spPr>
          <a:xfrm>
            <a:off x="7042258" y="5074965"/>
            <a:ext cx="2101742" cy="1783035"/>
          </a:xfrm>
          <a:prstGeom prst="rect">
            <a:avLst/>
          </a:prstGeom>
          <a:ln>
            <a:noFill/>
          </a:ln>
          <a:effectLst>
            <a:softEdge rad="112500"/>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Maltóza</a:t>
            </a:r>
            <a:endParaRPr lang="cs-CZ" dirty="0"/>
          </a:p>
        </p:txBody>
      </p:sp>
      <p:sp>
        <p:nvSpPr>
          <p:cNvPr id="3" name="Zástupný symbol pro obsah 2"/>
          <p:cNvSpPr>
            <a:spLocks noGrp="1"/>
          </p:cNvSpPr>
          <p:nvPr>
            <p:ph sz="quarter" idx="1"/>
          </p:nvPr>
        </p:nvSpPr>
        <p:spPr/>
        <p:txBody>
          <a:bodyPr/>
          <a:lstStyle/>
          <a:p>
            <a:r>
              <a:rPr lang="cs-CZ" dirty="0" smtClean="0"/>
              <a:t>Označována jako sladový cukr</a:t>
            </a:r>
          </a:p>
          <a:p>
            <a:r>
              <a:rPr lang="cs-CZ" dirty="0" smtClean="0"/>
              <a:t>Skládá se ze dvou molekul glukózy</a:t>
            </a:r>
          </a:p>
          <a:p>
            <a:r>
              <a:rPr lang="cs-CZ" dirty="0" smtClean="0"/>
              <a:t>Uvolňuje se ze škrobu při klíčení ječmene nebo při rozkládání škrobu amylázou</a:t>
            </a:r>
          </a:p>
          <a:p>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Polysacharidy</a:t>
            </a:r>
            <a:endParaRPr lang="cs-CZ" dirty="0"/>
          </a:p>
        </p:txBody>
      </p:sp>
      <p:sp>
        <p:nvSpPr>
          <p:cNvPr id="3" name="Zástupný symbol pro obsah 2"/>
          <p:cNvSpPr>
            <a:spLocks noGrp="1"/>
          </p:cNvSpPr>
          <p:nvPr>
            <p:ph sz="quarter" idx="1"/>
          </p:nvPr>
        </p:nvSpPr>
        <p:spPr/>
        <p:txBody>
          <a:bodyPr>
            <a:normAutofit/>
          </a:bodyPr>
          <a:lstStyle/>
          <a:p>
            <a:r>
              <a:rPr lang="cs-CZ" dirty="0" smtClean="0"/>
              <a:t>Jsou tvořeny mnoha monosacharidovými jednotkami, které jsou spojené </a:t>
            </a:r>
            <a:r>
              <a:rPr lang="cs-CZ" dirty="0" err="1" smtClean="0"/>
              <a:t>glykosidovou</a:t>
            </a:r>
            <a:r>
              <a:rPr lang="cs-CZ" dirty="0" smtClean="0"/>
              <a:t> vazbou</a:t>
            </a:r>
          </a:p>
          <a:p>
            <a:r>
              <a:rPr lang="cs-CZ" dirty="0" smtClean="0"/>
              <a:t>Jestliže se molekula polysacharidu skládá jen z jednoho druhu monosacharidových jednotek, nazýváme je </a:t>
            </a:r>
            <a:r>
              <a:rPr lang="cs-CZ" i="1" dirty="0" err="1" smtClean="0">
                <a:solidFill>
                  <a:schemeClr val="accent2">
                    <a:lumMod val="75000"/>
                  </a:schemeClr>
                </a:solidFill>
              </a:rPr>
              <a:t>homopolysacharidy</a:t>
            </a:r>
            <a:endParaRPr lang="cs-CZ" i="1" dirty="0" smtClean="0">
              <a:solidFill>
                <a:schemeClr val="accent2">
                  <a:lumMod val="75000"/>
                </a:schemeClr>
              </a:solidFill>
            </a:endParaRPr>
          </a:p>
          <a:p>
            <a:r>
              <a:rPr lang="cs-CZ" dirty="0" smtClean="0"/>
              <a:t>V opačném případě </a:t>
            </a:r>
            <a:r>
              <a:rPr lang="cs-CZ" i="1" dirty="0" err="1" smtClean="0">
                <a:solidFill>
                  <a:schemeClr val="accent2">
                    <a:lumMod val="75000"/>
                  </a:schemeClr>
                </a:solidFill>
              </a:rPr>
              <a:t>heteropolysacharidy</a:t>
            </a:r>
            <a:endParaRPr lang="cs-CZ" i="1" dirty="0" smtClean="0">
              <a:solidFill>
                <a:schemeClr val="accent2">
                  <a:lumMod val="75000"/>
                </a:schemeClr>
              </a:solidFill>
            </a:endParaRPr>
          </a:p>
          <a:p>
            <a:r>
              <a:rPr lang="cs-CZ" dirty="0" smtClean="0"/>
              <a:t>Škrob, glykogen, celulóza, hemicelulóza, pektin</a:t>
            </a:r>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Škrob</a:t>
            </a:r>
            <a:endParaRPr lang="cs-CZ" dirty="0"/>
          </a:p>
        </p:txBody>
      </p:sp>
      <p:sp>
        <p:nvSpPr>
          <p:cNvPr id="3" name="Zástupný symbol pro obsah 2"/>
          <p:cNvSpPr>
            <a:spLocks noGrp="1"/>
          </p:cNvSpPr>
          <p:nvPr>
            <p:ph sz="quarter" idx="1"/>
          </p:nvPr>
        </p:nvSpPr>
        <p:spPr>
          <a:xfrm>
            <a:off x="612648" y="1600200"/>
            <a:ext cx="8135816" cy="4781128"/>
          </a:xfrm>
        </p:spPr>
        <p:txBody>
          <a:bodyPr>
            <a:normAutofit fontScale="85000" lnSpcReduction="10000"/>
          </a:bodyPr>
          <a:lstStyle/>
          <a:p>
            <a:pPr>
              <a:lnSpc>
                <a:spcPct val="110000"/>
              </a:lnSpc>
            </a:pPr>
            <a:r>
              <a:rPr lang="cs-CZ" sz="3200" dirty="0" smtClean="0"/>
              <a:t>Základní složka potravy</a:t>
            </a:r>
          </a:p>
          <a:p>
            <a:pPr>
              <a:lnSpc>
                <a:spcPct val="110000"/>
              </a:lnSpc>
            </a:pPr>
            <a:r>
              <a:rPr lang="cs-CZ" sz="3200" dirty="0" smtClean="0"/>
              <a:t>Směs </a:t>
            </a:r>
            <a:r>
              <a:rPr lang="cs-CZ" sz="3200" dirty="0" err="1" smtClean="0"/>
              <a:t>amylosy</a:t>
            </a:r>
            <a:r>
              <a:rPr lang="cs-CZ" sz="3200" dirty="0" smtClean="0"/>
              <a:t> (10-20 %) a amylopektinu (80-90 %) </a:t>
            </a:r>
          </a:p>
          <a:p>
            <a:pPr>
              <a:lnSpc>
                <a:spcPct val="110000"/>
              </a:lnSpc>
            </a:pPr>
            <a:r>
              <a:rPr lang="cs-CZ" sz="3200" dirty="0" smtClean="0"/>
              <a:t>Využití v potravinářství, papírenství</a:t>
            </a:r>
          </a:p>
          <a:p>
            <a:pPr>
              <a:lnSpc>
                <a:spcPct val="110000"/>
              </a:lnSpc>
            </a:pPr>
            <a:r>
              <a:rPr lang="cs-CZ" sz="3200" dirty="0" smtClean="0"/>
              <a:t>Ovlivňuje funkční vlastnosti potravin (zahuštění, zpevnění potravinářského výrobku)</a:t>
            </a:r>
          </a:p>
          <a:p>
            <a:pPr>
              <a:lnSpc>
                <a:spcPct val="110000"/>
              </a:lnSpc>
            </a:pPr>
            <a:r>
              <a:rPr lang="cs-CZ" sz="3200" dirty="0" smtClean="0"/>
              <a:t>Zdroj škrobu: brambory, kukuřice, pšenice, rýže, pudink v prášku, maltodextrin</a:t>
            </a:r>
          </a:p>
          <a:p>
            <a:pPr>
              <a:lnSpc>
                <a:spcPct val="110000"/>
              </a:lnSpc>
            </a:pPr>
            <a:r>
              <a:rPr lang="cs-CZ" sz="3200" dirty="0" smtClean="0"/>
              <a:t>Maltodextrin je práškový výrobek ze škrobu, získává se enzymovou hydrolýzou škrobu</a:t>
            </a:r>
            <a:endParaRPr lang="cs-CZ" sz="3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Glykogen</a:t>
            </a:r>
            <a:endParaRPr lang="cs-CZ" dirty="0"/>
          </a:p>
        </p:txBody>
      </p:sp>
      <p:sp>
        <p:nvSpPr>
          <p:cNvPr id="3" name="Zástupný symbol pro obsah 2"/>
          <p:cNvSpPr>
            <a:spLocks noGrp="1"/>
          </p:cNvSpPr>
          <p:nvPr>
            <p:ph sz="quarter" idx="1"/>
          </p:nvPr>
        </p:nvSpPr>
        <p:spPr/>
        <p:txBody>
          <a:bodyPr/>
          <a:lstStyle/>
          <a:p>
            <a:r>
              <a:rPr lang="cs-CZ" sz="3200" dirty="0" smtClean="0"/>
              <a:t>Zásobní polysacharid živočichů</a:t>
            </a:r>
          </a:p>
          <a:p>
            <a:r>
              <a:rPr lang="cs-CZ" sz="3200" dirty="0" smtClean="0"/>
              <a:t>Jaterní, svalový</a:t>
            </a:r>
          </a:p>
          <a:p>
            <a:r>
              <a:rPr lang="cs-CZ" sz="3200" dirty="0" smtClean="0"/>
              <a:t>Při poklesu glykémie se glykogen štěpí na glukosu (</a:t>
            </a:r>
            <a:r>
              <a:rPr lang="cs-CZ" sz="3200" dirty="0" err="1" smtClean="0"/>
              <a:t>glykogenolýza</a:t>
            </a:r>
            <a:r>
              <a:rPr lang="cs-CZ" sz="3200" dirty="0" smtClean="0"/>
              <a:t>)</a:t>
            </a:r>
          </a:p>
          <a:p>
            <a:r>
              <a:rPr lang="cs-CZ" sz="3200" dirty="0" smtClean="0"/>
              <a:t>Tělo je schopné naopak glykogen vyrábět (z glukosy)</a:t>
            </a:r>
          </a:p>
          <a:p>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smtClean="0"/>
              <a:t>Polyoly</a:t>
            </a:r>
            <a:r>
              <a:rPr lang="cs-CZ" dirty="0" smtClean="0"/>
              <a:t> – cukerné alkoholy</a:t>
            </a:r>
            <a:endParaRPr lang="cs-CZ" dirty="0"/>
          </a:p>
        </p:txBody>
      </p:sp>
      <p:sp>
        <p:nvSpPr>
          <p:cNvPr id="3" name="Zástupný symbol pro obsah 2"/>
          <p:cNvSpPr>
            <a:spLocks noGrp="1"/>
          </p:cNvSpPr>
          <p:nvPr>
            <p:ph sz="quarter" idx="1"/>
          </p:nvPr>
        </p:nvSpPr>
        <p:spPr/>
        <p:txBody>
          <a:bodyPr/>
          <a:lstStyle/>
          <a:p>
            <a:r>
              <a:rPr lang="cs-CZ" dirty="0" err="1" smtClean="0"/>
              <a:t>Sorbitol</a:t>
            </a:r>
            <a:r>
              <a:rPr lang="cs-CZ" dirty="0" smtClean="0"/>
              <a:t>, </a:t>
            </a:r>
            <a:r>
              <a:rPr lang="cs-CZ" dirty="0" err="1" smtClean="0"/>
              <a:t>mannitol</a:t>
            </a:r>
            <a:r>
              <a:rPr lang="cs-CZ" dirty="0" smtClean="0"/>
              <a:t>, </a:t>
            </a:r>
            <a:r>
              <a:rPr lang="cs-CZ" dirty="0" err="1" smtClean="0"/>
              <a:t>lactitol</a:t>
            </a:r>
            <a:r>
              <a:rPr lang="cs-CZ" dirty="0" smtClean="0"/>
              <a:t>, </a:t>
            </a:r>
            <a:r>
              <a:rPr lang="cs-CZ" dirty="0" err="1" smtClean="0"/>
              <a:t>xylitol</a:t>
            </a:r>
            <a:r>
              <a:rPr lang="cs-CZ" dirty="0" smtClean="0"/>
              <a:t>, </a:t>
            </a:r>
            <a:r>
              <a:rPr lang="cs-CZ" dirty="0" err="1" smtClean="0"/>
              <a:t>erythritol</a:t>
            </a:r>
            <a:r>
              <a:rPr lang="cs-CZ" dirty="0" smtClean="0"/>
              <a:t>, </a:t>
            </a:r>
            <a:r>
              <a:rPr lang="cs-CZ" dirty="0" err="1" smtClean="0"/>
              <a:t>isomalt</a:t>
            </a:r>
            <a:r>
              <a:rPr lang="cs-CZ" dirty="0" smtClean="0"/>
              <a:t>, </a:t>
            </a:r>
            <a:r>
              <a:rPr lang="cs-CZ" dirty="0" err="1" smtClean="0"/>
              <a:t>maltitol</a:t>
            </a:r>
            <a:endParaRPr lang="cs-CZ" dirty="0" smtClean="0"/>
          </a:p>
          <a:p>
            <a:r>
              <a:rPr lang="cs-CZ" dirty="0" smtClean="0"/>
              <a:t>Alkoholy glukózy nebo jiných „cukrů“</a:t>
            </a:r>
          </a:p>
          <a:p>
            <a:r>
              <a:rPr lang="cs-CZ" dirty="0" smtClean="0"/>
              <a:t>Přirozeně se vyskytují v některých druzích ovoce, nebo se vyrábějí uměle</a:t>
            </a:r>
          </a:p>
          <a:p>
            <a:r>
              <a:rPr lang="cs-CZ" dirty="0" smtClean="0"/>
              <a:t>Mají sladkou chuť, používají se jako sladidla</a:t>
            </a:r>
          </a:p>
          <a:p>
            <a:r>
              <a:rPr lang="cs-CZ" dirty="0" smtClean="0"/>
              <a:t>Menší výkyvy glykémie, nezpůsobují zubní kaz, ale mohou způsobit flatulenci a průjmy</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Terminologie </a:t>
            </a:r>
            <a:r>
              <a:rPr lang="cs-CZ" smtClean="0">
                <a:solidFill>
                  <a:srgbClr val="00B050"/>
                </a:solidFill>
              </a:rPr>
              <a:t>☺</a:t>
            </a:r>
            <a:r>
              <a:rPr lang="cs-CZ" smtClean="0">
                <a:solidFill>
                  <a:srgbClr val="FF0000"/>
                </a:solidFill>
              </a:rPr>
              <a:t>x </a:t>
            </a:r>
            <a:endParaRPr lang="cs-CZ" dirty="0">
              <a:solidFill>
                <a:srgbClr val="FF0000"/>
              </a:solidFill>
            </a:endParaRPr>
          </a:p>
        </p:txBody>
      </p:sp>
      <p:sp>
        <p:nvSpPr>
          <p:cNvPr id="5" name="Zástupný symbol pro obsah 4"/>
          <p:cNvSpPr>
            <a:spLocks noGrp="1"/>
          </p:cNvSpPr>
          <p:nvPr>
            <p:ph sz="quarter" idx="1"/>
          </p:nvPr>
        </p:nvSpPr>
        <p:spPr/>
        <p:txBody>
          <a:bodyPr/>
          <a:lstStyle/>
          <a:p>
            <a:r>
              <a:rPr lang="cs-CZ" dirty="0" smtClean="0"/>
              <a:t>Česká</a:t>
            </a:r>
          </a:p>
          <a:p>
            <a:pPr lvl="1"/>
            <a:r>
              <a:rPr lang="cs-CZ" dirty="0" smtClean="0">
                <a:solidFill>
                  <a:srgbClr val="00B050"/>
                </a:solidFill>
              </a:rPr>
              <a:t>Sacharidy	 ☺</a:t>
            </a:r>
          </a:p>
          <a:p>
            <a:pPr lvl="1"/>
            <a:r>
              <a:rPr lang="cs-CZ" dirty="0" smtClean="0">
                <a:solidFill>
                  <a:schemeClr val="accent1">
                    <a:lumMod val="50000"/>
                  </a:schemeClr>
                </a:solidFill>
              </a:rPr>
              <a:t>Glycidy	zastaralé</a:t>
            </a:r>
          </a:p>
          <a:p>
            <a:pPr lvl="1"/>
            <a:r>
              <a:rPr lang="cs-CZ" dirty="0" smtClean="0">
                <a:solidFill>
                  <a:srgbClr val="FF0000"/>
                </a:solidFill>
              </a:rPr>
              <a:t>Cukry		 x</a:t>
            </a:r>
          </a:p>
          <a:p>
            <a:pPr lvl="1"/>
            <a:r>
              <a:rPr lang="cs-CZ" dirty="0" smtClean="0">
                <a:solidFill>
                  <a:srgbClr val="FF0000"/>
                </a:solidFill>
              </a:rPr>
              <a:t>Uhlohydráty	 x</a:t>
            </a:r>
          </a:p>
          <a:p>
            <a:pPr lvl="1"/>
            <a:r>
              <a:rPr lang="cs-CZ" dirty="0" err="1" smtClean="0">
                <a:solidFill>
                  <a:srgbClr val="FF0000"/>
                </a:solidFill>
              </a:rPr>
              <a:t>Karbohydráty</a:t>
            </a:r>
            <a:r>
              <a:rPr lang="cs-CZ" dirty="0" smtClean="0">
                <a:solidFill>
                  <a:srgbClr val="FF0000"/>
                </a:solidFill>
              </a:rPr>
              <a:t>	 x</a:t>
            </a:r>
          </a:p>
          <a:p>
            <a:pPr lvl="1"/>
            <a:r>
              <a:rPr lang="cs-CZ" dirty="0" smtClean="0">
                <a:solidFill>
                  <a:srgbClr val="FF0000"/>
                </a:solidFill>
              </a:rPr>
              <a:t>Uhlovodany</a:t>
            </a:r>
            <a:r>
              <a:rPr lang="cs-CZ" dirty="0" smtClean="0"/>
              <a:t>	</a:t>
            </a:r>
            <a:r>
              <a:rPr lang="cs-CZ" dirty="0" smtClean="0">
                <a:solidFill>
                  <a:srgbClr val="FF0000"/>
                </a:solidFill>
              </a:rPr>
              <a:t> x</a:t>
            </a:r>
            <a:endParaRPr lang="cs-CZ" dirty="0" smtClean="0"/>
          </a:p>
          <a:p>
            <a:endParaRPr lang="cs-CZ" dirty="0"/>
          </a:p>
        </p:txBody>
      </p:sp>
      <p:sp>
        <p:nvSpPr>
          <p:cNvPr id="6" name="Zástupný symbol pro obsah 5"/>
          <p:cNvSpPr>
            <a:spLocks noGrp="1"/>
          </p:cNvSpPr>
          <p:nvPr>
            <p:ph sz="quarter" idx="2"/>
          </p:nvPr>
        </p:nvSpPr>
        <p:spPr/>
        <p:txBody>
          <a:bodyPr/>
          <a:lstStyle/>
          <a:p>
            <a:r>
              <a:rPr lang="cs-CZ" dirty="0" smtClean="0"/>
              <a:t>Anglická</a:t>
            </a:r>
          </a:p>
          <a:p>
            <a:pPr lvl="1"/>
            <a:r>
              <a:rPr lang="cs-CZ" dirty="0" err="1" smtClean="0">
                <a:solidFill>
                  <a:srgbClr val="00B050"/>
                </a:solidFill>
              </a:rPr>
              <a:t>Carbohydrates</a:t>
            </a:r>
            <a:r>
              <a:rPr lang="cs-CZ" dirty="0" smtClean="0"/>
              <a:t> </a:t>
            </a:r>
            <a:r>
              <a:rPr lang="cs-CZ" dirty="0" smtClean="0">
                <a:solidFill>
                  <a:srgbClr val="00B050"/>
                </a:solidFill>
              </a:rPr>
              <a:t>☺</a:t>
            </a:r>
            <a:endParaRPr lang="cs-CZ" dirty="0" smtClean="0"/>
          </a:p>
          <a:p>
            <a:pPr lvl="1"/>
            <a:r>
              <a:rPr lang="cs-CZ" dirty="0" err="1" smtClean="0">
                <a:solidFill>
                  <a:schemeClr val="bg2">
                    <a:lumMod val="75000"/>
                  </a:schemeClr>
                </a:solidFill>
              </a:rPr>
              <a:t>Saccharides</a:t>
            </a:r>
            <a:r>
              <a:rPr lang="cs-CZ" dirty="0" smtClean="0">
                <a:solidFill>
                  <a:schemeClr val="bg2">
                    <a:lumMod val="75000"/>
                  </a:schemeClr>
                </a:solidFill>
              </a:rPr>
              <a:t> </a:t>
            </a:r>
          </a:p>
          <a:p>
            <a:pPr lvl="1"/>
            <a:r>
              <a:rPr lang="cs-CZ" dirty="0" smtClean="0">
                <a:solidFill>
                  <a:schemeClr val="accent4">
                    <a:lumMod val="75000"/>
                  </a:schemeClr>
                </a:solidFill>
              </a:rPr>
              <a:t>CHO‘s</a:t>
            </a:r>
            <a:r>
              <a:rPr lang="cs-CZ" dirty="0" smtClean="0"/>
              <a:t>		</a:t>
            </a:r>
            <a:r>
              <a:rPr lang="cs-CZ" dirty="0" smtClean="0">
                <a:solidFill>
                  <a:srgbClr val="00B050"/>
                </a:solidFill>
              </a:rPr>
              <a:t> ☺</a:t>
            </a:r>
            <a:endParaRPr lang="cs-CZ" dirty="0" smtClean="0"/>
          </a:p>
          <a:p>
            <a:pPr lvl="1"/>
            <a:r>
              <a:rPr lang="cs-CZ" dirty="0" err="1" smtClean="0">
                <a:solidFill>
                  <a:srgbClr val="FF0000"/>
                </a:solidFill>
              </a:rPr>
              <a:t>Sugar</a:t>
            </a:r>
            <a:r>
              <a:rPr lang="cs-CZ" dirty="0" smtClean="0">
                <a:solidFill>
                  <a:srgbClr val="FF0000"/>
                </a:solidFill>
              </a:rPr>
              <a:t>		 x</a:t>
            </a:r>
            <a:endParaRPr lang="cs-CZ" dirty="0">
              <a:solidFill>
                <a:srgbClr val="FF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Otázky</a:t>
            </a:r>
            <a:endParaRPr lang="cs-CZ" dirty="0"/>
          </a:p>
        </p:txBody>
      </p:sp>
      <p:sp>
        <p:nvSpPr>
          <p:cNvPr id="3" name="Zástupný symbol pro obsah 2"/>
          <p:cNvSpPr>
            <a:spLocks noGrp="1"/>
          </p:cNvSpPr>
          <p:nvPr>
            <p:ph sz="quarter" idx="1"/>
          </p:nvPr>
        </p:nvSpPr>
        <p:spPr/>
        <p:txBody>
          <a:bodyPr>
            <a:normAutofit lnSpcReduction="10000"/>
          </a:bodyPr>
          <a:lstStyle/>
          <a:p>
            <a:endParaRPr lang="cs-CZ" dirty="0" smtClean="0"/>
          </a:p>
          <a:p>
            <a:endParaRPr lang="cs-CZ" dirty="0" smtClean="0"/>
          </a:p>
          <a:p>
            <a:endParaRPr lang="cs-CZ" dirty="0" smtClean="0"/>
          </a:p>
          <a:p>
            <a:endParaRPr lang="cs-CZ" dirty="0" smtClean="0"/>
          </a:p>
          <a:p>
            <a:r>
              <a:rPr lang="cs-CZ" dirty="0" smtClean="0"/>
              <a:t>1) Které sacharidy řadíme mezi disacharidy?</a:t>
            </a:r>
          </a:p>
          <a:p>
            <a:r>
              <a:rPr lang="cs-CZ" dirty="0" smtClean="0"/>
              <a:t>2) Jakou energetickou hodnotu poskytuje 1g sacharidů?</a:t>
            </a:r>
          </a:p>
          <a:p>
            <a:r>
              <a:rPr lang="cs-CZ" dirty="0" smtClean="0"/>
              <a:t>3) Ve kterých potravinách nalezneme galaktózu?</a:t>
            </a:r>
          </a:p>
          <a:p>
            <a:endParaRPr lang="cs-CZ" dirty="0"/>
          </a:p>
        </p:txBody>
      </p:sp>
      <p:pic>
        <p:nvPicPr>
          <p:cNvPr id="4" name="Obrázek 3" descr="otazník.jpg"/>
          <p:cNvPicPr>
            <a:picLocks noChangeAspect="1"/>
          </p:cNvPicPr>
          <p:nvPr/>
        </p:nvPicPr>
        <p:blipFill>
          <a:blip r:embed="rId2" cstate="print"/>
          <a:stretch>
            <a:fillRect/>
          </a:stretch>
        </p:blipFill>
        <p:spPr>
          <a:xfrm>
            <a:off x="3419872" y="1556792"/>
            <a:ext cx="2143125" cy="2143125"/>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Sladivost</a:t>
            </a:r>
            <a:endParaRPr lang="cs-CZ" dirty="0"/>
          </a:p>
        </p:txBody>
      </p:sp>
      <p:graphicFrame>
        <p:nvGraphicFramePr>
          <p:cNvPr id="4" name="Tabulka 3"/>
          <p:cNvGraphicFramePr>
            <a:graphicFrameLocks noGrp="1"/>
          </p:cNvGraphicFramePr>
          <p:nvPr/>
        </p:nvGraphicFramePr>
        <p:xfrm>
          <a:off x="539552" y="1628800"/>
          <a:ext cx="8064896" cy="4752528"/>
        </p:xfrm>
        <a:graphic>
          <a:graphicData uri="http://schemas.openxmlformats.org/drawingml/2006/table">
            <a:tbl>
              <a:tblPr firstRow="1" bandRow="1">
                <a:tableStyleId>{F5AB1C69-6EDB-4FF4-983F-18BD219EF322}</a:tableStyleId>
              </a:tblPr>
              <a:tblGrid>
                <a:gridCol w="2016224"/>
                <a:gridCol w="2016224"/>
                <a:gridCol w="2016224"/>
                <a:gridCol w="2016224"/>
              </a:tblGrid>
              <a:tr h="1274896">
                <a:tc>
                  <a:txBody>
                    <a:bodyPr/>
                    <a:lstStyle/>
                    <a:p>
                      <a:r>
                        <a:rPr kumimoji="0" lang="cs-CZ" sz="2000" kern="1200" dirty="0" smtClean="0"/>
                        <a:t>Sladidlo</a:t>
                      </a:r>
                    </a:p>
                    <a:p>
                      <a:endParaRPr lang="cs-CZ" sz="2000" b="1" dirty="0">
                        <a:solidFill>
                          <a:schemeClr val="bg1"/>
                        </a:solidFill>
                      </a:endParaRPr>
                    </a:p>
                  </a:txBody>
                  <a:tcPr/>
                </a:tc>
                <a:tc>
                  <a:txBody>
                    <a:bodyPr/>
                    <a:lstStyle/>
                    <a:p>
                      <a:r>
                        <a:rPr kumimoji="0" lang="cs-CZ" sz="2000" kern="1200" dirty="0" smtClean="0"/>
                        <a:t>Sladivost vůči sacharóze</a:t>
                      </a:r>
                      <a:endParaRPr lang="cs-CZ" sz="2000" b="1" dirty="0">
                        <a:solidFill>
                          <a:schemeClr val="bg1"/>
                        </a:solidFill>
                      </a:endParaRPr>
                    </a:p>
                  </a:txBody>
                  <a:tcPr/>
                </a:tc>
                <a:tc>
                  <a:txBody>
                    <a:bodyPr/>
                    <a:lstStyle/>
                    <a:p>
                      <a:r>
                        <a:rPr kumimoji="0" lang="cs-CZ" sz="2000" kern="1200" dirty="0" smtClean="0"/>
                        <a:t>Sladidlo </a:t>
                      </a:r>
                      <a:endParaRPr lang="cs-CZ" sz="2000" b="1" dirty="0">
                        <a:solidFill>
                          <a:schemeClr val="bg1"/>
                        </a:solidFill>
                      </a:endParaRPr>
                    </a:p>
                  </a:txBody>
                  <a:tcPr/>
                </a:tc>
                <a:tc>
                  <a:txBody>
                    <a:bodyPr/>
                    <a:lstStyle/>
                    <a:p>
                      <a:r>
                        <a:rPr kumimoji="0" lang="cs-CZ" sz="2000" kern="1200" dirty="0" smtClean="0"/>
                        <a:t>Sladivost vůči sacharóze</a:t>
                      </a:r>
                      <a:endParaRPr lang="cs-CZ" sz="2000" b="1" dirty="0">
                        <a:solidFill>
                          <a:schemeClr val="bg1"/>
                        </a:solidFill>
                      </a:endParaRPr>
                    </a:p>
                  </a:txBody>
                  <a:tcPr/>
                </a:tc>
              </a:tr>
              <a:tr h="5170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cs-CZ" sz="1800" kern="1200" dirty="0" err="1" smtClean="0"/>
                        <a:t>sukralóza</a:t>
                      </a:r>
                      <a:endParaRPr kumimoji="0" lang="cs-CZ" sz="1800" b="0" kern="1200" dirty="0" smtClean="0">
                        <a:solidFill>
                          <a:schemeClr val="tx1"/>
                        </a:solidFill>
                        <a:latin typeface="+mn-lt"/>
                        <a:ea typeface="+mn-ea"/>
                        <a:cs typeface="+mn-cs"/>
                      </a:endParaRPr>
                    </a:p>
                  </a:txBody>
                  <a:tcPr/>
                </a:tc>
                <a:tc>
                  <a:txBody>
                    <a:bodyPr/>
                    <a:lstStyle/>
                    <a:p>
                      <a:r>
                        <a:rPr lang="cs-CZ" dirty="0" smtClean="0"/>
                        <a:t>600</a:t>
                      </a:r>
                      <a:endParaRPr lang="cs-CZ" b="0" dirty="0">
                        <a:solidFill>
                          <a:schemeClr val="tx1"/>
                        </a:solidFill>
                      </a:endParaRPr>
                    </a:p>
                  </a:txBody>
                  <a:tcPr/>
                </a:tc>
                <a:tc>
                  <a:txBody>
                    <a:bodyPr/>
                    <a:lstStyle/>
                    <a:p>
                      <a:r>
                        <a:rPr lang="cs-CZ" dirty="0" smtClean="0"/>
                        <a:t>med</a:t>
                      </a:r>
                      <a:endParaRPr lang="cs-CZ" b="0" dirty="0">
                        <a:solidFill>
                          <a:schemeClr val="tx1"/>
                        </a:solidFill>
                      </a:endParaRPr>
                    </a:p>
                  </a:txBody>
                  <a:tcPr/>
                </a:tc>
                <a:tc>
                  <a:txBody>
                    <a:bodyPr/>
                    <a:lstStyle/>
                    <a:p>
                      <a:r>
                        <a:rPr lang="cs-CZ" dirty="0" smtClean="0"/>
                        <a:t>1,5</a:t>
                      </a:r>
                      <a:endParaRPr lang="cs-CZ" b="0" dirty="0">
                        <a:solidFill>
                          <a:schemeClr val="tx1"/>
                        </a:solidFill>
                      </a:endParaRPr>
                    </a:p>
                  </a:txBody>
                  <a:tcPr/>
                </a:tc>
              </a:tr>
              <a:tr h="517041">
                <a:tc>
                  <a:txBody>
                    <a:bodyPr/>
                    <a:lstStyle/>
                    <a:p>
                      <a:r>
                        <a:rPr lang="cs-CZ" dirty="0" smtClean="0"/>
                        <a:t>sacharin</a:t>
                      </a:r>
                      <a:endParaRPr lang="cs-CZ" b="0" dirty="0">
                        <a:solidFill>
                          <a:schemeClr val="tx1"/>
                        </a:solidFill>
                      </a:endParaRPr>
                    </a:p>
                  </a:txBody>
                  <a:tcPr/>
                </a:tc>
                <a:tc>
                  <a:txBody>
                    <a:bodyPr/>
                    <a:lstStyle/>
                    <a:p>
                      <a:r>
                        <a:rPr lang="cs-CZ" dirty="0" smtClean="0"/>
                        <a:t>300</a:t>
                      </a:r>
                      <a:endParaRPr lang="cs-CZ" b="0" dirty="0">
                        <a:solidFill>
                          <a:schemeClr val="tx1"/>
                        </a:solidFill>
                      </a:endParaRPr>
                    </a:p>
                  </a:txBody>
                  <a:tcPr/>
                </a:tc>
                <a:tc>
                  <a:txBody>
                    <a:bodyPr/>
                    <a:lstStyle/>
                    <a:p>
                      <a:r>
                        <a:rPr lang="cs-CZ" dirty="0" smtClean="0"/>
                        <a:t>sacharóza</a:t>
                      </a:r>
                      <a:endParaRPr lang="cs-CZ" b="0" dirty="0">
                        <a:solidFill>
                          <a:schemeClr val="tx1"/>
                        </a:solidFill>
                      </a:endParaRPr>
                    </a:p>
                  </a:txBody>
                  <a:tcPr/>
                </a:tc>
                <a:tc>
                  <a:txBody>
                    <a:bodyPr/>
                    <a:lstStyle/>
                    <a:p>
                      <a:r>
                        <a:rPr lang="cs-CZ" dirty="0" smtClean="0"/>
                        <a:t>1,0</a:t>
                      </a:r>
                      <a:endParaRPr lang="cs-CZ" b="0" dirty="0">
                        <a:solidFill>
                          <a:schemeClr val="tx1"/>
                        </a:solidFill>
                      </a:endParaRPr>
                    </a:p>
                  </a:txBody>
                  <a:tcPr/>
                </a:tc>
              </a:tr>
              <a:tr h="517041">
                <a:tc>
                  <a:txBody>
                    <a:bodyPr/>
                    <a:lstStyle/>
                    <a:p>
                      <a:r>
                        <a:rPr lang="cs-CZ" dirty="0" err="1" smtClean="0"/>
                        <a:t>steviosid</a:t>
                      </a:r>
                      <a:endParaRPr lang="cs-CZ" b="0" dirty="0">
                        <a:solidFill>
                          <a:schemeClr val="tx1"/>
                        </a:solidFill>
                      </a:endParaRPr>
                    </a:p>
                  </a:txBody>
                  <a:tcPr/>
                </a:tc>
                <a:tc>
                  <a:txBody>
                    <a:bodyPr/>
                    <a:lstStyle/>
                    <a:p>
                      <a:r>
                        <a:rPr lang="cs-CZ" dirty="0" smtClean="0"/>
                        <a:t>300</a:t>
                      </a:r>
                      <a:endParaRPr lang="cs-CZ" b="0" dirty="0">
                        <a:solidFill>
                          <a:schemeClr val="tx1"/>
                        </a:solidFill>
                      </a:endParaRPr>
                    </a:p>
                  </a:txBody>
                  <a:tcPr/>
                </a:tc>
                <a:tc>
                  <a:txBody>
                    <a:bodyPr/>
                    <a:lstStyle/>
                    <a:p>
                      <a:r>
                        <a:rPr lang="cs-CZ" dirty="0" err="1" smtClean="0"/>
                        <a:t>xylitol</a:t>
                      </a:r>
                      <a:endParaRPr lang="cs-CZ" b="0" dirty="0">
                        <a:solidFill>
                          <a:schemeClr val="tx1"/>
                        </a:solidFill>
                      </a:endParaRPr>
                    </a:p>
                  </a:txBody>
                  <a:tcPr/>
                </a:tc>
                <a:tc>
                  <a:txBody>
                    <a:bodyPr/>
                    <a:lstStyle/>
                    <a:p>
                      <a:r>
                        <a:rPr lang="cs-CZ" dirty="0" smtClean="0"/>
                        <a:t>1,0</a:t>
                      </a:r>
                      <a:endParaRPr lang="cs-CZ" b="0" dirty="0">
                        <a:solidFill>
                          <a:schemeClr val="tx1"/>
                        </a:solidFill>
                      </a:endParaRPr>
                    </a:p>
                  </a:txBody>
                  <a:tcPr/>
                </a:tc>
              </a:tr>
              <a:tr h="892427">
                <a:tc>
                  <a:txBody>
                    <a:bodyPr/>
                    <a:lstStyle/>
                    <a:p>
                      <a:r>
                        <a:rPr kumimoji="0" lang="cs-CZ" sz="1800" kern="1200" dirty="0" err="1" smtClean="0"/>
                        <a:t>acesulfam</a:t>
                      </a:r>
                      <a:r>
                        <a:rPr kumimoji="0" lang="cs-CZ" sz="1800" kern="1200" dirty="0" smtClean="0"/>
                        <a:t> K</a:t>
                      </a:r>
                      <a:endParaRPr kumimoji="0" lang="cs-CZ" sz="1800" b="0" kern="1200" dirty="0" smtClean="0">
                        <a:solidFill>
                          <a:schemeClr val="tx1"/>
                        </a:solidFill>
                        <a:latin typeface="+mn-lt"/>
                        <a:ea typeface="+mn-ea"/>
                        <a:cs typeface="+mn-cs"/>
                      </a:endParaRPr>
                    </a:p>
                  </a:txBody>
                  <a:tcPr/>
                </a:tc>
                <a:tc>
                  <a:txBody>
                    <a:bodyPr/>
                    <a:lstStyle/>
                    <a:p>
                      <a:r>
                        <a:rPr lang="cs-CZ" dirty="0" smtClean="0"/>
                        <a:t>200</a:t>
                      </a:r>
                      <a:endParaRPr lang="cs-CZ" b="0" dirty="0">
                        <a:solidFill>
                          <a:schemeClr val="tx1"/>
                        </a:solidFill>
                      </a:endParaRPr>
                    </a:p>
                  </a:txBody>
                  <a:tcPr/>
                </a:tc>
                <a:tc>
                  <a:txBody>
                    <a:bodyPr/>
                    <a:lstStyle/>
                    <a:p>
                      <a:r>
                        <a:rPr lang="cs-CZ" dirty="0" smtClean="0"/>
                        <a:t>glukóza</a:t>
                      </a:r>
                      <a:endParaRPr lang="cs-CZ" b="0" dirty="0">
                        <a:solidFill>
                          <a:schemeClr val="tx1"/>
                        </a:solidFill>
                      </a:endParaRPr>
                    </a:p>
                  </a:txBody>
                  <a:tcPr/>
                </a:tc>
                <a:tc>
                  <a:txBody>
                    <a:bodyPr/>
                    <a:lstStyle/>
                    <a:p>
                      <a:r>
                        <a:rPr lang="cs-CZ" dirty="0" smtClean="0"/>
                        <a:t>0,75</a:t>
                      </a:r>
                      <a:endParaRPr lang="cs-CZ" b="0" dirty="0">
                        <a:solidFill>
                          <a:schemeClr val="tx1"/>
                        </a:solidFill>
                      </a:endParaRPr>
                    </a:p>
                  </a:txBody>
                  <a:tcPr/>
                </a:tc>
              </a:tr>
              <a:tr h="517041">
                <a:tc>
                  <a:txBody>
                    <a:bodyPr/>
                    <a:lstStyle/>
                    <a:p>
                      <a:r>
                        <a:rPr lang="cs-CZ" dirty="0" smtClean="0"/>
                        <a:t>aspartam</a:t>
                      </a:r>
                      <a:endParaRPr lang="cs-CZ" b="0" dirty="0">
                        <a:solidFill>
                          <a:schemeClr val="tx1"/>
                        </a:solidFill>
                      </a:endParaRPr>
                    </a:p>
                  </a:txBody>
                  <a:tcPr/>
                </a:tc>
                <a:tc>
                  <a:txBody>
                    <a:bodyPr/>
                    <a:lstStyle/>
                    <a:p>
                      <a:r>
                        <a:rPr lang="cs-CZ" dirty="0" smtClean="0"/>
                        <a:t>180</a:t>
                      </a:r>
                      <a:endParaRPr lang="cs-CZ" b="0" dirty="0">
                        <a:solidFill>
                          <a:schemeClr val="tx1"/>
                        </a:solidFill>
                      </a:endParaRPr>
                    </a:p>
                  </a:txBody>
                  <a:tcPr/>
                </a:tc>
                <a:tc>
                  <a:txBody>
                    <a:bodyPr/>
                    <a:lstStyle/>
                    <a:p>
                      <a:r>
                        <a:rPr lang="cs-CZ" dirty="0" err="1" smtClean="0"/>
                        <a:t>sorbitol</a:t>
                      </a:r>
                      <a:endParaRPr lang="cs-CZ" b="0" dirty="0">
                        <a:solidFill>
                          <a:schemeClr val="tx1"/>
                        </a:solidFill>
                      </a:endParaRPr>
                    </a:p>
                  </a:txBody>
                  <a:tcPr/>
                </a:tc>
                <a:tc>
                  <a:txBody>
                    <a:bodyPr/>
                    <a:lstStyle/>
                    <a:p>
                      <a:r>
                        <a:rPr lang="cs-CZ" dirty="0" smtClean="0"/>
                        <a:t>0,6</a:t>
                      </a:r>
                      <a:endParaRPr lang="cs-CZ" b="0" dirty="0">
                        <a:solidFill>
                          <a:schemeClr val="tx1"/>
                        </a:solidFill>
                      </a:endParaRPr>
                    </a:p>
                  </a:txBody>
                  <a:tcPr/>
                </a:tc>
              </a:tr>
              <a:tr h="517041">
                <a:tc>
                  <a:txBody>
                    <a:bodyPr/>
                    <a:lstStyle/>
                    <a:p>
                      <a:r>
                        <a:rPr lang="cs-CZ" dirty="0" smtClean="0"/>
                        <a:t>fruktóza</a:t>
                      </a:r>
                      <a:endParaRPr lang="cs-CZ" b="0" dirty="0">
                        <a:solidFill>
                          <a:schemeClr val="tx1"/>
                        </a:solidFill>
                      </a:endParaRPr>
                    </a:p>
                  </a:txBody>
                  <a:tcPr/>
                </a:tc>
                <a:tc>
                  <a:txBody>
                    <a:bodyPr/>
                    <a:lstStyle/>
                    <a:p>
                      <a:r>
                        <a:rPr lang="cs-CZ" dirty="0" smtClean="0"/>
                        <a:t>1,7</a:t>
                      </a:r>
                      <a:endParaRPr lang="cs-CZ" b="0" dirty="0">
                        <a:solidFill>
                          <a:schemeClr val="tx1"/>
                        </a:solidFill>
                      </a:endParaRPr>
                    </a:p>
                  </a:txBody>
                  <a:tcPr/>
                </a:tc>
                <a:tc>
                  <a:txBody>
                    <a:bodyPr/>
                    <a:lstStyle/>
                    <a:p>
                      <a:r>
                        <a:rPr lang="cs-CZ" dirty="0" err="1" smtClean="0"/>
                        <a:t>mannitol</a:t>
                      </a:r>
                      <a:endParaRPr lang="cs-CZ" b="0" dirty="0">
                        <a:solidFill>
                          <a:schemeClr val="tx1"/>
                        </a:solidFill>
                      </a:endParaRPr>
                    </a:p>
                  </a:txBody>
                  <a:tcPr/>
                </a:tc>
                <a:tc>
                  <a:txBody>
                    <a:bodyPr/>
                    <a:lstStyle/>
                    <a:p>
                      <a:r>
                        <a:rPr lang="cs-CZ" dirty="0" smtClean="0"/>
                        <a:t>0,5</a:t>
                      </a:r>
                      <a:endParaRPr lang="cs-CZ" b="0" dirty="0">
                        <a:solidFill>
                          <a:schemeClr val="tx1"/>
                        </a:solidFill>
                      </a:endParaRPr>
                    </a:p>
                  </a:txBody>
                  <a:tcP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Glykemický index (GI)</a:t>
            </a:r>
            <a:endParaRPr lang="cs-CZ" dirty="0"/>
          </a:p>
        </p:txBody>
      </p:sp>
      <p:sp>
        <p:nvSpPr>
          <p:cNvPr id="3" name="Zástupný symbol pro obsah 2"/>
          <p:cNvSpPr>
            <a:spLocks noGrp="1"/>
          </p:cNvSpPr>
          <p:nvPr>
            <p:ph sz="quarter" idx="1"/>
          </p:nvPr>
        </p:nvSpPr>
        <p:spPr>
          <a:xfrm>
            <a:off x="612648" y="1600200"/>
            <a:ext cx="8153400" cy="4781128"/>
          </a:xfrm>
        </p:spPr>
        <p:txBody>
          <a:bodyPr>
            <a:normAutofit fontScale="77500" lnSpcReduction="20000"/>
          </a:bodyPr>
          <a:lstStyle/>
          <a:p>
            <a:r>
              <a:rPr lang="cs-CZ" dirty="0" err="1" smtClean="0">
                <a:solidFill>
                  <a:schemeClr val="accent3">
                    <a:lumMod val="75000"/>
                  </a:schemeClr>
                </a:solidFill>
              </a:rPr>
              <a:t>Def</a:t>
            </a:r>
            <a:r>
              <a:rPr lang="cs-CZ" dirty="0" smtClean="0">
                <a:solidFill>
                  <a:schemeClr val="accent3">
                    <a:lumMod val="75000"/>
                  </a:schemeClr>
                </a:solidFill>
              </a:rPr>
              <a:t>: </a:t>
            </a:r>
            <a:r>
              <a:rPr lang="en-GB" dirty="0" smtClean="0">
                <a:solidFill>
                  <a:schemeClr val="accent3">
                    <a:lumMod val="75000"/>
                  </a:schemeClr>
                </a:solidFill>
              </a:rPr>
              <a:t>“</a:t>
            </a:r>
            <a:r>
              <a:rPr lang="en-GB" dirty="0" err="1" smtClean="0">
                <a:solidFill>
                  <a:schemeClr val="accent3">
                    <a:lumMod val="75000"/>
                  </a:schemeClr>
                </a:solidFill>
              </a:rPr>
              <a:t>plocha</a:t>
            </a:r>
            <a:r>
              <a:rPr lang="en-GB" dirty="0" smtClean="0">
                <a:solidFill>
                  <a:schemeClr val="accent3">
                    <a:lumMod val="75000"/>
                  </a:schemeClr>
                </a:solidFill>
              </a:rPr>
              <a:t> pod </a:t>
            </a:r>
            <a:r>
              <a:rPr lang="en-GB" dirty="0" err="1" smtClean="0">
                <a:solidFill>
                  <a:schemeClr val="accent3">
                    <a:lumMod val="75000"/>
                  </a:schemeClr>
                </a:solidFill>
              </a:rPr>
              <a:t>vzestupnou</a:t>
            </a:r>
            <a:r>
              <a:rPr lang="en-GB" dirty="0" smtClean="0">
                <a:solidFill>
                  <a:schemeClr val="accent3">
                    <a:lumMod val="75000"/>
                  </a:schemeClr>
                </a:solidFill>
              </a:rPr>
              <a:t> </a:t>
            </a:r>
            <a:r>
              <a:rPr lang="en-GB" dirty="0" err="1" smtClean="0">
                <a:solidFill>
                  <a:schemeClr val="accent3">
                    <a:lumMod val="75000"/>
                  </a:schemeClr>
                </a:solidFill>
              </a:rPr>
              <a:t>částí</a:t>
            </a:r>
            <a:r>
              <a:rPr lang="en-GB" dirty="0" smtClean="0">
                <a:solidFill>
                  <a:schemeClr val="accent3">
                    <a:lumMod val="75000"/>
                  </a:schemeClr>
                </a:solidFill>
              </a:rPr>
              <a:t> </a:t>
            </a:r>
            <a:r>
              <a:rPr lang="en-GB" dirty="0" err="1" smtClean="0">
                <a:solidFill>
                  <a:schemeClr val="accent3">
                    <a:lumMod val="75000"/>
                  </a:schemeClr>
                </a:solidFill>
              </a:rPr>
              <a:t>křivky</a:t>
            </a:r>
            <a:r>
              <a:rPr lang="en-GB" dirty="0" smtClean="0">
                <a:solidFill>
                  <a:schemeClr val="accent3">
                    <a:lumMod val="75000"/>
                  </a:schemeClr>
                </a:solidFill>
              </a:rPr>
              <a:t> </a:t>
            </a:r>
            <a:r>
              <a:rPr lang="en-GB" dirty="0" err="1" smtClean="0">
                <a:solidFill>
                  <a:schemeClr val="accent3">
                    <a:lumMod val="75000"/>
                  </a:schemeClr>
                </a:solidFill>
              </a:rPr>
              <a:t>postprandiální</a:t>
            </a:r>
            <a:r>
              <a:rPr lang="en-GB" dirty="0" smtClean="0">
                <a:solidFill>
                  <a:schemeClr val="accent3">
                    <a:lumMod val="75000"/>
                  </a:schemeClr>
                </a:solidFill>
              </a:rPr>
              <a:t> </a:t>
            </a:r>
            <a:r>
              <a:rPr lang="en-GB" dirty="0" err="1" smtClean="0">
                <a:solidFill>
                  <a:schemeClr val="accent3">
                    <a:lumMod val="75000"/>
                  </a:schemeClr>
                </a:solidFill>
              </a:rPr>
              <a:t>glykemie</a:t>
            </a:r>
            <a:r>
              <a:rPr lang="en-GB" dirty="0" smtClean="0">
                <a:solidFill>
                  <a:schemeClr val="accent3">
                    <a:lumMod val="75000"/>
                  </a:schemeClr>
                </a:solidFill>
              </a:rPr>
              <a:t> </a:t>
            </a:r>
            <a:r>
              <a:rPr lang="en-GB" dirty="0" err="1" smtClean="0">
                <a:solidFill>
                  <a:schemeClr val="accent3">
                    <a:lumMod val="75000"/>
                  </a:schemeClr>
                </a:solidFill>
              </a:rPr>
              <a:t>testované</a:t>
            </a:r>
            <a:r>
              <a:rPr lang="en-GB" dirty="0" smtClean="0">
                <a:solidFill>
                  <a:schemeClr val="accent3">
                    <a:lumMod val="75000"/>
                  </a:schemeClr>
                </a:solidFill>
              </a:rPr>
              <a:t> </a:t>
            </a:r>
            <a:r>
              <a:rPr lang="en-GB" dirty="0" err="1" smtClean="0">
                <a:solidFill>
                  <a:schemeClr val="accent3">
                    <a:lumMod val="75000"/>
                  </a:schemeClr>
                </a:solidFill>
              </a:rPr>
              <a:t>potraviny</a:t>
            </a:r>
            <a:r>
              <a:rPr lang="en-GB" dirty="0" smtClean="0">
                <a:solidFill>
                  <a:schemeClr val="accent3">
                    <a:lumMod val="75000"/>
                  </a:schemeClr>
                </a:solidFill>
              </a:rPr>
              <a:t> s </a:t>
            </a:r>
            <a:r>
              <a:rPr lang="en-GB" dirty="0" err="1" smtClean="0">
                <a:solidFill>
                  <a:schemeClr val="accent3">
                    <a:lumMod val="75000"/>
                  </a:schemeClr>
                </a:solidFill>
              </a:rPr>
              <a:t>obsahem</a:t>
            </a:r>
            <a:r>
              <a:rPr lang="en-GB" dirty="0" smtClean="0">
                <a:solidFill>
                  <a:schemeClr val="accent3">
                    <a:lumMod val="75000"/>
                  </a:schemeClr>
                </a:solidFill>
              </a:rPr>
              <a:t> 50 g </a:t>
            </a:r>
            <a:r>
              <a:rPr lang="en-GB" dirty="0" err="1" smtClean="0">
                <a:solidFill>
                  <a:schemeClr val="accent3">
                    <a:lumMod val="75000"/>
                  </a:schemeClr>
                </a:solidFill>
              </a:rPr>
              <a:t>sacharidů</a:t>
            </a:r>
            <a:r>
              <a:rPr lang="en-GB" dirty="0" smtClean="0">
                <a:solidFill>
                  <a:schemeClr val="accent3">
                    <a:lumMod val="75000"/>
                  </a:schemeClr>
                </a:solidFill>
              </a:rPr>
              <a:t>, </a:t>
            </a:r>
            <a:r>
              <a:rPr lang="en-GB" dirty="0" err="1" smtClean="0">
                <a:solidFill>
                  <a:schemeClr val="accent3">
                    <a:lumMod val="75000"/>
                  </a:schemeClr>
                </a:solidFill>
              </a:rPr>
              <a:t>vyjádřená</a:t>
            </a:r>
            <a:r>
              <a:rPr lang="en-GB" dirty="0" smtClean="0">
                <a:solidFill>
                  <a:schemeClr val="accent3">
                    <a:lumMod val="75000"/>
                  </a:schemeClr>
                </a:solidFill>
              </a:rPr>
              <a:t> </a:t>
            </a:r>
            <a:r>
              <a:rPr lang="en-GB" dirty="0" err="1" smtClean="0">
                <a:solidFill>
                  <a:schemeClr val="accent3">
                    <a:lumMod val="75000"/>
                  </a:schemeClr>
                </a:solidFill>
              </a:rPr>
              <a:t>jako</a:t>
            </a:r>
            <a:r>
              <a:rPr lang="en-GB" dirty="0" smtClean="0">
                <a:solidFill>
                  <a:schemeClr val="accent3">
                    <a:lumMod val="75000"/>
                  </a:schemeClr>
                </a:solidFill>
              </a:rPr>
              <a:t> </a:t>
            </a:r>
            <a:r>
              <a:rPr lang="en-GB" dirty="0" err="1" smtClean="0">
                <a:solidFill>
                  <a:schemeClr val="accent3">
                    <a:lumMod val="75000"/>
                  </a:schemeClr>
                </a:solidFill>
              </a:rPr>
              <a:t>procento</a:t>
            </a:r>
            <a:r>
              <a:rPr lang="en-GB" dirty="0" smtClean="0">
                <a:solidFill>
                  <a:schemeClr val="accent3">
                    <a:lumMod val="75000"/>
                  </a:schemeClr>
                </a:solidFill>
              </a:rPr>
              <a:t> </a:t>
            </a:r>
            <a:r>
              <a:rPr lang="en-GB" dirty="0" err="1" smtClean="0">
                <a:solidFill>
                  <a:schemeClr val="accent3">
                    <a:lumMod val="75000"/>
                  </a:schemeClr>
                </a:solidFill>
              </a:rPr>
              <a:t>odezvy</a:t>
            </a:r>
            <a:r>
              <a:rPr lang="en-GB" dirty="0" smtClean="0">
                <a:solidFill>
                  <a:schemeClr val="accent3">
                    <a:lumMod val="75000"/>
                  </a:schemeClr>
                </a:solidFill>
              </a:rPr>
              <a:t> </a:t>
            </a:r>
            <a:r>
              <a:rPr lang="en-GB" dirty="0" err="1" smtClean="0">
                <a:solidFill>
                  <a:schemeClr val="accent3">
                    <a:lumMod val="75000"/>
                  </a:schemeClr>
                </a:solidFill>
              </a:rPr>
              <a:t>na</a:t>
            </a:r>
            <a:r>
              <a:rPr lang="en-GB" dirty="0" smtClean="0">
                <a:solidFill>
                  <a:schemeClr val="accent3">
                    <a:lumMod val="75000"/>
                  </a:schemeClr>
                </a:solidFill>
              </a:rPr>
              <a:t> </a:t>
            </a:r>
            <a:r>
              <a:rPr lang="en-GB" dirty="0" err="1" smtClean="0">
                <a:solidFill>
                  <a:schemeClr val="accent3">
                    <a:lumMod val="75000"/>
                  </a:schemeClr>
                </a:solidFill>
              </a:rPr>
              <a:t>stejné</a:t>
            </a:r>
            <a:r>
              <a:rPr lang="en-GB" dirty="0" smtClean="0">
                <a:solidFill>
                  <a:schemeClr val="accent3">
                    <a:lumMod val="75000"/>
                  </a:schemeClr>
                </a:solidFill>
              </a:rPr>
              <a:t> </a:t>
            </a:r>
            <a:r>
              <a:rPr lang="en-GB" dirty="0" err="1" smtClean="0">
                <a:solidFill>
                  <a:schemeClr val="accent3">
                    <a:lumMod val="75000"/>
                  </a:schemeClr>
                </a:solidFill>
              </a:rPr>
              <a:t>množství</a:t>
            </a:r>
            <a:r>
              <a:rPr lang="en-GB" dirty="0" smtClean="0">
                <a:solidFill>
                  <a:schemeClr val="accent3">
                    <a:lumMod val="75000"/>
                  </a:schemeClr>
                </a:solidFill>
              </a:rPr>
              <a:t> </a:t>
            </a:r>
            <a:r>
              <a:rPr lang="en-GB" dirty="0" err="1" smtClean="0">
                <a:solidFill>
                  <a:schemeClr val="accent3">
                    <a:lumMod val="75000"/>
                  </a:schemeClr>
                </a:solidFill>
              </a:rPr>
              <a:t>sacharidů</a:t>
            </a:r>
            <a:r>
              <a:rPr lang="en-GB" dirty="0" smtClean="0">
                <a:solidFill>
                  <a:schemeClr val="accent3">
                    <a:lumMod val="75000"/>
                  </a:schemeClr>
                </a:solidFill>
              </a:rPr>
              <a:t> </a:t>
            </a:r>
            <a:br>
              <a:rPr lang="en-GB" dirty="0" smtClean="0">
                <a:solidFill>
                  <a:schemeClr val="accent3">
                    <a:lumMod val="75000"/>
                  </a:schemeClr>
                </a:solidFill>
              </a:rPr>
            </a:br>
            <a:r>
              <a:rPr lang="en-GB" dirty="0" err="1" smtClean="0">
                <a:solidFill>
                  <a:schemeClr val="accent3">
                    <a:lumMod val="75000"/>
                  </a:schemeClr>
                </a:solidFill>
              </a:rPr>
              <a:t>ze</a:t>
            </a:r>
            <a:r>
              <a:rPr lang="en-GB" dirty="0" smtClean="0">
                <a:solidFill>
                  <a:schemeClr val="accent3">
                    <a:lumMod val="75000"/>
                  </a:schemeClr>
                </a:solidFill>
              </a:rPr>
              <a:t> </a:t>
            </a:r>
            <a:r>
              <a:rPr lang="en-GB" dirty="0" err="1" smtClean="0">
                <a:solidFill>
                  <a:schemeClr val="accent3">
                    <a:lumMod val="75000"/>
                  </a:schemeClr>
                </a:solidFill>
              </a:rPr>
              <a:t>standardní</a:t>
            </a:r>
            <a:r>
              <a:rPr lang="en-GB" dirty="0" smtClean="0">
                <a:solidFill>
                  <a:schemeClr val="accent3">
                    <a:lumMod val="75000"/>
                  </a:schemeClr>
                </a:solidFill>
              </a:rPr>
              <a:t> </a:t>
            </a:r>
            <a:r>
              <a:rPr lang="en-GB" dirty="0" err="1" smtClean="0">
                <a:solidFill>
                  <a:schemeClr val="accent3">
                    <a:lumMod val="75000"/>
                  </a:schemeClr>
                </a:solidFill>
              </a:rPr>
              <a:t>potraviny</a:t>
            </a:r>
            <a:r>
              <a:rPr lang="en-GB" dirty="0" smtClean="0">
                <a:solidFill>
                  <a:schemeClr val="accent3">
                    <a:lumMod val="75000"/>
                  </a:schemeClr>
                </a:solidFill>
              </a:rPr>
              <a:t>, </a:t>
            </a:r>
            <a:r>
              <a:rPr lang="en-GB" dirty="0" err="1" smtClean="0">
                <a:solidFill>
                  <a:schemeClr val="accent3">
                    <a:lumMod val="75000"/>
                  </a:schemeClr>
                </a:solidFill>
              </a:rPr>
              <a:t>požité</a:t>
            </a:r>
            <a:r>
              <a:rPr lang="en-GB" dirty="0" smtClean="0">
                <a:solidFill>
                  <a:schemeClr val="accent3">
                    <a:lumMod val="75000"/>
                  </a:schemeClr>
                </a:solidFill>
              </a:rPr>
              <a:t> </a:t>
            </a:r>
            <a:r>
              <a:rPr lang="en-GB" dirty="0" err="1" smtClean="0">
                <a:solidFill>
                  <a:schemeClr val="accent3">
                    <a:lumMod val="75000"/>
                  </a:schemeClr>
                </a:solidFill>
              </a:rPr>
              <a:t>stejnou</a:t>
            </a:r>
            <a:r>
              <a:rPr lang="en-GB" dirty="0" smtClean="0">
                <a:solidFill>
                  <a:schemeClr val="accent3">
                    <a:lumMod val="75000"/>
                  </a:schemeClr>
                </a:solidFill>
              </a:rPr>
              <a:t> </a:t>
            </a:r>
            <a:r>
              <a:rPr lang="en-GB" dirty="0" err="1" smtClean="0">
                <a:solidFill>
                  <a:schemeClr val="accent3">
                    <a:lumMod val="75000"/>
                  </a:schemeClr>
                </a:solidFill>
              </a:rPr>
              <a:t>osobou</a:t>
            </a:r>
            <a:r>
              <a:rPr lang="en-GB" dirty="0" smtClean="0">
                <a:solidFill>
                  <a:schemeClr val="accent3">
                    <a:lumMod val="75000"/>
                  </a:schemeClr>
                </a:solidFill>
              </a:rPr>
              <a:t>“</a:t>
            </a:r>
            <a:endParaRPr lang="cs-CZ" dirty="0" smtClean="0">
              <a:solidFill>
                <a:schemeClr val="accent3">
                  <a:lumMod val="75000"/>
                </a:schemeClr>
              </a:solidFill>
            </a:endParaRPr>
          </a:p>
          <a:p>
            <a:r>
              <a:rPr lang="cs-CZ" dirty="0" smtClean="0"/>
              <a:t>Jak se změní hladina glukózy po požití různých potravin</a:t>
            </a:r>
          </a:p>
          <a:p>
            <a:r>
              <a:rPr lang="cs-CZ" dirty="0" smtClean="0"/>
              <a:t>Ve srovnání s referenční potravinou</a:t>
            </a:r>
          </a:p>
          <a:p>
            <a:r>
              <a:rPr lang="cs-CZ" dirty="0" smtClean="0"/>
              <a:t>Standardizovaná potravina – 50 g glukózy nebo bílého chleba</a:t>
            </a:r>
          </a:p>
          <a:p>
            <a:r>
              <a:rPr lang="cs-CZ" dirty="0" smtClean="0"/>
              <a:t>Měří se plocha pod křivkou</a:t>
            </a:r>
          </a:p>
          <a:p>
            <a:r>
              <a:rPr lang="cs-CZ" dirty="0" smtClean="0"/>
              <a:t>Glykemická odpověď je individuální</a:t>
            </a:r>
          </a:p>
          <a:p>
            <a:r>
              <a:rPr lang="cs-CZ" dirty="0" err="1" smtClean="0"/>
              <a:t>Inzulinemický</a:t>
            </a:r>
            <a:r>
              <a:rPr lang="cs-CZ" dirty="0" smtClean="0"/>
              <a:t> index</a:t>
            </a:r>
          </a:p>
          <a:p>
            <a:r>
              <a:rPr lang="cs-CZ" dirty="0" smtClean="0"/>
              <a:t>Vyjadřuje </a:t>
            </a:r>
            <a:r>
              <a:rPr lang="cs-CZ" b="1" dirty="0" smtClean="0">
                <a:solidFill>
                  <a:schemeClr val="accent3">
                    <a:lumMod val="75000"/>
                  </a:schemeClr>
                </a:solidFill>
              </a:rPr>
              <a:t>KVALITATIVNÍ </a:t>
            </a:r>
            <a:r>
              <a:rPr lang="cs-CZ" dirty="0" smtClean="0"/>
              <a:t>zátěž sacharidy</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Glykemický index (GI)</a:t>
            </a:r>
            <a:endParaRPr lang="cs-CZ" dirty="0"/>
          </a:p>
        </p:txBody>
      </p:sp>
      <p:sp>
        <p:nvSpPr>
          <p:cNvPr id="3" name="Zástupný symbol pro obsah 2"/>
          <p:cNvSpPr>
            <a:spLocks noGrp="1"/>
          </p:cNvSpPr>
          <p:nvPr>
            <p:ph sz="quarter" idx="1"/>
          </p:nvPr>
        </p:nvSpPr>
        <p:spPr/>
        <p:txBody>
          <a:bodyPr/>
          <a:lstStyle/>
          <a:p>
            <a:r>
              <a:rPr lang="cs-CZ" dirty="0" smtClean="0"/>
              <a:t>Výpočet:</a:t>
            </a:r>
          </a:p>
          <a:p>
            <a:pPr lvl="1"/>
            <a:r>
              <a:rPr lang="cs-CZ" dirty="0" smtClean="0"/>
              <a:t>GI = plocha pod křivkou testované potraviny : plocha referenční potraviny X 100</a:t>
            </a:r>
          </a:p>
          <a:p>
            <a:pPr lvl="1">
              <a:buNone/>
            </a:pPr>
            <a:endParaRPr lang="cs-CZ" dirty="0" smtClean="0"/>
          </a:p>
          <a:p>
            <a:endParaRPr lang="cs-CZ" dirty="0"/>
          </a:p>
        </p:txBody>
      </p:sp>
      <p:pic>
        <p:nvPicPr>
          <p:cNvPr id="4" name="Obrázek 3" descr="GlykemickyIndex1.jpg"/>
          <p:cNvPicPr>
            <a:picLocks noChangeAspect="1"/>
          </p:cNvPicPr>
          <p:nvPr/>
        </p:nvPicPr>
        <p:blipFill>
          <a:blip r:embed="rId2" cstate="print"/>
          <a:stretch>
            <a:fillRect/>
          </a:stretch>
        </p:blipFill>
        <p:spPr>
          <a:xfrm>
            <a:off x="0" y="3356992"/>
            <a:ext cx="9144000" cy="3054096"/>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Glykemický index (GI)</a:t>
            </a:r>
            <a:endParaRPr lang="cs-CZ" dirty="0"/>
          </a:p>
        </p:txBody>
      </p:sp>
      <p:sp>
        <p:nvSpPr>
          <p:cNvPr id="3" name="Zástupný symbol pro obsah 2"/>
          <p:cNvSpPr>
            <a:spLocks noGrp="1"/>
          </p:cNvSpPr>
          <p:nvPr>
            <p:ph sz="quarter" idx="1"/>
          </p:nvPr>
        </p:nvSpPr>
        <p:spPr/>
        <p:txBody>
          <a:bodyPr/>
          <a:lstStyle/>
          <a:p>
            <a:r>
              <a:rPr lang="cs-CZ" dirty="0" smtClean="0"/>
              <a:t>Jak se testuje?</a:t>
            </a:r>
          </a:p>
          <a:p>
            <a:pPr lvl="1"/>
            <a:r>
              <a:rPr lang="cs-CZ" dirty="0" smtClean="0"/>
              <a:t>Na 10 dobrovolnících, po 10-12 hod lačnění</a:t>
            </a:r>
          </a:p>
          <a:p>
            <a:pPr lvl="1"/>
            <a:r>
              <a:rPr lang="cs-CZ" dirty="0" smtClean="0"/>
              <a:t>Série odběrů z prstů po 15 minutách od konzumace potraviny</a:t>
            </a:r>
          </a:p>
          <a:p>
            <a:pPr lvl="1"/>
            <a:r>
              <a:rPr lang="cs-CZ" dirty="0" smtClean="0">
                <a:sym typeface="Wingdings" pitchFamily="2" charset="2"/>
              </a:rPr>
              <a:t> jídla s nízkým, středním a vysokým GI</a:t>
            </a:r>
            <a:endParaRPr lang="cs-CZ" dirty="0" smtClean="0"/>
          </a:p>
          <a:p>
            <a:pPr lvl="2"/>
            <a:endParaRPr lang="cs-CZ" dirty="0"/>
          </a:p>
        </p:txBody>
      </p:sp>
      <p:graphicFrame>
        <p:nvGraphicFramePr>
          <p:cNvPr id="4" name="Tabulka 3"/>
          <p:cNvGraphicFramePr>
            <a:graphicFrameLocks noGrp="1"/>
          </p:cNvGraphicFramePr>
          <p:nvPr/>
        </p:nvGraphicFramePr>
        <p:xfrm>
          <a:off x="1475656" y="4365104"/>
          <a:ext cx="6096000" cy="1371600"/>
        </p:xfrm>
        <a:graphic>
          <a:graphicData uri="http://schemas.openxmlformats.org/drawingml/2006/table">
            <a:tbl>
              <a:tblPr firstRow="1" bandRow="1">
                <a:tableStyleId>{8A107856-5554-42FB-B03E-39F5DBC370BA}</a:tableStyleId>
              </a:tblPr>
              <a:tblGrid>
                <a:gridCol w="3048000"/>
                <a:gridCol w="3048000"/>
              </a:tblGrid>
              <a:tr h="370840">
                <a:tc>
                  <a:txBody>
                    <a:bodyPr/>
                    <a:lstStyle/>
                    <a:p>
                      <a:r>
                        <a:rPr lang="cs-CZ" sz="2400" b="1" dirty="0" smtClean="0"/>
                        <a:t>&lt; 55</a:t>
                      </a:r>
                      <a:endParaRPr lang="cs-CZ" sz="2400" b="1" dirty="0"/>
                    </a:p>
                  </a:txBody>
                  <a:tcPr/>
                </a:tc>
                <a:tc>
                  <a:txBody>
                    <a:bodyPr/>
                    <a:lstStyle/>
                    <a:p>
                      <a:r>
                        <a:rPr lang="cs-CZ" sz="2400" b="1" dirty="0" smtClean="0"/>
                        <a:t>nízká</a:t>
                      </a:r>
                      <a:endParaRPr lang="cs-CZ" sz="2400" b="1" dirty="0"/>
                    </a:p>
                  </a:txBody>
                  <a:tcPr/>
                </a:tc>
              </a:tr>
              <a:tr h="370840">
                <a:tc>
                  <a:txBody>
                    <a:bodyPr/>
                    <a:lstStyle/>
                    <a:p>
                      <a:r>
                        <a:rPr lang="cs-CZ" sz="2400" b="1" dirty="0" smtClean="0"/>
                        <a:t>56-70</a:t>
                      </a:r>
                      <a:endParaRPr lang="cs-CZ" sz="2400" b="1" dirty="0"/>
                    </a:p>
                  </a:txBody>
                  <a:tcPr/>
                </a:tc>
                <a:tc>
                  <a:txBody>
                    <a:bodyPr/>
                    <a:lstStyle/>
                    <a:p>
                      <a:r>
                        <a:rPr lang="cs-CZ" sz="2400" b="1" dirty="0" smtClean="0"/>
                        <a:t>Střední</a:t>
                      </a:r>
                      <a:endParaRPr lang="cs-CZ" sz="2400" b="1" dirty="0"/>
                    </a:p>
                  </a:txBody>
                  <a:tcPr/>
                </a:tc>
              </a:tr>
              <a:tr h="370840">
                <a:tc>
                  <a:txBody>
                    <a:bodyPr/>
                    <a:lstStyle/>
                    <a:p>
                      <a:r>
                        <a:rPr lang="cs-CZ" sz="2400" b="1" dirty="0" smtClean="0"/>
                        <a:t>&gt;</a:t>
                      </a:r>
                      <a:r>
                        <a:rPr lang="cs-CZ" sz="2400" b="1" baseline="0" dirty="0" smtClean="0"/>
                        <a:t> 70</a:t>
                      </a:r>
                      <a:endParaRPr lang="cs-CZ" sz="2400" b="1" dirty="0"/>
                    </a:p>
                  </a:txBody>
                  <a:tcPr/>
                </a:tc>
                <a:tc>
                  <a:txBody>
                    <a:bodyPr/>
                    <a:lstStyle/>
                    <a:p>
                      <a:r>
                        <a:rPr lang="cs-CZ" sz="2400" b="1" dirty="0" smtClean="0"/>
                        <a:t>Vysoká</a:t>
                      </a:r>
                      <a:endParaRPr lang="cs-CZ" sz="2400" b="1" dirty="0"/>
                    </a:p>
                  </a:txBody>
                  <a:tcPr/>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GI - tabulka</a:t>
            </a:r>
            <a:endParaRPr lang="cs-CZ" dirty="0"/>
          </a:p>
        </p:txBody>
      </p:sp>
      <p:sp>
        <p:nvSpPr>
          <p:cNvPr id="3" name="Zástupný symbol pro obsah 2"/>
          <p:cNvSpPr>
            <a:spLocks noGrp="1"/>
          </p:cNvSpPr>
          <p:nvPr>
            <p:ph sz="quarter" idx="1"/>
          </p:nvPr>
        </p:nvSpPr>
        <p:spPr/>
        <p:txBody>
          <a:bodyPr/>
          <a:lstStyle/>
          <a:p>
            <a:r>
              <a:rPr lang="cs-CZ" dirty="0" smtClean="0">
                <a:hlinkClick r:id="rId2"/>
              </a:rPr>
              <a:t>http://www.</a:t>
            </a:r>
            <a:r>
              <a:rPr lang="cs-CZ" dirty="0" err="1" smtClean="0">
                <a:hlinkClick r:id="rId2"/>
              </a:rPr>
              <a:t>szu.cz</a:t>
            </a:r>
            <a:r>
              <a:rPr lang="cs-CZ" dirty="0" smtClean="0">
                <a:hlinkClick r:id="rId2"/>
              </a:rPr>
              <a:t>/</a:t>
            </a:r>
            <a:r>
              <a:rPr lang="cs-CZ" dirty="0" err="1" smtClean="0">
                <a:hlinkClick r:id="rId2"/>
              </a:rPr>
              <a:t>uploads</a:t>
            </a:r>
            <a:r>
              <a:rPr lang="cs-CZ" dirty="0" smtClean="0">
                <a:hlinkClick r:id="rId2"/>
              </a:rPr>
              <a:t>/</a:t>
            </a:r>
            <a:r>
              <a:rPr lang="cs-CZ" dirty="0" err="1" smtClean="0">
                <a:hlinkClick r:id="rId2"/>
              </a:rPr>
              <a:t>documents</a:t>
            </a:r>
            <a:r>
              <a:rPr lang="cs-CZ" dirty="0" smtClean="0">
                <a:hlinkClick r:id="rId2"/>
              </a:rPr>
              <a:t>/</a:t>
            </a:r>
            <a:r>
              <a:rPr lang="cs-CZ" dirty="0" err="1" smtClean="0">
                <a:hlinkClick r:id="rId2"/>
              </a:rPr>
              <a:t>czzp</a:t>
            </a:r>
            <a:r>
              <a:rPr lang="cs-CZ" dirty="0" smtClean="0">
                <a:hlinkClick r:id="rId2"/>
              </a:rPr>
              <a:t>/edice/</a:t>
            </a:r>
            <a:r>
              <a:rPr lang="cs-CZ" dirty="0" err="1" smtClean="0">
                <a:hlinkClick r:id="rId2"/>
              </a:rPr>
              <a:t>plne</a:t>
            </a:r>
            <a:r>
              <a:rPr lang="cs-CZ" dirty="0" smtClean="0">
                <a:hlinkClick r:id="rId2"/>
              </a:rPr>
              <a:t>_</a:t>
            </a:r>
            <a:r>
              <a:rPr lang="cs-CZ" dirty="0" err="1" smtClean="0">
                <a:hlinkClick r:id="rId2"/>
              </a:rPr>
              <a:t>znani</a:t>
            </a:r>
            <a:r>
              <a:rPr lang="cs-CZ" dirty="0" smtClean="0">
                <a:hlinkClick r:id="rId2"/>
              </a:rPr>
              <a:t>/glykemie.</a:t>
            </a:r>
            <a:r>
              <a:rPr lang="cs-CZ" dirty="0" err="1" smtClean="0">
                <a:hlinkClick r:id="rId2"/>
              </a:rPr>
              <a:t>pdf</a:t>
            </a:r>
            <a:endParaRPr lang="cs-CZ" dirty="0" smtClean="0"/>
          </a:p>
          <a:p>
            <a:endParaRPr lang="cs-CZ"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Glykemický index je </a:t>
            </a:r>
            <a:r>
              <a:rPr lang="cs-CZ" dirty="0" err="1" smtClean="0"/>
              <a:t>ovliněn</a:t>
            </a:r>
            <a:r>
              <a:rPr lang="cs-CZ" dirty="0" smtClean="0"/>
              <a:t>:</a:t>
            </a:r>
            <a:endParaRPr lang="cs-CZ" dirty="0"/>
          </a:p>
        </p:txBody>
      </p:sp>
      <p:sp>
        <p:nvSpPr>
          <p:cNvPr id="3" name="Zástupný symbol pro obsah 2"/>
          <p:cNvSpPr>
            <a:spLocks noGrp="1"/>
          </p:cNvSpPr>
          <p:nvPr>
            <p:ph sz="quarter" idx="1"/>
          </p:nvPr>
        </p:nvSpPr>
        <p:spPr/>
        <p:txBody>
          <a:bodyPr>
            <a:normAutofit fontScale="92500" lnSpcReduction="20000"/>
          </a:bodyPr>
          <a:lstStyle/>
          <a:p>
            <a:r>
              <a:rPr lang="cs-CZ" dirty="0" smtClean="0"/>
              <a:t>Typ a množství sacharidů (amylopektin </a:t>
            </a:r>
            <a:r>
              <a:rPr lang="cs-CZ" dirty="0" smtClean="0">
                <a:sym typeface="Symbol"/>
              </a:rPr>
              <a:t>, amylóza )</a:t>
            </a:r>
          </a:p>
          <a:p>
            <a:r>
              <a:rPr lang="cs-CZ" dirty="0" smtClean="0">
                <a:sym typeface="Symbol"/>
              </a:rPr>
              <a:t>Malé částice (-&gt; větší povrch) </a:t>
            </a:r>
          </a:p>
          <a:p>
            <a:r>
              <a:rPr lang="cs-CZ" dirty="0" smtClean="0">
                <a:sym typeface="Symbol"/>
              </a:rPr>
              <a:t>Viskózní vláknina </a:t>
            </a:r>
          </a:p>
          <a:p>
            <a:r>
              <a:rPr lang="cs-CZ" dirty="0" smtClean="0">
                <a:sym typeface="Symbol"/>
              </a:rPr>
              <a:t>Zralejší ovoce  </a:t>
            </a:r>
          </a:p>
          <a:p>
            <a:r>
              <a:rPr lang="cs-CZ" dirty="0" smtClean="0">
                <a:sym typeface="Symbol"/>
              </a:rPr>
              <a:t>Kyselost (kyseliny )</a:t>
            </a:r>
          </a:p>
          <a:p>
            <a:r>
              <a:rPr lang="cs-CZ" dirty="0" smtClean="0">
                <a:sym typeface="Symbol"/>
              </a:rPr>
              <a:t>Obsah tuků a bílkovin</a:t>
            </a:r>
          </a:p>
          <a:p>
            <a:r>
              <a:rPr lang="cs-CZ" dirty="0" smtClean="0">
                <a:sym typeface="Symbol"/>
              </a:rPr>
              <a:t>Kuchyňská úprava</a:t>
            </a:r>
          </a:p>
          <a:p>
            <a:r>
              <a:rPr lang="cs-CZ" dirty="0" smtClean="0">
                <a:sym typeface="Symbol"/>
              </a:rPr>
              <a:t>Individuální jedinec</a:t>
            </a:r>
          </a:p>
          <a:p>
            <a:r>
              <a:rPr lang="cs-CZ" dirty="0" smtClean="0">
                <a:sym typeface="Symbol"/>
              </a:rPr>
              <a:t>Převod jednotek:</a:t>
            </a:r>
          </a:p>
          <a:p>
            <a:pPr lvl="1"/>
            <a:r>
              <a:rPr lang="cs-CZ" dirty="0" smtClean="0">
                <a:sym typeface="Symbol"/>
              </a:rPr>
              <a:t>GI chleba = GI </a:t>
            </a:r>
            <a:r>
              <a:rPr lang="cs-CZ" dirty="0" err="1" smtClean="0">
                <a:sym typeface="Symbol"/>
              </a:rPr>
              <a:t>glu</a:t>
            </a:r>
            <a:r>
              <a:rPr lang="cs-CZ" dirty="0" smtClean="0">
                <a:sym typeface="Symbol"/>
              </a:rPr>
              <a:t>*1,42 	GI </a:t>
            </a:r>
            <a:r>
              <a:rPr lang="cs-CZ" dirty="0" err="1" smtClean="0">
                <a:sym typeface="Symbol"/>
              </a:rPr>
              <a:t>glu</a:t>
            </a:r>
            <a:r>
              <a:rPr lang="cs-CZ" dirty="0" smtClean="0">
                <a:sym typeface="Symbol"/>
              </a:rPr>
              <a:t>=GI chleba*0,7</a:t>
            </a:r>
          </a:p>
          <a:p>
            <a:pPr lvl="1"/>
            <a:endParaRPr lang="cs-CZ" dirty="0" smtClean="0">
              <a:sym typeface="Symbo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Glykemická nálož (</a:t>
            </a:r>
            <a:r>
              <a:rPr lang="cs-CZ" dirty="0" err="1" smtClean="0"/>
              <a:t>glycaemic</a:t>
            </a:r>
            <a:r>
              <a:rPr lang="cs-CZ" dirty="0" smtClean="0"/>
              <a:t> </a:t>
            </a:r>
            <a:r>
              <a:rPr lang="cs-CZ" dirty="0" err="1" smtClean="0"/>
              <a:t>load</a:t>
            </a:r>
            <a:r>
              <a:rPr lang="cs-CZ" dirty="0" smtClean="0"/>
              <a:t> GL)</a:t>
            </a:r>
            <a:endParaRPr lang="cs-CZ" dirty="0"/>
          </a:p>
        </p:txBody>
      </p:sp>
      <p:sp>
        <p:nvSpPr>
          <p:cNvPr id="3" name="Zástupný symbol pro obsah 2"/>
          <p:cNvSpPr>
            <a:spLocks noGrp="1"/>
          </p:cNvSpPr>
          <p:nvPr>
            <p:ph sz="quarter" idx="1"/>
          </p:nvPr>
        </p:nvSpPr>
        <p:spPr>
          <a:xfrm>
            <a:off x="612648" y="1600200"/>
            <a:ext cx="8153400" cy="4709120"/>
          </a:xfrm>
        </p:spPr>
        <p:txBody>
          <a:bodyPr>
            <a:normAutofit fontScale="92500" lnSpcReduction="20000"/>
          </a:bodyPr>
          <a:lstStyle/>
          <a:p>
            <a:r>
              <a:rPr lang="cs-CZ" dirty="0" smtClean="0"/>
              <a:t>Zohledňuje GI i celkové množství sacharidů v potravině</a:t>
            </a:r>
          </a:p>
          <a:p>
            <a:r>
              <a:rPr lang="cs-CZ" dirty="0" smtClean="0"/>
              <a:t>Vyjadřuje </a:t>
            </a:r>
            <a:r>
              <a:rPr lang="cs-CZ" b="1" dirty="0" smtClean="0">
                <a:solidFill>
                  <a:schemeClr val="accent3">
                    <a:lumMod val="75000"/>
                  </a:schemeClr>
                </a:solidFill>
              </a:rPr>
              <a:t>KVANTITATIVNÍ</a:t>
            </a:r>
          </a:p>
          <a:p>
            <a:r>
              <a:rPr lang="cs-CZ" dirty="0" smtClean="0"/>
              <a:t>Výpočet = GI*obsah sacharidů v potravině : 100</a:t>
            </a:r>
          </a:p>
          <a:p>
            <a:endParaRPr lang="cs-CZ" dirty="0"/>
          </a:p>
          <a:p>
            <a:endParaRPr lang="cs-CZ" dirty="0" smtClean="0"/>
          </a:p>
          <a:p>
            <a:endParaRPr lang="cs-CZ" dirty="0"/>
          </a:p>
          <a:p>
            <a:r>
              <a:rPr lang="cs-CZ" dirty="0" smtClean="0"/>
              <a:t>Např. Brambory – mají vysoký GI, ale nálož je střední</a:t>
            </a:r>
          </a:p>
          <a:p>
            <a:r>
              <a:rPr lang="cs-CZ" sz="1900" b="1" dirty="0" smtClean="0">
                <a:solidFill>
                  <a:schemeClr val="accent2">
                    <a:lumMod val="75000"/>
                  </a:schemeClr>
                </a:solidFill>
              </a:rPr>
              <a:t>Příklad výpočtu:</a:t>
            </a:r>
            <a:r>
              <a:rPr lang="cs-CZ" sz="1900" dirty="0" smtClean="0">
                <a:solidFill>
                  <a:schemeClr val="accent2">
                    <a:lumMod val="75000"/>
                  </a:schemeClr>
                </a:solidFill>
              </a:rPr>
              <a:t> 100 </a:t>
            </a:r>
            <a:r>
              <a:rPr lang="cs-CZ" sz="1900" dirty="0">
                <a:solidFill>
                  <a:schemeClr val="accent2">
                    <a:lumMod val="75000"/>
                  </a:schemeClr>
                </a:solidFill>
              </a:rPr>
              <a:t>g uvařených brambor obsahuje 16 g sacharidů. Vařené brambory (ve slupce) mají GI 60. Výsledná glykemická nálož vařených brambor je 9,6 (60 × 16 / 100).</a:t>
            </a:r>
            <a:endParaRPr lang="cs-CZ" sz="1900" dirty="0" smtClean="0">
              <a:solidFill>
                <a:schemeClr val="accent2">
                  <a:lumMod val="75000"/>
                </a:schemeClr>
              </a:solidFill>
            </a:endParaRPr>
          </a:p>
          <a:p>
            <a:endParaRPr lang="cs-CZ" dirty="0" smtClean="0"/>
          </a:p>
        </p:txBody>
      </p:sp>
      <p:graphicFrame>
        <p:nvGraphicFramePr>
          <p:cNvPr id="4" name="Tabulka 3"/>
          <p:cNvGraphicFramePr>
            <a:graphicFrameLocks noGrp="1"/>
          </p:cNvGraphicFramePr>
          <p:nvPr>
            <p:extLst>
              <p:ext uri="{D42A27DB-BD31-4B8C-83A1-F6EECF244321}">
                <p14:modId xmlns:p14="http://schemas.microsoft.com/office/powerpoint/2010/main" val="1917208197"/>
              </p:ext>
            </p:extLst>
          </p:nvPr>
        </p:nvGraphicFramePr>
        <p:xfrm>
          <a:off x="1259632" y="3140968"/>
          <a:ext cx="6480720" cy="1188720"/>
        </p:xfrm>
        <a:graphic>
          <a:graphicData uri="http://schemas.openxmlformats.org/drawingml/2006/table">
            <a:tbl>
              <a:tblPr firstRow="1" bandRow="1">
                <a:tableStyleId>{C4B1156A-380E-4F78-BDF5-A606A8083BF9}</a:tableStyleId>
              </a:tblPr>
              <a:tblGrid>
                <a:gridCol w="3240360"/>
                <a:gridCol w="3240360"/>
              </a:tblGrid>
              <a:tr h="312035">
                <a:tc>
                  <a:txBody>
                    <a:bodyPr/>
                    <a:lstStyle/>
                    <a:p>
                      <a:r>
                        <a:rPr lang="cs-CZ" sz="2000" b="1" dirty="0" smtClean="0"/>
                        <a:t>&lt;10</a:t>
                      </a:r>
                      <a:endParaRPr lang="cs-CZ" sz="2000" b="1" dirty="0"/>
                    </a:p>
                  </a:txBody>
                  <a:tcPr/>
                </a:tc>
                <a:tc>
                  <a:txBody>
                    <a:bodyPr/>
                    <a:lstStyle/>
                    <a:p>
                      <a:r>
                        <a:rPr lang="cs-CZ" sz="2000" b="1" dirty="0" smtClean="0"/>
                        <a:t>Nízká GL</a:t>
                      </a:r>
                      <a:endParaRPr lang="cs-CZ" sz="2000" b="1" dirty="0"/>
                    </a:p>
                  </a:txBody>
                  <a:tcPr/>
                </a:tc>
              </a:tr>
              <a:tr h="312035">
                <a:tc>
                  <a:txBody>
                    <a:bodyPr/>
                    <a:lstStyle/>
                    <a:p>
                      <a:r>
                        <a:rPr lang="cs-CZ" sz="2000" b="1" dirty="0" smtClean="0"/>
                        <a:t>10-20</a:t>
                      </a:r>
                      <a:endParaRPr lang="cs-CZ" sz="2000" b="1" dirty="0"/>
                    </a:p>
                  </a:txBody>
                  <a:tcPr/>
                </a:tc>
                <a:tc>
                  <a:txBody>
                    <a:bodyPr/>
                    <a:lstStyle/>
                    <a:p>
                      <a:r>
                        <a:rPr lang="cs-CZ" sz="2000" b="1" baseline="0" dirty="0" smtClean="0"/>
                        <a:t>Střední</a:t>
                      </a:r>
                    </a:p>
                  </a:txBody>
                  <a:tcPr/>
                </a:tc>
              </a:tr>
              <a:tr h="312035">
                <a:tc>
                  <a:txBody>
                    <a:bodyPr/>
                    <a:lstStyle/>
                    <a:p>
                      <a:r>
                        <a:rPr lang="cs-CZ" sz="2000" b="1" dirty="0" smtClean="0"/>
                        <a:t>&gt;20</a:t>
                      </a:r>
                      <a:endParaRPr lang="cs-CZ" sz="20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2000" b="1" dirty="0" smtClean="0"/>
                        <a:t>Vysoká</a:t>
                      </a:r>
                      <a:r>
                        <a:rPr lang="cs-CZ" sz="2000" b="1" baseline="0" dirty="0" smtClean="0"/>
                        <a:t> GL</a:t>
                      </a:r>
                    </a:p>
                  </a:txBody>
                  <a:tcPr/>
                </a:tc>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Doporučený příjem</a:t>
            </a:r>
            <a:endParaRPr lang="cs-CZ" dirty="0"/>
          </a:p>
        </p:txBody>
      </p:sp>
      <p:sp>
        <p:nvSpPr>
          <p:cNvPr id="3" name="Zástupný symbol pro obsah 2"/>
          <p:cNvSpPr>
            <a:spLocks noGrp="1"/>
          </p:cNvSpPr>
          <p:nvPr>
            <p:ph sz="quarter" idx="1"/>
          </p:nvPr>
        </p:nvSpPr>
        <p:spPr/>
        <p:txBody>
          <a:bodyPr>
            <a:normAutofit fontScale="92500" lnSpcReduction="20000"/>
          </a:bodyPr>
          <a:lstStyle/>
          <a:p>
            <a:r>
              <a:rPr lang="cs-CZ" dirty="0" smtClean="0"/>
              <a:t>Světem napříč: sacharidy poskytují lidstvu energii ze 40-80 %</a:t>
            </a:r>
          </a:p>
          <a:p>
            <a:r>
              <a:rPr lang="cs-CZ" dirty="0" smtClean="0"/>
              <a:t>Jsou celosvětově nejdůležitějším zdrojem energie</a:t>
            </a:r>
          </a:p>
          <a:p>
            <a:r>
              <a:rPr lang="cs-CZ" dirty="0" smtClean="0"/>
              <a:t>Různá doporučení:</a:t>
            </a:r>
          </a:p>
          <a:p>
            <a:pPr lvl="1"/>
            <a:r>
              <a:rPr lang="cs-CZ" b="1" dirty="0" smtClean="0">
                <a:solidFill>
                  <a:schemeClr val="accent2">
                    <a:lumMod val="75000"/>
                  </a:schemeClr>
                </a:solidFill>
              </a:rPr>
              <a:t>50-55 % energetického příjmu FAO/WHO</a:t>
            </a:r>
          </a:p>
          <a:p>
            <a:pPr lvl="1"/>
            <a:r>
              <a:rPr lang="cs-CZ" b="1" dirty="0" smtClean="0">
                <a:solidFill>
                  <a:schemeClr val="accent2">
                    <a:lumMod val="75000"/>
                  </a:schemeClr>
                </a:solidFill>
              </a:rPr>
              <a:t>45-60 % EFSA</a:t>
            </a:r>
          </a:p>
          <a:p>
            <a:pPr lvl="1"/>
            <a:r>
              <a:rPr lang="cs-CZ" dirty="0" smtClean="0"/>
              <a:t>Volný cukr &lt; 10 % (řepný cukr …)</a:t>
            </a:r>
          </a:p>
          <a:p>
            <a:pPr lvl="1"/>
            <a:r>
              <a:rPr lang="cs-CZ" dirty="0" smtClean="0"/>
              <a:t>4–6 g/kg/den </a:t>
            </a:r>
          </a:p>
          <a:p>
            <a:pPr lvl="1"/>
            <a:r>
              <a:rPr lang="cs-CZ" dirty="0" smtClean="0"/>
              <a:t>Minimální denní příjem sacharidů je 50 g</a:t>
            </a:r>
          </a:p>
          <a:p>
            <a:pPr lvl="1"/>
            <a:r>
              <a:rPr lang="cs-CZ" dirty="0" smtClean="0"/>
              <a:t>většina lidí v ČR má příjem sacharidů v rozmezí 100-300g za den; ve světě 200-400 g</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Sacharidy během života</a:t>
            </a:r>
            <a:endParaRPr lang="cs-CZ" dirty="0"/>
          </a:p>
        </p:txBody>
      </p:sp>
      <p:sp>
        <p:nvSpPr>
          <p:cNvPr id="3" name="Zástupný symbol pro obsah 2"/>
          <p:cNvSpPr>
            <a:spLocks noGrp="1"/>
          </p:cNvSpPr>
          <p:nvPr>
            <p:ph sz="quarter" idx="1"/>
          </p:nvPr>
        </p:nvSpPr>
        <p:spPr/>
        <p:txBody>
          <a:bodyPr/>
          <a:lstStyle/>
          <a:p>
            <a:r>
              <a:rPr lang="cs-CZ" dirty="0" smtClean="0"/>
              <a:t>Mateřské mléko – laktóza</a:t>
            </a:r>
          </a:p>
          <a:p>
            <a:pPr lvl="1"/>
            <a:r>
              <a:rPr lang="cs-CZ" dirty="0" smtClean="0"/>
              <a:t>40 % energetického příjmu</a:t>
            </a:r>
          </a:p>
          <a:p>
            <a:r>
              <a:rPr lang="cs-CZ" dirty="0" smtClean="0"/>
              <a:t>Předškolní věk</a:t>
            </a:r>
          </a:p>
          <a:p>
            <a:pPr lvl="1"/>
            <a:r>
              <a:rPr lang="cs-CZ" dirty="0" smtClean="0"/>
              <a:t>Spíše méně než 50 % energie ze sacharidů ve prospěch tuků</a:t>
            </a:r>
          </a:p>
          <a:p>
            <a:pPr lvl="1"/>
            <a:r>
              <a:rPr lang="cs-CZ" dirty="0" smtClean="0"/>
              <a:t>Postupně se poměr více přibližuje stravě dospělých</a:t>
            </a:r>
          </a:p>
          <a:p>
            <a:r>
              <a:rPr lang="cs-CZ" dirty="0" smtClean="0"/>
              <a:t>Těhotenství, kojení</a:t>
            </a:r>
          </a:p>
          <a:p>
            <a:pPr lvl="1"/>
            <a:r>
              <a:rPr lang="cs-CZ" dirty="0" smtClean="0"/>
              <a:t>Minimální příjem 100 g sacharidů denně</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Sacharidy – chemické složení</a:t>
            </a:r>
            <a:endParaRPr lang="cs-CZ" dirty="0"/>
          </a:p>
        </p:txBody>
      </p:sp>
      <p:sp>
        <p:nvSpPr>
          <p:cNvPr id="3" name="Zástupný symbol pro obsah 2"/>
          <p:cNvSpPr>
            <a:spLocks noGrp="1"/>
          </p:cNvSpPr>
          <p:nvPr>
            <p:ph sz="quarter" idx="1"/>
          </p:nvPr>
        </p:nvSpPr>
        <p:spPr/>
        <p:txBody>
          <a:bodyPr/>
          <a:lstStyle/>
          <a:p>
            <a:r>
              <a:rPr lang="cs-CZ" dirty="0" smtClean="0"/>
              <a:t>Sloučeniny složené z uhlíku, kyslíku a vodíku</a:t>
            </a:r>
          </a:p>
          <a:p>
            <a:r>
              <a:rPr lang="cs-CZ" dirty="0" smtClean="0"/>
              <a:t>Rozdělujeme je podle počtu uhlíku </a:t>
            </a:r>
          </a:p>
          <a:p>
            <a:endParaRPr lang="cs-CZ"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Potravinové zdroje sacharidů</a:t>
            </a:r>
            <a:endParaRPr lang="cs-CZ" dirty="0"/>
          </a:p>
        </p:txBody>
      </p:sp>
      <p:sp>
        <p:nvSpPr>
          <p:cNvPr id="3" name="Zástupný symbol pro obsah 2"/>
          <p:cNvSpPr>
            <a:spLocks noGrp="1"/>
          </p:cNvSpPr>
          <p:nvPr>
            <p:ph sz="quarter" idx="1"/>
          </p:nvPr>
        </p:nvSpPr>
        <p:spPr>
          <a:xfrm>
            <a:off x="612648" y="1600200"/>
            <a:ext cx="8153400" cy="4781128"/>
          </a:xfrm>
        </p:spPr>
        <p:txBody>
          <a:bodyPr>
            <a:normAutofit fontScale="92500" lnSpcReduction="20000"/>
          </a:bodyPr>
          <a:lstStyle/>
          <a:p>
            <a:pPr>
              <a:lnSpc>
                <a:spcPct val="90000"/>
              </a:lnSpc>
            </a:pPr>
            <a:r>
              <a:rPr lang="cs-CZ" dirty="0" smtClean="0"/>
              <a:t>Obilí a všechny výrobky z obilí a mouky</a:t>
            </a:r>
          </a:p>
          <a:p>
            <a:pPr>
              <a:lnSpc>
                <a:spcPct val="90000"/>
              </a:lnSpc>
            </a:pPr>
            <a:r>
              <a:rPr lang="cs-CZ" dirty="0" smtClean="0"/>
              <a:t>Brambory a všechny výrobky z brambor</a:t>
            </a:r>
          </a:p>
          <a:p>
            <a:pPr>
              <a:lnSpc>
                <a:spcPct val="90000"/>
              </a:lnSpc>
            </a:pPr>
            <a:r>
              <a:rPr lang="cs-CZ" dirty="0" smtClean="0"/>
              <a:t>Ovoce a zelenina </a:t>
            </a:r>
          </a:p>
          <a:p>
            <a:pPr>
              <a:lnSpc>
                <a:spcPct val="90000"/>
              </a:lnSpc>
            </a:pPr>
            <a:r>
              <a:rPr lang="cs-CZ" dirty="0" smtClean="0"/>
              <a:t>Luštěniny</a:t>
            </a:r>
          </a:p>
          <a:p>
            <a:pPr>
              <a:lnSpc>
                <a:spcPct val="90000"/>
              </a:lnSpc>
            </a:pPr>
            <a:r>
              <a:rPr lang="cs-CZ" dirty="0" smtClean="0"/>
              <a:t>Mléko a kysané mléčné výrobky</a:t>
            </a:r>
          </a:p>
          <a:p>
            <a:pPr lvl="1"/>
            <a:r>
              <a:rPr lang="cs-CZ" dirty="0" smtClean="0"/>
              <a:t>Mléko - nízký GI, ale vysoký </a:t>
            </a:r>
            <a:r>
              <a:rPr lang="cs-CZ" dirty="0" err="1" smtClean="0"/>
              <a:t>inzulinotropní</a:t>
            </a:r>
            <a:r>
              <a:rPr lang="cs-CZ" dirty="0" smtClean="0"/>
              <a:t> efekt díky aminokyselinám</a:t>
            </a:r>
          </a:p>
          <a:p>
            <a:pPr>
              <a:lnSpc>
                <a:spcPct val="90000"/>
              </a:lnSpc>
            </a:pPr>
            <a:r>
              <a:rPr lang="cs-CZ" dirty="0" smtClean="0"/>
              <a:t>Vše co je slazeno řepným cukrem či fruktózou</a:t>
            </a:r>
          </a:p>
          <a:p>
            <a:pPr lvl="1"/>
            <a:r>
              <a:rPr lang="cs-CZ" dirty="0" smtClean="0"/>
              <a:t>Skrytý cukr (Sladké pečivo, cukrovinky, sušenky, džemy, kompoty, nealkoholické nápoje)</a:t>
            </a:r>
          </a:p>
          <a:p>
            <a:pPr>
              <a:lnSpc>
                <a:spcPct val="90000"/>
              </a:lnSpc>
              <a:buNone/>
            </a:pPr>
            <a:endParaRPr lang="cs-CZ" sz="2000" dirty="0" smtClean="0">
              <a:solidFill>
                <a:schemeClr val="accent3">
                  <a:lumMod val="75000"/>
                </a:schemeClr>
              </a:solidFill>
            </a:endParaRPr>
          </a:p>
          <a:p>
            <a:pPr>
              <a:lnSpc>
                <a:spcPct val="90000"/>
              </a:lnSpc>
              <a:buNone/>
            </a:pPr>
            <a:r>
              <a:rPr lang="cs-CZ" sz="2000" dirty="0" smtClean="0">
                <a:solidFill>
                  <a:schemeClr val="accent3">
                    <a:lumMod val="75000"/>
                  </a:schemeClr>
                </a:solidFill>
              </a:rPr>
              <a:t>POZN: 	Výměnná jednotka – takové množství jídla, které ovlivní 		glykémii přibližně stejně (10-12 g)</a:t>
            </a:r>
          </a:p>
          <a:p>
            <a:pPr>
              <a:lnSpc>
                <a:spcPct val="90000"/>
              </a:lnSpc>
              <a:buFont typeface="Arial" charset="0"/>
              <a:buNone/>
            </a:pPr>
            <a:endParaRPr lang="cs-CZ" dirty="0" smtClean="0"/>
          </a:p>
          <a:p>
            <a:endParaRPr lang="cs-CZ"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Bílý cukr X hnědý cukr</a:t>
            </a:r>
            <a:endParaRPr lang="cs-CZ" dirty="0"/>
          </a:p>
        </p:txBody>
      </p:sp>
      <p:sp>
        <p:nvSpPr>
          <p:cNvPr id="3" name="Zástupný symbol pro obsah 2"/>
          <p:cNvSpPr>
            <a:spLocks noGrp="1"/>
          </p:cNvSpPr>
          <p:nvPr>
            <p:ph sz="quarter" idx="1"/>
          </p:nvPr>
        </p:nvSpPr>
        <p:spPr/>
        <p:txBody>
          <a:bodyPr>
            <a:normAutofit lnSpcReduction="10000"/>
          </a:bodyPr>
          <a:lstStyle/>
          <a:p>
            <a:r>
              <a:rPr lang="cs-CZ" dirty="0" smtClean="0"/>
              <a:t>Hnědý cukr bývá považován za „zdravější“</a:t>
            </a:r>
          </a:p>
          <a:p>
            <a:r>
              <a:rPr lang="cs-CZ" dirty="0" smtClean="0"/>
              <a:t>Jeho výživová hodnota se liší od bílého nepatrně, senzorické vlastnosti mohou být pro některé spotřebitele příjemnější</a:t>
            </a:r>
          </a:p>
          <a:p>
            <a:r>
              <a:rPr lang="cs-CZ" dirty="0" smtClean="0"/>
              <a:t>Je doporučován kvůli obsahu minerálních látek, avšak tento obsah je z výživového hlediska zanedbatelný</a:t>
            </a:r>
          </a:p>
          <a:p>
            <a:r>
              <a:rPr lang="cs-CZ" dirty="0" smtClean="0"/>
              <a:t>Hnědý cukr může obsahovat i kontaminující látky, teprve plnou rafinací se odstraní veškeré nečistoty</a:t>
            </a:r>
          </a:p>
        </p:txBody>
      </p:sp>
      <p:pic>
        <p:nvPicPr>
          <p:cNvPr id="4" name="Obrázek 3" descr="19026_99a71dfedf.jpg"/>
          <p:cNvPicPr>
            <a:picLocks noChangeAspect="1"/>
          </p:cNvPicPr>
          <p:nvPr/>
        </p:nvPicPr>
        <p:blipFill>
          <a:blip r:embed="rId2" cstate="print"/>
          <a:stretch>
            <a:fillRect/>
          </a:stretch>
        </p:blipFill>
        <p:spPr>
          <a:xfrm>
            <a:off x="6876256" y="0"/>
            <a:ext cx="2267744" cy="1622727"/>
          </a:xfrm>
          <a:prstGeom prst="rect">
            <a:avLst/>
          </a:prstGeom>
          <a:ln>
            <a:noFill/>
          </a:ln>
          <a:effectLst>
            <a:softEdge rad="112500"/>
          </a:effec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Med</a:t>
            </a:r>
            <a:endParaRPr lang="cs-CZ" dirty="0"/>
          </a:p>
        </p:txBody>
      </p:sp>
      <p:sp>
        <p:nvSpPr>
          <p:cNvPr id="3" name="Zástupný symbol pro obsah 2"/>
          <p:cNvSpPr>
            <a:spLocks noGrp="1"/>
          </p:cNvSpPr>
          <p:nvPr>
            <p:ph sz="quarter" idx="1"/>
          </p:nvPr>
        </p:nvSpPr>
        <p:spPr/>
        <p:txBody>
          <a:bodyPr>
            <a:normAutofit fontScale="92500"/>
          </a:bodyPr>
          <a:lstStyle/>
          <a:p>
            <a:r>
              <a:rPr lang="cs-CZ" dirty="0" smtClean="0"/>
              <a:t>Obsahuje fruktózu, glukózu, minerální látky, vitaminy</a:t>
            </a:r>
          </a:p>
          <a:p>
            <a:r>
              <a:rPr lang="cs-CZ" dirty="0" smtClean="0"/>
              <a:t>Obsah vitaminu a minerálních látek je vzhledem ke konzumovanému množství zanedbatelný</a:t>
            </a:r>
          </a:p>
          <a:p>
            <a:r>
              <a:rPr lang="cs-CZ" dirty="0" smtClean="0"/>
              <a:t>Antibakteriální působení (peroxid vodíku) bylo spolehlivě prokázáno pouze při aplikaci na rány</a:t>
            </a:r>
          </a:p>
          <a:p>
            <a:r>
              <a:rPr lang="cs-CZ" dirty="0" smtClean="0"/>
              <a:t>Pocit úlevy při nachlazení po požití medu, je v podstatě placebo efekt</a:t>
            </a:r>
          </a:p>
          <a:p>
            <a:r>
              <a:rPr lang="cs-CZ" dirty="0" smtClean="0"/>
              <a:t>Příjemné senzorické vlastnosti</a:t>
            </a:r>
            <a:endParaRPr lang="cs-CZ" dirty="0"/>
          </a:p>
        </p:txBody>
      </p:sp>
      <p:pic>
        <p:nvPicPr>
          <p:cNvPr id="4" name="Obrázek 3" descr="245_1.jpg"/>
          <p:cNvPicPr>
            <a:picLocks noChangeAspect="1"/>
          </p:cNvPicPr>
          <p:nvPr/>
        </p:nvPicPr>
        <p:blipFill>
          <a:blip r:embed="rId2" cstate="print"/>
          <a:stretch>
            <a:fillRect/>
          </a:stretch>
        </p:blipFill>
        <p:spPr>
          <a:xfrm>
            <a:off x="6372200" y="5152969"/>
            <a:ext cx="2273374" cy="1705031"/>
          </a:xfrm>
          <a:prstGeom prst="rect">
            <a:avLst/>
          </a:prstGeom>
          <a:ln>
            <a:noFill/>
          </a:ln>
          <a:effectLst>
            <a:softEdge rad="112500"/>
          </a:effec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Glukózo fruktózový sirup </a:t>
            </a:r>
            <a:r>
              <a:rPr lang="cs-CZ" b="1" dirty="0" smtClean="0">
                <a:solidFill>
                  <a:schemeClr val="accent2">
                    <a:lumMod val="75000"/>
                  </a:schemeClr>
                </a:solidFill>
              </a:rPr>
              <a:t>GFS</a:t>
            </a:r>
            <a:endParaRPr lang="cs-CZ" b="1" dirty="0">
              <a:solidFill>
                <a:schemeClr val="accent2">
                  <a:lumMod val="75000"/>
                </a:schemeClr>
              </a:solidFill>
            </a:endParaRPr>
          </a:p>
        </p:txBody>
      </p:sp>
      <p:sp>
        <p:nvSpPr>
          <p:cNvPr id="3" name="Zástupný symbol pro obsah 2"/>
          <p:cNvSpPr>
            <a:spLocks noGrp="1"/>
          </p:cNvSpPr>
          <p:nvPr>
            <p:ph sz="quarter" idx="1"/>
          </p:nvPr>
        </p:nvSpPr>
        <p:spPr/>
        <p:txBody>
          <a:bodyPr>
            <a:normAutofit fontScale="62500" lnSpcReduction="20000"/>
          </a:bodyPr>
          <a:lstStyle/>
          <a:p>
            <a:r>
              <a:rPr lang="cs-CZ" dirty="0" smtClean="0"/>
              <a:t>Tekuté sladidlo</a:t>
            </a:r>
          </a:p>
          <a:p>
            <a:r>
              <a:rPr lang="cs-CZ" b="1" dirty="0" smtClean="0">
                <a:solidFill>
                  <a:schemeClr val="accent4">
                    <a:lumMod val="75000"/>
                  </a:schemeClr>
                </a:solidFill>
              </a:rPr>
              <a:t>Glukózový sirup</a:t>
            </a:r>
          </a:p>
          <a:p>
            <a:pPr lvl="1"/>
            <a:r>
              <a:rPr lang="cs-CZ" dirty="0" smtClean="0"/>
              <a:t>Koncentrovaný vodný roztok sacharidů</a:t>
            </a:r>
          </a:p>
          <a:p>
            <a:pPr lvl="1"/>
            <a:r>
              <a:rPr lang="cs-CZ" dirty="0" smtClean="0"/>
              <a:t>Získaný ze škrobu, s obsahem sušiny nejméně 70 %</a:t>
            </a:r>
          </a:p>
          <a:p>
            <a:pPr lvl="1"/>
            <a:r>
              <a:rPr lang="cs-CZ" dirty="0" smtClean="0"/>
              <a:t>Sušený glukózový sirup: částečně vysušený glukózový sirup s obsahem sušiny nejméně 93 %</a:t>
            </a:r>
          </a:p>
          <a:p>
            <a:r>
              <a:rPr lang="cs-CZ" b="1" dirty="0" smtClean="0">
                <a:solidFill>
                  <a:schemeClr val="accent4">
                    <a:lumMod val="75000"/>
                  </a:schemeClr>
                </a:solidFill>
              </a:rPr>
              <a:t>Glukózo-fruktózový sirup</a:t>
            </a:r>
          </a:p>
          <a:p>
            <a:pPr lvl="1"/>
            <a:r>
              <a:rPr lang="cs-CZ" dirty="0" smtClean="0"/>
              <a:t>Obsah glukózy převládá nad fruktózou </a:t>
            </a:r>
          </a:p>
          <a:p>
            <a:pPr lvl="1"/>
            <a:r>
              <a:rPr lang="cs-CZ" dirty="0" smtClean="0"/>
              <a:t>Výrobek obsahuje fruktózu v množství &gt; 5 % v přepočtu na sušinu</a:t>
            </a:r>
          </a:p>
          <a:p>
            <a:pPr lvl="1"/>
            <a:r>
              <a:rPr lang="cs-CZ" dirty="0" smtClean="0"/>
              <a:t>obsah fruktózy 5-50%</a:t>
            </a:r>
          </a:p>
          <a:p>
            <a:pPr lvl="1"/>
            <a:r>
              <a:rPr lang="cs-CZ" dirty="0" smtClean="0"/>
              <a:t>Občas se nazývá </a:t>
            </a:r>
            <a:r>
              <a:rPr lang="cs-CZ" dirty="0" err="1" smtClean="0"/>
              <a:t>isoglukóza</a:t>
            </a:r>
            <a:endParaRPr lang="cs-CZ" dirty="0" smtClean="0"/>
          </a:p>
          <a:p>
            <a:pPr lvl="1"/>
            <a:r>
              <a:rPr lang="cs-CZ" dirty="0" smtClean="0"/>
              <a:t>V </a:t>
            </a:r>
            <a:r>
              <a:rPr lang="cs-CZ" dirty="0" err="1" smtClean="0"/>
              <a:t>evropě</a:t>
            </a:r>
            <a:r>
              <a:rPr lang="cs-CZ" dirty="0" smtClean="0"/>
              <a:t> regulována produkce (maximálně 5 % celkové produkce cukru)</a:t>
            </a:r>
          </a:p>
          <a:p>
            <a:r>
              <a:rPr lang="cs-CZ" b="1" dirty="0" smtClean="0">
                <a:solidFill>
                  <a:schemeClr val="accent4">
                    <a:lumMod val="75000"/>
                  </a:schemeClr>
                </a:solidFill>
              </a:rPr>
              <a:t>Fruktózo-glukózový sirup</a:t>
            </a:r>
          </a:p>
          <a:p>
            <a:pPr lvl="1"/>
            <a:r>
              <a:rPr lang="cs-CZ" dirty="0" smtClean="0"/>
              <a:t>Obsah fruktózy převládá nad obsahem glukózy</a:t>
            </a:r>
          </a:p>
          <a:p>
            <a:r>
              <a:rPr lang="en-US" b="1" dirty="0" smtClean="0">
                <a:solidFill>
                  <a:schemeClr val="accent4">
                    <a:lumMod val="75000"/>
                  </a:schemeClr>
                </a:solidFill>
              </a:rPr>
              <a:t>High Fructose Corn Syrup (HFCS</a:t>
            </a:r>
            <a:r>
              <a:rPr lang="cs-CZ" b="1" dirty="0" smtClean="0"/>
              <a:t>) </a:t>
            </a:r>
            <a:r>
              <a:rPr lang="cs-CZ" dirty="0" smtClean="0"/>
              <a:t>– v USA pouze</a:t>
            </a:r>
          </a:p>
          <a:p>
            <a:pPr lvl="1"/>
            <a:r>
              <a:rPr lang="cs-CZ" dirty="0" smtClean="0"/>
              <a:t>Obsahuje 55 % fruktózy</a:t>
            </a:r>
          </a:p>
          <a:p>
            <a:pPr lvl="1"/>
            <a:endParaRPr lang="cs-CZ" dirty="0" smtClean="0"/>
          </a:p>
          <a:p>
            <a:pPr lvl="1">
              <a:buNone/>
            </a:pPr>
            <a:endParaRPr lang="cs-CZ" dirty="0" smtClean="0"/>
          </a:p>
        </p:txBody>
      </p:sp>
    </p:spTree>
    <p:extLst>
      <p:ext uri="{BB962C8B-B14F-4D97-AF65-F5344CB8AC3E}">
        <p14:creationId xmlns:p14="http://schemas.microsoft.com/office/powerpoint/2010/main" val="40146505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Obsah sacharidů v potravinách</a:t>
            </a:r>
            <a:endParaRPr lang="cs-CZ" dirty="0"/>
          </a:p>
        </p:txBody>
      </p:sp>
      <p:pic>
        <p:nvPicPr>
          <p:cNvPr id="4" name="Zástupný symbol pro obsah 3" descr="collage-sugar-foods.jpg"/>
          <p:cNvPicPr>
            <a:picLocks noGrp="1" noChangeAspect="1"/>
          </p:cNvPicPr>
          <p:nvPr>
            <p:ph sz="quarter" idx="1"/>
          </p:nvPr>
        </p:nvPicPr>
        <p:blipFill>
          <a:blip r:embed="rId2" cstate="print"/>
          <a:stretch>
            <a:fillRect/>
          </a:stretch>
        </p:blipFill>
        <p:spPr>
          <a:xfrm>
            <a:off x="1187624" y="1268760"/>
            <a:ext cx="6984776" cy="5447761"/>
          </a:xfrm>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Zástupný symbol pro obsah 3" descr="cukr v potravinach.jpg"/>
          <p:cNvPicPr>
            <a:picLocks noGrp="1" noChangeAspect="1"/>
          </p:cNvPicPr>
          <p:nvPr>
            <p:ph sz="quarter" idx="1"/>
          </p:nvPr>
        </p:nvPicPr>
        <p:blipFill>
          <a:blip r:embed="rId2" cstate="print"/>
          <a:stretch>
            <a:fillRect/>
          </a:stretch>
        </p:blipFill>
        <p:spPr>
          <a:xfrm>
            <a:off x="467544" y="130324"/>
            <a:ext cx="4728102" cy="6597352"/>
          </a:xfrm>
        </p:spPr>
      </p:pic>
      <p:sp>
        <p:nvSpPr>
          <p:cNvPr id="5" name="Zástupný symbol pro obsah 4"/>
          <p:cNvSpPr>
            <a:spLocks noGrp="1"/>
          </p:cNvSpPr>
          <p:nvPr>
            <p:ph sz="quarter" idx="2"/>
          </p:nvPr>
        </p:nvSpPr>
        <p:spPr>
          <a:xfrm>
            <a:off x="5940152" y="2420888"/>
            <a:ext cx="2718941" cy="2952328"/>
          </a:xfrm>
        </p:spPr>
        <p:txBody>
          <a:bodyPr>
            <a:normAutofit/>
          </a:bodyPr>
          <a:lstStyle/>
          <a:p>
            <a:r>
              <a:rPr lang="cs-CZ" dirty="0" smtClean="0"/>
              <a:t>Víc obrázků: </a:t>
            </a:r>
            <a:r>
              <a:rPr lang="cs-CZ" dirty="0" smtClean="0">
                <a:hlinkClick r:id="rId3"/>
              </a:rPr>
              <a:t>http://www.</a:t>
            </a:r>
            <a:r>
              <a:rPr lang="cs-CZ" dirty="0" err="1" smtClean="0">
                <a:hlinkClick r:id="rId3"/>
              </a:rPr>
              <a:t>sugarstacks.com</a:t>
            </a:r>
            <a:r>
              <a:rPr lang="cs-CZ" dirty="0" smtClean="0">
                <a:hlinkClick r:id="rId3"/>
              </a:rPr>
              <a:t>/</a:t>
            </a:r>
            <a:r>
              <a:rPr lang="cs-CZ" dirty="0" err="1" smtClean="0">
                <a:hlinkClick r:id="rId3"/>
              </a:rPr>
              <a:t>fruits.htm</a:t>
            </a:r>
            <a:endParaRPr lang="cs-CZ" dirty="0" smtClean="0"/>
          </a:p>
          <a:p>
            <a:endParaRPr lang="cs-CZ"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Obsah sacharidů v potravinách (g na 100 g potraviny</a:t>
            </a:r>
            <a:endParaRPr lang="cs-CZ" dirty="0"/>
          </a:p>
        </p:txBody>
      </p:sp>
      <p:graphicFrame>
        <p:nvGraphicFramePr>
          <p:cNvPr id="4" name="Zástupný symbol pro obsah 3"/>
          <p:cNvGraphicFramePr>
            <a:graphicFrameLocks noGrp="1"/>
          </p:cNvGraphicFramePr>
          <p:nvPr>
            <p:ph sz="quarter" idx="1"/>
          </p:nvPr>
        </p:nvGraphicFramePr>
        <p:xfrm>
          <a:off x="612775" y="1600200"/>
          <a:ext cx="8153400" cy="4450080"/>
        </p:xfrm>
        <a:graphic>
          <a:graphicData uri="http://schemas.openxmlformats.org/drawingml/2006/table">
            <a:tbl>
              <a:tblPr firstRow="1" bandRow="1">
                <a:tableStyleId>{5C22544A-7EE6-4342-B048-85BDC9FD1C3A}</a:tableStyleId>
              </a:tblPr>
              <a:tblGrid>
                <a:gridCol w="2038350"/>
                <a:gridCol w="2038350"/>
                <a:gridCol w="2038350"/>
                <a:gridCol w="2038350"/>
              </a:tblGrid>
              <a:tr h="370840">
                <a:tc>
                  <a:txBody>
                    <a:bodyPr/>
                    <a:lstStyle/>
                    <a:p>
                      <a:r>
                        <a:rPr lang="cs-CZ" dirty="0" smtClean="0"/>
                        <a:t>Potravina 100 g</a:t>
                      </a:r>
                      <a:endParaRPr lang="cs-CZ" dirty="0"/>
                    </a:p>
                  </a:txBody>
                  <a:tcPr/>
                </a:tc>
                <a:tc>
                  <a:txBody>
                    <a:bodyPr/>
                    <a:lstStyle/>
                    <a:p>
                      <a:r>
                        <a:rPr lang="cs-CZ" dirty="0" smtClean="0"/>
                        <a:t>Sacharidy g</a:t>
                      </a:r>
                      <a:endParaRPr lang="cs-CZ"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t>Potravina 100 g</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t>Sacharidy g</a:t>
                      </a:r>
                    </a:p>
                  </a:txBody>
                  <a:tcPr/>
                </a:tc>
              </a:tr>
              <a:tr h="370840">
                <a:tc>
                  <a:txBody>
                    <a:bodyPr/>
                    <a:lstStyle/>
                    <a:p>
                      <a:r>
                        <a:rPr lang="cs-CZ" i="1" dirty="0" smtClean="0"/>
                        <a:t>Mléko kravské</a:t>
                      </a:r>
                      <a:endParaRPr lang="cs-CZ" i="1" dirty="0"/>
                    </a:p>
                  </a:txBody>
                  <a:tcPr/>
                </a:tc>
                <a:tc>
                  <a:txBody>
                    <a:bodyPr/>
                    <a:lstStyle/>
                    <a:p>
                      <a:r>
                        <a:rPr lang="cs-CZ" dirty="0" smtClean="0"/>
                        <a:t>4,4</a:t>
                      </a:r>
                      <a:endParaRPr lang="cs-CZ" dirty="0"/>
                    </a:p>
                  </a:txBody>
                  <a:tcPr/>
                </a:tc>
                <a:tc>
                  <a:txBody>
                    <a:bodyPr/>
                    <a:lstStyle/>
                    <a:p>
                      <a:r>
                        <a:rPr lang="cs-CZ" i="1" dirty="0" smtClean="0"/>
                        <a:t>Mouka</a:t>
                      </a:r>
                      <a:endParaRPr lang="cs-CZ" i="1" dirty="0"/>
                    </a:p>
                  </a:txBody>
                  <a:tcPr/>
                </a:tc>
                <a:tc>
                  <a:txBody>
                    <a:bodyPr/>
                    <a:lstStyle/>
                    <a:p>
                      <a:r>
                        <a:rPr lang="cs-CZ" dirty="0" smtClean="0"/>
                        <a:t>65-70</a:t>
                      </a:r>
                      <a:endParaRPr lang="cs-CZ" dirty="0"/>
                    </a:p>
                  </a:txBody>
                  <a:tcPr/>
                </a:tc>
              </a:tr>
              <a:tr h="370840">
                <a:tc>
                  <a:txBody>
                    <a:bodyPr/>
                    <a:lstStyle/>
                    <a:p>
                      <a:r>
                        <a:rPr lang="cs-CZ" i="1" dirty="0" smtClean="0"/>
                        <a:t>Sýry</a:t>
                      </a:r>
                      <a:endParaRPr lang="cs-CZ" i="1" dirty="0"/>
                    </a:p>
                  </a:txBody>
                  <a:tcPr/>
                </a:tc>
                <a:tc>
                  <a:txBody>
                    <a:bodyPr/>
                    <a:lstStyle/>
                    <a:p>
                      <a:r>
                        <a:rPr lang="cs-CZ" dirty="0" smtClean="0"/>
                        <a:t>1-2</a:t>
                      </a:r>
                      <a:endParaRPr lang="cs-CZ" dirty="0"/>
                    </a:p>
                  </a:txBody>
                  <a:tcPr/>
                </a:tc>
                <a:tc>
                  <a:txBody>
                    <a:bodyPr/>
                    <a:lstStyle/>
                    <a:p>
                      <a:r>
                        <a:rPr lang="cs-CZ" i="1" dirty="0" smtClean="0"/>
                        <a:t>Čokoláda</a:t>
                      </a:r>
                      <a:endParaRPr lang="cs-CZ" i="1" dirty="0"/>
                    </a:p>
                  </a:txBody>
                  <a:tcPr/>
                </a:tc>
                <a:tc>
                  <a:txBody>
                    <a:bodyPr/>
                    <a:lstStyle/>
                    <a:p>
                      <a:r>
                        <a:rPr lang="cs-CZ" dirty="0" smtClean="0"/>
                        <a:t>50-60</a:t>
                      </a:r>
                      <a:endParaRPr lang="cs-CZ" dirty="0"/>
                    </a:p>
                  </a:txBody>
                  <a:tcPr/>
                </a:tc>
              </a:tr>
              <a:tr h="370840">
                <a:tc>
                  <a:txBody>
                    <a:bodyPr/>
                    <a:lstStyle/>
                    <a:p>
                      <a:r>
                        <a:rPr lang="cs-CZ" i="1" dirty="0" smtClean="0"/>
                        <a:t>Tvaroh</a:t>
                      </a:r>
                      <a:endParaRPr lang="cs-CZ" i="1" dirty="0"/>
                    </a:p>
                  </a:txBody>
                  <a:tcPr/>
                </a:tc>
                <a:tc>
                  <a:txBody>
                    <a:bodyPr/>
                    <a:lstStyle/>
                    <a:p>
                      <a:r>
                        <a:rPr lang="cs-CZ" dirty="0" smtClean="0"/>
                        <a:t>3-6</a:t>
                      </a:r>
                      <a:endParaRPr lang="cs-CZ" dirty="0"/>
                    </a:p>
                  </a:txBody>
                  <a:tcPr/>
                </a:tc>
                <a:tc>
                  <a:txBody>
                    <a:bodyPr/>
                    <a:lstStyle/>
                    <a:p>
                      <a:r>
                        <a:rPr lang="cs-CZ" i="1" dirty="0" smtClean="0"/>
                        <a:t>Rýže</a:t>
                      </a:r>
                      <a:endParaRPr lang="cs-CZ" i="1" dirty="0"/>
                    </a:p>
                  </a:txBody>
                  <a:tcPr/>
                </a:tc>
                <a:tc>
                  <a:txBody>
                    <a:bodyPr/>
                    <a:lstStyle/>
                    <a:p>
                      <a:r>
                        <a:rPr lang="cs-CZ" dirty="0" smtClean="0"/>
                        <a:t>79</a:t>
                      </a:r>
                      <a:endParaRPr lang="cs-CZ" dirty="0"/>
                    </a:p>
                  </a:txBody>
                  <a:tcPr/>
                </a:tc>
              </a:tr>
              <a:tr h="370840">
                <a:tc>
                  <a:txBody>
                    <a:bodyPr/>
                    <a:lstStyle/>
                    <a:p>
                      <a:r>
                        <a:rPr lang="cs-CZ" i="1" dirty="0" smtClean="0"/>
                        <a:t>Ovoce zahradní</a:t>
                      </a:r>
                      <a:endParaRPr lang="cs-CZ" i="1" dirty="0"/>
                    </a:p>
                  </a:txBody>
                  <a:tcPr/>
                </a:tc>
                <a:tc>
                  <a:txBody>
                    <a:bodyPr/>
                    <a:lstStyle/>
                    <a:p>
                      <a:r>
                        <a:rPr lang="cs-CZ" dirty="0" smtClean="0"/>
                        <a:t>10-20</a:t>
                      </a:r>
                      <a:endParaRPr lang="cs-CZ" dirty="0"/>
                    </a:p>
                  </a:txBody>
                  <a:tcPr/>
                </a:tc>
                <a:tc>
                  <a:txBody>
                    <a:bodyPr/>
                    <a:lstStyle/>
                    <a:p>
                      <a:r>
                        <a:rPr lang="cs-CZ" i="1" dirty="0" smtClean="0"/>
                        <a:t>Chléb</a:t>
                      </a:r>
                      <a:endParaRPr lang="cs-CZ" i="1" dirty="0"/>
                    </a:p>
                  </a:txBody>
                  <a:tcPr/>
                </a:tc>
                <a:tc>
                  <a:txBody>
                    <a:bodyPr/>
                    <a:lstStyle/>
                    <a:p>
                      <a:r>
                        <a:rPr lang="cs-CZ" dirty="0" smtClean="0"/>
                        <a:t>50-56</a:t>
                      </a:r>
                      <a:endParaRPr lang="cs-CZ" dirty="0"/>
                    </a:p>
                  </a:txBody>
                  <a:tcPr/>
                </a:tc>
              </a:tr>
              <a:tr h="370840">
                <a:tc>
                  <a:txBody>
                    <a:bodyPr/>
                    <a:lstStyle/>
                    <a:p>
                      <a:r>
                        <a:rPr lang="cs-CZ" i="1" dirty="0" smtClean="0"/>
                        <a:t>Maso</a:t>
                      </a:r>
                      <a:endParaRPr lang="cs-CZ" i="1" dirty="0"/>
                    </a:p>
                  </a:txBody>
                  <a:tcPr/>
                </a:tc>
                <a:tc>
                  <a:txBody>
                    <a:bodyPr/>
                    <a:lstStyle/>
                    <a:p>
                      <a:r>
                        <a:rPr lang="cs-CZ" dirty="0" smtClean="0"/>
                        <a:t>0</a:t>
                      </a:r>
                      <a:endParaRPr lang="cs-CZ" dirty="0"/>
                    </a:p>
                  </a:txBody>
                  <a:tcPr/>
                </a:tc>
                <a:tc>
                  <a:txBody>
                    <a:bodyPr/>
                    <a:lstStyle/>
                    <a:p>
                      <a:r>
                        <a:rPr lang="cs-CZ" i="1" dirty="0" smtClean="0"/>
                        <a:t>Džemy</a:t>
                      </a:r>
                      <a:endParaRPr lang="cs-CZ" i="1" dirty="0"/>
                    </a:p>
                  </a:txBody>
                  <a:tcPr/>
                </a:tc>
                <a:tc>
                  <a:txBody>
                    <a:bodyPr/>
                    <a:lstStyle/>
                    <a:p>
                      <a:r>
                        <a:rPr lang="cs-CZ" dirty="0" smtClean="0"/>
                        <a:t>64</a:t>
                      </a:r>
                      <a:endParaRPr lang="cs-CZ" dirty="0"/>
                    </a:p>
                  </a:txBody>
                  <a:tcPr/>
                </a:tc>
              </a:tr>
              <a:tr h="370840">
                <a:tc>
                  <a:txBody>
                    <a:bodyPr/>
                    <a:lstStyle/>
                    <a:p>
                      <a:r>
                        <a:rPr lang="cs-CZ" i="1" dirty="0" smtClean="0"/>
                        <a:t>Zelenina</a:t>
                      </a:r>
                      <a:endParaRPr lang="cs-CZ" i="1" dirty="0"/>
                    </a:p>
                  </a:txBody>
                  <a:tcPr/>
                </a:tc>
                <a:tc>
                  <a:txBody>
                    <a:bodyPr/>
                    <a:lstStyle/>
                    <a:p>
                      <a:r>
                        <a:rPr lang="cs-CZ" dirty="0" smtClean="0"/>
                        <a:t>3-15</a:t>
                      </a:r>
                      <a:endParaRPr lang="cs-CZ" dirty="0"/>
                    </a:p>
                  </a:txBody>
                  <a:tcPr/>
                </a:tc>
                <a:tc>
                  <a:txBody>
                    <a:bodyPr/>
                    <a:lstStyle/>
                    <a:p>
                      <a:r>
                        <a:rPr lang="cs-CZ" i="1" dirty="0" smtClean="0"/>
                        <a:t>Bábovka</a:t>
                      </a:r>
                      <a:endParaRPr lang="cs-CZ" i="1" dirty="0"/>
                    </a:p>
                  </a:txBody>
                  <a:tcPr/>
                </a:tc>
                <a:tc>
                  <a:txBody>
                    <a:bodyPr/>
                    <a:lstStyle/>
                    <a:p>
                      <a:r>
                        <a:rPr lang="cs-CZ" dirty="0" smtClean="0"/>
                        <a:t>55-65</a:t>
                      </a:r>
                      <a:endParaRPr lang="cs-CZ" dirty="0"/>
                    </a:p>
                  </a:txBody>
                  <a:tcPr/>
                </a:tc>
              </a:tr>
              <a:tr h="370840">
                <a:tc>
                  <a:txBody>
                    <a:bodyPr/>
                    <a:lstStyle/>
                    <a:p>
                      <a:r>
                        <a:rPr lang="cs-CZ" i="1" dirty="0" smtClean="0"/>
                        <a:t>Maso telecí</a:t>
                      </a:r>
                      <a:endParaRPr lang="cs-CZ" i="1" dirty="0"/>
                    </a:p>
                  </a:txBody>
                  <a:tcPr/>
                </a:tc>
                <a:tc>
                  <a:txBody>
                    <a:bodyPr/>
                    <a:lstStyle/>
                    <a:p>
                      <a:r>
                        <a:rPr lang="cs-CZ" dirty="0" smtClean="0"/>
                        <a:t>0,5</a:t>
                      </a:r>
                      <a:endParaRPr lang="cs-CZ" dirty="0"/>
                    </a:p>
                  </a:txBody>
                  <a:tcPr/>
                </a:tc>
                <a:tc>
                  <a:txBody>
                    <a:bodyPr/>
                    <a:lstStyle/>
                    <a:p>
                      <a:r>
                        <a:rPr lang="cs-CZ" i="1" dirty="0" smtClean="0"/>
                        <a:t>Sirupy</a:t>
                      </a:r>
                      <a:endParaRPr lang="cs-CZ" i="1" dirty="0"/>
                    </a:p>
                  </a:txBody>
                  <a:tcPr/>
                </a:tc>
                <a:tc>
                  <a:txBody>
                    <a:bodyPr/>
                    <a:lstStyle/>
                    <a:p>
                      <a:r>
                        <a:rPr lang="cs-CZ" dirty="0" smtClean="0"/>
                        <a:t>66</a:t>
                      </a:r>
                      <a:endParaRPr lang="cs-CZ" dirty="0"/>
                    </a:p>
                  </a:txBody>
                  <a:tcPr/>
                </a:tc>
              </a:tr>
              <a:tr h="370840">
                <a:tc>
                  <a:txBody>
                    <a:bodyPr/>
                    <a:lstStyle/>
                    <a:p>
                      <a:r>
                        <a:rPr lang="cs-CZ" i="1" dirty="0" smtClean="0"/>
                        <a:t>Brambory</a:t>
                      </a:r>
                      <a:endParaRPr lang="cs-CZ" i="1" dirty="0"/>
                    </a:p>
                  </a:txBody>
                  <a:tcPr/>
                </a:tc>
                <a:tc>
                  <a:txBody>
                    <a:bodyPr/>
                    <a:lstStyle/>
                    <a:p>
                      <a:r>
                        <a:rPr lang="cs-CZ" dirty="0" smtClean="0"/>
                        <a:t>20-22</a:t>
                      </a:r>
                      <a:endParaRPr lang="cs-CZ" dirty="0"/>
                    </a:p>
                  </a:txBody>
                  <a:tcPr/>
                </a:tc>
                <a:tc>
                  <a:txBody>
                    <a:bodyPr/>
                    <a:lstStyle/>
                    <a:p>
                      <a:r>
                        <a:rPr lang="cs-CZ" i="1" dirty="0" smtClean="0"/>
                        <a:t>Sušenky</a:t>
                      </a:r>
                      <a:endParaRPr lang="cs-CZ" i="1" dirty="0"/>
                    </a:p>
                  </a:txBody>
                  <a:tcPr/>
                </a:tc>
                <a:tc>
                  <a:txBody>
                    <a:bodyPr/>
                    <a:lstStyle/>
                    <a:p>
                      <a:r>
                        <a:rPr lang="cs-CZ" dirty="0" smtClean="0"/>
                        <a:t>65-83</a:t>
                      </a:r>
                      <a:endParaRPr lang="cs-CZ" dirty="0"/>
                    </a:p>
                  </a:txBody>
                  <a:tcPr/>
                </a:tc>
              </a:tr>
              <a:tr h="370840">
                <a:tc>
                  <a:txBody>
                    <a:bodyPr/>
                    <a:lstStyle/>
                    <a:p>
                      <a:r>
                        <a:rPr lang="cs-CZ" i="1" dirty="0" smtClean="0"/>
                        <a:t>Játra</a:t>
                      </a:r>
                      <a:endParaRPr lang="cs-CZ" i="1" dirty="0"/>
                    </a:p>
                  </a:txBody>
                  <a:tcPr/>
                </a:tc>
                <a:tc>
                  <a:txBody>
                    <a:bodyPr/>
                    <a:lstStyle/>
                    <a:p>
                      <a:r>
                        <a:rPr lang="cs-CZ" dirty="0" smtClean="0"/>
                        <a:t>4-6</a:t>
                      </a:r>
                      <a:endParaRPr lang="cs-CZ" dirty="0"/>
                    </a:p>
                  </a:txBody>
                  <a:tcPr/>
                </a:tc>
                <a:tc>
                  <a:txBody>
                    <a:bodyPr/>
                    <a:lstStyle/>
                    <a:p>
                      <a:r>
                        <a:rPr lang="cs-CZ" i="1" dirty="0" smtClean="0"/>
                        <a:t>Kompoty</a:t>
                      </a:r>
                      <a:endParaRPr lang="cs-CZ" i="1" dirty="0"/>
                    </a:p>
                  </a:txBody>
                  <a:tcPr/>
                </a:tc>
                <a:tc>
                  <a:txBody>
                    <a:bodyPr/>
                    <a:lstStyle/>
                    <a:p>
                      <a:r>
                        <a:rPr lang="cs-CZ" dirty="0" smtClean="0"/>
                        <a:t>20</a:t>
                      </a:r>
                      <a:endParaRPr lang="cs-CZ" dirty="0"/>
                    </a:p>
                  </a:txBody>
                  <a:tcPr/>
                </a:tc>
              </a:tr>
              <a:tr h="370840">
                <a:tc>
                  <a:txBody>
                    <a:bodyPr/>
                    <a:lstStyle/>
                    <a:p>
                      <a:r>
                        <a:rPr lang="cs-CZ" i="1" dirty="0" smtClean="0"/>
                        <a:t>Luštěniny</a:t>
                      </a:r>
                      <a:endParaRPr lang="cs-CZ" i="1" dirty="0"/>
                    </a:p>
                  </a:txBody>
                  <a:tcPr/>
                </a:tc>
                <a:tc>
                  <a:txBody>
                    <a:bodyPr/>
                    <a:lstStyle/>
                    <a:p>
                      <a:r>
                        <a:rPr lang="cs-CZ" dirty="0" smtClean="0"/>
                        <a:t>55-56</a:t>
                      </a:r>
                      <a:endParaRPr lang="cs-CZ" dirty="0"/>
                    </a:p>
                  </a:txBody>
                  <a:tcPr/>
                </a:tc>
                <a:tc>
                  <a:txBody>
                    <a:bodyPr/>
                    <a:lstStyle/>
                    <a:p>
                      <a:r>
                        <a:rPr lang="cs-CZ" i="1" dirty="0" smtClean="0"/>
                        <a:t>Cukr</a:t>
                      </a:r>
                      <a:endParaRPr lang="cs-CZ" i="1" dirty="0"/>
                    </a:p>
                  </a:txBody>
                  <a:tcPr/>
                </a:tc>
                <a:tc>
                  <a:txBody>
                    <a:bodyPr/>
                    <a:lstStyle/>
                    <a:p>
                      <a:r>
                        <a:rPr lang="cs-CZ" dirty="0" smtClean="0"/>
                        <a:t>99,5</a:t>
                      </a:r>
                      <a:endParaRPr lang="cs-CZ" dirty="0"/>
                    </a:p>
                  </a:txBody>
                  <a:tcPr/>
                </a:tc>
              </a:tr>
              <a:tr h="370840">
                <a:tc>
                  <a:txBody>
                    <a:bodyPr/>
                    <a:lstStyle/>
                    <a:p>
                      <a:r>
                        <a:rPr lang="cs-CZ" i="1" dirty="0" smtClean="0"/>
                        <a:t>Salámy</a:t>
                      </a:r>
                      <a:endParaRPr lang="cs-CZ" i="1" dirty="0"/>
                    </a:p>
                  </a:txBody>
                  <a:tcPr/>
                </a:tc>
                <a:tc>
                  <a:txBody>
                    <a:bodyPr/>
                    <a:lstStyle/>
                    <a:p>
                      <a:r>
                        <a:rPr lang="cs-CZ" dirty="0" smtClean="0"/>
                        <a:t>0-2</a:t>
                      </a:r>
                      <a:endParaRPr lang="cs-CZ" dirty="0"/>
                    </a:p>
                  </a:txBody>
                  <a:tcPr/>
                </a:tc>
                <a:tc>
                  <a:txBody>
                    <a:bodyPr/>
                    <a:lstStyle/>
                    <a:p>
                      <a:r>
                        <a:rPr lang="cs-CZ" i="1" dirty="0" smtClean="0"/>
                        <a:t>Med</a:t>
                      </a:r>
                      <a:endParaRPr lang="cs-CZ" i="1" dirty="0"/>
                    </a:p>
                  </a:txBody>
                  <a:tcPr/>
                </a:tc>
                <a:tc>
                  <a:txBody>
                    <a:bodyPr/>
                    <a:lstStyle/>
                    <a:p>
                      <a:r>
                        <a:rPr lang="cs-CZ" dirty="0" smtClean="0"/>
                        <a:t>78</a:t>
                      </a:r>
                      <a:endParaRPr lang="cs-CZ" dirty="0"/>
                    </a:p>
                  </a:txBody>
                  <a:tcPr/>
                </a:tc>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Zdravotní tvrzení schválená</a:t>
            </a:r>
            <a:endParaRPr lang="cs-CZ" dirty="0"/>
          </a:p>
        </p:txBody>
      </p:sp>
      <p:sp>
        <p:nvSpPr>
          <p:cNvPr id="3" name="Zástupný symbol pro obsah 2"/>
          <p:cNvSpPr>
            <a:spLocks noGrp="1"/>
          </p:cNvSpPr>
          <p:nvPr>
            <p:ph sz="quarter" idx="1"/>
          </p:nvPr>
        </p:nvSpPr>
        <p:spPr>
          <a:xfrm>
            <a:off x="467544" y="1600200"/>
            <a:ext cx="8424936" cy="4997152"/>
          </a:xfrm>
        </p:spPr>
        <p:txBody>
          <a:bodyPr>
            <a:normAutofit fontScale="77500" lnSpcReduction="20000"/>
          </a:bodyPr>
          <a:lstStyle/>
          <a:p>
            <a:r>
              <a:rPr lang="cs-CZ" b="1" dirty="0" smtClean="0"/>
              <a:t>Sacharidy přispívají k udržování normální funkce mozku </a:t>
            </a:r>
          </a:p>
          <a:p>
            <a:pPr lvl="1"/>
            <a:r>
              <a:rPr lang="cs-CZ" dirty="0" smtClean="0"/>
              <a:t>spotřebitel  musí být informován, že příznivého účinku se dosáhne při přívodu 130 g sacharidů z veškerých zdrojů denně</a:t>
            </a:r>
          </a:p>
          <a:p>
            <a:pPr lvl="1"/>
            <a:r>
              <a:rPr lang="cs-CZ" dirty="0" smtClean="0"/>
              <a:t>Tvrzení smí být použito u potravin, které obsahují alespoň 20 g sacharidů, jež jsou metabolizovány v lidském organismu, (s výjimkou </a:t>
            </a:r>
            <a:r>
              <a:rPr lang="cs-CZ" dirty="0" err="1" smtClean="0"/>
              <a:t>polyalkoholů</a:t>
            </a:r>
            <a:r>
              <a:rPr lang="cs-CZ" dirty="0" smtClean="0"/>
              <a:t> v kvantifikované porci a které splňují podmínky pro výživová tvrzení s NÍZKÝM OBSAHEM CUKRŮ)</a:t>
            </a:r>
          </a:p>
          <a:p>
            <a:r>
              <a:rPr lang="cs-CZ" dirty="0" smtClean="0"/>
              <a:t>Pomalu stravitelný škrob - </a:t>
            </a:r>
            <a:r>
              <a:rPr lang="cs-CZ" b="1" dirty="0" smtClean="0"/>
              <a:t>Užívání výrobků s vysokým obsahem pomalu stravitelného škrobu zvyšuje koncentraci glukózy v krvi po jídle v menší míře, než je tomu u výrobků s nízkým obsahem pomalu stravitelného škrobu</a:t>
            </a:r>
          </a:p>
          <a:p>
            <a:pPr lvl="1"/>
            <a:r>
              <a:rPr lang="cs-CZ" dirty="0" smtClean="0"/>
              <a:t>Toto tvrzení lze používat pouze u potravin, v nichž stravitelné sacharidy představují nejméně 60 % celkové energetické hodnoty a v nichž nejméně 55 % těchto sacharidů tvoří stravitelný škrob a z toho nejméně 40 % tvoří pomalu stravitelný škrob.</a:t>
            </a:r>
            <a:br>
              <a:rPr lang="cs-CZ" dirty="0" smtClean="0"/>
            </a:br>
            <a:r>
              <a:rPr lang="cs-CZ" dirty="0" smtClean="0"/>
              <a:t/>
            </a:r>
            <a:br>
              <a:rPr lang="cs-CZ" dirty="0" smtClean="0"/>
            </a:br>
            <a:r>
              <a:rPr lang="cs-CZ" dirty="0" smtClean="0"/>
              <a:t/>
            </a:r>
            <a:br>
              <a:rPr lang="cs-CZ" dirty="0" smtClean="0"/>
            </a:br>
            <a:endParaRPr lang="cs-CZ" dirty="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Zdravotní tvrzení schválená</a:t>
            </a:r>
            <a:endParaRPr lang="cs-CZ" dirty="0"/>
          </a:p>
        </p:txBody>
      </p:sp>
      <p:sp>
        <p:nvSpPr>
          <p:cNvPr id="3" name="Zástupný symbol pro obsah 2"/>
          <p:cNvSpPr>
            <a:spLocks noGrp="1"/>
          </p:cNvSpPr>
          <p:nvPr>
            <p:ph sz="quarter" idx="1"/>
          </p:nvPr>
        </p:nvSpPr>
        <p:spPr>
          <a:xfrm>
            <a:off x="612648" y="1600200"/>
            <a:ext cx="8153400" cy="4925144"/>
          </a:xfrm>
        </p:spPr>
        <p:txBody>
          <a:bodyPr>
            <a:normAutofit fontScale="85000" lnSpcReduction="20000"/>
          </a:bodyPr>
          <a:lstStyle/>
          <a:p>
            <a:r>
              <a:rPr lang="cs-CZ" dirty="0" smtClean="0"/>
              <a:t>rezistentní škrob - </a:t>
            </a:r>
            <a:r>
              <a:rPr lang="cs-CZ" b="1" dirty="0" smtClean="0"/>
              <a:t>Nahrazení stravitelných škrobů rezistentním škrobem v jídle přispívá k omezení nárůstu hladiny glukózy v krvi po tomto jídle</a:t>
            </a:r>
          </a:p>
          <a:p>
            <a:pPr lvl="1"/>
            <a:r>
              <a:rPr lang="cs-CZ" dirty="0" smtClean="0"/>
              <a:t> Tvrzení smí být použito pouze u potravin, v nichž byl stravitelný škrob nahrazen rezistentním škrobem tak, že konečný obsah rezistentního škrobu činí nejméně 14 % celkového obsahu škrobu</a:t>
            </a:r>
          </a:p>
          <a:p>
            <a:r>
              <a:rPr lang="cs-CZ" dirty="0" smtClean="0"/>
              <a:t>fruktóza - </a:t>
            </a:r>
            <a:r>
              <a:rPr lang="cs-CZ" b="1" dirty="0" smtClean="0"/>
              <a:t>Konzumace potravin obsahujících fruktózu vede k menšímu nárůstu hladiny glukózy v krvi ve srovnání s potravinami obsahujícími sacharózu nebo glukózu </a:t>
            </a:r>
          </a:p>
          <a:p>
            <a:pPr lvl="1"/>
            <a:r>
              <a:rPr lang="cs-CZ" dirty="0" smtClean="0"/>
              <a:t>Aby bylo možné tvrzení použít, měla by být v potravinách nebo nápojích slazených cukrem glukóza nebo sacharóza nahrazena fruktózou tak, aby snížení obsahu glukózy nebo sacharózy v těchto potravinách nebo nápojích bylo alespoň 30 %. </a:t>
            </a:r>
            <a:endParaRPr lang="cs-CZ"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Výživová tvrzení</a:t>
            </a:r>
            <a:endParaRPr lang="cs-CZ" dirty="0"/>
          </a:p>
        </p:txBody>
      </p:sp>
      <p:sp>
        <p:nvSpPr>
          <p:cNvPr id="3" name="Zástupný symbol pro obsah 2"/>
          <p:cNvSpPr>
            <a:spLocks noGrp="1"/>
          </p:cNvSpPr>
          <p:nvPr>
            <p:ph sz="quarter" idx="1"/>
          </p:nvPr>
        </p:nvSpPr>
        <p:spPr/>
        <p:txBody>
          <a:bodyPr>
            <a:normAutofit fontScale="92500" lnSpcReduction="10000"/>
          </a:bodyPr>
          <a:lstStyle/>
          <a:p>
            <a:r>
              <a:rPr lang="cs-CZ" b="1" dirty="0" smtClean="0"/>
              <a:t>S NÍZKÝM OBSAHEM CUKRŮ</a:t>
            </a:r>
            <a:endParaRPr lang="cs-CZ" dirty="0" smtClean="0"/>
          </a:p>
          <a:p>
            <a:pPr lvl="1"/>
            <a:r>
              <a:rPr lang="cs-CZ" dirty="0" smtClean="0"/>
              <a:t>Tvrzení, že se jedná o potravinu s nízkým obsahem cukrů, a jakékoli tvrzení, které má pro spotřebitele pravděpodobně stejný význam, lze použít pouze tehdy, neobsahuje-li produkt více než 5 g cukrů na 100 g v případě potravin pevné konzistence nebo 2,5 g cukrů na 100 ml v případě tekutin.</a:t>
            </a:r>
          </a:p>
          <a:p>
            <a:r>
              <a:rPr lang="cs-CZ" b="1" dirty="0" smtClean="0"/>
              <a:t>BEZ CUKRŮ</a:t>
            </a:r>
            <a:endParaRPr lang="cs-CZ" dirty="0" smtClean="0"/>
          </a:p>
          <a:p>
            <a:pPr lvl="1"/>
            <a:r>
              <a:rPr lang="cs-CZ" dirty="0" smtClean="0"/>
              <a:t>Tvrzení, že se jedná o potravinu bez cukrů, a jakékoli tvrzení, které má pro spotřebitele pravděpodobně stejný význam, lze použít pouze tehdy, neobsahuje-li produkt více než 0,5 g cukrů na 100 g nebo 100 ml.</a:t>
            </a:r>
          </a:p>
          <a:p>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Sacharidy obecně</a:t>
            </a:r>
            <a:endParaRPr lang="cs-CZ" dirty="0"/>
          </a:p>
        </p:txBody>
      </p:sp>
      <p:sp>
        <p:nvSpPr>
          <p:cNvPr id="3" name="Zástupný symbol pro obsah 2"/>
          <p:cNvSpPr>
            <a:spLocks noGrp="1"/>
          </p:cNvSpPr>
          <p:nvPr>
            <p:ph sz="quarter" idx="1"/>
          </p:nvPr>
        </p:nvSpPr>
        <p:spPr/>
        <p:txBody>
          <a:bodyPr>
            <a:normAutofit lnSpcReduction="10000"/>
          </a:bodyPr>
          <a:lstStyle/>
          <a:p>
            <a:r>
              <a:rPr lang="cs-CZ" dirty="0" smtClean="0"/>
              <a:t>Význam:</a:t>
            </a:r>
          </a:p>
          <a:p>
            <a:pPr lvl="1"/>
            <a:r>
              <a:rPr lang="cs-CZ" dirty="0" smtClean="0"/>
              <a:t>Zdroj energie (oxidace), 1g sacharidů poskytuje </a:t>
            </a:r>
            <a:r>
              <a:rPr lang="cs-CZ" dirty="0" smtClean="0">
                <a:solidFill>
                  <a:schemeClr val="accent6">
                    <a:lumMod val="75000"/>
                  </a:schemeClr>
                </a:solidFill>
              </a:rPr>
              <a:t>4 </a:t>
            </a:r>
            <a:r>
              <a:rPr lang="cs-CZ" dirty="0" err="1" smtClean="0">
                <a:solidFill>
                  <a:schemeClr val="accent6">
                    <a:lumMod val="75000"/>
                  </a:schemeClr>
                </a:solidFill>
              </a:rPr>
              <a:t>kcal</a:t>
            </a:r>
            <a:r>
              <a:rPr lang="cs-CZ" dirty="0" smtClean="0">
                <a:solidFill>
                  <a:schemeClr val="accent6">
                    <a:lumMod val="75000"/>
                  </a:schemeClr>
                </a:solidFill>
              </a:rPr>
              <a:t> </a:t>
            </a:r>
            <a:r>
              <a:rPr lang="cs-CZ" dirty="0" smtClean="0"/>
              <a:t>= </a:t>
            </a:r>
            <a:r>
              <a:rPr lang="cs-CZ" dirty="0" smtClean="0">
                <a:solidFill>
                  <a:schemeClr val="accent6">
                    <a:lumMod val="75000"/>
                  </a:schemeClr>
                </a:solidFill>
              </a:rPr>
              <a:t>17 kJ</a:t>
            </a:r>
          </a:p>
          <a:p>
            <a:pPr lvl="1"/>
            <a:r>
              <a:rPr lang="cs-CZ" dirty="0" smtClean="0"/>
              <a:t>Stavební funkce </a:t>
            </a:r>
            <a:r>
              <a:rPr lang="cs-CZ" sz="2800" dirty="0" smtClean="0"/>
              <a:t>(těla rostlin), součást stěn rostlinných buněk je celulosa, součásti podpůrného systému kostí a pojiva  </a:t>
            </a:r>
          </a:p>
          <a:p>
            <a:pPr lvl="1"/>
            <a:r>
              <a:rPr lang="cs-CZ" sz="2800" i="1" dirty="0" smtClean="0"/>
              <a:t>zásobní látky</a:t>
            </a:r>
            <a:r>
              <a:rPr lang="cs-CZ" sz="2800" dirty="0" smtClean="0"/>
              <a:t> (škrob, glykogen) pro získávání energie i pro syntézu jiných biologicky významných látek</a:t>
            </a:r>
          </a:p>
          <a:p>
            <a:pPr lvl="1"/>
            <a:r>
              <a:rPr lang="cs-CZ" sz="2800" dirty="0" smtClean="0"/>
              <a:t>Udržení hladiny glukózy v krvi</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Výživová tvrzení</a:t>
            </a:r>
            <a:endParaRPr lang="cs-CZ" dirty="0"/>
          </a:p>
        </p:txBody>
      </p:sp>
      <p:sp>
        <p:nvSpPr>
          <p:cNvPr id="3" name="Zástupný symbol pro obsah 2"/>
          <p:cNvSpPr>
            <a:spLocks noGrp="1"/>
          </p:cNvSpPr>
          <p:nvPr>
            <p:ph sz="quarter" idx="1"/>
          </p:nvPr>
        </p:nvSpPr>
        <p:spPr/>
        <p:txBody>
          <a:bodyPr>
            <a:normAutofit lnSpcReduction="10000"/>
          </a:bodyPr>
          <a:lstStyle/>
          <a:p>
            <a:r>
              <a:rPr lang="cs-CZ" b="1" dirty="0" smtClean="0"/>
              <a:t>BEZ PŘÍDAVKU CUKRŮ</a:t>
            </a:r>
            <a:endParaRPr lang="cs-CZ" dirty="0" smtClean="0"/>
          </a:p>
          <a:p>
            <a:pPr lvl="1"/>
            <a:r>
              <a:rPr lang="cs-CZ" dirty="0" smtClean="0"/>
              <a:t>Tvrzení, že do potraviny nebyly přidány cukry, a jakékoli tvrzení, které má pro spotřebitele pravděpodobně stejný význam, lze použít pouze tehdy, pokud nebyly do produktu přidány žádné monosacharidy ani disacharidy ani žádná jiná potravina používaná pro své sladivé vlastnosti. Pokud se cukry v potravině vyskytují přirozeně, mělo by být na etiketě rovněž uvedeno: "</a:t>
            </a:r>
            <a:r>
              <a:rPr lang="cs-CZ" b="1" dirty="0" smtClean="0"/>
              <a:t>OBSAHUJE PŘIROZENĚ SE VYSKYTUJÍCÍ CUKRY".</a:t>
            </a:r>
            <a:endParaRPr lang="cs-CZ" dirty="0" smtClean="0"/>
          </a:p>
          <a:p>
            <a:endParaRPr lang="cs-CZ"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Takhle opravdu </a:t>
            </a:r>
            <a:r>
              <a:rPr lang="cs-CZ" b="1" dirty="0" smtClean="0">
                <a:solidFill>
                  <a:schemeClr val="accent3">
                    <a:lumMod val="75000"/>
                  </a:schemeClr>
                </a:solidFill>
              </a:rPr>
              <a:t>NE !!!</a:t>
            </a:r>
            <a:endParaRPr lang="cs-CZ" dirty="0"/>
          </a:p>
        </p:txBody>
      </p:sp>
      <p:sp>
        <p:nvSpPr>
          <p:cNvPr id="3" name="Zástupný symbol pro obsah 2"/>
          <p:cNvSpPr>
            <a:spLocks noGrp="1"/>
          </p:cNvSpPr>
          <p:nvPr>
            <p:ph sz="quarter" idx="1"/>
          </p:nvPr>
        </p:nvSpPr>
        <p:spPr/>
        <p:txBody>
          <a:bodyPr>
            <a:normAutofit fontScale="92500" lnSpcReduction="20000"/>
          </a:bodyPr>
          <a:lstStyle/>
          <a:p>
            <a:r>
              <a:rPr lang="cs-CZ" b="1" dirty="0" smtClean="0"/>
              <a:t>Jak škodí cukr?</a:t>
            </a:r>
          </a:p>
          <a:p>
            <a:pPr lvl="1"/>
            <a:r>
              <a:rPr lang="cs-CZ" dirty="0" smtClean="0"/>
              <a:t>Podle vědců je řepný cukr toxická potravina, protože vyvolává různá onemocnění. Podívejte si, co všechno má na svědomí vysoká konzumace „sladkého jedu“:</a:t>
            </a:r>
          </a:p>
          <a:p>
            <a:pPr lvl="1" fontAlgn="t"/>
            <a:r>
              <a:rPr lang="cs-CZ" dirty="0" smtClean="0"/>
              <a:t>obezitu</a:t>
            </a:r>
          </a:p>
          <a:p>
            <a:pPr lvl="1" fontAlgn="t"/>
            <a:r>
              <a:rPr lang="cs-CZ" dirty="0" smtClean="0"/>
              <a:t>srdečně- cévní onemocnění</a:t>
            </a:r>
          </a:p>
          <a:p>
            <a:pPr lvl="1" fontAlgn="t"/>
            <a:r>
              <a:rPr lang="cs-CZ" dirty="0" smtClean="0"/>
              <a:t>cukrovku</a:t>
            </a:r>
          </a:p>
          <a:p>
            <a:pPr lvl="1" fontAlgn="t"/>
            <a:r>
              <a:rPr lang="cs-CZ" dirty="0" smtClean="0"/>
              <a:t>poruchy metabolismu</a:t>
            </a:r>
          </a:p>
          <a:p>
            <a:pPr lvl="1" fontAlgn="t"/>
            <a:r>
              <a:rPr lang="cs-CZ" dirty="0" smtClean="0"/>
              <a:t>snižuje imunitu</a:t>
            </a:r>
          </a:p>
          <a:p>
            <a:pPr lvl="1" fontAlgn="t"/>
            <a:r>
              <a:rPr lang="cs-CZ" dirty="0" smtClean="0"/>
              <a:t>rakovinu – rafinovaný cukr totiž vyživuje nádor</a:t>
            </a:r>
          </a:p>
          <a:p>
            <a:pPr lvl="1" fontAlgn="t">
              <a:buNone/>
            </a:pPr>
            <a:r>
              <a:rPr lang="cs-CZ" dirty="0" smtClean="0"/>
              <a:t>Zdroj: </a:t>
            </a:r>
            <a:r>
              <a:rPr lang="cs-CZ" dirty="0" smtClean="0">
                <a:solidFill>
                  <a:schemeClr val="accent3">
                    <a:lumMod val="75000"/>
                  </a:schemeClr>
                </a:solidFill>
              </a:rPr>
              <a:t>http://www.rehabilitace.</a:t>
            </a:r>
            <a:r>
              <a:rPr lang="cs-CZ" dirty="0" err="1" smtClean="0">
                <a:solidFill>
                  <a:schemeClr val="accent3">
                    <a:lumMod val="75000"/>
                  </a:schemeClr>
                </a:solidFill>
              </a:rPr>
              <a:t>info</a:t>
            </a:r>
            <a:r>
              <a:rPr lang="cs-CZ" dirty="0" smtClean="0">
                <a:solidFill>
                  <a:schemeClr val="accent3">
                    <a:lumMod val="75000"/>
                  </a:schemeClr>
                </a:solidFill>
              </a:rPr>
              <a:t>/</a:t>
            </a:r>
            <a:r>
              <a:rPr lang="cs-CZ" dirty="0" err="1" smtClean="0">
                <a:solidFill>
                  <a:schemeClr val="accent3">
                    <a:lumMod val="75000"/>
                  </a:schemeClr>
                </a:solidFill>
              </a:rPr>
              <a:t>zdravotni</a:t>
            </a:r>
            <a:r>
              <a:rPr lang="cs-CZ" dirty="0" smtClean="0">
                <a:solidFill>
                  <a:schemeClr val="accent3">
                    <a:lumMod val="75000"/>
                  </a:schemeClr>
                </a:solidFill>
              </a:rPr>
              <a:t>/kolik-kostek-cukru-</a:t>
            </a:r>
            <a:r>
              <a:rPr lang="cs-CZ" dirty="0" err="1" smtClean="0">
                <a:solidFill>
                  <a:schemeClr val="accent3">
                    <a:lumMod val="75000"/>
                  </a:schemeClr>
                </a:solidFill>
              </a:rPr>
              <a:t>ma</a:t>
            </a:r>
            <a:r>
              <a:rPr lang="cs-CZ" dirty="0" smtClean="0">
                <a:solidFill>
                  <a:schemeClr val="accent3">
                    <a:lumMod val="75000"/>
                  </a:schemeClr>
                </a:solidFill>
              </a:rPr>
              <a:t>-</a:t>
            </a:r>
            <a:r>
              <a:rPr lang="cs-CZ" dirty="0" err="1" smtClean="0">
                <a:solidFill>
                  <a:schemeClr val="accent3">
                    <a:lumMod val="75000"/>
                  </a:schemeClr>
                </a:solidFill>
              </a:rPr>
              <a:t>vas</a:t>
            </a:r>
            <a:r>
              <a:rPr lang="cs-CZ" dirty="0" smtClean="0">
                <a:solidFill>
                  <a:schemeClr val="accent3">
                    <a:lumMod val="75000"/>
                  </a:schemeClr>
                </a:solidFill>
              </a:rPr>
              <a:t>-</a:t>
            </a:r>
            <a:r>
              <a:rPr lang="cs-CZ" dirty="0" err="1" smtClean="0">
                <a:solidFill>
                  <a:schemeClr val="accent3">
                    <a:lumMod val="75000"/>
                  </a:schemeClr>
                </a:solidFill>
              </a:rPr>
              <a:t>oblibeny</a:t>
            </a:r>
            <a:r>
              <a:rPr lang="cs-CZ" dirty="0" smtClean="0">
                <a:solidFill>
                  <a:schemeClr val="accent3">
                    <a:lumMod val="75000"/>
                  </a:schemeClr>
                </a:solidFill>
              </a:rPr>
              <a:t>-napoj-</a:t>
            </a:r>
            <a:r>
              <a:rPr lang="cs-CZ" dirty="0" err="1" smtClean="0">
                <a:solidFill>
                  <a:schemeClr val="accent3">
                    <a:lumMod val="75000"/>
                  </a:schemeClr>
                </a:solidFill>
              </a:rPr>
              <a:t>podivejte</a:t>
            </a:r>
            <a:r>
              <a:rPr lang="cs-CZ" dirty="0" smtClean="0">
                <a:solidFill>
                  <a:schemeClr val="accent3">
                    <a:lumMod val="75000"/>
                  </a:schemeClr>
                </a:solidFill>
              </a:rPr>
              <a:t>-se/</a:t>
            </a:r>
          </a:p>
          <a:p>
            <a:endParaRPr lang="cs-CZ"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Zdroje</a:t>
            </a:r>
            <a:endParaRPr lang="cs-CZ" dirty="0"/>
          </a:p>
        </p:txBody>
      </p:sp>
      <p:sp>
        <p:nvSpPr>
          <p:cNvPr id="3" name="Zástupný symbol pro obsah 2"/>
          <p:cNvSpPr>
            <a:spLocks noGrp="1"/>
          </p:cNvSpPr>
          <p:nvPr>
            <p:ph sz="quarter" idx="1"/>
          </p:nvPr>
        </p:nvSpPr>
        <p:spPr/>
        <p:txBody>
          <a:bodyPr>
            <a:normAutofit fontScale="70000" lnSpcReduction="20000"/>
          </a:bodyPr>
          <a:lstStyle/>
          <a:p>
            <a:r>
              <a:rPr lang="cs-CZ" dirty="0" smtClean="0">
                <a:solidFill>
                  <a:schemeClr val="accent4">
                    <a:lumMod val="75000"/>
                  </a:schemeClr>
                </a:solidFill>
                <a:hlinkClick r:id="rId2"/>
              </a:rPr>
              <a:t>http://www.</a:t>
            </a:r>
            <a:r>
              <a:rPr lang="cs-CZ" dirty="0" err="1" smtClean="0">
                <a:solidFill>
                  <a:schemeClr val="accent4">
                    <a:lumMod val="75000"/>
                  </a:schemeClr>
                </a:solidFill>
                <a:hlinkClick r:id="rId2"/>
              </a:rPr>
              <a:t>vyzivaspol.cz</a:t>
            </a:r>
            <a:r>
              <a:rPr lang="cs-CZ" dirty="0" smtClean="0">
                <a:solidFill>
                  <a:schemeClr val="accent4">
                    <a:lumMod val="75000"/>
                  </a:schemeClr>
                </a:solidFill>
                <a:hlinkClick r:id="rId2"/>
              </a:rPr>
              <a:t>/encyklopedie-</a:t>
            </a:r>
            <a:r>
              <a:rPr lang="cs-CZ" dirty="0" err="1" smtClean="0">
                <a:solidFill>
                  <a:schemeClr val="accent4">
                    <a:lumMod val="75000"/>
                  </a:schemeClr>
                </a:solidFill>
                <a:hlinkClick r:id="rId2"/>
              </a:rPr>
              <a:t>vyzivy</a:t>
            </a:r>
            <a:r>
              <a:rPr lang="cs-CZ" dirty="0" smtClean="0">
                <a:solidFill>
                  <a:schemeClr val="accent4">
                    <a:lumMod val="75000"/>
                  </a:schemeClr>
                </a:solidFill>
                <a:hlinkClick r:id="rId2"/>
              </a:rPr>
              <a:t>-s-hesla/sacharidy.</a:t>
            </a:r>
            <a:r>
              <a:rPr lang="cs-CZ" dirty="0" err="1" smtClean="0">
                <a:solidFill>
                  <a:schemeClr val="accent4">
                    <a:lumMod val="75000"/>
                  </a:schemeClr>
                </a:solidFill>
                <a:hlinkClick r:id="rId2"/>
              </a:rPr>
              <a:t>html</a:t>
            </a:r>
            <a:endParaRPr lang="cs-CZ" dirty="0" smtClean="0">
              <a:solidFill>
                <a:schemeClr val="accent4">
                  <a:lumMod val="75000"/>
                </a:schemeClr>
              </a:solidFill>
            </a:endParaRPr>
          </a:p>
          <a:p>
            <a:r>
              <a:rPr lang="cs-CZ" dirty="0" smtClean="0">
                <a:solidFill>
                  <a:schemeClr val="accent4">
                    <a:lumMod val="75000"/>
                  </a:schemeClr>
                </a:solidFill>
                <a:hlinkClick r:id="rId3"/>
              </a:rPr>
              <a:t>http://ec.europa.eu/nuhclaims/?event=search</a:t>
            </a:r>
            <a:endParaRPr lang="cs-CZ" dirty="0" smtClean="0">
              <a:solidFill>
                <a:schemeClr val="accent4">
                  <a:lumMod val="75000"/>
                </a:schemeClr>
              </a:solidFill>
            </a:endParaRPr>
          </a:p>
          <a:p>
            <a:r>
              <a:rPr lang="cs-CZ" dirty="0" smtClean="0">
                <a:solidFill>
                  <a:schemeClr val="accent4">
                    <a:lumMod val="75000"/>
                  </a:schemeClr>
                </a:solidFill>
                <a:hlinkClick r:id="rId4"/>
              </a:rPr>
              <a:t>http://ec.europa.eu/food/food/labellingnutrition/claims/community_register/nutrition_claims_en.htm</a:t>
            </a:r>
            <a:endParaRPr lang="cs-CZ" dirty="0" smtClean="0">
              <a:solidFill>
                <a:schemeClr val="accent4">
                  <a:lumMod val="75000"/>
                </a:schemeClr>
              </a:solidFill>
            </a:endParaRPr>
          </a:p>
          <a:p>
            <a:r>
              <a:rPr lang="cs-CZ" dirty="0" smtClean="0">
                <a:solidFill>
                  <a:schemeClr val="accent4">
                    <a:lumMod val="75000"/>
                  </a:schemeClr>
                </a:solidFill>
                <a:hlinkClick r:id="rId5"/>
              </a:rPr>
              <a:t>http://www.</a:t>
            </a:r>
            <a:r>
              <a:rPr lang="cs-CZ" dirty="0" err="1" smtClean="0">
                <a:solidFill>
                  <a:schemeClr val="accent4">
                    <a:lumMod val="75000"/>
                  </a:schemeClr>
                </a:solidFill>
                <a:hlinkClick r:id="rId5"/>
              </a:rPr>
              <a:t>chemicke</a:t>
            </a:r>
            <a:r>
              <a:rPr lang="cs-CZ" dirty="0" smtClean="0">
                <a:solidFill>
                  <a:schemeClr val="accent4">
                    <a:lumMod val="75000"/>
                  </a:schemeClr>
                </a:solidFill>
                <a:hlinkClick r:id="rId5"/>
              </a:rPr>
              <a:t>-listy.</a:t>
            </a:r>
            <a:r>
              <a:rPr lang="cs-CZ" dirty="0" err="1" smtClean="0">
                <a:solidFill>
                  <a:schemeClr val="accent4">
                    <a:lumMod val="75000"/>
                  </a:schemeClr>
                </a:solidFill>
                <a:hlinkClick r:id="rId5"/>
              </a:rPr>
              <a:t>cz</a:t>
            </a:r>
            <a:r>
              <a:rPr lang="cs-CZ" dirty="0" smtClean="0">
                <a:solidFill>
                  <a:schemeClr val="accent4">
                    <a:lumMod val="75000"/>
                  </a:schemeClr>
                </a:solidFill>
                <a:hlinkClick r:id="rId5"/>
              </a:rPr>
              <a:t>/</a:t>
            </a:r>
            <a:r>
              <a:rPr lang="cs-CZ" dirty="0" err="1" smtClean="0">
                <a:solidFill>
                  <a:schemeClr val="accent4">
                    <a:lumMod val="75000"/>
                  </a:schemeClr>
                </a:solidFill>
                <a:hlinkClick r:id="rId5"/>
              </a:rPr>
              <a:t>docs</a:t>
            </a:r>
            <a:r>
              <a:rPr lang="cs-CZ" dirty="0" smtClean="0">
                <a:solidFill>
                  <a:schemeClr val="accent4">
                    <a:lumMod val="75000"/>
                  </a:schemeClr>
                </a:solidFill>
                <a:hlinkClick r:id="rId5"/>
              </a:rPr>
              <a:t>/</a:t>
            </a:r>
            <a:r>
              <a:rPr lang="cs-CZ" dirty="0" err="1" smtClean="0">
                <a:solidFill>
                  <a:schemeClr val="accent4">
                    <a:lumMod val="75000"/>
                  </a:schemeClr>
                </a:solidFill>
                <a:hlinkClick r:id="rId5"/>
              </a:rPr>
              <a:t>full</a:t>
            </a:r>
            <a:r>
              <a:rPr lang="cs-CZ" dirty="0" smtClean="0">
                <a:solidFill>
                  <a:schemeClr val="accent4">
                    <a:lumMod val="75000"/>
                  </a:schemeClr>
                </a:solidFill>
                <a:hlinkClick r:id="rId5"/>
              </a:rPr>
              <a:t>/2013_11_867-874.pdf</a:t>
            </a:r>
            <a:endParaRPr lang="cs-CZ" dirty="0" smtClean="0">
              <a:solidFill>
                <a:schemeClr val="accent4">
                  <a:lumMod val="75000"/>
                </a:schemeClr>
              </a:solidFill>
            </a:endParaRPr>
          </a:p>
          <a:p>
            <a:r>
              <a:rPr lang="cs-CZ" dirty="0" smtClean="0">
                <a:solidFill>
                  <a:schemeClr val="accent4">
                    <a:lumMod val="75000"/>
                  </a:schemeClr>
                </a:solidFill>
                <a:hlinkClick r:id="rId6"/>
              </a:rPr>
              <a:t>http://www.</a:t>
            </a:r>
            <a:r>
              <a:rPr lang="cs-CZ" dirty="0" err="1" smtClean="0">
                <a:solidFill>
                  <a:schemeClr val="accent4">
                    <a:lumMod val="75000"/>
                  </a:schemeClr>
                </a:solidFill>
                <a:hlinkClick r:id="rId6"/>
              </a:rPr>
              <a:t>bezpecnostpotravin.cz</a:t>
            </a:r>
            <a:r>
              <a:rPr lang="cs-CZ" dirty="0" smtClean="0">
                <a:solidFill>
                  <a:schemeClr val="accent4">
                    <a:lumMod val="75000"/>
                  </a:schemeClr>
                </a:solidFill>
                <a:hlinkClick r:id="rId6"/>
              </a:rPr>
              <a:t>/</a:t>
            </a:r>
            <a:endParaRPr lang="cs-CZ" dirty="0" smtClean="0">
              <a:solidFill>
                <a:schemeClr val="accent4">
                  <a:lumMod val="75000"/>
                </a:schemeClr>
              </a:solidFill>
            </a:endParaRPr>
          </a:p>
          <a:p>
            <a:r>
              <a:rPr lang="cs-CZ" dirty="0" smtClean="0">
                <a:solidFill>
                  <a:schemeClr val="accent4">
                    <a:lumMod val="75000"/>
                  </a:schemeClr>
                </a:solidFill>
                <a:hlinkClick r:id="rId7"/>
              </a:rPr>
              <a:t>http://www.</a:t>
            </a:r>
            <a:r>
              <a:rPr lang="cs-CZ" dirty="0" err="1" smtClean="0">
                <a:solidFill>
                  <a:schemeClr val="accent4">
                    <a:lumMod val="75000"/>
                  </a:schemeClr>
                </a:solidFill>
                <a:hlinkClick r:id="rId7"/>
              </a:rPr>
              <a:t>eufic.org</a:t>
            </a:r>
            <a:r>
              <a:rPr lang="cs-CZ" dirty="0" smtClean="0">
                <a:solidFill>
                  <a:schemeClr val="accent4">
                    <a:lumMod val="75000"/>
                  </a:schemeClr>
                </a:solidFill>
                <a:hlinkClick r:id="rId7"/>
              </a:rPr>
              <a:t>/</a:t>
            </a:r>
            <a:r>
              <a:rPr lang="cs-CZ" dirty="0" err="1" smtClean="0">
                <a:solidFill>
                  <a:schemeClr val="accent4">
                    <a:lumMod val="75000"/>
                  </a:schemeClr>
                </a:solidFill>
                <a:hlinkClick r:id="rId7"/>
              </a:rPr>
              <a:t>page</a:t>
            </a:r>
            <a:r>
              <a:rPr lang="cs-CZ" dirty="0" smtClean="0">
                <a:solidFill>
                  <a:schemeClr val="accent4">
                    <a:lumMod val="75000"/>
                  </a:schemeClr>
                </a:solidFill>
                <a:hlinkClick r:id="rId7"/>
              </a:rPr>
              <a:t>/</a:t>
            </a:r>
            <a:r>
              <a:rPr lang="cs-CZ" dirty="0" err="1" smtClean="0">
                <a:solidFill>
                  <a:schemeClr val="accent4">
                    <a:lumMod val="75000"/>
                  </a:schemeClr>
                </a:solidFill>
                <a:hlinkClick r:id="rId7"/>
              </a:rPr>
              <a:t>en</a:t>
            </a:r>
            <a:r>
              <a:rPr lang="cs-CZ" dirty="0" smtClean="0">
                <a:solidFill>
                  <a:schemeClr val="accent4">
                    <a:lumMod val="75000"/>
                  </a:schemeClr>
                </a:solidFill>
                <a:hlinkClick r:id="rId7"/>
              </a:rPr>
              <a:t>/</a:t>
            </a:r>
            <a:r>
              <a:rPr lang="cs-CZ" dirty="0" err="1" smtClean="0">
                <a:solidFill>
                  <a:schemeClr val="accent4">
                    <a:lumMod val="75000"/>
                  </a:schemeClr>
                </a:solidFill>
                <a:hlinkClick r:id="rId7"/>
              </a:rPr>
              <a:t>page</a:t>
            </a:r>
            <a:r>
              <a:rPr lang="cs-CZ" dirty="0" smtClean="0">
                <a:solidFill>
                  <a:schemeClr val="accent4">
                    <a:lumMod val="75000"/>
                  </a:schemeClr>
                </a:solidFill>
                <a:hlinkClick r:id="rId7"/>
              </a:rPr>
              <a:t>/FAQ/</a:t>
            </a:r>
            <a:r>
              <a:rPr lang="cs-CZ" dirty="0" err="1" smtClean="0">
                <a:solidFill>
                  <a:schemeClr val="accent4">
                    <a:lumMod val="75000"/>
                  </a:schemeClr>
                </a:solidFill>
                <a:hlinkClick r:id="rId7"/>
              </a:rPr>
              <a:t>faqid</a:t>
            </a:r>
            <a:r>
              <a:rPr lang="cs-CZ" dirty="0" smtClean="0">
                <a:solidFill>
                  <a:schemeClr val="accent4">
                    <a:lumMod val="75000"/>
                  </a:schemeClr>
                </a:solidFill>
                <a:hlinkClick r:id="rId7"/>
              </a:rPr>
              <a:t>/</a:t>
            </a:r>
            <a:r>
              <a:rPr lang="cs-CZ" dirty="0" err="1" smtClean="0">
                <a:solidFill>
                  <a:schemeClr val="accent4">
                    <a:lumMod val="75000"/>
                  </a:schemeClr>
                </a:solidFill>
                <a:hlinkClick r:id="rId7"/>
              </a:rPr>
              <a:t>glucose</a:t>
            </a:r>
            <a:r>
              <a:rPr lang="cs-CZ" dirty="0" smtClean="0">
                <a:solidFill>
                  <a:schemeClr val="accent4">
                    <a:lumMod val="75000"/>
                  </a:schemeClr>
                </a:solidFill>
                <a:hlinkClick r:id="rId7"/>
              </a:rPr>
              <a:t>-</a:t>
            </a:r>
            <a:r>
              <a:rPr lang="cs-CZ" dirty="0" err="1" smtClean="0">
                <a:solidFill>
                  <a:schemeClr val="accent4">
                    <a:lumMod val="75000"/>
                  </a:schemeClr>
                </a:solidFill>
                <a:hlinkClick r:id="rId7"/>
              </a:rPr>
              <a:t>fructose</a:t>
            </a:r>
            <a:r>
              <a:rPr lang="cs-CZ" dirty="0" smtClean="0">
                <a:solidFill>
                  <a:schemeClr val="accent4">
                    <a:lumMod val="75000"/>
                  </a:schemeClr>
                </a:solidFill>
                <a:hlinkClick r:id="rId7"/>
              </a:rPr>
              <a:t>-</a:t>
            </a:r>
            <a:r>
              <a:rPr lang="cs-CZ" dirty="0" err="1" smtClean="0">
                <a:solidFill>
                  <a:schemeClr val="accent4">
                    <a:lumMod val="75000"/>
                  </a:schemeClr>
                </a:solidFill>
                <a:hlinkClick r:id="rId7"/>
              </a:rPr>
              <a:t>syrup</a:t>
            </a:r>
            <a:r>
              <a:rPr lang="cs-CZ" dirty="0" smtClean="0">
                <a:solidFill>
                  <a:schemeClr val="accent4">
                    <a:lumMod val="75000"/>
                  </a:schemeClr>
                </a:solidFill>
                <a:hlinkClick r:id="rId7"/>
              </a:rPr>
              <a:t>/</a:t>
            </a:r>
            <a:r>
              <a:rPr lang="cs-CZ" dirty="0" smtClean="0">
                <a:solidFill>
                  <a:schemeClr val="accent4">
                    <a:lumMod val="75000"/>
                  </a:schemeClr>
                </a:solidFill>
              </a:rPr>
              <a:t> </a:t>
            </a:r>
          </a:p>
          <a:p>
            <a:r>
              <a:rPr lang="cs-CZ" sz="2600" dirty="0" smtClean="0"/>
              <a:t>DOSTÁLOVÁ, Jana a Pavel KADLEC. </a:t>
            </a:r>
            <a:r>
              <a:rPr lang="cs-CZ" sz="2600" i="1" dirty="0" smtClean="0"/>
              <a:t>Potravinářské zbožíznalství: technologie potravin</a:t>
            </a:r>
            <a:r>
              <a:rPr lang="cs-CZ" sz="2600" dirty="0" smtClean="0"/>
              <a:t>. </a:t>
            </a:r>
            <a:r>
              <a:rPr lang="cs-CZ" sz="2600" dirty="0" err="1" smtClean="0"/>
              <a:t>Vyd</a:t>
            </a:r>
            <a:r>
              <a:rPr lang="cs-CZ" sz="2600" dirty="0" smtClean="0"/>
              <a:t>. 1. Ostrava: </a:t>
            </a:r>
            <a:r>
              <a:rPr lang="cs-CZ" sz="2600" dirty="0" err="1" smtClean="0"/>
              <a:t>Key</a:t>
            </a:r>
            <a:r>
              <a:rPr lang="cs-CZ" sz="2600" dirty="0" smtClean="0"/>
              <a:t> </a:t>
            </a:r>
            <a:r>
              <a:rPr lang="cs-CZ" sz="2600" dirty="0" err="1" smtClean="0"/>
              <a:t>Publishing</a:t>
            </a:r>
            <a:r>
              <a:rPr lang="cs-CZ" sz="2600" dirty="0" smtClean="0"/>
              <a:t>, 2014, 425 s. Monografie (</a:t>
            </a:r>
            <a:r>
              <a:rPr lang="cs-CZ" sz="2600" dirty="0" err="1" smtClean="0"/>
              <a:t>Key</a:t>
            </a:r>
            <a:r>
              <a:rPr lang="cs-CZ" sz="2600" dirty="0" smtClean="0"/>
              <a:t> </a:t>
            </a:r>
            <a:r>
              <a:rPr lang="cs-CZ" sz="2600" dirty="0" err="1" smtClean="0"/>
              <a:t>Publishing</a:t>
            </a:r>
            <a:r>
              <a:rPr lang="cs-CZ" sz="2600" dirty="0" smtClean="0"/>
              <a:t>). ISBN 978-80-7418-208-2.</a:t>
            </a:r>
          </a:p>
          <a:p>
            <a:r>
              <a:rPr lang="en-US" sz="2400" dirty="0" smtClean="0"/>
              <a:t>MANN, Jim a </a:t>
            </a:r>
            <a:r>
              <a:rPr lang="en-US" sz="2400" dirty="0" err="1" smtClean="0"/>
              <a:t>A</a:t>
            </a:r>
            <a:r>
              <a:rPr lang="en-US" sz="2400" dirty="0" smtClean="0"/>
              <a:t> TRUSWELL. </a:t>
            </a:r>
            <a:r>
              <a:rPr lang="en-US" sz="2400" i="1" dirty="0" smtClean="0"/>
              <a:t>Essentials of human nutrition</a:t>
            </a:r>
            <a:r>
              <a:rPr lang="en-US" sz="2400" dirty="0" smtClean="0"/>
              <a:t>. 4th ed. New York: Oxford University Press, c2012, xx, 695 p. ISBN 978-019-9566-341. </a:t>
            </a:r>
            <a:endParaRPr lang="cs-CZ" sz="2600" dirty="0" smtClean="0"/>
          </a:p>
          <a:p>
            <a:endParaRPr lang="cs-CZ" dirty="0" smtClean="0">
              <a:solidFill>
                <a:schemeClr val="accent4">
                  <a:lumMod val="75000"/>
                </a:schemeClr>
              </a:solidFill>
            </a:endParaRPr>
          </a:p>
          <a:p>
            <a:endParaRPr lang="cs-CZ" dirty="0" smtClean="0">
              <a:solidFill>
                <a:schemeClr val="accent4">
                  <a:lumMod val="75000"/>
                </a:schemeClr>
              </a:solidFill>
            </a:endParaRPr>
          </a:p>
          <a:p>
            <a:endParaRPr lang="cs-CZ" dirty="0" smtClean="0">
              <a:solidFill>
                <a:schemeClr val="accent4">
                  <a:lumMod val="75000"/>
                </a:schemeClr>
              </a:solidFill>
            </a:endParaRPr>
          </a:p>
          <a:p>
            <a:endParaRPr lang="cs-CZ" dirty="0" smtClean="0">
              <a:solidFill>
                <a:schemeClr val="accent4">
                  <a:lumMod val="75000"/>
                </a:schemeClr>
              </a:solidFill>
            </a:endParaRPr>
          </a:p>
          <a:p>
            <a:endParaRPr lang="cs-CZ"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Děkujeme za pozornost </a:t>
            </a:r>
            <a:endParaRPr lang="cs-CZ" dirty="0"/>
          </a:p>
        </p:txBody>
      </p:sp>
      <p:pic>
        <p:nvPicPr>
          <p:cNvPr id="6" name="Obrázek 5" descr="index.jpg"/>
          <p:cNvPicPr>
            <a:picLocks noChangeAspect="1"/>
          </p:cNvPicPr>
          <p:nvPr/>
        </p:nvPicPr>
        <p:blipFill>
          <a:blip r:embed="rId2" cstate="print"/>
          <a:stretch>
            <a:fillRect/>
          </a:stretch>
        </p:blipFill>
        <p:spPr>
          <a:xfrm>
            <a:off x="2663788" y="2780928"/>
            <a:ext cx="3816424" cy="3816424"/>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Dělení</a:t>
            </a:r>
            <a:endParaRPr lang="cs-CZ" dirty="0"/>
          </a:p>
        </p:txBody>
      </p:sp>
      <p:sp>
        <p:nvSpPr>
          <p:cNvPr id="3" name="Zástupný symbol pro obsah 2"/>
          <p:cNvSpPr>
            <a:spLocks noGrp="1"/>
          </p:cNvSpPr>
          <p:nvPr>
            <p:ph sz="quarter" idx="1"/>
          </p:nvPr>
        </p:nvSpPr>
        <p:spPr/>
        <p:txBody>
          <a:bodyPr/>
          <a:lstStyle/>
          <a:p>
            <a:r>
              <a:rPr lang="cs-CZ" dirty="0" smtClean="0"/>
              <a:t>Jednoduché: Monosacharidy </a:t>
            </a:r>
          </a:p>
          <a:p>
            <a:r>
              <a:rPr lang="cs-CZ" dirty="0" smtClean="0"/>
              <a:t>Složité:</a:t>
            </a:r>
          </a:p>
          <a:p>
            <a:pPr lvl="1"/>
            <a:r>
              <a:rPr lang="cs-CZ" dirty="0" smtClean="0"/>
              <a:t>Oligosacharidy (disacharidy)</a:t>
            </a:r>
          </a:p>
          <a:p>
            <a:pPr lvl="1"/>
            <a:r>
              <a:rPr lang="cs-CZ" dirty="0" smtClean="0"/>
              <a:t>Polysacharidy</a:t>
            </a:r>
          </a:p>
          <a:p>
            <a:r>
              <a:rPr lang="cs-CZ" dirty="0" err="1" smtClean="0"/>
              <a:t>Polyoly</a:t>
            </a:r>
            <a:r>
              <a:rPr lang="cs-CZ" dirty="0" smtClean="0"/>
              <a:t> – cukerné alkoholy</a:t>
            </a:r>
          </a:p>
          <a:p>
            <a:pPr lvl="1">
              <a:buNone/>
            </a:pPr>
            <a:endParaRPr lang="cs-CZ" dirty="0" smtClean="0"/>
          </a:p>
          <a:p>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Monosacharidy</a:t>
            </a:r>
            <a:endParaRPr lang="cs-CZ" dirty="0"/>
          </a:p>
        </p:txBody>
      </p:sp>
      <p:sp>
        <p:nvSpPr>
          <p:cNvPr id="3" name="Zástupný symbol pro obsah 2"/>
          <p:cNvSpPr>
            <a:spLocks noGrp="1"/>
          </p:cNvSpPr>
          <p:nvPr>
            <p:ph sz="quarter" idx="1"/>
          </p:nvPr>
        </p:nvSpPr>
        <p:spPr/>
        <p:txBody>
          <a:bodyPr/>
          <a:lstStyle/>
          <a:p>
            <a:r>
              <a:rPr lang="cs-CZ" dirty="0" smtClean="0"/>
              <a:t>Nelze je hydrolýzou rozdělit na jednodušší sacharidy</a:t>
            </a:r>
          </a:p>
          <a:p>
            <a:r>
              <a:rPr lang="cs-CZ" sz="2800" dirty="0" smtClean="0"/>
              <a:t>bezbarvé krystalické látky dobře rozpustné ve vodě, mají sladkou chuť</a:t>
            </a:r>
          </a:p>
          <a:p>
            <a:r>
              <a:rPr lang="cs-CZ" dirty="0" smtClean="0"/>
              <a:t>Podle počtu atomů uhlíků rozlišujeme:</a:t>
            </a:r>
          </a:p>
          <a:p>
            <a:pPr lvl="1"/>
            <a:r>
              <a:rPr lang="cs-CZ" dirty="0" smtClean="0"/>
              <a:t>Triózy </a:t>
            </a:r>
          </a:p>
          <a:p>
            <a:pPr lvl="1"/>
            <a:r>
              <a:rPr lang="cs-CZ" dirty="0" smtClean="0"/>
              <a:t>Tetrózy </a:t>
            </a:r>
          </a:p>
          <a:p>
            <a:pPr lvl="1"/>
            <a:r>
              <a:rPr lang="cs-CZ" dirty="0" smtClean="0"/>
              <a:t>Pentózy (arabinóza, xylóza, ribóza)</a:t>
            </a:r>
          </a:p>
          <a:p>
            <a:pPr lvl="1"/>
            <a:r>
              <a:rPr lang="cs-CZ" dirty="0" smtClean="0"/>
              <a:t>Hexózy (glukóza, fruktóza, galaktóza, manóza)</a:t>
            </a:r>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Glukóza</a:t>
            </a:r>
            <a:endParaRPr lang="cs-CZ" dirty="0"/>
          </a:p>
        </p:txBody>
      </p:sp>
      <p:sp>
        <p:nvSpPr>
          <p:cNvPr id="3" name="Zástupný symbol pro obsah 2"/>
          <p:cNvSpPr>
            <a:spLocks noGrp="1"/>
          </p:cNvSpPr>
          <p:nvPr>
            <p:ph sz="quarter" idx="1"/>
          </p:nvPr>
        </p:nvSpPr>
        <p:spPr>
          <a:xfrm>
            <a:off x="612648" y="1600200"/>
            <a:ext cx="8135816" cy="4709120"/>
          </a:xfrm>
        </p:spPr>
        <p:txBody>
          <a:bodyPr>
            <a:normAutofit fontScale="77500" lnSpcReduction="20000"/>
          </a:bodyPr>
          <a:lstStyle/>
          <a:p>
            <a:pPr>
              <a:lnSpc>
                <a:spcPct val="120000"/>
              </a:lnSpc>
            </a:pPr>
            <a:r>
              <a:rPr lang="cs-CZ" sz="3200" dirty="0" smtClean="0"/>
              <a:t>Označována jako hroznový cukr</a:t>
            </a:r>
          </a:p>
          <a:p>
            <a:pPr>
              <a:lnSpc>
                <a:spcPct val="120000"/>
              </a:lnSpc>
            </a:pPr>
            <a:r>
              <a:rPr lang="cs-CZ" sz="3200" dirty="0" smtClean="0"/>
              <a:t>Volná ve všech sladkých plodech, v medu</a:t>
            </a:r>
          </a:p>
          <a:p>
            <a:pPr>
              <a:lnSpc>
                <a:spcPct val="120000"/>
              </a:lnSpc>
            </a:pPr>
            <a:r>
              <a:rPr lang="cs-CZ" sz="3200" dirty="0" smtClean="0"/>
              <a:t>Vázána téměř ve všech složitých sacharidech </a:t>
            </a:r>
          </a:p>
          <a:p>
            <a:pPr>
              <a:lnSpc>
                <a:spcPct val="120000"/>
              </a:lnSpc>
            </a:pPr>
            <a:r>
              <a:rPr lang="cs-CZ" sz="3200" dirty="0" smtClean="0"/>
              <a:t>V organismech- významný zdroj energie (uvolňuje se při její enzymatické oxidaci)</a:t>
            </a:r>
          </a:p>
          <a:p>
            <a:pPr>
              <a:lnSpc>
                <a:spcPct val="120000"/>
              </a:lnSpc>
            </a:pPr>
            <a:r>
              <a:rPr lang="cs-CZ" sz="3200" dirty="0" smtClean="0"/>
              <a:t> U savců přítomna v krvi</a:t>
            </a:r>
          </a:p>
          <a:p>
            <a:pPr>
              <a:lnSpc>
                <a:spcPct val="120000"/>
              </a:lnSpc>
            </a:pPr>
            <a:r>
              <a:rPr lang="cs-CZ" sz="3200" dirty="0" smtClean="0"/>
              <a:t>Snadno stravitelná, využití v parenterální výživě</a:t>
            </a:r>
          </a:p>
          <a:p>
            <a:pPr>
              <a:lnSpc>
                <a:spcPct val="120000"/>
              </a:lnSpc>
            </a:pPr>
            <a:r>
              <a:rPr lang="cs-CZ" sz="3200" dirty="0" smtClean="0"/>
              <a:t>Zahříváním glukózy vzniká karamel (barvivo v potravinářství)</a:t>
            </a:r>
          </a:p>
          <a:p>
            <a:pPr>
              <a:lnSpc>
                <a:spcPct val="120000"/>
              </a:lnSpc>
            </a:pPr>
            <a:r>
              <a:rPr lang="cs-CZ" sz="3200" dirty="0" smtClean="0"/>
              <a:t>Technicky se vyrábí hydrolýzou škrobu</a:t>
            </a:r>
          </a:p>
          <a:p>
            <a:pPr>
              <a:lnSpc>
                <a:spcPct val="80000"/>
              </a:lnSpc>
            </a:pPr>
            <a:endParaRPr lang="cs-CZ" sz="3200" dirty="0" smtClean="0"/>
          </a:p>
          <a:p>
            <a:pPr>
              <a:lnSpc>
                <a:spcPct val="80000"/>
              </a:lnSpc>
            </a:pPr>
            <a:endParaRPr lang="cs-CZ" sz="3200" dirty="0" smtClean="0"/>
          </a:p>
          <a:p>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Galaktóza</a:t>
            </a:r>
            <a:endParaRPr lang="cs-CZ" dirty="0"/>
          </a:p>
        </p:txBody>
      </p:sp>
      <p:sp>
        <p:nvSpPr>
          <p:cNvPr id="3" name="Zástupný symbol pro obsah 2"/>
          <p:cNvSpPr>
            <a:spLocks noGrp="1"/>
          </p:cNvSpPr>
          <p:nvPr>
            <p:ph sz="quarter" idx="1"/>
          </p:nvPr>
        </p:nvSpPr>
        <p:spPr/>
        <p:txBody>
          <a:bodyPr>
            <a:normAutofit fontScale="92500"/>
          </a:bodyPr>
          <a:lstStyle/>
          <a:p>
            <a:r>
              <a:rPr lang="cs-CZ" sz="3200" dirty="0" smtClean="0"/>
              <a:t>Vázáná v disacharidu lakt</a:t>
            </a:r>
            <a:r>
              <a:rPr lang="cs-CZ" sz="2800" dirty="0" smtClean="0"/>
              <a:t>óz</a:t>
            </a:r>
            <a:r>
              <a:rPr lang="cs-CZ" sz="3200" dirty="0" smtClean="0"/>
              <a:t>e, obsažena v mléce</a:t>
            </a:r>
          </a:p>
          <a:p>
            <a:r>
              <a:rPr lang="cs-CZ" sz="3200" dirty="0" smtClean="0"/>
              <a:t>Řádí se mezi hexosy</a:t>
            </a:r>
          </a:p>
          <a:p>
            <a:r>
              <a:rPr lang="cs-CZ" dirty="0" err="1" smtClean="0"/>
              <a:t>Galaktosemie</a:t>
            </a:r>
            <a:endParaRPr lang="cs-CZ" dirty="0" smtClean="0"/>
          </a:p>
          <a:p>
            <a:pPr lvl="1"/>
            <a:r>
              <a:rPr lang="cs-CZ" dirty="0" smtClean="0"/>
              <a:t>Dědičné onemocnění</a:t>
            </a:r>
          </a:p>
          <a:p>
            <a:pPr lvl="1"/>
            <a:r>
              <a:rPr lang="pl-PL" dirty="0" smtClean="0"/>
              <a:t>Porucha konverze galaktózy na glukózu</a:t>
            </a:r>
          </a:p>
          <a:p>
            <a:pPr lvl="1"/>
            <a:r>
              <a:rPr lang="cs-CZ" dirty="0" smtClean="0"/>
              <a:t>Není-li </a:t>
            </a:r>
            <a:r>
              <a:rPr lang="cs-CZ" dirty="0" err="1" smtClean="0"/>
              <a:t>galaktosemie</a:t>
            </a:r>
            <a:r>
              <a:rPr lang="cs-CZ" dirty="0" smtClean="0"/>
              <a:t> léčena, dochází u kojenců a malých dětí k vážnému poškození funkce jater a ledvin a ke vzniku katarakty</a:t>
            </a:r>
          </a:p>
          <a:p>
            <a:pPr lvl="1"/>
            <a:r>
              <a:rPr lang="cs-CZ" dirty="0" smtClean="0"/>
              <a:t>Vyloučit ze stravy všechny zdroje galaktózy, včetně mateřského mléka</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Fruktóza</a:t>
            </a:r>
            <a:endParaRPr lang="cs-CZ" dirty="0"/>
          </a:p>
        </p:txBody>
      </p:sp>
      <p:sp>
        <p:nvSpPr>
          <p:cNvPr id="3" name="Zástupný symbol pro obsah 2"/>
          <p:cNvSpPr>
            <a:spLocks noGrp="1"/>
          </p:cNvSpPr>
          <p:nvPr>
            <p:ph sz="quarter" idx="1"/>
          </p:nvPr>
        </p:nvSpPr>
        <p:spPr>
          <a:xfrm>
            <a:off x="612648" y="1600200"/>
            <a:ext cx="4895456" cy="4709120"/>
          </a:xfrm>
        </p:spPr>
        <p:txBody>
          <a:bodyPr>
            <a:normAutofit/>
          </a:bodyPr>
          <a:lstStyle/>
          <a:p>
            <a:r>
              <a:rPr lang="cs-CZ" dirty="0" smtClean="0"/>
              <a:t>Má nejvyšší sladící efekt</a:t>
            </a:r>
          </a:p>
          <a:p>
            <a:r>
              <a:rPr lang="cs-CZ" dirty="0" smtClean="0"/>
              <a:t>Obsažena v ovoci, v medu, v zelenině (meloun, sladké brambory), kukuřice</a:t>
            </a:r>
          </a:p>
          <a:p>
            <a:r>
              <a:rPr lang="cs-CZ" dirty="0" smtClean="0"/>
              <a:t>Průmyslově se fruktosa získává z cukrové třtiny, cukrové řepy nebo kukuřice </a:t>
            </a:r>
          </a:p>
          <a:p>
            <a:r>
              <a:rPr lang="cs-CZ" dirty="0" smtClean="0"/>
              <a:t>Součástí sacharózy</a:t>
            </a:r>
            <a:endParaRPr lang="cs-CZ" dirty="0"/>
          </a:p>
        </p:txBody>
      </p:sp>
      <p:pic>
        <p:nvPicPr>
          <p:cNvPr id="4" name="Obrázek 3" descr="18_0.jpg"/>
          <p:cNvPicPr>
            <a:picLocks noChangeAspect="1"/>
          </p:cNvPicPr>
          <p:nvPr/>
        </p:nvPicPr>
        <p:blipFill>
          <a:blip r:embed="rId2" cstate="print"/>
          <a:stretch>
            <a:fillRect/>
          </a:stretch>
        </p:blipFill>
        <p:spPr>
          <a:xfrm>
            <a:off x="6300192" y="908720"/>
            <a:ext cx="1855066" cy="3182598"/>
          </a:xfrm>
          <a:prstGeom prst="rect">
            <a:avLst/>
          </a:prstGeom>
          <a:ln>
            <a:noFill/>
          </a:ln>
          <a:effectLst>
            <a:softEdge rad="112500"/>
          </a:effectLst>
        </p:spPr>
      </p:pic>
      <p:pic>
        <p:nvPicPr>
          <p:cNvPr id="5" name="Obrázek 4" descr="013183.jpg"/>
          <p:cNvPicPr>
            <a:picLocks noChangeAspect="1"/>
          </p:cNvPicPr>
          <p:nvPr/>
        </p:nvPicPr>
        <p:blipFill>
          <a:blip r:embed="rId3" cstate="print"/>
          <a:stretch>
            <a:fillRect/>
          </a:stretch>
        </p:blipFill>
        <p:spPr>
          <a:xfrm>
            <a:off x="5724128" y="4365104"/>
            <a:ext cx="3129285" cy="2088232"/>
          </a:xfrm>
          <a:prstGeom prst="rect">
            <a:avLst/>
          </a:prstGeom>
          <a:ln>
            <a:noFill/>
          </a:ln>
          <a:effectLst>
            <a:softEdge rad="112500"/>
          </a:effectLst>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án">
  <a:themeElements>
    <a:clrScheme name="Modul">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ediá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á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6105</TotalTime>
  <Words>1731</Words>
  <Application>Microsoft Office PowerPoint</Application>
  <PresentationFormat>Předvádění na obrazovce (4:3)</PresentationFormat>
  <Paragraphs>353</Paragraphs>
  <Slides>43</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43</vt:i4>
      </vt:variant>
    </vt:vector>
  </HeadingPairs>
  <TitlesOfParts>
    <vt:vector size="49" baseType="lpstr">
      <vt:lpstr>Arial</vt:lpstr>
      <vt:lpstr>Symbol</vt:lpstr>
      <vt:lpstr>Tw Cen MT</vt:lpstr>
      <vt:lpstr>Wingdings</vt:lpstr>
      <vt:lpstr>Wingdings 2</vt:lpstr>
      <vt:lpstr>Medián</vt:lpstr>
      <vt:lpstr>SACHARIDY</vt:lpstr>
      <vt:lpstr>Terminologie ☺x </vt:lpstr>
      <vt:lpstr>Sacharidy – chemické složení</vt:lpstr>
      <vt:lpstr>Sacharidy obecně</vt:lpstr>
      <vt:lpstr>Dělení</vt:lpstr>
      <vt:lpstr>Monosacharidy</vt:lpstr>
      <vt:lpstr>Glukóza</vt:lpstr>
      <vt:lpstr>Galaktóza</vt:lpstr>
      <vt:lpstr>Fruktóza</vt:lpstr>
      <vt:lpstr>Manóza</vt:lpstr>
      <vt:lpstr>Složité sacharidy</vt:lpstr>
      <vt:lpstr>Oligosacharidy</vt:lpstr>
      <vt:lpstr>Sacharóza</vt:lpstr>
      <vt:lpstr>Laktóza</vt:lpstr>
      <vt:lpstr>Maltóza</vt:lpstr>
      <vt:lpstr>Polysacharidy</vt:lpstr>
      <vt:lpstr>Škrob</vt:lpstr>
      <vt:lpstr>Glykogen</vt:lpstr>
      <vt:lpstr>Polyoly – cukerné alkoholy</vt:lpstr>
      <vt:lpstr>Otázky</vt:lpstr>
      <vt:lpstr>Sladivost</vt:lpstr>
      <vt:lpstr>Glykemický index (GI)</vt:lpstr>
      <vt:lpstr>Glykemický index (GI)</vt:lpstr>
      <vt:lpstr>Glykemický index (GI)</vt:lpstr>
      <vt:lpstr>GI - tabulka</vt:lpstr>
      <vt:lpstr>Glykemický index je ovliněn:</vt:lpstr>
      <vt:lpstr>Glykemická nálož (glycaemic load GL)</vt:lpstr>
      <vt:lpstr>Doporučený příjem</vt:lpstr>
      <vt:lpstr>Sacharidy během života</vt:lpstr>
      <vt:lpstr>Potravinové zdroje sacharidů</vt:lpstr>
      <vt:lpstr>Bílý cukr X hnědý cukr</vt:lpstr>
      <vt:lpstr>Med</vt:lpstr>
      <vt:lpstr>Glukózo fruktózový sirup GFS</vt:lpstr>
      <vt:lpstr>Obsah sacharidů v potravinách</vt:lpstr>
      <vt:lpstr>Prezentace aplikace PowerPoint</vt:lpstr>
      <vt:lpstr>Obsah sacharidů v potravinách (g na 100 g potraviny</vt:lpstr>
      <vt:lpstr>Zdravotní tvrzení schválená</vt:lpstr>
      <vt:lpstr>Zdravotní tvrzení schválená</vt:lpstr>
      <vt:lpstr>Výživová tvrzení</vt:lpstr>
      <vt:lpstr>Výživová tvrzení</vt:lpstr>
      <vt:lpstr>Takhle opravdu NE !!!</vt:lpstr>
      <vt:lpstr>Zdroje</vt:lpstr>
      <vt:lpstr>Děkujeme za pozornost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SACHARIDY</dc:title>
  <dc:creator>Daniela Růžičková</dc:creator>
  <cp:lastModifiedBy>Halina Matějová</cp:lastModifiedBy>
  <cp:revision>91</cp:revision>
  <dcterms:created xsi:type="dcterms:W3CDTF">2014-10-13T14:20:34Z</dcterms:created>
  <dcterms:modified xsi:type="dcterms:W3CDTF">2014-12-30T14:26:06Z</dcterms:modified>
</cp:coreProperties>
</file>