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8" r:id="rId5"/>
    <p:sldId id="258" r:id="rId6"/>
    <p:sldId id="266" r:id="rId7"/>
    <p:sldId id="290" r:id="rId8"/>
    <p:sldId id="259" r:id="rId9"/>
    <p:sldId id="260" r:id="rId10"/>
    <p:sldId id="261" r:id="rId11"/>
    <p:sldId id="269" r:id="rId12"/>
    <p:sldId id="262" r:id="rId13"/>
    <p:sldId id="291" r:id="rId14"/>
    <p:sldId id="263" r:id="rId15"/>
    <p:sldId id="264" r:id="rId16"/>
    <p:sldId id="265" r:id="rId17"/>
    <p:sldId id="270" r:id="rId18"/>
    <p:sldId id="271" r:id="rId19"/>
    <p:sldId id="272" r:id="rId20"/>
    <p:sldId id="273" r:id="rId21"/>
    <p:sldId id="29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67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1BE541"/>
    <a:srgbClr val="18D63C"/>
    <a:srgbClr val="15BB35"/>
    <a:srgbClr val="FF3300"/>
    <a:srgbClr val="FF5D37"/>
    <a:srgbClr val="97F173"/>
    <a:srgbClr val="C1F7AB"/>
    <a:srgbClr val="87F1A3"/>
    <a:srgbClr val="942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36" d="100"/>
          <a:sy n="136" d="100"/>
        </p:scale>
        <p:origin x="89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D5FF-FC4C-4463-9FAF-31C88169AFE9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099B-3B9C-4DF0-8769-677357DB79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D5FF-FC4C-4463-9FAF-31C88169AFE9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099B-3B9C-4DF0-8769-677357DB79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D5FF-FC4C-4463-9FAF-31C88169AFE9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099B-3B9C-4DF0-8769-677357DB79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08EB-3404-4805-8D5D-D949FA4CF6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945D-50FD-4183-AA71-AC7CD7F7537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96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08EB-3404-4805-8D5D-D949FA4CF6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945D-50FD-4183-AA71-AC7CD7F7537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19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08EB-3404-4805-8D5D-D949FA4CF6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945D-50FD-4183-AA71-AC7CD7F7537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9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08EB-3404-4805-8D5D-D949FA4CF6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945D-50FD-4183-AA71-AC7CD7F7537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02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08EB-3404-4805-8D5D-D949FA4CF6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945D-50FD-4183-AA71-AC7CD7F7537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7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08EB-3404-4805-8D5D-D949FA4CF6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945D-50FD-4183-AA71-AC7CD7F7537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47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08EB-3404-4805-8D5D-D949FA4CF6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945D-50FD-4183-AA71-AC7CD7F7537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1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08EB-3404-4805-8D5D-D949FA4CF6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945D-50FD-4183-AA71-AC7CD7F7537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7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D5FF-FC4C-4463-9FAF-31C88169AFE9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099B-3B9C-4DF0-8769-677357DB79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08EB-3404-4805-8D5D-D949FA4CF6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945D-50FD-4183-AA71-AC7CD7F7537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20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08EB-3404-4805-8D5D-D949FA4CF6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945D-50FD-4183-AA71-AC7CD7F7537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6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08EB-3404-4805-8D5D-D949FA4CF6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945D-50FD-4183-AA71-AC7CD7F7537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D5FF-FC4C-4463-9FAF-31C88169AFE9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099B-3B9C-4DF0-8769-677357DB79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D5FF-FC4C-4463-9FAF-31C88169AFE9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099B-3B9C-4DF0-8769-677357DB79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D5FF-FC4C-4463-9FAF-31C88169AFE9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099B-3B9C-4DF0-8769-677357DB79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D5FF-FC4C-4463-9FAF-31C88169AFE9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099B-3B9C-4DF0-8769-677357DB79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D5FF-FC4C-4463-9FAF-31C88169AFE9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099B-3B9C-4DF0-8769-677357DB79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D5FF-FC4C-4463-9FAF-31C88169AFE9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099B-3B9C-4DF0-8769-677357DB79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D5FF-FC4C-4463-9FAF-31C88169AFE9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099B-3B9C-4DF0-8769-677357DB79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6D5FF-FC4C-4463-9FAF-31C88169AFE9}" type="datetimeFigureOut">
              <a:rPr lang="cs-CZ" smtClean="0"/>
              <a:pPr/>
              <a:t>30.12.2014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099B-3B9C-4DF0-8769-677357DB79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08EB-3404-4805-8D5D-D949FA4CF6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945D-50FD-4183-AA71-AC7CD7F7537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1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jpeg"/><Relationship Id="rId9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Stopové prvky</a:t>
            </a:r>
            <a:endParaRPr lang="cs-CZ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Bc. Veronika Doložílková</a:t>
            </a:r>
          </a:p>
          <a:p>
            <a:r>
              <a:rPr lang="cs-CZ" dirty="0" smtClean="0">
                <a:latin typeface="Comic Sans MS" pitchFamily="66" charset="0"/>
              </a:rPr>
              <a:t>Bc. Michaela Šindelářová 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5BB35"/>
                </a:solidFill>
              </a:rPr>
              <a:t>Selen</a:t>
            </a:r>
            <a:endParaRPr lang="cs-CZ" dirty="0"/>
          </a:p>
        </p:txBody>
      </p:sp>
      <p:pic>
        <p:nvPicPr>
          <p:cNvPr id="4" name="Zástupný symbol pro obsah 6" descr="pt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9818"/>
          <a:stretch>
            <a:fillRect/>
          </a:stretch>
        </p:blipFill>
        <p:spPr>
          <a:xfrm>
            <a:off x="995362" y="1961485"/>
            <a:ext cx="7153275" cy="3803393"/>
          </a:xfrm>
        </p:spPr>
      </p:pic>
      <p:sp>
        <p:nvSpPr>
          <p:cNvPr id="5" name="Elipsa 4"/>
          <p:cNvSpPr/>
          <p:nvPr/>
        </p:nvSpPr>
        <p:spPr>
          <a:xfrm>
            <a:off x="6804248" y="3717032"/>
            <a:ext cx="720080" cy="648072"/>
          </a:xfrm>
          <a:prstGeom prst="ellipse">
            <a:avLst/>
          </a:prstGeom>
          <a:noFill/>
          <a:ln w="57150">
            <a:solidFill>
              <a:srgbClr val="FF5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šipka 5"/>
          <p:cNvCxnSpPr/>
          <p:nvPr/>
        </p:nvCxnSpPr>
        <p:spPr>
          <a:xfrm flipH="1" flipV="1">
            <a:off x="7452320" y="4293096"/>
            <a:ext cx="1512168" cy="864096"/>
          </a:xfrm>
          <a:prstGeom prst="straightConnector1">
            <a:avLst/>
          </a:prstGeom>
          <a:ln w="762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5BB35"/>
                </a:solidFill>
              </a:rPr>
              <a:t>Selen</a:t>
            </a:r>
            <a:endParaRPr lang="cs-CZ" b="1" dirty="0">
              <a:solidFill>
                <a:srgbClr val="15BB3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Funkce</a:t>
            </a:r>
          </a:p>
          <a:p>
            <a:r>
              <a:rPr lang="cs-CZ" b="1" dirty="0" smtClean="0"/>
              <a:t>Antioxidační účinky</a:t>
            </a:r>
          </a:p>
          <a:p>
            <a:endParaRPr lang="cs-CZ" b="1" dirty="0" smtClean="0"/>
          </a:p>
          <a:p>
            <a:r>
              <a:rPr lang="cs-CZ" b="1" dirty="0" smtClean="0"/>
              <a:t>Součást mnoha enzymů</a:t>
            </a:r>
          </a:p>
          <a:p>
            <a:pPr lvl="1"/>
            <a:r>
              <a:rPr lang="cs-CZ" dirty="0" smtClean="0"/>
              <a:t>enzym </a:t>
            </a:r>
            <a:r>
              <a:rPr lang="cs-CZ" dirty="0" err="1" smtClean="0">
                <a:solidFill>
                  <a:srgbClr val="1BE541"/>
                </a:solidFill>
              </a:rPr>
              <a:t>selendependentní</a:t>
            </a:r>
            <a:r>
              <a:rPr lang="cs-CZ" dirty="0" smtClean="0">
                <a:solidFill>
                  <a:srgbClr val="1BE541"/>
                </a:solidFill>
              </a:rPr>
              <a:t> 5´- </a:t>
            </a:r>
            <a:r>
              <a:rPr lang="cs-CZ" dirty="0" err="1" smtClean="0">
                <a:solidFill>
                  <a:srgbClr val="1BE541"/>
                </a:solidFill>
              </a:rPr>
              <a:t>dejodáza</a:t>
            </a:r>
            <a:r>
              <a:rPr lang="cs-CZ" dirty="0" smtClean="0">
                <a:solidFill>
                  <a:srgbClr val="1BE541"/>
                </a:solidFill>
              </a:rPr>
              <a:t> </a:t>
            </a:r>
            <a:r>
              <a:rPr lang="cs-CZ" dirty="0" smtClean="0"/>
              <a:t>– metabolismus hormonů ŠŽ</a:t>
            </a:r>
          </a:p>
          <a:p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5BB35"/>
                </a:solidFill>
              </a:rPr>
              <a:t>Selen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Nedostatek</a:t>
            </a:r>
          </a:p>
          <a:p>
            <a:r>
              <a:rPr lang="cs-CZ" dirty="0" err="1" smtClean="0">
                <a:solidFill>
                  <a:srgbClr val="15BB35"/>
                </a:solidFill>
              </a:rPr>
              <a:t>Keshanská</a:t>
            </a:r>
            <a:r>
              <a:rPr lang="cs-CZ" dirty="0" smtClean="0">
                <a:solidFill>
                  <a:srgbClr val="15BB35"/>
                </a:solidFill>
              </a:rPr>
              <a:t> nemoc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smtClean="0"/>
              <a:t>– onemocnění srdce </a:t>
            </a:r>
          </a:p>
          <a:p>
            <a:r>
              <a:rPr lang="cs-CZ" dirty="0" smtClean="0">
                <a:solidFill>
                  <a:srgbClr val="15BB35"/>
                </a:solidFill>
              </a:rPr>
              <a:t>Osteoartritida </a:t>
            </a:r>
            <a:r>
              <a:rPr lang="cs-CZ" dirty="0" smtClean="0"/>
              <a:t>- deformity kloubů, menší vzrůst</a:t>
            </a:r>
          </a:p>
          <a:p>
            <a:r>
              <a:rPr lang="cs-CZ" dirty="0" smtClean="0">
                <a:solidFill>
                  <a:srgbClr val="15BB35"/>
                </a:solidFill>
              </a:rPr>
              <a:t>Ateroskleróza</a:t>
            </a:r>
            <a:r>
              <a:rPr lang="cs-CZ" dirty="0" smtClean="0"/>
              <a:t> – nedostatek selenu </a:t>
            </a:r>
            <a:r>
              <a:rPr lang="cs-CZ" dirty="0" smtClean="0">
                <a:sym typeface="Symbol"/>
              </a:rPr>
              <a:t> </a:t>
            </a:r>
            <a:r>
              <a:rPr lang="cs-CZ" dirty="0" smtClean="0"/>
              <a:t>snížený antioxidační účinek na metabolity cholesterolu </a:t>
            </a:r>
          </a:p>
          <a:p>
            <a:r>
              <a:rPr lang="cs-CZ" dirty="0" smtClean="0"/>
              <a:t>Možný vznik </a:t>
            </a:r>
            <a:r>
              <a:rPr lang="cs-CZ" dirty="0" smtClean="0">
                <a:solidFill>
                  <a:srgbClr val="15BB35"/>
                </a:solidFill>
              </a:rPr>
              <a:t>nádorového</a:t>
            </a:r>
            <a:r>
              <a:rPr lang="cs-CZ" dirty="0" smtClean="0"/>
              <a:t> bujení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5BB35"/>
                </a:solidFill>
              </a:rPr>
              <a:t>Selen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Zdroje</a:t>
            </a:r>
          </a:p>
          <a:p>
            <a:r>
              <a:rPr lang="cs-CZ" dirty="0" smtClean="0"/>
              <a:t>Obsah selenu v potravinách se odvíjí od jeho výskytu v půdě</a:t>
            </a:r>
          </a:p>
          <a:p>
            <a:endParaRPr lang="cs-CZ" dirty="0" smtClean="0"/>
          </a:p>
          <a:p>
            <a:r>
              <a:rPr lang="cs-CZ" dirty="0" smtClean="0"/>
              <a:t>Maso, ryby, vejce</a:t>
            </a:r>
          </a:p>
          <a:p>
            <a:r>
              <a:rPr lang="cs-CZ" dirty="0" smtClean="0"/>
              <a:t>Čočka, chřest</a:t>
            </a:r>
          </a:p>
          <a:p>
            <a:endParaRPr lang="cs-CZ" dirty="0"/>
          </a:p>
        </p:txBody>
      </p:sp>
      <p:pic>
        <p:nvPicPr>
          <p:cNvPr id="4" name="Picture 2" descr="https://encrypted-tbn0.gstatic.com/images?q=tbn:ANd9GcTY309SvwdWFkEnNBaRYXJvvTKPxg9GPRcVRWFLSDTc-AQgPrs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2407411" cy="23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ryba.jpg"/>
          <p:cNvPicPr>
            <a:picLocks noChangeAspect="1"/>
          </p:cNvPicPr>
          <p:nvPr/>
        </p:nvPicPr>
        <p:blipFill>
          <a:blip r:embed="rId3" cstate="print"/>
          <a:srcRect l="7270"/>
          <a:stretch>
            <a:fillRect/>
          </a:stretch>
        </p:blipFill>
        <p:spPr>
          <a:xfrm>
            <a:off x="6516216" y="4941168"/>
            <a:ext cx="2304256" cy="1658674"/>
          </a:xfrm>
          <a:prstGeom prst="rect">
            <a:avLst/>
          </a:prstGeom>
        </p:spPr>
      </p:pic>
      <p:pic>
        <p:nvPicPr>
          <p:cNvPr id="6" name="Obrázek 5" descr="chrest-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5229200"/>
            <a:ext cx="1911296" cy="1220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5BB35"/>
                </a:solidFill>
              </a:rPr>
              <a:t>Selen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 smtClean="0"/>
              <a:t>Zdravotní tvrzení</a:t>
            </a:r>
          </a:p>
          <a:p>
            <a:r>
              <a:rPr lang="cs-CZ" smtClean="0"/>
              <a:t>Selen přispívá </a:t>
            </a:r>
            <a:r>
              <a:rPr lang="cs-CZ" dirty="0" smtClean="0"/>
              <a:t>k normální </a:t>
            </a:r>
            <a:r>
              <a:rPr lang="cs-CZ" dirty="0" err="1" smtClean="0">
                <a:solidFill>
                  <a:srgbClr val="18D63C"/>
                </a:solidFill>
              </a:rPr>
              <a:t>spermogenezi</a:t>
            </a:r>
            <a:endParaRPr lang="cs-CZ" dirty="0" smtClean="0">
              <a:solidFill>
                <a:srgbClr val="18D63C"/>
              </a:solidFill>
            </a:endParaRPr>
          </a:p>
          <a:p>
            <a:r>
              <a:rPr lang="cs-CZ" dirty="0" smtClean="0"/>
              <a:t>Selen přispívá k udržení normálního stavu </a:t>
            </a:r>
            <a:r>
              <a:rPr lang="cs-CZ" dirty="0" smtClean="0">
                <a:solidFill>
                  <a:srgbClr val="1BE541"/>
                </a:solidFill>
              </a:rPr>
              <a:t>vlasů</a:t>
            </a:r>
          </a:p>
          <a:p>
            <a:r>
              <a:rPr lang="cs-CZ" dirty="0" smtClean="0"/>
              <a:t>Selen přispívá k normální funkci </a:t>
            </a:r>
            <a:r>
              <a:rPr lang="cs-CZ" dirty="0" smtClean="0">
                <a:solidFill>
                  <a:srgbClr val="1BE541"/>
                </a:solidFill>
              </a:rPr>
              <a:t>imunitního</a:t>
            </a:r>
            <a:r>
              <a:rPr lang="cs-CZ" dirty="0" smtClean="0"/>
              <a:t> systému</a:t>
            </a:r>
          </a:p>
          <a:p>
            <a:r>
              <a:rPr lang="cs-CZ" dirty="0" smtClean="0"/>
              <a:t>Selen přispívá k normální činnosti </a:t>
            </a:r>
            <a:r>
              <a:rPr lang="cs-CZ" dirty="0" smtClean="0">
                <a:solidFill>
                  <a:srgbClr val="1BE541"/>
                </a:solidFill>
              </a:rPr>
              <a:t>štítné žlázy</a:t>
            </a:r>
          </a:p>
          <a:p>
            <a:r>
              <a:rPr lang="cs-CZ" dirty="0" smtClean="0"/>
              <a:t>Selen přispívá k ochraně buněk před oxidativním stresem (</a:t>
            </a:r>
            <a:r>
              <a:rPr lang="cs-CZ" dirty="0" smtClean="0">
                <a:solidFill>
                  <a:srgbClr val="1BE541"/>
                </a:solidFill>
              </a:rPr>
              <a:t>antioxidační účinek</a:t>
            </a:r>
            <a:r>
              <a:rPr lang="cs-CZ" dirty="0" smtClean="0"/>
              <a:t>)</a:t>
            </a:r>
          </a:p>
          <a:p>
            <a:r>
              <a:rPr lang="cs-CZ" dirty="0" smtClean="0"/>
              <a:t>Selen přispívá k udržení normálního stavu </a:t>
            </a:r>
            <a:r>
              <a:rPr lang="cs-CZ" dirty="0" smtClean="0">
                <a:solidFill>
                  <a:srgbClr val="1BE541"/>
                </a:solidFill>
              </a:rPr>
              <a:t>nehtů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5BB35"/>
                </a:solidFill>
              </a:rPr>
              <a:t>Selen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DDD</a:t>
            </a:r>
          </a:p>
          <a:p>
            <a:pPr>
              <a:buNone/>
            </a:pPr>
            <a:endParaRPr lang="cs-CZ" b="1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475656" y="2492896"/>
          <a:ext cx="60960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15BB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</a:t>
                      </a:r>
                      <a:r>
                        <a:rPr lang="cs-CZ" dirty="0" smtClean="0"/>
                        <a:t>g/den</a:t>
                      </a:r>
                    </a:p>
                  </a:txBody>
                  <a:tcPr>
                    <a:solidFill>
                      <a:srgbClr val="15BB3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Kojenci</a:t>
                      </a:r>
                      <a:endParaRPr lang="cs-CZ" dirty="0"/>
                    </a:p>
                  </a:txBody>
                  <a:tcPr>
                    <a:solidFill>
                      <a:srgbClr val="97F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– 30</a:t>
                      </a:r>
                      <a:endParaRPr lang="cs-CZ" dirty="0"/>
                    </a:p>
                  </a:txBody>
                  <a:tcPr>
                    <a:solidFill>
                      <a:srgbClr val="97F17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Děti</a:t>
                      </a:r>
                      <a:endParaRPr lang="cs-CZ" dirty="0"/>
                    </a:p>
                  </a:txBody>
                  <a:tcPr>
                    <a:solidFill>
                      <a:srgbClr val="C1F7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 – 60</a:t>
                      </a:r>
                      <a:endParaRPr lang="cs-CZ" dirty="0"/>
                    </a:p>
                  </a:txBody>
                  <a:tcPr>
                    <a:solidFill>
                      <a:srgbClr val="C1F7A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Dospívající,</a:t>
                      </a:r>
                      <a:r>
                        <a:rPr lang="cs-CZ" baseline="0" dirty="0" smtClean="0"/>
                        <a:t> dospělí</a:t>
                      </a:r>
                      <a:endParaRPr lang="cs-CZ" dirty="0"/>
                    </a:p>
                  </a:txBody>
                  <a:tcPr>
                    <a:solidFill>
                      <a:srgbClr val="97F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 – 60</a:t>
                      </a:r>
                      <a:endParaRPr lang="cs-CZ" dirty="0"/>
                    </a:p>
                  </a:txBody>
                  <a:tcPr>
                    <a:solidFill>
                      <a:srgbClr val="97F17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Senioři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>
                    <a:solidFill>
                      <a:srgbClr val="C1F7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 – 60</a:t>
                      </a:r>
                      <a:endParaRPr lang="cs-CZ" dirty="0"/>
                    </a:p>
                  </a:txBody>
                  <a:tcPr>
                    <a:solidFill>
                      <a:srgbClr val="C1F7A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Těhotné, kojící</a:t>
                      </a:r>
                      <a:endParaRPr lang="cs-CZ" dirty="0"/>
                    </a:p>
                  </a:txBody>
                  <a:tcPr>
                    <a:solidFill>
                      <a:srgbClr val="97F1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30 - 60</a:t>
                      </a:r>
                      <a:endParaRPr lang="cs-CZ" dirty="0"/>
                    </a:p>
                  </a:txBody>
                  <a:tcPr>
                    <a:solidFill>
                      <a:srgbClr val="97F173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707904" y="537321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Obecně:</a:t>
            </a:r>
          </a:p>
          <a:p>
            <a:pPr algn="ctr"/>
            <a:r>
              <a:rPr lang="cs-CZ" b="1" dirty="0" smtClean="0"/>
              <a:t>55 </a:t>
            </a:r>
            <a:r>
              <a:rPr lang="el-GR" b="1" dirty="0" smtClean="0"/>
              <a:t>μ</a:t>
            </a:r>
            <a:r>
              <a:rPr lang="cs-CZ" b="1" dirty="0" smtClean="0"/>
              <a:t>g/den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/>
              <a:t>fluor</a:t>
            </a:r>
            <a:endParaRPr lang="cs-CZ" sz="6000" b="1" u="sng" dirty="0"/>
          </a:p>
        </p:txBody>
      </p:sp>
      <p:pic>
        <p:nvPicPr>
          <p:cNvPr id="4" name="Picture 2" descr="http://nd01.jxs.cz/097/088/7d2efc85c6_38113293_o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7" y="1734991"/>
            <a:ext cx="6169819" cy="422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438900" y="2627238"/>
            <a:ext cx="666750" cy="8652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65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/>
              <a:t>fluor – zdroje:</a:t>
            </a:r>
            <a:endParaRPr lang="cs-CZ" sz="6000" b="1" u="sng" dirty="0"/>
          </a:p>
        </p:txBody>
      </p:sp>
      <p:pic>
        <p:nvPicPr>
          <p:cNvPr id="4" name="Picture 8" descr="http://www.solnemlyny.cz/img/produkty/malospotrebitelske/kamennaflu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6" y="1745864"/>
            <a:ext cx="1297177" cy="20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.idnes.cz/07/092/gal/VOT1dced2_Mattoni_perliva_mala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39" y="1922384"/>
            <a:ext cx="855963" cy="181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static.akcniceny.cz/foto/vyrobky/829750/8295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r="28257"/>
          <a:stretch/>
        </p:blipFill>
        <p:spPr bwMode="auto">
          <a:xfrm>
            <a:off x="3098408" y="1922384"/>
            <a:ext cx="572415" cy="178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atic.akcniceny.cz/foto/vyrobky/1620250/1620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24" y="1872096"/>
            <a:ext cx="427402" cy="18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nd05.jxs.cz/037/497/d13f23f2ae_83650181_o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61" y="2152725"/>
            <a:ext cx="1580703" cy="15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mojevlasim.cz/wp-content/uploads/2012/10/potravin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4" y="3732804"/>
            <a:ext cx="2160174" cy="28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erstverybytu.cz/wp-content/uploads/2013/11/morsky-vl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19" y="4565729"/>
            <a:ext cx="1894899" cy="168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thatslife.com.au/e2shop/uploads/6772/te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58" y="4591665"/>
            <a:ext cx="1679412" cy="16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tatic.nechcikazy-redesign.cloud.fishcms.cz/media/image/thumb/zubni-pasta-2.jpg/p_article_detail_thum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75" y="3244325"/>
            <a:ext cx="1577773" cy="10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omlazeni.cz/recenze_images/3373_d_0_134234766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692" y="3244325"/>
            <a:ext cx="943027" cy="132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753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32" y="3"/>
            <a:ext cx="7886700" cy="1325563"/>
          </a:xfrm>
        </p:spPr>
        <p:txBody>
          <a:bodyPr>
            <a:normAutofit/>
          </a:bodyPr>
          <a:lstStyle/>
          <a:p>
            <a:r>
              <a:rPr lang="cs-CZ" sz="6000" b="1" u="sng" dirty="0" smtClean="0"/>
              <a:t>fluoru- zdroje:</a:t>
            </a:r>
            <a:endParaRPr lang="cs-CZ" sz="6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082" y="1576583"/>
            <a:ext cx="8761095" cy="5372099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800" b="1" u="sng" dirty="0" smtClean="0"/>
              <a:t>pitná voda </a:t>
            </a:r>
            <a:r>
              <a:rPr lang="cs-CZ" sz="2800" dirty="0" smtClean="0"/>
              <a:t>(optimálně 0,1-0,3 mg/l) </a:t>
            </a:r>
          </a:p>
          <a:p>
            <a:pPr marL="685800" lvl="2">
              <a:spcBef>
                <a:spcPts val="1000"/>
              </a:spcBef>
            </a:pPr>
            <a:r>
              <a:rPr lang="cs-CZ" sz="2800" b="1" i="1" dirty="0" err="1" smtClean="0"/>
              <a:t>nefluoridované</a:t>
            </a:r>
            <a:r>
              <a:rPr lang="cs-CZ" sz="2800" b="1" i="1" dirty="0" smtClean="0"/>
              <a:t> vody </a:t>
            </a:r>
          </a:p>
          <a:p>
            <a:pPr marL="1143000" lvl="3">
              <a:spcBef>
                <a:spcPts val="1000"/>
              </a:spcBef>
            </a:pPr>
            <a:r>
              <a:rPr lang="cs-CZ" sz="2600" dirty="0" smtClean="0"/>
              <a:t>od </a:t>
            </a:r>
            <a:r>
              <a:rPr lang="cs-CZ" sz="2600" dirty="0"/>
              <a:t>r. 1988 s v ČR nefluorizuje pitná </a:t>
            </a:r>
            <a:r>
              <a:rPr lang="cs-CZ" sz="2600" dirty="0" smtClean="0"/>
              <a:t>voda</a:t>
            </a:r>
          </a:p>
          <a:p>
            <a:pPr marL="685800" lvl="2">
              <a:spcBef>
                <a:spcPts val="1000"/>
              </a:spcBef>
            </a:pPr>
            <a:r>
              <a:rPr lang="cs-CZ" sz="2800" b="1" i="1" dirty="0" err="1" smtClean="0"/>
              <a:t>fluoridované</a:t>
            </a:r>
            <a:r>
              <a:rPr lang="cs-CZ" sz="2800" b="1" i="1" dirty="0" smtClean="0"/>
              <a:t> vody </a:t>
            </a:r>
            <a:r>
              <a:rPr lang="cs-CZ" sz="2800" dirty="0" smtClean="0"/>
              <a:t>(0,7-1,2 mg/l)</a:t>
            </a:r>
          </a:p>
          <a:p>
            <a:pPr marL="1143000" lvl="3">
              <a:spcBef>
                <a:spcPts val="1000"/>
              </a:spcBef>
            </a:pPr>
            <a:r>
              <a:rPr lang="cs-CZ" sz="2600" dirty="0" smtClean="0"/>
              <a:t>koncentrace F je různá  (dle geologických původů)  - do 2 mg/l</a:t>
            </a:r>
            <a:endParaRPr lang="cs-CZ" sz="2800" dirty="0" smtClean="0"/>
          </a:p>
          <a:p>
            <a:pPr marL="228600" lvl="1">
              <a:spcBef>
                <a:spcPts val="1000"/>
              </a:spcBef>
            </a:pPr>
            <a:r>
              <a:rPr lang="cs-CZ" sz="2800" b="1" u="sng" dirty="0" smtClean="0"/>
              <a:t>minerální </a:t>
            </a:r>
            <a:r>
              <a:rPr lang="cs-CZ" sz="2800" b="1" u="sng" dirty="0"/>
              <a:t>vody </a:t>
            </a:r>
            <a:r>
              <a:rPr lang="cs-CZ" sz="2800" dirty="0"/>
              <a:t>– Bílinská, </a:t>
            </a:r>
            <a:r>
              <a:rPr lang="cs-CZ" sz="2800" dirty="0" err="1"/>
              <a:t>Mattoni</a:t>
            </a:r>
            <a:r>
              <a:rPr lang="cs-CZ" sz="2800" dirty="0"/>
              <a:t>, Hanácká kyselka, </a:t>
            </a:r>
            <a:r>
              <a:rPr lang="cs-CZ" sz="2800" dirty="0" smtClean="0"/>
              <a:t>Korunní, Vincentka… </a:t>
            </a:r>
            <a:r>
              <a:rPr lang="cs-CZ" sz="2800" dirty="0"/>
              <a:t>(± 0,6 mg/l)</a:t>
            </a:r>
          </a:p>
          <a:p>
            <a:pPr marL="228600" lvl="1">
              <a:spcBef>
                <a:spcPts val="1000"/>
              </a:spcBef>
            </a:pPr>
            <a:r>
              <a:rPr lang="cs-CZ" sz="2800" b="1" u="sng" dirty="0" smtClean="0"/>
              <a:t>ryby a výrobky z ryb</a:t>
            </a:r>
          </a:p>
          <a:p>
            <a:pPr marL="228600" lvl="1">
              <a:spcBef>
                <a:spcPts val="1000"/>
              </a:spcBef>
            </a:pPr>
            <a:r>
              <a:rPr lang="cs-CZ" sz="2800" b="1" u="sng" dirty="0" smtClean="0"/>
              <a:t>sůl </a:t>
            </a:r>
            <a:r>
              <a:rPr lang="cs-CZ" sz="2800" dirty="0" smtClean="0"/>
              <a:t>(mořská sůl – 2500 µg/g)</a:t>
            </a:r>
          </a:p>
          <a:p>
            <a:r>
              <a:rPr lang="cs-CZ" b="1" u="sng" dirty="0" smtClean="0"/>
              <a:t>čaj</a:t>
            </a:r>
          </a:p>
          <a:p>
            <a:pPr lvl="1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16447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097915"/>
          </a:xfrm>
        </p:spPr>
        <p:txBody>
          <a:bodyPr>
            <a:normAutofit/>
          </a:bodyPr>
          <a:lstStyle/>
          <a:p>
            <a:r>
              <a:rPr lang="cs-CZ" sz="6000" b="1" u="sng" dirty="0" smtClean="0"/>
              <a:t>fluor</a:t>
            </a:r>
            <a:endParaRPr lang="cs-CZ" sz="6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1684" y="1463040"/>
            <a:ext cx="8513717" cy="5394960"/>
          </a:xfrm>
        </p:spPr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součástí organismu – nejvyšší koncentrace </a:t>
            </a:r>
            <a:r>
              <a:rPr lang="cs-CZ" b="1" dirty="0" smtClean="0"/>
              <a:t>v KOSTECH, ZUBECH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zdravotně nezbytný prvek: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	</a:t>
            </a:r>
            <a:r>
              <a:rPr lang="cs-CZ" b="1" dirty="0" smtClean="0"/>
              <a:t>		</a:t>
            </a:r>
            <a:r>
              <a:rPr lang="cs-CZ" b="1" dirty="0" err="1" smtClean="0"/>
              <a:t>antikarcinogenní</a:t>
            </a:r>
            <a:r>
              <a:rPr lang="cs-CZ" b="1" dirty="0" smtClean="0"/>
              <a:t> účinek,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	</a:t>
            </a:r>
            <a:r>
              <a:rPr lang="cs-CZ" b="1" dirty="0" smtClean="0"/>
              <a:t>		bakteriostatické účinky,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 smtClean="0"/>
              <a:t>			mineralizace zubů, 							podpora růstu a prořezávání zubů,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 smtClean="0"/>
              <a:t>			zpevňuje zubovinu a zubní sklovinu,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 smtClean="0"/>
              <a:t>	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 smtClean="0"/>
              <a:t>			podpora novotvorby a mineralizace kostí</a:t>
            </a:r>
          </a:p>
          <a:p>
            <a:pPr marL="0" indent="0">
              <a:lnSpc>
                <a:spcPct val="150000"/>
              </a:lnSpc>
              <a:buNone/>
            </a:pPr>
            <a:endParaRPr lang="cs-CZ" b="1" dirty="0" smtClean="0"/>
          </a:p>
          <a:p>
            <a:endParaRPr lang="cs-CZ" b="1" dirty="0" smtClean="0"/>
          </a:p>
        </p:txBody>
      </p:sp>
      <p:pic>
        <p:nvPicPr>
          <p:cNvPr id="1026" name="Picture 2" descr="https://pbs.twimg.com/profile_images/1311697079/Molar_too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08920"/>
            <a:ext cx="694848" cy="9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clipartpanda.com/t-bone-clipart-4T9595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93096"/>
            <a:ext cx="461179" cy="88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5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Stopové prvky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omic Sans MS" pitchFamily="66" charset="0"/>
              </a:rPr>
              <a:t> </a:t>
            </a:r>
            <a:r>
              <a:rPr lang="cs-CZ" dirty="0" smtClean="0">
                <a:latin typeface="Comic Sans MS" pitchFamily="66" charset="0"/>
              </a:rPr>
              <a:t>Jod</a:t>
            </a:r>
          </a:p>
          <a:p>
            <a:r>
              <a:rPr lang="cs-CZ" dirty="0" smtClean="0">
                <a:latin typeface="Comic Sans MS" pitchFamily="66" charset="0"/>
              </a:rPr>
              <a:t>Selen </a:t>
            </a:r>
          </a:p>
          <a:p>
            <a:r>
              <a:rPr lang="cs-CZ" dirty="0" smtClean="0">
                <a:latin typeface="Comic Sans MS" pitchFamily="66" charset="0"/>
              </a:rPr>
              <a:t>Fluor</a:t>
            </a:r>
          </a:p>
          <a:p>
            <a:r>
              <a:rPr lang="cs-CZ" dirty="0" smtClean="0">
                <a:latin typeface="Comic Sans MS" pitchFamily="66" charset="0"/>
              </a:rPr>
              <a:t>Chrom</a:t>
            </a:r>
          </a:p>
          <a:p>
            <a:r>
              <a:rPr lang="cs-CZ" dirty="0" smtClean="0">
                <a:latin typeface="Comic Sans MS" pitchFamily="66" charset="0"/>
              </a:rPr>
              <a:t>Kobalt</a:t>
            </a:r>
          </a:p>
          <a:p>
            <a:endParaRPr lang="cs-CZ" dirty="0" smtClean="0">
              <a:latin typeface="Comic Sans MS" pitchFamily="66" charset="0"/>
            </a:endParaRPr>
          </a:p>
          <a:p>
            <a:r>
              <a:rPr lang="cs-CZ" sz="2800" dirty="0" smtClean="0">
                <a:latin typeface="Comic Sans MS" pitchFamily="66" charset="0"/>
              </a:rPr>
              <a:t>DDD v </a:t>
            </a:r>
            <a:r>
              <a:rPr lang="el-GR" sz="2800" dirty="0" smtClean="0">
                <a:latin typeface="Comic Sans MS" pitchFamily="66" charset="0"/>
                <a:cs typeface="Arial" charset="0"/>
              </a:rPr>
              <a:t>μ</a:t>
            </a:r>
            <a:r>
              <a:rPr lang="sk-SK" sz="2800" dirty="0" smtClean="0">
                <a:latin typeface="Comic Sans MS" pitchFamily="66" charset="0"/>
                <a:cs typeface="Arial" charset="0"/>
              </a:rPr>
              <a:t>g</a:t>
            </a:r>
            <a:endParaRPr lang="el-GR" sz="2800" dirty="0" smtClean="0">
              <a:latin typeface="Comic Sans MS" pitchFamily="66" charset="0"/>
              <a:cs typeface="Arial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2771800" y="1600200"/>
            <a:ext cx="5915000" cy="4525963"/>
          </a:xfrm>
        </p:spPr>
        <p:txBody>
          <a:bodyPr/>
          <a:lstStyle/>
          <a:p>
            <a:pPr>
              <a:buNone/>
            </a:pPr>
            <a:endParaRPr lang="cs-CZ" sz="96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709253" y="2852936"/>
            <a:ext cx="16241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1BE54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mic Sans MS" pitchFamily="66" charset="0"/>
                <a:cs typeface="Times New Roman" pitchFamily="18" charset="0"/>
              </a:rPr>
              <a:t>Se</a:t>
            </a:r>
            <a:endParaRPr lang="cs-CZ" sz="8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1BE54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508104" y="3717032"/>
            <a:ext cx="10081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42CD4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endParaRPr lang="cs-CZ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42CD4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555776" y="1268760"/>
            <a:ext cx="13681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mic Sans MS" pitchFamily="66" charset="0"/>
                <a:cs typeface="Times New Roman" pitchFamily="18" charset="0"/>
              </a:rPr>
              <a:t>I</a:t>
            </a:r>
            <a:endParaRPr lang="cs-CZ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716016" y="1484784"/>
            <a:ext cx="18722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endParaRPr lang="cs-CZ" sz="8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660232" y="2708920"/>
            <a:ext cx="17281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5D37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mic Sans MS" pitchFamily="66" charset="0"/>
                <a:cs typeface="Times New Roman" pitchFamily="18" charset="0"/>
              </a:rPr>
              <a:t>Cr</a:t>
            </a:r>
            <a:endParaRPr lang="cs-CZ" sz="8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5D37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/>
              <a:t>fluor</a:t>
            </a:r>
            <a:r>
              <a:rPr lang="cs-CZ" sz="6000" dirty="0" smtClean="0"/>
              <a:t> – </a:t>
            </a:r>
            <a:r>
              <a:rPr lang="cs-CZ" sz="6000" b="1" dirty="0" smtClean="0"/>
              <a:t>zdravotní tvrzení</a:t>
            </a:r>
            <a:endParaRPr lang="cs-CZ" sz="6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zdravotní tvrzení: </a:t>
            </a:r>
          </a:p>
          <a:p>
            <a:pPr lvl="1"/>
            <a:r>
              <a:rPr lang="cs-CZ" sz="2800" b="1" i="1" u="sng" dirty="0" smtClean="0"/>
              <a:t>fluorid přispívá k zachování mineralizace zubů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/>
              <a:t>fluor</a:t>
            </a:r>
            <a:endParaRPr lang="cs-CZ" sz="6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 těle dospělých je </a:t>
            </a:r>
            <a:r>
              <a:rPr lang="cs-CZ" b="1" dirty="0" smtClean="0"/>
              <a:t>2-3 g </a:t>
            </a:r>
            <a:r>
              <a:rPr lang="cs-CZ" dirty="0" smtClean="0"/>
              <a:t>fluoridů</a:t>
            </a:r>
          </a:p>
          <a:p>
            <a:endParaRPr lang="cs-CZ" dirty="0" smtClean="0"/>
          </a:p>
          <a:p>
            <a:r>
              <a:rPr lang="cs-CZ" b="1" dirty="0" smtClean="0"/>
              <a:t>95%</a:t>
            </a:r>
            <a:r>
              <a:rPr lang="cs-CZ" dirty="0" smtClean="0"/>
              <a:t> v tvrdých tkáních</a:t>
            </a:r>
          </a:p>
          <a:p>
            <a:pPr lvl="1"/>
            <a:r>
              <a:rPr lang="cs-CZ" b="1" dirty="0" smtClean="0"/>
              <a:t>zuby	0,1-5 g/kg</a:t>
            </a:r>
          </a:p>
          <a:p>
            <a:pPr lvl="1"/>
            <a:r>
              <a:rPr lang="cs-CZ" b="1" dirty="0" smtClean="0"/>
              <a:t>kosti	0,5-2 g/kg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zbytek je </a:t>
            </a:r>
            <a:r>
              <a:rPr lang="cs-CZ" b="1" dirty="0" smtClean="0"/>
              <a:t>v plazmě a vysoce </a:t>
            </a:r>
            <a:r>
              <a:rPr lang="cs-CZ" b="1" dirty="0" err="1" smtClean="0"/>
              <a:t>vaskularizovaných</a:t>
            </a:r>
            <a:r>
              <a:rPr lang="cs-CZ" b="1" dirty="0" smtClean="0"/>
              <a:t> měkkých tkáních</a:t>
            </a:r>
          </a:p>
          <a:p>
            <a:pPr marL="457200" lvl="1" indent="0">
              <a:buNone/>
            </a:pPr>
            <a:endParaRPr lang="cs-CZ" b="1" dirty="0" smtClean="0"/>
          </a:p>
          <a:p>
            <a:r>
              <a:rPr lang="cs-CZ" dirty="0" smtClean="0"/>
              <a:t>v kostech a zubech je složkou </a:t>
            </a:r>
            <a:r>
              <a:rPr lang="cs-CZ" b="1" dirty="0" err="1" smtClean="0"/>
              <a:t>fluoroapatitu</a:t>
            </a:r>
            <a:r>
              <a:rPr lang="cs-CZ" dirty="0" smtClean="0"/>
              <a:t> (100-200mg/kg)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618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/>
              <a:t>fluor - metabolismus</a:t>
            </a:r>
            <a:endParaRPr lang="cs-CZ" sz="6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smtClean="0"/>
              <a:t>absorpce</a:t>
            </a:r>
          </a:p>
          <a:p>
            <a:pPr lvl="1"/>
            <a:r>
              <a:rPr lang="cs-CZ" dirty="0" smtClean="0"/>
              <a:t>žaludek, tenké střevo  - pasivní difúze</a:t>
            </a:r>
          </a:p>
          <a:p>
            <a:pPr lvl="1"/>
            <a:r>
              <a:rPr lang="cs-CZ" dirty="0" smtClean="0"/>
              <a:t>fluoridy z vody 97%, fluoridy z potravy  80%</a:t>
            </a:r>
          </a:p>
          <a:p>
            <a:pPr lvl="1"/>
            <a:r>
              <a:rPr lang="cs-CZ" dirty="0" smtClean="0"/>
              <a:t>dobrá – </a:t>
            </a:r>
            <a:r>
              <a:rPr lang="cs-CZ" dirty="0" err="1" smtClean="0"/>
              <a:t>NaF</a:t>
            </a:r>
            <a:endParaRPr lang="cs-CZ" dirty="0" smtClean="0"/>
          </a:p>
          <a:p>
            <a:pPr lvl="1"/>
            <a:r>
              <a:rPr lang="cs-CZ" dirty="0" smtClean="0"/>
              <a:t>snížená – Ca, Mg, Al, </a:t>
            </a:r>
            <a:r>
              <a:rPr lang="cs-CZ" dirty="0" err="1" smtClean="0"/>
              <a:t>Fe</a:t>
            </a:r>
            <a:r>
              <a:rPr lang="cs-CZ" dirty="0" smtClean="0"/>
              <a:t>, P</a:t>
            </a:r>
          </a:p>
          <a:p>
            <a:r>
              <a:rPr lang="cs-CZ" dirty="0" smtClean="0"/>
              <a:t>po absorpci se F váže na minerální látky </a:t>
            </a:r>
            <a:r>
              <a:rPr lang="cs-CZ" u="sng" dirty="0" smtClean="0"/>
              <a:t>v zubech a kostech</a:t>
            </a:r>
          </a:p>
          <a:p>
            <a:r>
              <a:rPr lang="cs-CZ" dirty="0" smtClean="0"/>
              <a:t>neabsorbovaný F </a:t>
            </a:r>
            <a:r>
              <a:rPr lang="cs-CZ" u="sng" dirty="0" smtClean="0"/>
              <a:t>se vyloučí močí </a:t>
            </a:r>
            <a:r>
              <a:rPr lang="cs-CZ" dirty="0" smtClean="0"/>
              <a:t>popř. stolicí, mateřským mlékem</a:t>
            </a:r>
          </a:p>
          <a:p>
            <a:pPr lvl="1"/>
            <a:r>
              <a:rPr lang="cs-CZ" dirty="0" smtClean="0"/>
              <a:t>zadržování F u kojenců – dětí 50-90%</a:t>
            </a:r>
          </a:p>
          <a:p>
            <a:pPr lvl="1"/>
            <a:r>
              <a:rPr lang="cs-CZ" dirty="0" smtClean="0"/>
              <a:t>zadržování F u dospělých do 10%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828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/>
              <a:t>fluor</a:t>
            </a:r>
            <a:r>
              <a:rPr lang="cs-CZ" sz="6000" b="1" dirty="0" smtClean="0"/>
              <a:t> – kolik ho přijímat?</a:t>
            </a:r>
            <a:endParaRPr lang="cs-CZ" sz="6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" y="1863725"/>
            <a:ext cx="882047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	NÍZKÝ 	       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PŘIMĚŘENÝ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		VYSOKÝ</a:t>
            </a:r>
            <a:endParaRPr lang="cs-CZ" dirty="0"/>
          </a:p>
        </p:txBody>
      </p:sp>
      <p:pic>
        <p:nvPicPr>
          <p:cNvPr id="7" name="Picture 2" descr="http://www.dokonalazena.cz/wp-content/uploads/2013/04/vah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4077072"/>
            <a:ext cx="1714286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48296" y="2401779"/>
            <a:ext cx="172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- </a:t>
            </a:r>
            <a:r>
              <a:rPr lang="cs-CZ" b="1" u="sng" dirty="0" smtClean="0">
                <a:solidFill>
                  <a:prstClr val="black"/>
                </a:solidFill>
              </a:rPr>
              <a:t>zubní kaz</a:t>
            </a:r>
            <a:endParaRPr lang="cs-CZ" b="1" u="sng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059832" y="2420888"/>
            <a:ext cx="2568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tabLst>
                <a:tab pos="1169988" algn="l"/>
              </a:tabLst>
            </a:pPr>
            <a:r>
              <a:rPr lang="cs-CZ" dirty="0" smtClean="0">
                <a:solidFill>
                  <a:prstClr val="black"/>
                </a:solidFill>
              </a:rPr>
              <a:t>bezpečná denní </a:t>
            </a:r>
            <a:r>
              <a:rPr lang="cs-CZ" b="1" u="sng" dirty="0" smtClean="0">
                <a:solidFill>
                  <a:prstClr val="black"/>
                </a:solidFill>
              </a:rPr>
              <a:t>dávka:1,5-4 mg</a:t>
            </a:r>
          </a:p>
          <a:p>
            <a:pPr marL="285750" indent="-285750"/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96136" y="2179796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-dlouhodobě zvýšený příjem především během vývoje zubů </a:t>
            </a:r>
            <a:r>
              <a:rPr lang="cs-CZ" dirty="0" smtClean="0">
                <a:solidFill>
                  <a:prstClr val="black"/>
                </a:solidFill>
                <a:sym typeface="Wingdings 3" panose="05040102010807070707" pitchFamily="18" charset="2"/>
              </a:rPr>
              <a:t>“</a:t>
            </a:r>
            <a:r>
              <a:rPr lang="cs-CZ" b="1" u="sng" dirty="0" smtClean="0">
                <a:solidFill>
                  <a:prstClr val="black"/>
                </a:solidFill>
                <a:sym typeface="Wingdings 3" panose="05040102010807070707" pitchFamily="18" charset="2"/>
              </a:rPr>
              <a:t>zubní fluoróza</a:t>
            </a:r>
            <a:r>
              <a:rPr lang="cs-CZ" dirty="0" smtClean="0">
                <a:solidFill>
                  <a:prstClr val="black"/>
                </a:solidFill>
                <a:sym typeface="Wingdings 3" panose="05040102010807070707" pitchFamily="18" charset="2"/>
              </a:rPr>
              <a:t>“</a:t>
            </a:r>
            <a:endParaRPr lang="cs-CZ" dirty="0">
              <a:solidFill>
                <a:prstClr val="black"/>
              </a:solidFill>
              <a:sym typeface="Wingdings 3" panose="05040102010807070707" pitchFamily="18" charset="2"/>
            </a:endParaRPr>
          </a:p>
          <a:p>
            <a:r>
              <a:rPr lang="cs-CZ" sz="1600" dirty="0" smtClean="0">
                <a:solidFill>
                  <a:prstClr val="black"/>
                </a:solidFill>
                <a:sym typeface="Wingdings 3" panose="05040102010807070707" pitchFamily="18" charset="2"/>
              </a:rPr>
              <a:t>          křídové skvrny na sklovině</a:t>
            </a:r>
          </a:p>
          <a:p>
            <a:r>
              <a:rPr lang="cs-CZ" sz="1600" dirty="0" smtClean="0">
                <a:solidFill>
                  <a:prstClr val="black"/>
                </a:solidFill>
                <a:sym typeface="Wingdings 3" panose="05040102010807070707" pitchFamily="18" charset="2"/>
              </a:rPr>
              <a:t>          zuby s tmavými pigmenty</a:t>
            </a:r>
          </a:p>
          <a:p>
            <a:endParaRPr lang="cs-CZ" sz="1600" dirty="0" smtClean="0">
              <a:solidFill>
                <a:prstClr val="black"/>
              </a:solidFill>
              <a:sym typeface="Wingdings 3" panose="05040102010807070707" pitchFamily="18" charset="2"/>
            </a:endParaRPr>
          </a:p>
          <a:p>
            <a:pPr>
              <a:buFontTx/>
              <a:buChar char="-"/>
            </a:pPr>
            <a:r>
              <a:rPr lang="cs-CZ" sz="1600" dirty="0" smtClean="0">
                <a:solidFill>
                  <a:prstClr val="black"/>
                </a:solidFill>
                <a:sym typeface="Wingdings 3" panose="05040102010807070707" pitchFamily="18" charset="2"/>
              </a:rPr>
              <a:t>rizikovým faktorem je koncentrace F ve vodě </a:t>
            </a:r>
            <a:r>
              <a:rPr lang="en-US" sz="1600" dirty="0" smtClean="0">
                <a:solidFill>
                  <a:prstClr val="black"/>
                </a:solidFill>
                <a:sym typeface="Wingdings 3" panose="05040102010807070707" pitchFamily="18" charset="2"/>
              </a:rPr>
              <a:t>&gt;</a:t>
            </a:r>
            <a:r>
              <a:rPr lang="cs-CZ" sz="1600" dirty="0" smtClean="0">
                <a:solidFill>
                  <a:prstClr val="black"/>
                </a:solidFill>
                <a:sym typeface="Wingdings 3" panose="05040102010807070707" pitchFamily="18" charset="2"/>
              </a:rPr>
              <a:t> 2 mg/l</a:t>
            </a:r>
          </a:p>
          <a:p>
            <a:endParaRPr lang="cs-CZ" sz="1600" dirty="0" smtClean="0">
              <a:solidFill>
                <a:prstClr val="black"/>
              </a:solidFill>
              <a:sym typeface="Wingdings 3" panose="05040102010807070707" pitchFamily="18" charset="2"/>
            </a:endParaRPr>
          </a:p>
          <a:p>
            <a:r>
              <a:rPr lang="cs-CZ" sz="1600" dirty="0" smtClean="0">
                <a:solidFill>
                  <a:prstClr val="black"/>
                </a:solidFill>
                <a:sym typeface="Wingdings 3" panose="05040102010807070707" pitchFamily="18" charset="2"/>
              </a:rPr>
              <a:t>-nevolnost, ospalost, malátnost, křeče († 5-10g)</a:t>
            </a:r>
          </a:p>
          <a:p>
            <a:endParaRPr lang="cs-CZ" sz="1600" dirty="0" smtClean="0">
              <a:solidFill>
                <a:prstClr val="black"/>
              </a:solidFill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72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90528"/>
            <a:ext cx="7886700" cy="1325563"/>
          </a:xfrm>
        </p:spPr>
        <p:txBody>
          <a:bodyPr>
            <a:normAutofit/>
          </a:bodyPr>
          <a:lstStyle/>
          <a:p>
            <a:r>
              <a:rPr lang="cs-CZ" sz="6000" b="1" u="sng" dirty="0" smtClean="0"/>
              <a:t>fluor-</a:t>
            </a:r>
            <a:r>
              <a:rPr lang="cs-CZ" sz="6000" b="1" dirty="0" smtClean="0"/>
              <a:t> DDD </a:t>
            </a:r>
            <a:r>
              <a:rPr lang="en-US" sz="6000" b="1" dirty="0" smtClean="0"/>
              <a:t>[</a:t>
            </a:r>
            <a:r>
              <a:rPr lang="cs-CZ" sz="6000" b="1" dirty="0" smtClean="0"/>
              <a:t>mg/den</a:t>
            </a:r>
            <a:r>
              <a:rPr lang="en-US" sz="6000" b="1" dirty="0" smtClean="0"/>
              <a:t>]</a:t>
            </a:r>
            <a:r>
              <a:rPr lang="cs-CZ" sz="6000" b="1" dirty="0" smtClean="0"/>
              <a:t>:</a:t>
            </a:r>
            <a:endParaRPr lang="cs-CZ" sz="60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35493"/>
              </p:ext>
            </p:extLst>
          </p:nvPr>
        </p:nvGraphicFramePr>
        <p:xfrm>
          <a:off x="1943101" y="2159000"/>
          <a:ext cx="4448175" cy="296322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314450"/>
                <a:gridCol w="1531853"/>
                <a:gridCol w="1601872"/>
              </a:tblGrid>
              <a:tr h="402906">
                <a:tc>
                  <a:txBody>
                    <a:bodyPr/>
                    <a:lstStyle/>
                    <a:p>
                      <a:pPr algn="ctr"/>
                      <a:r>
                        <a:rPr lang="cs-CZ" u="sng" dirty="0" smtClean="0"/>
                        <a:t>VĚK</a:t>
                      </a:r>
                      <a:endParaRPr lang="cs-CZ" u="sng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u="sng" dirty="0" smtClean="0"/>
                        <a:t>muži</a:t>
                      </a:r>
                      <a:endParaRPr lang="cs-CZ" u="sng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u="sng" dirty="0" smtClean="0"/>
                        <a:t>ženy</a:t>
                      </a:r>
                      <a:endParaRPr lang="cs-CZ" u="sng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06">
                <a:tc>
                  <a:txBody>
                    <a:bodyPr/>
                    <a:lstStyle/>
                    <a:p>
                      <a:r>
                        <a:rPr lang="cs-CZ" dirty="0" smtClean="0"/>
                        <a:t>0-4 m.</a:t>
                      </a:r>
                      <a:endParaRPr lang="cs-CZ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0,25</a:t>
                      </a:r>
                      <a:endParaRPr lang="cs-CZ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7006">
                <a:tc>
                  <a:txBody>
                    <a:bodyPr/>
                    <a:lstStyle/>
                    <a:p>
                      <a:r>
                        <a:rPr lang="cs-CZ" dirty="0" smtClean="0"/>
                        <a:t>4-11</a:t>
                      </a:r>
                      <a:r>
                        <a:rPr lang="cs-CZ" baseline="0" dirty="0" smtClean="0"/>
                        <a:t> m.</a:t>
                      </a:r>
                      <a:endParaRPr lang="cs-CZ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0,5</a:t>
                      </a:r>
                      <a:endParaRPr lang="cs-CZ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7006">
                <a:tc>
                  <a:txBody>
                    <a:bodyPr/>
                    <a:lstStyle/>
                    <a:p>
                      <a:r>
                        <a:rPr lang="cs-CZ" dirty="0" smtClean="0"/>
                        <a:t>1-3 r.</a:t>
                      </a:r>
                      <a:endParaRPr lang="cs-CZ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0,7</a:t>
                      </a:r>
                      <a:endParaRPr lang="cs-CZ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7006">
                <a:tc>
                  <a:txBody>
                    <a:bodyPr/>
                    <a:lstStyle/>
                    <a:p>
                      <a:r>
                        <a:rPr lang="cs-CZ" dirty="0" smtClean="0"/>
                        <a:t>4-9 r.</a:t>
                      </a:r>
                      <a:endParaRPr lang="cs-CZ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1,1</a:t>
                      </a:r>
                      <a:endParaRPr lang="cs-CZ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7006">
                <a:tc>
                  <a:txBody>
                    <a:bodyPr/>
                    <a:lstStyle/>
                    <a:p>
                      <a:r>
                        <a:rPr lang="cs-CZ" dirty="0" smtClean="0"/>
                        <a:t>10-12 r.</a:t>
                      </a:r>
                      <a:endParaRPr lang="cs-CZ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7006">
                <a:tc>
                  <a:txBody>
                    <a:bodyPr/>
                    <a:lstStyle/>
                    <a:p>
                      <a:r>
                        <a:rPr lang="cs-CZ" dirty="0" smtClean="0"/>
                        <a:t>13-18 r.</a:t>
                      </a:r>
                      <a:endParaRPr lang="cs-CZ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3,2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2,9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06"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cs-CZ" baseline="0" dirty="0" smtClean="0"/>
                        <a:t> 19 r.</a:t>
                      </a:r>
                      <a:endParaRPr lang="cs-CZ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3,8</a:t>
                      </a:r>
                      <a:endParaRPr lang="cs-CZ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3,1</a:t>
                      </a:r>
                      <a:endParaRPr lang="cs-CZ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/>
              <a:t>chrom</a:t>
            </a:r>
            <a:endParaRPr lang="cs-CZ" sz="6000" b="1" u="sng" dirty="0"/>
          </a:p>
        </p:txBody>
      </p:sp>
      <p:pic>
        <p:nvPicPr>
          <p:cNvPr id="6146" name="Picture 2" descr="http://nd01.jxs.cz/097/088/7d2efc85c6_38113293_o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7" y="1734991"/>
            <a:ext cx="6169819" cy="422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2705100" y="3668638"/>
            <a:ext cx="666750" cy="8652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15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193" y="149228"/>
            <a:ext cx="7886700" cy="1325563"/>
          </a:xfrm>
        </p:spPr>
        <p:txBody>
          <a:bodyPr>
            <a:normAutofit/>
          </a:bodyPr>
          <a:lstStyle/>
          <a:p>
            <a:r>
              <a:rPr lang="cs-CZ" sz="6000" b="1" u="sng" dirty="0" smtClean="0"/>
              <a:t>chrom </a:t>
            </a:r>
            <a:r>
              <a:rPr lang="cs-CZ" sz="6000" b="1" u="sng" dirty="0"/>
              <a:t>– </a:t>
            </a:r>
            <a:r>
              <a:rPr lang="cs-CZ" sz="6000" b="1" u="sng" dirty="0" smtClean="0"/>
              <a:t>zdroje </a:t>
            </a:r>
            <a:r>
              <a:rPr lang="cs-CZ" sz="6000" b="1" u="sng" dirty="0" err="1" smtClean="0"/>
              <a:t>Cr</a:t>
            </a:r>
            <a:r>
              <a:rPr lang="cs-CZ" sz="6000" b="1" u="sng" dirty="0" smtClean="0"/>
              <a:t> III: </a:t>
            </a:r>
            <a:endParaRPr lang="cs-CZ" sz="6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1" y="1628800"/>
            <a:ext cx="8192157" cy="4548163"/>
          </a:xfrm>
        </p:spPr>
        <p:txBody>
          <a:bodyPr/>
          <a:lstStyle/>
          <a:p>
            <a:r>
              <a:rPr lang="cs-CZ" b="1" dirty="0" smtClean="0"/>
              <a:t>maso, játra, vejce, ovesné vločky, rajčata, hlávkový salát, kakao, houby</a:t>
            </a:r>
            <a:endParaRPr lang="cs-CZ" b="1" dirty="0"/>
          </a:p>
        </p:txBody>
      </p:sp>
      <p:pic>
        <p:nvPicPr>
          <p:cNvPr id="4" name="obrázek 118" descr="http://www.farmersmarketcooperativeofeastliberty.com/images/gallery/w500/1289589308_d5796fda56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194" y="2499906"/>
            <a:ext cx="181451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79" descr="http://www.ireceptar.cz/res/data/091/0112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24" y="4750017"/>
            <a:ext cx="1224053" cy="138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encrypted-tbn0.gstatic.com/images?q=tbn:ANd9GcTY309SvwdWFkEnNBaRYXJvvTKPxg9GPRcVRWFLSDTc-AQgPrs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2020"/>
            <a:ext cx="2407411" cy="23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radicnirecepty.cz/upload/img/catalog/products/gallery/detail/201210/3693-2822-13503308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2"/>
          <a:stretch>
            <a:fillRect/>
          </a:stretch>
        </p:blipFill>
        <p:spPr bwMode="auto">
          <a:xfrm>
            <a:off x="2356141" y="2492896"/>
            <a:ext cx="1640418" cy="19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ata.labuznik.cz/labuznik/images/640x480/143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81" y="4430309"/>
            <a:ext cx="2286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emina.cz/uploads/files/hlavkovy-salat-recept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74" y="4699001"/>
            <a:ext cx="1714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http://www.muzeumhk.cz/files/hribovite_houby/boletus-edulis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13" y="2937596"/>
            <a:ext cx="1434211" cy="149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88" descr="http://www.marron.se/images/huvud_kakao.jpg"/>
          <p:cNvPicPr/>
          <p:nvPr/>
        </p:nvPicPr>
        <p:blipFill>
          <a:blip r:embed="rId9" cstate="print"/>
          <a:srcRect l="16140" t="34420" r="16206"/>
          <a:stretch>
            <a:fillRect/>
          </a:stretch>
        </p:blipFill>
        <p:spPr bwMode="auto">
          <a:xfrm>
            <a:off x="7202895" y="5027603"/>
            <a:ext cx="1405078" cy="11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2191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215901"/>
            <a:ext cx="8172450" cy="1474788"/>
          </a:xfrm>
        </p:spPr>
        <p:txBody>
          <a:bodyPr/>
          <a:lstStyle/>
          <a:p>
            <a:r>
              <a:rPr lang="cs-CZ" sz="6000" b="1" u="sng" dirty="0" smtClean="0"/>
              <a:t>chrom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701803"/>
            <a:ext cx="6953250" cy="4538663"/>
          </a:xfrm>
        </p:spPr>
        <p:txBody>
          <a:bodyPr>
            <a:normAutofit/>
          </a:bodyPr>
          <a:lstStyle/>
          <a:p>
            <a:r>
              <a:rPr lang="cs-CZ" sz="3200" dirty="0" smtClean="0"/>
              <a:t>ovlivňuje </a:t>
            </a:r>
            <a:r>
              <a:rPr lang="cs-CZ" sz="3200" b="1" u="sng" dirty="0" smtClean="0"/>
              <a:t>metabolismus sacharidů, bílkovin i tuků</a:t>
            </a:r>
          </a:p>
          <a:p>
            <a:pPr marL="0" indent="0">
              <a:buNone/>
            </a:pPr>
            <a:endParaRPr lang="cs-CZ" sz="3200" b="1" u="sng" dirty="0" smtClean="0"/>
          </a:p>
          <a:p>
            <a:r>
              <a:rPr lang="cs-CZ" sz="3200" dirty="0" smtClean="0"/>
              <a:t>pro účinnost </a:t>
            </a:r>
            <a:r>
              <a:rPr lang="cs-CZ" sz="3200" b="1" u="sng" dirty="0" smtClean="0"/>
              <a:t>inzulinu</a:t>
            </a:r>
            <a:r>
              <a:rPr lang="cs-CZ" sz="3200" dirty="0" smtClean="0"/>
              <a:t> v metabolismu glukosy </a:t>
            </a:r>
          </a:p>
          <a:p>
            <a:pPr marL="0" indent="0">
              <a:buNone/>
            </a:pPr>
            <a:endParaRPr lang="cs-CZ" sz="3200" dirty="0" smtClean="0"/>
          </a:p>
          <a:p>
            <a:r>
              <a:rPr lang="cs-CZ" sz="3200" dirty="0" smtClean="0"/>
              <a:t>vylučován močí</a:t>
            </a:r>
          </a:p>
          <a:p>
            <a:pPr lvl="1"/>
            <a:r>
              <a:rPr lang="cs-CZ" dirty="0" smtClean="0"/>
              <a:t>zvýšené ztráty: </a:t>
            </a:r>
            <a:r>
              <a:rPr lang="cs-CZ" sz="2800" dirty="0" smtClean="0"/>
              <a:t>fyzické </a:t>
            </a:r>
            <a:r>
              <a:rPr lang="cs-CZ" sz="2800" dirty="0"/>
              <a:t>práce, trauma, těhotenství</a:t>
            </a:r>
            <a:r>
              <a:rPr lang="cs-CZ" sz="2800" dirty="0" smtClean="0"/>
              <a:t>, laktace</a:t>
            </a:r>
            <a:endParaRPr lang="cs-CZ" sz="2800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" name="obrázek 46" descr="http://www.elmhurst.edu/~chm/vchembook/images/590metabolism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677" y="901700"/>
            <a:ext cx="1879997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942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835" y="1702677"/>
            <a:ext cx="8302516" cy="4663473"/>
          </a:xfrm>
        </p:spPr>
        <p:txBody>
          <a:bodyPr/>
          <a:lstStyle/>
          <a:p>
            <a:pPr lvl="1"/>
            <a:r>
              <a:rPr lang="cs-CZ" sz="3200" dirty="0" smtClean="0"/>
              <a:t>pozorován </a:t>
            </a:r>
            <a:r>
              <a:rPr lang="cs-CZ" sz="3200" dirty="0"/>
              <a:t>u pacientů na dlouhodobé PV (parenterální výživě</a:t>
            </a:r>
            <a:r>
              <a:rPr lang="cs-CZ" sz="3200" dirty="0" smtClean="0"/>
              <a:t>)</a:t>
            </a:r>
          </a:p>
          <a:p>
            <a:pPr lvl="1"/>
            <a:r>
              <a:rPr lang="cs-CZ" sz="3200" dirty="0" smtClean="0"/>
              <a:t>u lidí s malnutricí</a:t>
            </a:r>
          </a:p>
          <a:p>
            <a:pPr marL="457200" lvl="1" indent="0">
              <a:buNone/>
            </a:pPr>
            <a:endParaRPr lang="cs-CZ" sz="3200" dirty="0"/>
          </a:p>
          <a:p>
            <a:pPr lvl="1"/>
            <a:r>
              <a:rPr lang="cs-CZ" sz="3200" b="1" dirty="0"/>
              <a:t>hyperglykémie</a:t>
            </a:r>
            <a:r>
              <a:rPr lang="cs-CZ" sz="3200" dirty="0"/>
              <a:t> rezistentní na inzulin</a:t>
            </a:r>
          </a:p>
          <a:p>
            <a:pPr lvl="1"/>
            <a:r>
              <a:rPr lang="cs-CZ" sz="3200" b="1" dirty="0" err="1"/>
              <a:t>hyperlipidemie</a:t>
            </a:r>
            <a:endParaRPr lang="cs-CZ" sz="3200" b="1" dirty="0"/>
          </a:p>
          <a:p>
            <a:pPr lvl="1"/>
            <a:r>
              <a:rPr lang="cs-CZ" sz="3200" b="1" dirty="0"/>
              <a:t>úbytek hmotnosti</a:t>
            </a:r>
          </a:p>
          <a:p>
            <a:pPr lvl="1"/>
            <a:r>
              <a:rPr lang="cs-CZ" sz="3200" b="1" dirty="0"/>
              <a:t>periferní neuropatie</a:t>
            </a:r>
          </a:p>
          <a:p>
            <a:pPr lvl="1"/>
            <a:r>
              <a:rPr lang="cs-CZ" sz="3200" b="1" dirty="0" smtClean="0"/>
              <a:t>ataxie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/>
              <a:t>chrom - deficit</a:t>
            </a:r>
            <a:endParaRPr lang="cs-CZ" sz="6000" b="1" u="sng" dirty="0"/>
          </a:p>
        </p:txBody>
      </p:sp>
      <p:pic>
        <p:nvPicPr>
          <p:cNvPr id="2050" name="Picture 2" descr="http://www.lecbacukrovky.cz/sites/default/files/styles/polovicni_sirka/public/images/hy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7" y="2463799"/>
            <a:ext cx="2197893" cy="419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936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/>
              <a:t>chrom – zdravotní tvrzení</a:t>
            </a:r>
            <a:endParaRPr lang="cs-CZ" sz="6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za podmínky nejméně 15% DDD</a:t>
            </a:r>
            <a:endParaRPr lang="cs-CZ" dirty="0"/>
          </a:p>
          <a:p>
            <a:endParaRPr lang="cs-CZ" dirty="0" smtClean="0"/>
          </a:p>
          <a:p>
            <a:pPr lvl="1"/>
            <a:r>
              <a:rPr lang="cs-CZ" sz="2800" b="1" dirty="0" smtClean="0"/>
              <a:t>přispívá </a:t>
            </a:r>
            <a:r>
              <a:rPr lang="cs-CZ" sz="2800" b="1" dirty="0"/>
              <a:t>k zachování normálního </a:t>
            </a:r>
            <a:r>
              <a:rPr lang="cs-CZ" sz="2800" b="1" dirty="0" smtClean="0"/>
              <a:t>metabolismu </a:t>
            </a:r>
            <a:r>
              <a:rPr lang="cs-CZ" sz="2800" b="1" dirty="0" err="1" smtClean="0"/>
              <a:t>makronutrientů</a:t>
            </a:r>
            <a:endParaRPr lang="cs-CZ" sz="2800" b="1" dirty="0"/>
          </a:p>
          <a:p>
            <a:pPr lvl="1"/>
            <a:r>
              <a:rPr lang="cs-CZ" sz="2800" b="1" dirty="0"/>
              <a:t>zachování normální hladiny glukózy v </a:t>
            </a:r>
            <a:r>
              <a:rPr lang="cs-CZ" sz="2800" b="1" dirty="0" smtClean="0"/>
              <a:t>krvi</a:t>
            </a:r>
            <a:endParaRPr lang="cs-CZ" sz="2800" b="1" dirty="0"/>
          </a:p>
        </p:txBody>
      </p:sp>
      <p:pic>
        <p:nvPicPr>
          <p:cNvPr id="3074" name="Picture 2" descr="http://test.rok1.cz.xen4-morgan-sabre.profiwh.com/obrazek/4b44de640638e/glyk.hemog-4bf50a4a1b581_300x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06" y="4178300"/>
            <a:ext cx="2143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6" descr="http://www.elmhurst.edu/~chm/vchembook/images/590metabolism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149080"/>
            <a:ext cx="1879997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193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omic Sans MS" pitchFamily="66" charset="0"/>
              </a:rPr>
              <a:t>Jód</a:t>
            </a:r>
            <a:endParaRPr lang="cs-CZ" dirty="0"/>
          </a:p>
        </p:txBody>
      </p:sp>
      <p:pic>
        <p:nvPicPr>
          <p:cNvPr id="7" name="Zástupný symbol pro obsah 6" descr="pt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9818"/>
          <a:stretch>
            <a:fillRect/>
          </a:stretch>
        </p:blipFill>
        <p:spPr>
          <a:xfrm>
            <a:off x="899592" y="1556792"/>
            <a:ext cx="7367019" cy="3917032"/>
          </a:xfrm>
        </p:spPr>
      </p:pic>
      <p:sp>
        <p:nvSpPr>
          <p:cNvPr id="9" name="Elipsa 8"/>
          <p:cNvSpPr/>
          <p:nvPr/>
        </p:nvSpPr>
        <p:spPr>
          <a:xfrm>
            <a:off x="7308304" y="3861048"/>
            <a:ext cx="720080" cy="648072"/>
          </a:xfrm>
          <a:prstGeom prst="ellipse">
            <a:avLst/>
          </a:prstGeom>
          <a:noFill/>
          <a:ln w="57150">
            <a:solidFill>
              <a:srgbClr val="FF5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šipka 10"/>
          <p:cNvCxnSpPr/>
          <p:nvPr/>
        </p:nvCxnSpPr>
        <p:spPr>
          <a:xfrm flipH="1" flipV="1">
            <a:off x="8100392" y="4365104"/>
            <a:ext cx="792088" cy="648072"/>
          </a:xfrm>
          <a:prstGeom prst="straightConnector1">
            <a:avLst/>
          </a:prstGeom>
          <a:ln w="762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5275" y="288925"/>
            <a:ext cx="7886700" cy="1325563"/>
          </a:xfrm>
        </p:spPr>
        <p:txBody>
          <a:bodyPr/>
          <a:lstStyle/>
          <a:p>
            <a:r>
              <a:rPr lang="cs-CZ" sz="6000" b="1" u="sng" dirty="0" smtClean="0"/>
              <a:t>chrom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50" y="1651000"/>
            <a:ext cx="8229600" cy="4953000"/>
          </a:xfrm>
        </p:spPr>
        <p:txBody>
          <a:bodyPr>
            <a:normAutofit/>
          </a:bodyPr>
          <a:lstStyle/>
          <a:p>
            <a:r>
              <a:rPr lang="cs-CZ" dirty="0"/>
              <a:t>DDD dle WHO: 	</a:t>
            </a:r>
            <a:r>
              <a:rPr lang="cs-CZ" b="1" dirty="0"/>
              <a:t>20 µg /den  </a:t>
            </a:r>
            <a:r>
              <a:rPr lang="cs-CZ" dirty="0"/>
              <a:t>pro pokrytí fyziologických funkcí</a:t>
            </a:r>
          </a:p>
          <a:p>
            <a:pPr marL="0" indent="0">
              <a:buNone/>
            </a:pPr>
            <a:r>
              <a:rPr lang="cs-CZ" b="1" dirty="0"/>
              <a:t>			30-100 µg /den  </a:t>
            </a:r>
            <a:r>
              <a:rPr lang="cs-CZ" dirty="0"/>
              <a:t>pro vytvoření </a:t>
            </a:r>
            <a:r>
              <a:rPr lang="cs-CZ" dirty="0" smtClean="0"/>
              <a:t>zásob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konzumace za den okolo 30-60 µg /</a:t>
            </a:r>
            <a:r>
              <a:rPr lang="cs-CZ" dirty="0" smtClean="0"/>
              <a:t>den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absorpce z potravin </a:t>
            </a:r>
            <a:r>
              <a:rPr lang="cs-CZ" b="1" dirty="0" smtClean="0"/>
              <a:t>0.5 - 3%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 smtClean="0"/>
              <a:t>při přívodu nad 200 </a:t>
            </a:r>
            <a:r>
              <a:rPr lang="cs-CZ" dirty="0"/>
              <a:t>µg /</a:t>
            </a:r>
            <a:r>
              <a:rPr lang="cs-CZ" dirty="0" smtClean="0"/>
              <a:t>den nebyly pozorovány žádné odchylky</a:t>
            </a:r>
          </a:p>
          <a:p>
            <a:pPr lvl="1"/>
            <a:endParaRPr lang="cs-CZ" alt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 descr="http://www.martinkos.estranky.cz/img/picture/1684/meat-ques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56" y="215900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20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425" y="263527"/>
            <a:ext cx="7886700" cy="1325563"/>
          </a:xfrm>
        </p:spPr>
        <p:txBody>
          <a:bodyPr>
            <a:normAutofit/>
          </a:bodyPr>
          <a:lstStyle/>
          <a:p>
            <a:r>
              <a:rPr lang="cs-CZ" sz="6000" b="1" u="sng" dirty="0" smtClean="0"/>
              <a:t>chrom III, VI</a:t>
            </a:r>
            <a:endParaRPr lang="cs-CZ" sz="6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24003"/>
            <a:ext cx="7886700" cy="4652963"/>
          </a:xfrm>
        </p:spPr>
        <p:txBody>
          <a:bodyPr/>
          <a:lstStyle/>
          <a:p>
            <a:r>
              <a:rPr lang="cs-CZ" b="1" dirty="0"/>
              <a:t>trojmocný chrom v </a:t>
            </a:r>
            <a:r>
              <a:rPr lang="cs-CZ" b="1" dirty="0" smtClean="0"/>
              <a:t>potravě</a:t>
            </a:r>
          </a:p>
          <a:p>
            <a:pPr lvl="1"/>
            <a:r>
              <a:rPr lang="cs-CZ" b="1" dirty="0" smtClean="0"/>
              <a:t>nízká </a:t>
            </a:r>
            <a:r>
              <a:rPr lang="cs-CZ" b="1" dirty="0"/>
              <a:t>toxicita </a:t>
            </a:r>
            <a:r>
              <a:rPr lang="cs-CZ" dirty="0" smtClean="0"/>
              <a:t>(max. podráždění </a:t>
            </a:r>
            <a:r>
              <a:rPr lang="cs-CZ" dirty="0"/>
              <a:t>kůže citlivých osob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  <a:p>
            <a:r>
              <a:rPr lang="cs-CZ" b="1" dirty="0"/>
              <a:t>šestimocný chrom v průmyslu </a:t>
            </a:r>
            <a:endParaRPr lang="cs-CZ" dirty="0"/>
          </a:p>
          <a:p>
            <a:pPr lvl="1"/>
            <a:r>
              <a:rPr lang="cs-CZ" dirty="0"/>
              <a:t>výrazný dráždivý až leptavý účinek na kůži nebo </a:t>
            </a:r>
            <a:r>
              <a:rPr lang="cs-CZ" dirty="0" smtClean="0"/>
              <a:t>sliznice</a:t>
            </a:r>
          </a:p>
          <a:p>
            <a:pPr lvl="1"/>
            <a:r>
              <a:rPr lang="cs-CZ" dirty="0" smtClean="0"/>
              <a:t>po </a:t>
            </a:r>
            <a:r>
              <a:rPr lang="cs-CZ" dirty="0"/>
              <a:t>požití poškozují funkci ledvin</a:t>
            </a:r>
          </a:p>
          <a:p>
            <a:pPr lvl="1"/>
            <a:r>
              <a:rPr lang="cs-CZ" dirty="0"/>
              <a:t>závažná je inhalace Cr</a:t>
            </a:r>
            <a:r>
              <a:rPr lang="cs-CZ" baseline="30000" dirty="0"/>
              <a:t>6+ </a:t>
            </a:r>
            <a:r>
              <a:rPr lang="cs-CZ" dirty="0"/>
              <a:t>sloučenin – poškozuje dýchací soustavu</a:t>
            </a:r>
          </a:p>
          <a:p>
            <a:pPr lvl="1"/>
            <a:r>
              <a:rPr lang="cs-CZ" dirty="0"/>
              <a:t>může být příčinou bronchiálního </a:t>
            </a:r>
            <a:r>
              <a:rPr lang="cs-CZ" dirty="0" smtClean="0"/>
              <a:t>astmatu</a:t>
            </a:r>
            <a:endParaRPr lang="cs-CZ" dirty="0"/>
          </a:p>
          <a:p>
            <a:pPr lvl="1"/>
            <a:r>
              <a:rPr lang="cs-CZ" dirty="0"/>
              <a:t>řadí se k nejúčinnějším alergenům</a:t>
            </a:r>
          </a:p>
          <a:p>
            <a:pPr lvl="1"/>
            <a:r>
              <a:rPr lang="cs-CZ" dirty="0"/>
              <a:t>karcinogenní účinek </a:t>
            </a:r>
          </a:p>
          <a:p>
            <a:endParaRPr lang="cs-CZ" dirty="0"/>
          </a:p>
        </p:txBody>
      </p:sp>
      <p:pic>
        <p:nvPicPr>
          <p:cNvPr id="5122" name="Picture 2" descr="http://periodictable.com/Samples/024.8/s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2"/>
          <a:stretch/>
        </p:blipFill>
        <p:spPr bwMode="auto">
          <a:xfrm>
            <a:off x="7134225" y="4114801"/>
            <a:ext cx="1812131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45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u="sng" dirty="0" smtClean="0"/>
              <a:t>kobalt</a:t>
            </a:r>
            <a:endParaRPr lang="cs-CZ" b="1" u="sng" dirty="0"/>
          </a:p>
        </p:txBody>
      </p:sp>
      <p:pic>
        <p:nvPicPr>
          <p:cNvPr id="4" name="Picture 2" descr="http://nd01.jxs.cz/097/088/7d2efc85c6_38113293_o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7" y="1734991"/>
            <a:ext cx="6169819" cy="422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3705225" y="3743176"/>
            <a:ext cx="666750" cy="8652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/>
              <a:t>kobalt - zdroje</a:t>
            </a:r>
            <a:endParaRPr lang="cs-CZ" sz="6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lvl="2">
              <a:spcBef>
                <a:spcPts val="1000"/>
              </a:spcBef>
            </a:pPr>
            <a:r>
              <a:rPr lang="cs-CZ" sz="3200" b="1" dirty="0" smtClean="0"/>
              <a:t>játra </a:t>
            </a:r>
            <a:r>
              <a:rPr lang="cs-CZ" sz="3200" b="1" dirty="0"/>
              <a:t>, maso, vejce, mléčné výrobky</a:t>
            </a:r>
          </a:p>
          <a:p>
            <a:endParaRPr lang="cs-CZ" sz="4000" b="1" dirty="0"/>
          </a:p>
        </p:txBody>
      </p:sp>
      <p:pic>
        <p:nvPicPr>
          <p:cNvPr id="7" name="obrázek 1" descr="http://img.aktualne.centrum.cz/498/47/4984700-dietni-chyby-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0169" y="3165223"/>
            <a:ext cx="2355771" cy="216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118" descr="http://www.farmersmarketcooperativeofeastliberty.com/images/gallery/w500/1289589308_d5796fda56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592" y="3142645"/>
            <a:ext cx="181451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encrypted-tbn0.gstatic.com/images?q=tbn:ANd9GcTY309SvwdWFkEnNBaRYXJvvTKPxg9GPRcVRWFLSDTc-AQgPrs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758" y="3165220"/>
            <a:ext cx="2407411" cy="23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tradicnirecepty.cz/upload/img/catalog/products/gallery/detail/201210/3693-2822-13503308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39" y="2885821"/>
            <a:ext cx="1640418" cy="218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u="sng" dirty="0" smtClean="0"/>
              <a:t>kobalt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263890" cy="4351338"/>
          </a:xfrm>
        </p:spPr>
        <p:txBody>
          <a:bodyPr>
            <a:normAutofit/>
          </a:bodyPr>
          <a:lstStyle/>
          <a:p>
            <a:pPr lvl="1"/>
            <a:r>
              <a:rPr lang="cs-CZ" sz="2800" dirty="0" smtClean="0"/>
              <a:t>součástí </a:t>
            </a:r>
            <a:r>
              <a:rPr lang="cs-CZ" sz="2800" b="1" dirty="0" smtClean="0"/>
              <a:t>vitaminu </a:t>
            </a:r>
            <a:r>
              <a:rPr lang="cs-CZ" sz="2800" b="1" dirty="0"/>
              <a:t>B</a:t>
            </a:r>
            <a:r>
              <a:rPr lang="cs-CZ" sz="2800" b="1" baseline="-25000" dirty="0"/>
              <a:t>12</a:t>
            </a:r>
            <a:r>
              <a:rPr lang="cs-CZ" sz="2800" b="1" dirty="0"/>
              <a:t> </a:t>
            </a:r>
            <a:r>
              <a:rPr lang="cs-CZ" sz="2800" dirty="0" smtClean="0"/>
              <a:t>(</a:t>
            </a:r>
            <a:r>
              <a:rPr lang="cs-CZ" sz="2800" dirty="0"/>
              <a:t>k</a:t>
            </a:r>
            <a:r>
              <a:rPr lang="cs-CZ" sz="2800" dirty="0" smtClean="0"/>
              <a:t>obalamin)</a:t>
            </a:r>
          </a:p>
          <a:p>
            <a:pPr lvl="1"/>
            <a:r>
              <a:rPr lang="cs-CZ" sz="2800" dirty="0" smtClean="0"/>
              <a:t>pro </a:t>
            </a:r>
            <a:r>
              <a:rPr lang="cs-CZ" sz="2800" dirty="0"/>
              <a:t>tvorbu červených </a:t>
            </a:r>
            <a:r>
              <a:rPr lang="cs-CZ" sz="2800" dirty="0" smtClean="0"/>
              <a:t>krvinek</a:t>
            </a:r>
          </a:p>
          <a:p>
            <a:pPr lvl="1"/>
            <a:r>
              <a:rPr lang="cs-CZ" sz="2800" dirty="0"/>
              <a:t>v těle se nachází ve svalech a </a:t>
            </a:r>
            <a:r>
              <a:rPr lang="cs-CZ" sz="2800" dirty="0" smtClean="0"/>
              <a:t>kostech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 smtClean="0"/>
              <a:t>DDD není stanovená</a:t>
            </a:r>
          </a:p>
          <a:p>
            <a:pPr lvl="1"/>
            <a:r>
              <a:rPr lang="cs-CZ" dirty="0" smtClean="0"/>
              <a:t>cca 3 µg kobalaminu = </a:t>
            </a:r>
            <a:r>
              <a:rPr lang="cs-CZ" b="1" dirty="0" smtClean="0"/>
              <a:t>0.13 µg Co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4" descr="http://web2.mendelu.cz/af_291_projekty2/vseo/files/14/18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6" y="1112563"/>
            <a:ext cx="2926555" cy="475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09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/>
              <a:t>kobalt - deficit</a:t>
            </a:r>
            <a:endParaRPr lang="cs-CZ" sz="6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900" lvl="1" indent="0"/>
            <a:r>
              <a:rPr lang="cs-CZ" altLang="cs-CZ" dirty="0" err="1" smtClean="0"/>
              <a:t>makrocytární</a:t>
            </a:r>
            <a:r>
              <a:rPr lang="cs-CZ" altLang="cs-CZ" dirty="0" smtClean="0"/>
              <a:t> </a:t>
            </a:r>
            <a:r>
              <a:rPr lang="cs-CZ" altLang="cs-CZ" dirty="0"/>
              <a:t>anemie </a:t>
            </a:r>
            <a:r>
              <a:rPr lang="cs-CZ" altLang="cs-CZ" sz="1800" dirty="0"/>
              <a:t>(porušená resorpce kobalaminu vlivem nedostatku „vnitřního faktoru</a:t>
            </a:r>
            <a:r>
              <a:rPr lang="cs-CZ" altLang="cs-CZ" sz="1800" dirty="0" smtClean="0"/>
              <a:t>“)</a:t>
            </a:r>
          </a:p>
          <a:p>
            <a:pPr marL="88900" lvl="1" indent="0">
              <a:buNone/>
            </a:pPr>
            <a:endParaRPr lang="cs-CZ" altLang="cs-CZ" sz="1800" dirty="0"/>
          </a:p>
          <a:p>
            <a:pPr marL="88900" lvl="1" indent="0"/>
            <a:r>
              <a:rPr lang="cs-CZ" altLang="cs-CZ" dirty="0"/>
              <a:t>zástavu syntézy nukleových kyselin </a:t>
            </a:r>
          </a:p>
          <a:p>
            <a:endParaRPr lang="cs-CZ" dirty="0"/>
          </a:p>
        </p:txBody>
      </p:sp>
      <p:pic>
        <p:nvPicPr>
          <p:cNvPr id="8194" name="Picture 2" descr="http://upload.wikimedia.org/wikipedia/commons/thumb/d/da/GluRBRGpremRNA4_new.png/220px-GluRBRGpremRNA4_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81" y="3109912"/>
            <a:ext cx="157162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ymptomy.cz/priznaky/chudokrevnost/chudokrevn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57" y="3412950"/>
            <a:ext cx="3017044" cy="26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86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886700" cy="1973635"/>
          </a:xfrm>
        </p:spPr>
        <p:txBody>
          <a:bodyPr/>
          <a:lstStyle/>
          <a:p>
            <a:r>
              <a:rPr lang="cs-CZ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mic Sans MS" pitchFamily="66" charset="0"/>
              </a:rPr>
              <a:t>  Děkujeme za pozornost</a:t>
            </a:r>
            <a:br>
              <a:rPr lang="cs-CZ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mic Sans MS" pitchFamily="66" charset="0"/>
              </a:rPr>
            </a:br>
            <a:r>
              <a:rPr lang="cs-CZ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mic Sans MS" pitchFamily="66" charset="0"/>
              </a:rPr>
              <a:t/>
            </a:r>
            <a:br>
              <a:rPr lang="cs-CZ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mic Sans MS" pitchFamily="66" charset="0"/>
              </a:rPr>
            </a:br>
            <a:r>
              <a:rPr lang="cs-CZ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mic Sans MS" pitchFamily="66" charset="0"/>
              </a:rPr>
              <a:t> </a:t>
            </a:r>
            <a:endParaRPr lang="cs-CZ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Obrázek 4" descr="snowman-party-1329320.jpg"/>
          <p:cNvPicPr>
            <a:picLocks noChangeAspect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>
          <a:xfrm>
            <a:off x="2627784" y="3140968"/>
            <a:ext cx="3962400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BLATTNÁ, Jarmila. </a:t>
            </a:r>
            <a:r>
              <a:rPr lang="cs-CZ" sz="1600" i="1" dirty="0" smtClean="0"/>
              <a:t>Výživa na začátku 21. století aneb o výživě aktuálně a se zárukou</a:t>
            </a:r>
            <a:r>
              <a:rPr lang="cs-CZ" sz="1600" dirty="0" smtClean="0"/>
              <a:t>. Praha: Společnost pro výživu, 2005, 79 s. ISBN 80-239-6202-7</a:t>
            </a:r>
          </a:p>
          <a:p>
            <a:r>
              <a:rPr lang="cs-CZ" sz="1600" dirty="0" smtClean="0"/>
              <a:t>MÜLLEROVÁ, Dana. </a:t>
            </a:r>
            <a:r>
              <a:rPr lang="cs-CZ" sz="1600" i="1" dirty="0" smtClean="0"/>
              <a:t>Výživa těhotných a kojících žen</a:t>
            </a:r>
            <a:r>
              <a:rPr lang="cs-CZ" sz="1600" dirty="0" smtClean="0"/>
              <a:t>. 1. </a:t>
            </a:r>
            <a:r>
              <a:rPr lang="cs-CZ" sz="1600" dirty="0" err="1" smtClean="0"/>
              <a:t>vyd</a:t>
            </a:r>
            <a:r>
              <a:rPr lang="cs-CZ" sz="1600" dirty="0" smtClean="0"/>
              <a:t>. Praha: Mladá fronta, 2004, 119 s. Žijeme s dětmi, sv. 7. ISBN 80-204-1023-6</a:t>
            </a:r>
          </a:p>
          <a:p>
            <a:r>
              <a:rPr lang="cs-CZ" sz="1600" i="1" dirty="0" smtClean="0"/>
              <a:t>Referenční hodnoty pro příjem živin</a:t>
            </a:r>
            <a:r>
              <a:rPr lang="cs-CZ" sz="1600" dirty="0" smtClean="0"/>
              <a:t>. V ČR 1. </a:t>
            </a:r>
            <a:r>
              <a:rPr lang="cs-CZ" sz="1600" dirty="0" err="1" smtClean="0"/>
              <a:t>vyd</a:t>
            </a:r>
            <a:r>
              <a:rPr lang="cs-CZ" sz="1600" dirty="0" smtClean="0"/>
              <a:t>. Praha: Společnost pro výživu, 2011, 192 s. ISBN 978-80-254-6987-3.</a:t>
            </a:r>
          </a:p>
          <a:p>
            <a:r>
              <a:rPr lang="cs-CZ" sz="1600" dirty="0" smtClean="0"/>
              <a:t>Stopové prvky. Dostupné na: https://is.muni.cz/auth/elearning/warp.pl?fakulta=1411;obdobi=5404;studium=530622;furl=%2Fauth%2Fel%2F1411%2Fpodzim2014%2FVLKB091%2Findex.qwarp;so=nx;qurl=%2Fel%2F1411%2Fpodzim2014%2FVLKB091%2Findex.qwarp;prejit=3204404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omic Sans MS" pitchFamily="66" charset="0"/>
              </a:rPr>
              <a:t>Jód</a:t>
            </a:r>
            <a:endParaRPr lang="cs-CZ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Funkce</a:t>
            </a:r>
          </a:p>
          <a:p>
            <a:r>
              <a:rPr lang="cs-CZ" dirty="0" smtClean="0"/>
              <a:t>důležitý pro správnou činnost </a:t>
            </a:r>
            <a:r>
              <a:rPr lang="cs-CZ" dirty="0" smtClean="0">
                <a:solidFill>
                  <a:srgbClr val="0070C0"/>
                </a:solidFill>
              </a:rPr>
              <a:t>štítné žlázy </a:t>
            </a:r>
          </a:p>
          <a:p>
            <a:r>
              <a:rPr lang="cs-CZ" dirty="0" smtClean="0"/>
              <a:t>prostřednictvím hormonů štítné žlázy ovlivňuje </a:t>
            </a:r>
          </a:p>
          <a:p>
            <a:pPr lvl="1"/>
            <a:r>
              <a:rPr lang="cs-CZ" dirty="0" smtClean="0"/>
              <a:t>funkci </a:t>
            </a:r>
            <a:r>
              <a:rPr lang="cs-CZ" dirty="0" smtClean="0">
                <a:solidFill>
                  <a:srgbClr val="0070C0"/>
                </a:solidFill>
              </a:rPr>
              <a:t>CNS 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růst a sexuální dozrávání</a:t>
            </a:r>
          </a:p>
          <a:p>
            <a:pPr lvl="1"/>
            <a:r>
              <a:rPr lang="cs-CZ" dirty="0" smtClean="0"/>
              <a:t>regulaci</a:t>
            </a:r>
            <a:r>
              <a:rPr lang="cs-CZ" dirty="0" smtClean="0">
                <a:solidFill>
                  <a:srgbClr val="0070C0"/>
                </a:solidFill>
              </a:rPr>
              <a:t> energetického metabolismu </a:t>
            </a:r>
            <a:r>
              <a:rPr lang="cs-CZ" dirty="0" smtClean="0"/>
              <a:t>a</a:t>
            </a:r>
            <a:r>
              <a:rPr lang="cs-CZ" dirty="0" smtClean="0">
                <a:solidFill>
                  <a:srgbClr val="0070C0"/>
                </a:solidFill>
              </a:rPr>
              <a:t> teploty</a:t>
            </a:r>
          </a:p>
          <a:p>
            <a:r>
              <a:rPr lang="cs-CZ" dirty="0" smtClean="0"/>
              <a:t>důležitý pro </a:t>
            </a:r>
            <a:r>
              <a:rPr lang="cs-CZ" dirty="0" smtClean="0">
                <a:solidFill>
                  <a:srgbClr val="0070C0"/>
                </a:solidFill>
              </a:rPr>
              <a:t>prenatální vývoj </a:t>
            </a:r>
            <a:r>
              <a:rPr lang="cs-CZ" dirty="0" smtClean="0"/>
              <a:t>nervové soustavy</a:t>
            </a:r>
          </a:p>
          <a:p>
            <a:endParaRPr lang="cs-CZ" dirty="0" smtClean="0"/>
          </a:p>
          <a:p>
            <a:pPr>
              <a:buFontTx/>
              <a:buChar char="-"/>
            </a:pPr>
            <a:endParaRPr lang="cs-CZ" b="1" dirty="0" smtClean="0"/>
          </a:p>
          <a:p>
            <a:endParaRPr lang="cs-CZ" b="1" dirty="0" smtClean="0"/>
          </a:p>
          <a:p>
            <a:pPr lvl="1"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0070C0"/>
                </a:solidFill>
                <a:latin typeface="Comic Sans MS" pitchFamily="66" charset="0"/>
              </a:rPr>
              <a:t>Jód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5100" b="1" dirty="0" smtClean="0"/>
              <a:t>Nedostatek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Při dlouhodobém nedostatku jódu je ŠŽ stimulována k intenzivnější činnosti, zvětšuje se a vzniká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struma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smtClean="0"/>
              <a:t>neboli vole</a:t>
            </a:r>
          </a:p>
          <a:p>
            <a:r>
              <a:rPr lang="cs-CZ" dirty="0" smtClean="0"/>
              <a:t>V dospělosti - </a:t>
            </a:r>
            <a:r>
              <a:rPr lang="cs-CZ" b="1" dirty="0" smtClean="0">
                <a:solidFill>
                  <a:srgbClr val="3399FF"/>
                </a:solidFill>
              </a:rPr>
              <a:t>únava</a:t>
            </a:r>
            <a:r>
              <a:rPr lang="cs-CZ" dirty="0" smtClean="0"/>
              <a:t>, malátnost, celková slabost, zácpa, zimomřivost, hypotenze, bradykardie </a:t>
            </a:r>
          </a:p>
          <a:p>
            <a:r>
              <a:rPr lang="cs-CZ" dirty="0" smtClean="0"/>
              <a:t>V dětství  - opožděný psychický vývoj s následnou mentální retardací – tzv.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kretenismus </a:t>
            </a:r>
          </a:p>
        </p:txBody>
      </p:sp>
      <p:pic>
        <p:nvPicPr>
          <p:cNvPr id="4" name="Obrázek 3" descr="2-stru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692696"/>
            <a:ext cx="3547120" cy="1658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omic Sans MS" pitchFamily="66" charset="0"/>
              </a:rPr>
              <a:t>Jód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Rizika nedostatku jódu</a:t>
            </a: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Ženy</a:t>
            </a:r>
            <a:r>
              <a:rPr lang="cs-CZ" dirty="0" smtClean="0"/>
              <a:t> – poruchy menstruačního cyklu a oplodnění</a:t>
            </a: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Během těhotenství </a:t>
            </a:r>
            <a:r>
              <a:rPr lang="cs-CZ" dirty="0" smtClean="0"/>
              <a:t>– zvýšené riziko potratů a vrozených vývojových vad</a:t>
            </a: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Novorozenci, kojenci, děti</a:t>
            </a:r>
            <a:r>
              <a:rPr lang="cs-CZ" dirty="0" smtClean="0"/>
              <a:t> – poruchy vývoje CNS, kretenismus</a:t>
            </a: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Dospívající</a:t>
            </a:r>
            <a:r>
              <a:rPr lang="cs-CZ" dirty="0" smtClean="0"/>
              <a:t> – poruchy učení, chápání, soustředění</a:t>
            </a: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Dospělí</a:t>
            </a:r>
            <a:r>
              <a:rPr lang="cs-CZ" dirty="0" smtClean="0"/>
              <a:t> – endemická struma, snížený energetický metabolismus, porucha funkce ŠŽ</a:t>
            </a:r>
          </a:p>
          <a:p>
            <a:endParaRPr lang="cs-CZ" dirty="0"/>
          </a:p>
        </p:txBody>
      </p:sp>
      <p:pic>
        <p:nvPicPr>
          <p:cNvPr id="4" name="Obrázek 3" descr="tě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60648"/>
            <a:ext cx="2375925" cy="1781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omic Sans MS" pitchFamily="66" charset="0"/>
              </a:rPr>
              <a:t>Jód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Zdroje</a:t>
            </a:r>
          </a:p>
          <a:p>
            <a:r>
              <a:rPr lang="cs-CZ" dirty="0" smtClean="0"/>
              <a:t>Přirozený obsah jódu v potravinách závisí na obsahu jódu v půdě</a:t>
            </a:r>
          </a:p>
          <a:p>
            <a:endParaRPr lang="cs-CZ" dirty="0" smtClean="0"/>
          </a:p>
          <a:p>
            <a:r>
              <a:rPr lang="cs-CZ" dirty="0" smtClean="0"/>
              <a:t>Mořské ryby, vejce, mléko, sůl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Jodovaná sůl </a:t>
            </a:r>
            <a:r>
              <a:rPr lang="cs-CZ" dirty="0" smtClean="0"/>
              <a:t>– v ČR je povinná </a:t>
            </a:r>
            <a:r>
              <a:rPr lang="cs-CZ" dirty="0" err="1" smtClean="0"/>
              <a:t>jodizace</a:t>
            </a:r>
            <a:r>
              <a:rPr lang="cs-CZ" dirty="0" smtClean="0"/>
              <a:t> kuchyňské soli (20-34mg/kg) - jodičnan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6669" t="35822" r="60299" b="14659"/>
          <a:stretch>
            <a:fillRect/>
          </a:stretch>
        </p:blipFill>
        <p:spPr bwMode="auto">
          <a:xfrm>
            <a:off x="6948264" y="2780928"/>
            <a:ext cx="936104" cy="199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omic Sans MS" pitchFamily="66" charset="0"/>
              </a:rPr>
              <a:t>Jód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Zdravotní tvrzení 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Jód přispívá k normálním rozpoznávacím funkcím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Jód přispívá k normálnímu energetickému metabolismu</a:t>
            </a: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Jód přispívá k normální tvorbě hormonů štítné žlázy a k normální činnosti štítné žlázy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latin typeface="Comic Sans MS" pitchFamily="66" charset="0"/>
              </a:rPr>
              <a:t>Jód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DDD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475656" y="2636912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791744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</a:t>
                      </a:r>
                      <a:r>
                        <a:rPr lang="cs-CZ" dirty="0" smtClean="0"/>
                        <a:t>g/den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Kojenci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Děti (1-14)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90-150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Dospívající,</a:t>
                      </a:r>
                      <a:r>
                        <a:rPr lang="cs-CZ" baseline="0" dirty="0" smtClean="0"/>
                        <a:t> dospělí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Senioři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Těhotné, kojící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3558</TotalTime>
  <Words>886</Words>
  <Application>Microsoft Office PowerPoint</Application>
  <PresentationFormat>Předvádění na obrazovce (4:3)</PresentationFormat>
  <Paragraphs>258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Symbol</vt:lpstr>
      <vt:lpstr>Times New Roman</vt:lpstr>
      <vt:lpstr>Wingdings 3</vt:lpstr>
      <vt:lpstr>Motiv sady Office</vt:lpstr>
      <vt:lpstr>Motiv Office</vt:lpstr>
      <vt:lpstr>Stopové prvky</vt:lpstr>
      <vt:lpstr>Stopové prvky</vt:lpstr>
      <vt:lpstr>Jód</vt:lpstr>
      <vt:lpstr>Jód</vt:lpstr>
      <vt:lpstr>Jód</vt:lpstr>
      <vt:lpstr>Jód</vt:lpstr>
      <vt:lpstr>Jód</vt:lpstr>
      <vt:lpstr>Jód</vt:lpstr>
      <vt:lpstr>Jód</vt:lpstr>
      <vt:lpstr>Selen</vt:lpstr>
      <vt:lpstr>Selen</vt:lpstr>
      <vt:lpstr>Selen</vt:lpstr>
      <vt:lpstr>Selen</vt:lpstr>
      <vt:lpstr>Selen</vt:lpstr>
      <vt:lpstr>Selen</vt:lpstr>
      <vt:lpstr>fluor</vt:lpstr>
      <vt:lpstr>fluor – zdroje:</vt:lpstr>
      <vt:lpstr>fluoru- zdroje:</vt:lpstr>
      <vt:lpstr>fluor</vt:lpstr>
      <vt:lpstr>fluor – zdravotní tvrzení</vt:lpstr>
      <vt:lpstr>fluor</vt:lpstr>
      <vt:lpstr>fluor - metabolismus</vt:lpstr>
      <vt:lpstr>fluor – kolik ho přijímat?</vt:lpstr>
      <vt:lpstr>fluor- DDD [mg/den]:</vt:lpstr>
      <vt:lpstr>chrom</vt:lpstr>
      <vt:lpstr>chrom – zdroje Cr III: </vt:lpstr>
      <vt:lpstr>chrom</vt:lpstr>
      <vt:lpstr>chrom - deficit</vt:lpstr>
      <vt:lpstr>chrom – zdravotní tvrzení</vt:lpstr>
      <vt:lpstr>chrom</vt:lpstr>
      <vt:lpstr>chrom III, VI</vt:lpstr>
      <vt:lpstr>kobalt</vt:lpstr>
      <vt:lpstr>kobalt - zdroje</vt:lpstr>
      <vt:lpstr>kobalt</vt:lpstr>
      <vt:lpstr>kobalt - deficit</vt:lpstr>
      <vt:lpstr>  Děkujeme za pozornost   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Stopové prvky</dc:title>
  <dc:creator>Veronika</dc:creator>
  <cp:lastModifiedBy>Halina Matějová</cp:lastModifiedBy>
  <cp:revision>20</cp:revision>
  <dcterms:created xsi:type="dcterms:W3CDTF">2014-11-21T08:13:20Z</dcterms:created>
  <dcterms:modified xsi:type="dcterms:W3CDTF">2014-12-30T14:04:39Z</dcterms:modified>
</cp:coreProperties>
</file>