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04" r:id="rId3"/>
  </p:sldMasterIdLst>
  <p:notesMasterIdLst>
    <p:notesMasterId r:id="rId47"/>
  </p:notesMasterIdLst>
  <p:handoutMasterIdLst>
    <p:handoutMasterId r:id="rId48"/>
  </p:handoutMasterIdLst>
  <p:sldIdLst>
    <p:sldId id="308" r:id="rId4"/>
    <p:sldId id="283" r:id="rId5"/>
    <p:sldId id="309" r:id="rId6"/>
    <p:sldId id="272" r:id="rId7"/>
    <p:sldId id="305" r:id="rId8"/>
    <p:sldId id="273" r:id="rId9"/>
    <p:sldId id="278" r:id="rId10"/>
    <p:sldId id="274" r:id="rId11"/>
    <p:sldId id="310" r:id="rId12"/>
    <p:sldId id="275" r:id="rId13"/>
    <p:sldId id="277" r:id="rId14"/>
    <p:sldId id="282" r:id="rId15"/>
    <p:sldId id="280" r:id="rId16"/>
    <p:sldId id="306" r:id="rId17"/>
    <p:sldId id="256" r:id="rId18"/>
    <p:sldId id="288" r:id="rId19"/>
    <p:sldId id="289" r:id="rId20"/>
    <p:sldId id="284" r:id="rId21"/>
    <p:sldId id="257" r:id="rId22"/>
    <p:sldId id="294" r:id="rId23"/>
    <p:sldId id="295" r:id="rId24"/>
    <p:sldId id="302" r:id="rId25"/>
    <p:sldId id="267" r:id="rId26"/>
    <p:sldId id="293" r:id="rId27"/>
    <p:sldId id="268" r:id="rId28"/>
    <p:sldId id="286" r:id="rId29"/>
    <p:sldId id="270" r:id="rId30"/>
    <p:sldId id="300" r:id="rId31"/>
    <p:sldId id="301" r:id="rId32"/>
    <p:sldId id="299" r:id="rId33"/>
    <p:sldId id="260" r:id="rId34"/>
    <p:sldId id="296" r:id="rId35"/>
    <p:sldId id="297" r:id="rId36"/>
    <p:sldId id="266" r:id="rId37"/>
    <p:sldId id="307" r:id="rId38"/>
    <p:sldId id="271" r:id="rId39"/>
    <p:sldId id="292" r:id="rId40"/>
    <p:sldId id="290" r:id="rId41"/>
    <p:sldId id="291" r:id="rId42"/>
    <p:sldId id="263" r:id="rId43"/>
    <p:sldId id="264" r:id="rId44"/>
    <p:sldId id="298" r:id="rId45"/>
    <p:sldId id="311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65" autoAdjust="0"/>
  </p:normalViewPr>
  <p:slideViewPr>
    <p:cSldViewPr>
      <p:cViewPr varScale="1">
        <p:scale>
          <a:sx n="128" d="100"/>
          <a:sy n="128" d="100"/>
        </p:scale>
        <p:origin x="113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88F6F-2D57-4831-A93D-95A5A8F4B41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7E8CF60-25D0-44D9-8C3F-826671542724}">
      <dgm:prSet/>
      <dgm:spPr/>
      <dgm:t>
        <a:bodyPr/>
        <a:lstStyle/>
        <a:p>
          <a:pPr rtl="0"/>
          <a:r>
            <a:rPr lang="cs-CZ" dirty="0" smtClean="0"/>
            <a:t>Potraviny na 100 g </a:t>
          </a:r>
          <a:endParaRPr lang="cs-CZ" dirty="0"/>
        </a:p>
      </dgm:t>
    </dgm:pt>
    <dgm:pt modelId="{8C1E7327-7B2D-46F3-82DA-9BDB019B7D67}" type="parTrans" cxnId="{DEE4A2FF-99CA-466D-8338-B77CBF8FE3EE}">
      <dgm:prSet/>
      <dgm:spPr/>
      <dgm:t>
        <a:bodyPr/>
        <a:lstStyle/>
        <a:p>
          <a:endParaRPr lang="cs-CZ"/>
        </a:p>
      </dgm:t>
    </dgm:pt>
    <dgm:pt modelId="{7A1F983F-2B2A-40AD-98EA-C0935B27E212}" type="sibTrans" cxnId="{DEE4A2FF-99CA-466D-8338-B77CBF8FE3EE}">
      <dgm:prSet/>
      <dgm:spPr/>
      <dgm:t>
        <a:bodyPr/>
        <a:lstStyle/>
        <a:p>
          <a:endParaRPr lang="cs-CZ"/>
        </a:p>
      </dgm:t>
    </dgm:pt>
    <dgm:pt modelId="{D837E4CD-E3DF-49FA-8055-FFD734D64D98}">
      <dgm:prSet/>
      <dgm:spPr/>
      <dgm:t>
        <a:bodyPr/>
        <a:lstStyle/>
        <a:p>
          <a:pPr rtl="0"/>
          <a:r>
            <a:rPr lang="cs-CZ" dirty="0" smtClean="0"/>
            <a:t>1.Olej tresčí játra	1360	340 %</a:t>
          </a:r>
          <a:endParaRPr lang="cs-CZ" dirty="0"/>
        </a:p>
      </dgm:t>
    </dgm:pt>
    <dgm:pt modelId="{E1C1171D-676F-4051-BA1D-F5755D021850}" type="parTrans" cxnId="{2124AF6D-F311-4D15-8D77-2AFA42BC1148}">
      <dgm:prSet/>
      <dgm:spPr/>
      <dgm:t>
        <a:bodyPr/>
        <a:lstStyle/>
        <a:p>
          <a:endParaRPr lang="cs-CZ"/>
        </a:p>
      </dgm:t>
    </dgm:pt>
    <dgm:pt modelId="{EAC1BFC6-4988-489E-9A58-79F55F222C22}" type="sibTrans" cxnId="{2124AF6D-F311-4D15-8D77-2AFA42BC1148}">
      <dgm:prSet/>
      <dgm:spPr/>
      <dgm:t>
        <a:bodyPr/>
        <a:lstStyle/>
        <a:p>
          <a:endParaRPr lang="cs-CZ"/>
        </a:p>
      </dgm:t>
    </dgm:pt>
    <dgm:pt modelId="{0BC5F9CA-B444-41B8-A3A6-FEAED79256B6}">
      <dgm:prSet/>
      <dgm:spPr/>
      <dgm:t>
        <a:bodyPr/>
        <a:lstStyle/>
        <a:p>
          <a:pPr rtl="0"/>
          <a:r>
            <a:rPr lang="cs-CZ" dirty="0" smtClean="0"/>
            <a:t>4. Ementál 45 %	120	30 %</a:t>
          </a:r>
          <a:endParaRPr lang="cs-CZ" dirty="0"/>
        </a:p>
      </dgm:t>
    </dgm:pt>
    <dgm:pt modelId="{FD8B49AB-DDD6-4C2D-B855-61F79BDB51F1}" type="parTrans" cxnId="{8B446E16-75F8-4E93-8D07-F24F115F4131}">
      <dgm:prSet/>
      <dgm:spPr/>
      <dgm:t>
        <a:bodyPr/>
        <a:lstStyle/>
        <a:p>
          <a:endParaRPr lang="cs-CZ"/>
        </a:p>
      </dgm:t>
    </dgm:pt>
    <dgm:pt modelId="{79044F56-0A83-4F86-AD20-9DFE7E6F0BDB}" type="sibTrans" cxnId="{8B446E16-75F8-4E93-8D07-F24F115F4131}">
      <dgm:prSet/>
      <dgm:spPr/>
      <dgm:t>
        <a:bodyPr/>
        <a:lstStyle/>
        <a:p>
          <a:endParaRPr lang="cs-CZ"/>
        </a:p>
      </dgm:t>
    </dgm:pt>
    <dgm:pt modelId="{11B9FB85-755B-47EC-9C66-E5650EC20B63}">
      <dgm:prSet/>
      <dgm:spPr/>
      <dgm:t>
        <a:bodyPr/>
        <a:lstStyle/>
        <a:p>
          <a:pPr rtl="0"/>
          <a:r>
            <a:rPr lang="cs-CZ" dirty="0" smtClean="0"/>
            <a:t>5. Vejce		   41    10,25%</a:t>
          </a:r>
          <a:endParaRPr lang="cs-CZ" dirty="0"/>
        </a:p>
      </dgm:t>
    </dgm:pt>
    <dgm:pt modelId="{93A59613-D4BF-4076-AD61-00E6E7239ED6}" type="parTrans" cxnId="{58316FA8-00EE-4218-B2F1-B1008D810A0D}">
      <dgm:prSet/>
      <dgm:spPr/>
      <dgm:t>
        <a:bodyPr/>
        <a:lstStyle/>
        <a:p>
          <a:endParaRPr lang="cs-CZ"/>
        </a:p>
      </dgm:t>
    </dgm:pt>
    <dgm:pt modelId="{1FF66EFD-1007-48F9-9885-BC596097C84C}" type="sibTrans" cxnId="{58316FA8-00EE-4218-B2F1-B1008D810A0D}">
      <dgm:prSet/>
      <dgm:spPr/>
      <dgm:t>
        <a:bodyPr/>
        <a:lstStyle/>
        <a:p>
          <a:endParaRPr lang="cs-CZ"/>
        </a:p>
      </dgm:t>
    </dgm:pt>
    <dgm:pt modelId="{1FB6CA10-07D9-433B-A21D-4186D63A0F42}">
      <dgm:prSet/>
      <dgm:spPr/>
      <dgm:t>
        <a:bodyPr/>
        <a:lstStyle/>
        <a:p>
          <a:pPr rtl="0"/>
          <a:r>
            <a:rPr lang="cs-CZ" dirty="0" smtClean="0"/>
            <a:t>2. Losos		447	111 %</a:t>
          </a:r>
          <a:endParaRPr lang="cs-CZ" dirty="0"/>
        </a:p>
      </dgm:t>
    </dgm:pt>
    <dgm:pt modelId="{BDC107B7-511C-488F-9985-9206CBA54279}" type="parTrans" cxnId="{6798B0BA-CF46-4273-924F-EBF852C86F0C}">
      <dgm:prSet/>
      <dgm:spPr/>
      <dgm:t>
        <a:bodyPr/>
        <a:lstStyle/>
        <a:p>
          <a:endParaRPr lang="cs-CZ"/>
        </a:p>
      </dgm:t>
    </dgm:pt>
    <dgm:pt modelId="{5186AB0E-AF54-47F3-951A-7862ED3EF084}" type="sibTrans" cxnId="{6798B0BA-CF46-4273-924F-EBF852C86F0C}">
      <dgm:prSet/>
      <dgm:spPr/>
      <dgm:t>
        <a:bodyPr/>
        <a:lstStyle/>
        <a:p>
          <a:endParaRPr lang="cs-CZ"/>
        </a:p>
      </dgm:t>
    </dgm:pt>
    <dgm:pt modelId="{DC84FA8A-FBE4-4AFB-A09A-AB5216A6D53E}">
      <dgm:prSet/>
      <dgm:spPr/>
      <dgm:t>
        <a:bodyPr/>
        <a:lstStyle/>
        <a:p>
          <a:pPr rtl="0"/>
          <a:r>
            <a:rPr lang="cs-CZ" dirty="0" smtClean="0"/>
            <a:t>3. Vaječný žloutek	132 	33 %</a:t>
          </a:r>
          <a:endParaRPr lang="cs-CZ" dirty="0"/>
        </a:p>
      </dgm:t>
    </dgm:pt>
    <dgm:pt modelId="{AD39FF9D-BF8B-4102-9CD4-301715F12DDD}" type="parTrans" cxnId="{DF6E3830-20C0-489D-9CC9-427A8D63D79C}">
      <dgm:prSet/>
      <dgm:spPr/>
      <dgm:t>
        <a:bodyPr/>
        <a:lstStyle/>
        <a:p>
          <a:endParaRPr lang="cs-CZ"/>
        </a:p>
      </dgm:t>
    </dgm:pt>
    <dgm:pt modelId="{3B77F355-D316-4513-AF76-6E54E067AA59}" type="sibTrans" cxnId="{DF6E3830-20C0-489D-9CC9-427A8D63D79C}">
      <dgm:prSet/>
      <dgm:spPr/>
      <dgm:t>
        <a:bodyPr/>
        <a:lstStyle/>
        <a:p>
          <a:endParaRPr lang="cs-CZ"/>
        </a:p>
      </dgm:t>
    </dgm:pt>
    <dgm:pt modelId="{28FEFDE0-6B4B-444B-8BA5-043D3047D841}">
      <dgm:prSet/>
      <dgm:spPr/>
      <dgm:t>
        <a:bodyPr/>
        <a:lstStyle/>
        <a:p>
          <a:pPr rtl="0"/>
          <a:r>
            <a:rPr lang="cs-CZ" dirty="0" smtClean="0"/>
            <a:t>POTRAVINA		vitamin D IU</a:t>
          </a:r>
          <a:endParaRPr lang="cs-CZ" dirty="0"/>
        </a:p>
      </dgm:t>
    </dgm:pt>
    <dgm:pt modelId="{0148487D-CD1B-48CB-BBBC-B916B3F73986}" type="parTrans" cxnId="{4FA0B58A-72D7-4943-B324-750F732E8A9B}">
      <dgm:prSet/>
      <dgm:spPr/>
      <dgm:t>
        <a:bodyPr/>
        <a:lstStyle/>
        <a:p>
          <a:endParaRPr lang="cs-CZ"/>
        </a:p>
      </dgm:t>
    </dgm:pt>
    <dgm:pt modelId="{B96390F3-D1DE-4875-BFED-8D5318790F4F}" type="sibTrans" cxnId="{4FA0B58A-72D7-4943-B324-750F732E8A9B}">
      <dgm:prSet/>
      <dgm:spPr/>
      <dgm:t>
        <a:bodyPr/>
        <a:lstStyle/>
        <a:p>
          <a:endParaRPr lang="cs-CZ"/>
        </a:p>
      </dgm:t>
    </dgm:pt>
    <dgm:pt modelId="{371064A0-E58A-4FEE-9E64-55FD43D47157}">
      <dgm:prSet/>
      <dgm:spPr/>
      <dgm:t>
        <a:bodyPr/>
        <a:lstStyle/>
        <a:p>
          <a:pPr rtl="0"/>
          <a:r>
            <a:rPr lang="cs-CZ" dirty="0" smtClean="0"/>
            <a:t>6. Tvaroh tučný	    8	2%</a:t>
          </a:r>
          <a:endParaRPr lang="cs-CZ" dirty="0"/>
        </a:p>
      </dgm:t>
    </dgm:pt>
    <dgm:pt modelId="{E8B032E5-E4CF-43E0-A0DD-CCF4CC8A7581}" type="parTrans" cxnId="{F6EEE8F1-5589-4348-8056-1D3A6B252B37}">
      <dgm:prSet/>
      <dgm:spPr/>
      <dgm:t>
        <a:bodyPr/>
        <a:lstStyle/>
        <a:p>
          <a:endParaRPr lang="cs-CZ"/>
        </a:p>
      </dgm:t>
    </dgm:pt>
    <dgm:pt modelId="{20C19400-221F-43DF-80C6-305F24298584}" type="sibTrans" cxnId="{F6EEE8F1-5589-4348-8056-1D3A6B252B37}">
      <dgm:prSet/>
      <dgm:spPr/>
      <dgm:t>
        <a:bodyPr/>
        <a:lstStyle/>
        <a:p>
          <a:endParaRPr lang="cs-CZ"/>
        </a:p>
      </dgm:t>
    </dgm:pt>
    <dgm:pt modelId="{89F02601-AAB8-4809-AB01-CE6205DC2BCD}" type="pres">
      <dgm:prSet presAssocID="{6A788F6F-2D57-4831-A93D-95A5A8F4B4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1FAF14B-B5AE-41BA-8D21-9688F50AB4B6}" type="pres">
      <dgm:prSet presAssocID="{C7E8CF60-25D0-44D9-8C3F-826671542724}" presName="composite" presStyleCnt="0"/>
      <dgm:spPr/>
    </dgm:pt>
    <dgm:pt modelId="{D67EC259-7E38-461B-B009-E8CE822BC3C1}" type="pres">
      <dgm:prSet presAssocID="{C7E8CF60-25D0-44D9-8C3F-82667154272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D25883-6017-4601-9773-CEE6DA94BD2D}" type="pres">
      <dgm:prSet presAssocID="{C7E8CF60-25D0-44D9-8C3F-826671542724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FDA92DA-0716-4DB6-AB5B-BB293B8266DA}" type="presOf" srcId="{0BC5F9CA-B444-41B8-A3A6-FEAED79256B6}" destId="{B3D25883-6017-4601-9773-CEE6DA94BD2D}" srcOrd="0" destOrd="4" presId="urn:microsoft.com/office/officeart/2005/8/layout/chevron2"/>
    <dgm:cxn modelId="{F6EEE8F1-5589-4348-8056-1D3A6B252B37}" srcId="{C7E8CF60-25D0-44D9-8C3F-826671542724}" destId="{371064A0-E58A-4FEE-9E64-55FD43D47157}" srcOrd="6" destOrd="0" parTransId="{E8B032E5-E4CF-43E0-A0DD-CCF4CC8A7581}" sibTransId="{20C19400-221F-43DF-80C6-305F24298584}"/>
    <dgm:cxn modelId="{6798B0BA-CF46-4273-924F-EBF852C86F0C}" srcId="{C7E8CF60-25D0-44D9-8C3F-826671542724}" destId="{1FB6CA10-07D9-433B-A21D-4186D63A0F42}" srcOrd="2" destOrd="0" parTransId="{BDC107B7-511C-488F-9985-9206CBA54279}" sibTransId="{5186AB0E-AF54-47F3-951A-7862ED3EF084}"/>
    <dgm:cxn modelId="{A98DE512-DC39-40C2-8EB2-89756D7462DA}" type="presOf" srcId="{371064A0-E58A-4FEE-9E64-55FD43D47157}" destId="{B3D25883-6017-4601-9773-CEE6DA94BD2D}" srcOrd="0" destOrd="6" presId="urn:microsoft.com/office/officeart/2005/8/layout/chevron2"/>
    <dgm:cxn modelId="{8B446E16-75F8-4E93-8D07-F24F115F4131}" srcId="{C7E8CF60-25D0-44D9-8C3F-826671542724}" destId="{0BC5F9CA-B444-41B8-A3A6-FEAED79256B6}" srcOrd="4" destOrd="0" parTransId="{FD8B49AB-DDD6-4C2D-B855-61F79BDB51F1}" sibTransId="{79044F56-0A83-4F86-AD20-9DFE7E6F0BDB}"/>
    <dgm:cxn modelId="{37FEE7F0-61E8-4940-A9D7-366052624DA6}" type="presOf" srcId="{28FEFDE0-6B4B-444B-8BA5-043D3047D841}" destId="{B3D25883-6017-4601-9773-CEE6DA94BD2D}" srcOrd="0" destOrd="0" presId="urn:microsoft.com/office/officeart/2005/8/layout/chevron2"/>
    <dgm:cxn modelId="{06147334-7B3D-49E5-B36A-C0680E936CEF}" type="presOf" srcId="{DC84FA8A-FBE4-4AFB-A09A-AB5216A6D53E}" destId="{B3D25883-6017-4601-9773-CEE6DA94BD2D}" srcOrd="0" destOrd="3" presId="urn:microsoft.com/office/officeart/2005/8/layout/chevron2"/>
    <dgm:cxn modelId="{2124AF6D-F311-4D15-8D77-2AFA42BC1148}" srcId="{C7E8CF60-25D0-44D9-8C3F-826671542724}" destId="{D837E4CD-E3DF-49FA-8055-FFD734D64D98}" srcOrd="1" destOrd="0" parTransId="{E1C1171D-676F-4051-BA1D-F5755D021850}" sibTransId="{EAC1BFC6-4988-489E-9A58-79F55F222C22}"/>
    <dgm:cxn modelId="{CC337A50-2994-437A-BC5E-D1B200F344D7}" type="presOf" srcId="{D837E4CD-E3DF-49FA-8055-FFD734D64D98}" destId="{B3D25883-6017-4601-9773-CEE6DA94BD2D}" srcOrd="0" destOrd="1" presId="urn:microsoft.com/office/officeart/2005/8/layout/chevron2"/>
    <dgm:cxn modelId="{F6CBCBE1-30E0-4F24-82D3-0A6EF46FDD91}" type="presOf" srcId="{C7E8CF60-25D0-44D9-8C3F-826671542724}" destId="{D67EC259-7E38-461B-B009-E8CE822BC3C1}" srcOrd="0" destOrd="0" presId="urn:microsoft.com/office/officeart/2005/8/layout/chevron2"/>
    <dgm:cxn modelId="{95667760-17CD-4894-8278-97C46952333B}" type="presOf" srcId="{1FB6CA10-07D9-433B-A21D-4186D63A0F42}" destId="{B3D25883-6017-4601-9773-CEE6DA94BD2D}" srcOrd="0" destOrd="2" presId="urn:microsoft.com/office/officeart/2005/8/layout/chevron2"/>
    <dgm:cxn modelId="{28D6D7F7-CEB3-4525-9025-B51FDCFA2BD7}" type="presOf" srcId="{6A788F6F-2D57-4831-A93D-95A5A8F4B41D}" destId="{89F02601-AAB8-4809-AB01-CE6205DC2BCD}" srcOrd="0" destOrd="0" presId="urn:microsoft.com/office/officeart/2005/8/layout/chevron2"/>
    <dgm:cxn modelId="{DEE4A2FF-99CA-466D-8338-B77CBF8FE3EE}" srcId="{6A788F6F-2D57-4831-A93D-95A5A8F4B41D}" destId="{C7E8CF60-25D0-44D9-8C3F-826671542724}" srcOrd="0" destOrd="0" parTransId="{8C1E7327-7B2D-46F3-82DA-9BDB019B7D67}" sibTransId="{7A1F983F-2B2A-40AD-98EA-C0935B27E212}"/>
    <dgm:cxn modelId="{58316FA8-00EE-4218-B2F1-B1008D810A0D}" srcId="{C7E8CF60-25D0-44D9-8C3F-826671542724}" destId="{11B9FB85-755B-47EC-9C66-E5650EC20B63}" srcOrd="5" destOrd="0" parTransId="{93A59613-D4BF-4076-AD61-00E6E7239ED6}" sibTransId="{1FF66EFD-1007-48F9-9885-BC596097C84C}"/>
    <dgm:cxn modelId="{DF6E3830-20C0-489D-9CC9-427A8D63D79C}" srcId="{C7E8CF60-25D0-44D9-8C3F-826671542724}" destId="{DC84FA8A-FBE4-4AFB-A09A-AB5216A6D53E}" srcOrd="3" destOrd="0" parTransId="{AD39FF9D-BF8B-4102-9CD4-301715F12DDD}" sibTransId="{3B77F355-D316-4513-AF76-6E54E067AA59}"/>
    <dgm:cxn modelId="{C5FFD06E-3764-49A7-8691-15B6CE128934}" type="presOf" srcId="{11B9FB85-755B-47EC-9C66-E5650EC20B63}" destId="{B3D25883-6017-4601-9773-CEE6DA94BD2D}" srcOrd="0" destOrd="5" presId="urn:microsoft.com/office/officeart/2005/8/layout/chevron2"/>
    <dgm:cxn modelId="{4FA0B58A-72D7-4943-B324-750F732E8A9B}" srcId="{C7E8CF60-25D0-44D9-8C3F-826671542724}" destId="{28FEFDE0-6B4B-444B-8BA5-043D3047D841}" srcOrd="0" destOrd="0" parTransId="{0148487D-CD1B-48CB-BBBC-B916B3F73986}" sibTransId="{B96390F3-D1DE-4875-BFED-8D5318790F4F}"/>
    <dgm:cxn modelId="{2F1648D5-65C0-4250-85F5-C5E0F72DEFE8}" type="presParOf" srcId="{89F02601-AAB8-4809-AB01-CE6205DC2BCD}" destId="{51FAF14B-B5AE-41BA-8D21-9688F50AB4B6}" srcOrd="0" destOrd="0" presId="urn:microsoft.com/office/officeart/2005/8/layout/chevron2"/>
    <dgm:cxn modelId="{A5629162-D0F4-4F57-B966-CE51D8108482}" type="presParOf" srcId="{51FAF14B-B5AE-41BA-8D21-9688F50AB4B6}" destId="{D67EC259-7E38-461B-B009-E8CE822BC3C1}" srcOrd="0" destOrd="0" presId="urn:microsoft.com/office/officeart/2005/8/layout/chevron2"/>
    <dgm:cxn modelId="{CCA31574-5FA0-4806-ABB3-5A71F40FB502}" type="presParOf" srcId="{51FAF14B-B5AE-41BA-8D21-9688F50AB4B6}" destId="{B3D25883-6017-4601-9773-CEE6DA94BD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EBD04-CF12-42E8-A399-712FB6B7A496}" type="datetimeFigureOut">
              <a:rPr lang="cs-CZ" smtClean="0"/>
              <a:t>30.12.2014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9878D-5868-4EB6-B3E3-A5641FCFA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38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A5F9-06A9-4DCC-B055-4C8DF30A274A}" type="datetimeFigureOut">
              <a:rPr lang="cs-CZ" smtClean="0"/>
              <a:t>30.12.2014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B6113-234D-4501-9CA3-0E25761CE5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8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va-edu.cz/mod/data/view.php?d=13&amp;rid=178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imedicina.cz/pdfs/int/2009/12/08.pdf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Vitaminy jsou organické látky, </a:t>
            </a:r>
            <a:r>
              <a:rPr lang="cs-CZ" b="1" dirty="0" smtClean="0">
                <a:solidFill>
                  <a:srgbClr val="FF0000"/>
                </a:solidFill>
              </a:rPr>
              <a:t>které organismus</a:t>
            </a:r>
            <a:r>
              <a:rPr lang="cs-CZ" b="1" baseline="0" dirty="0" smtClean="0">
                <a:solidFill>
                  <a:srgbClr val="FF0000"/>
                </a:solidFill>
              </a:rPr>
              <a:t> není schopen syntetizovat a které jsou </a:t>
            </a:r>
          </a:p>
          <a:p>
            <a:r>
              <a:rPr lang="cs-CZ" b="1" baseline="0" dirty="0" smtClean="0">
                <a:solidFill>
                  <a:srgbClr val="FF0000"/>
                </a:solidFill>
              </a:rPr>
              <a:t>nezbytné pro normální funkci organismu</a:t>
            </a:r>
          </a:p>
          <a:p>
            <a:r>
              <a:rPr lang="cs-CZ" baseline="0" dirty="0" smtClean="0"/>
              <a:t>Tradičně tj. podle rozpustnosti rozeznáváme dvě skupiny – </a:t>
            </a:r>
            <a:r>
              <a:rPr lang="cs-CZ" baseline="0" dirty="0" err="1" smtClean="0"/>
              <a:t>vitminy</a:t>
            </a:r>
            <a:r>
              <a:rPr lang="cs-CZ" baseline="0" dirty="0" smtClean="0"/>
              <a:t> rozpustné ve vodě a v tucích</a:t>
            </a:r>
          </a:p>
          <a:p>
            <a:r>
              <a:rPr lang="cs-CZ" baseline="0" dirty="0" smtClean="0"/>
              <a:t>Koenzymy – A, E, K Antioxidanty – A, E, hormonálně aktivní látky – D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241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*Nová odhadovaná hodnota 20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/den vychází z předpokladu, že organismus není vystaven slunečním paprskům. Smíšená strava obsahuje jen málo vitaminu D (2-4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/den) nové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referenční hodnoty DACH (2013) – viz.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Výživa a potraviny,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2014/1 + Výživa a potraviny 2014/3  Prevence osteoporózy – to není jen vápník (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Březková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Matějová, Brázdová)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různé zdroje uvádí různá doporučení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2,5 - 10μg (Velíšek, str. 385)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 (DDD ve Francii) 10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(400IU)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784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Zdroj (</a:t>
            </a:r>
            <a:r>
              <a:rPr lang="cs-CZ" b="0" i="1" dirty="0" smtClean="0">
                <a:solidFill>
                  <a:srgbClr val="000000"/>
                </a:solidFill>
                <a:effectLst/>
                <a:latin typeface="arial"/>
              </a:rPr>
              <a:t>Referenční hodnoty pro příjem živin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arial"/>
              </a:rPr>
              <a:t>. V ČR 1. vyd. Praha: Společnost pro výživu, 2011, s. 61-67. ISBN 978-80-254-6987-3.)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151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0" i="0" dirty="0" smtClean="0">
                <a:solidFill>
                  <a:srgbClr val="FFFFFF"/>
                </a:solidFill>
                <a:effectLst/>
                <a:latin typeface="Lucida Grande"/>
              </a:rPr>
              <a:t>Vitamin D3 synthesis, activation, and catabolism. Vitamin D3 is produced in the skin by the photolytic cleavage of 7-dehydrocholesterol followed by thermal isomerization. Vitamin D is </a:t>
            </a:r>
            <a:r>
              <a:rPr lang="en-US" b="1" i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Lucida Grande"/>
              </a:rPr>
              <a:t>transported to the liver via the serum vitamin D binding protein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Lucida Grande"/>
              </a:rPr>
              <a:t>, where it is converted to 25-hydroxyvitamin D3, the major circulating metabolite of vitamin D3. The final activation step, 1α-hydroxylation, occurs primarily, but not exclusively, in the kidney (see text), forming </a:t>
            </a:r>
            <a:r>
              <a:rPr lang="en-US" b="1" i="0" dirty="0" smtClean="0">
                <a:solidFill>
                  <a:srgbClr val="FFFFFF"/>
                </a:solidFill>
                <a:effectLst/>
                <a:latin typeface="Lucida Grande"/>
              </a:rPr>
              <a:t>1,25-dihydroxyvitamin D3, the hormonal form of the vitami</a:t>
            </a:r>
            <a:r>
              <a:rPr lang="en-US" b="0" i="0" dirty="0" smtClean="0">
                <a:solidFill>
                  <a:srgbClr val="FFFFFF"/>
                </a:solidFill>
                <a:effectLst/>
                <a:latin typeface="Lucida Grande"/>
              </a:rPr>
              <a:t>n. Catabolism inactivation is carried out by 24-hydroxylase, which catalyzes a series of oxidation steps resulting in side chain cleavage.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760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Proč více vitaminu</a:t>
            </a:r>
            <a:r>
              <a:rPr lang="cs-CZ" baseline="0" dirty="0" smtClean="0"/>
              <a:t> D když v </a:t>
            </a:r>
            <a:r>
              <a:rPr lang="cs-CZ" baseline="0" dirty="0" err="1" smtClean="0"/>
              <a:t>tomatě</a:t>
            </a:r>
            <a:r>
              <a:rPr lang="cs-CZ" baseline="0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676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Většina</a:t>
            </a:r>
            <a:r>
              <a:rPr lang="cs-CZ" baseline="0" dirty="0" smtClean="0"/>
              <a:t> popsaných </a:t>
            </a:r>
            <a:r>
              <a:rPr lang="cs-CZ" baseline="0" dirty="0" err="1" smtClean="0"/>
              <a:t>hyperkalcemií</a:t>
            </a:r>
            <a:r>
              <a:rPr lang="cs-CZ" baseline="0" dirty="0" smtClean="0"/>
              <a:t> z důvodu intoxikace vitaminu D byla spojena se sérovou koncentrací vyšší než 220 </a:t>
            </a:r>
            <a:r>
              <a:rPr lang="cs-CZ" baseline="0" dirty="0" err="1" smtClean="0"/>
              <a:t>nmol</a:t>
            </a:r>
            <a:r>
              <a:rPr lang="cs-CZ" baseline="0" dirty="0" smtClean="0"/>
              <a:t>/l </a:t>
            </a:r>
          </a:p>
          <a:p>
            <a:r>
              <a:rPr lang="cs-CZ" baseline="0" dirty="0" smtClean="0"/>
              <a:t>Vyskočil, 2011 (viz zdroje)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109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="0" i="0" dirty="0" smtClean="0">
                <a:solidFill>
                  <a:srgbClr val="4B585E"/>
                </a:solidFill>
                <a:effectLst/>
                <a:latin typeface="Tahoma"/>
              </a:rPr>
              <a:t>MUDr. Richard </a:t>
            </a:r>
            <a:r>
              <a:rPr lang="cs-CZ" b="0" i="0" dirty="0" err="1" smtClean="0">
                <a:solidFill>
                  <a:srgbClr val="4B585E"/>
                </a:solidFill>
                <a:effectLst/>
                <a:latin typeface="Tahoma"/>
              </a:rPr>
              <a:t>Pikner</a:t>
            </a:r>
            <a:r>
              <a:rPr lang="cs-CZ" b="0" i="0" dirty="0" smtClean="0">
                <a:solidFill>
                  <a:srgbClr val="4B585E"/>
                </a:solidFill>
                <a:effectLst/>
                <a:latin typeface="Tahoma"/>
              </a:rPr>
              <a:t>, Ph.D.: Jaká má být hladina vitaminu D a doporučené dávkování?. CEVA [online] 16. říjen 2012 , poslední aktualizace 16. říjen 2012 [cit. ]. Dostupný z WWW: </a:t>
            </a:r>
            <a:r>
              <a:rPr lang="cs-CZ" b="0" i="0" u="none" strike="noStrike" dirty="0" smtClean="0">
                <a:solidFill>
                  <a:srgbClr val="FD4454"/>
                </a:solidFill>
                <a:effectLst/>
                <a:latin typeface="Tahoma"/>
                <a:hlinkClick r:id="rId3"/>
              </a:rPr>
              <a:t>http://www.ceva-edu.cz/</a:t>
            </a:r>
            <a:r>
              <a:rPr lang="cs-CZ" b="0" i="0" u="none" strike="noStrike" dirty="0" err="1" smtClean="0">
                <a:solidFill>
                  <a:srgbClr val="FD4454"/>
                </a:solidFill>
                <a:effectLst/>
                <a:latin typeface="Tahoma"/>
                <a:hlinkClick r:id="rId3"/>
              </a:rPr>
              <a:t>mod</a:t>
            </a:r>
            <a:r>
              <a:rPr lang="cs-CZ" b="0" i="0" u="none" strike="noStrike" dirty="0" smtClean="0">
                <a:solidFill>
                  <a:srgbClr val="FD4454"/>
                </a:solidFill>
                <a:effectLst/>
                <a:latin typeface="Tahoma"/>
                <a:hlinkClick r:id="rId3"/>
              </a:rPr>
              <a:t>/data/</a:t>
            </a:r>
            <a:r>
              <a:rPr lang="cs-CZ" b="0" i="0" u="none" strike="noStrike" dirty="0" err="1" smtClean="0">
                <a:solidFill>
                  <a:srgbClr val="FD4454"/>
                </a:solidFill>
                <a:effectLst/>
                <a:latin typeface="Tahoma"/>
                <a:hlinkClick r:id="rId3"/>
              </a:rPr>
              <a:t>view.php?d</a:t>
            </a:r>
            <a:r>
              <a:rPr lang="cs-CZ" b="0" i="0" u="none" strike="noStrike" dirty="0" smtClean="0">
                <a:solidFill>
                  <a:srgbClr val="FD4454"/>
                </a:solidFill>
                <a:effectLst/>
                <a:latin typeface="Tahoma"/>
                <a:hlinkClick r:id="rId3"/>
              </a:rPr>
              <a:t>=13&amp;rid=178</a:t>
            </a:r>
            <a:r>
              <a:rPr lang="cs-CZ" b="0" i="0" dirty="0" smtClean="0">
                <a:solidFill>
                  <a:srgbClr val="4B585E"/>
                </a:solidFill>
                <a:effectLst/>
                <a:latin typeface="Tahoma"/>
              </a:rPr>
              <a:t>. ISSN 1803-8999.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994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Looserovy</a:t>
            </a:r>
            <a:r>
              <a:rPr lang="cs-CZ" dirty="0" smtClean="0"/>
              <a:t> zóny</a:t>
            </a:r>
          </a:p>
          <a:p>
            <a:r>
              <a:rPr lang="cs-CZ" dirty="0" smtClean="0"/>
              <a:t>Výsledky ukázaly, že vitamin</a:t>
            </a:r>
            <a:r>
              <a:rPr lang="cs-CZ" baseline="0" dirty="0" smtClean="0"/>
              <a:t> D poskytuje ochranu proti zlomeninám, která je závislá na dávce – 400 IU denně snížilo zlomeniny o min 20% u osob ve věku 65 a starších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046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PTH</a:t>
            </a:r>
            <a:r>
              <a:rPr lang="cs-CZ" baseline="0" dirty="0" smtClean="0"/>
              <a:t> začíná stoupat je </a:t>
            </a:r>
            <a:r>
              <a:rPr lang="cs-CZ" baseline="0" dirty="0" err="1" smtClean="0"/>
              <a:t>li</a:t>
            </a:r>
            <a:r>
              <a:rPr lang="cs-CZ" baseline="0" dirty="0" smtClean="0"/>
              <a:t> 25 (OH) pod 31 </a:t>
            </a:r>
            <a:r>
              <a:rPr lang="cs-CZ" baseline="0" dirty="0" err="1" smtClean="0"/>
              <a:t>ng</a:t>
            </a:r>
            <a:r>
              <a:rPr lang="cs-CZ" baseline="0" dirty="0" smtClean="0"/>
              <a:t>/ml  (nedostatečnost)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330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Zdroj Vyskočil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221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 smtClean="0">
                <a:solidFill>
                  <a:srgbClr val="000000"/>
                </a:solidFill>
                <a:effectLst/>
                <a:latin typeface="arial"/>
              </a:rPr>
              <a:t>FOJTÍK, Petr. Výživa a sekundární osteoporóza. </a:t>
            </a:r>
            <a:r>
              <a:rPr lang="cs-CZ" b="0" i="1" dirty="0" smtClean="0">
                <a:solidFill>
                  <a:srgbClr val="000000"/>
                </a:solidFill>
                <a:effectLst/>
                <a:latin typeface="arial"/>
              </a:rPr>
              <a:t>Interní Med.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arial"/>
              </a:rPr>
              <a:t> [online]. 2009, roč. 11, č. 12, s. 561-568 [cit. 2014-11-11]. Dostupné z: 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arial"/>
                <a:hlinkClick r:id="rId3"/>
              </a:rPr>
              <a:t>http://www.internimedicina.cz/pdfs/int/2009/12/08.pdf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63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RETINOL – alicyklicky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diterpenový</a:t>
            </a:r>
            <a:r>
              <a:rPr lang="cs-CZ" baseline="0" dirty="0" smtClean="0"/>
              <a:t> alkohol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934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Vitamin D</a:t>
            </a:r>
            <a:r>
              <a:rPr lang="en-US" baseline="-25000" dirty="0" smtClean="0"/>
              <a:t>2</a:t>
            </a:r>
            <a:r>
              <a:rPr lang="en-US" dirty="0" smtClean="0"/>
              <a:t> (</a:t>
            </a:r>
            <a:r>
              <a:rPr lang="en-US" b="1" dirty="0" err="1" smtClean="0"/>
              <a:t>ergocalciferol</a:t>
            </a:r>
            <a:r>
              <a:rPr lang="en-US" dirty="0" smtClean="0"/>
              <a:t>) can be obtained through i</a:t>
            </a:r>
            <a:r>
              <a:rPr lang="en-US" b="1" dirty="0" smtClean="0"/>
              <a:t>ngestion</a:t>
            </a:r>
            <a:r>
              <a:rPr lang="en-US" dirty="0" smtClean="0"/>
              <a:t>, while </a:t>
            </a:r>
            <a:r>
              <a:rPr lang="en-US" b="1" dirty="0" smtClean="0"/>
              <a:t>vitamin D</a:t>
            </a:r>
            <a:r>
              <a:rPr lang="en-US" b="1" baseline="-25000" dirty="0" smtClean="0"/>
              <a:t>3</a:t>
            </a:r>
            <a:r>
              <a:rPr lang="en-US" b="1" dirty="0" smtClean="0"/>
              <a:t> </a:t>
            </a:r>
            <a:r>
              <a:rPr lang="en-US" dirty="0" smtClean="0"/>
              <a:t>(</a:t>
            </a:r>
            <a:r>
              <a:rPr lang="en-US" dirty="0" err="1" smtClean="0"/>
              <a:t>cholecalciferol</a:t>
            </a:r>
            <a:r>
              <a:rPr lang="en-US" dirty="0" smtClean="0"/>
              <a:t>) can be obtained </a:t>
            </a:r>
            <a:r>
              <a:rPr lang="en-US" b="1" dirty="0" smtClean="0"/>
              <a:t>through ingestion or cutaneous synthesis. In the skin</a:t>
            </a:r>
            <a:r>
              <a:rPr lang="en-US" dirty="0" smtClean="0"/>
              <a:t>, </a:t>
            </a:r>
            <a:r>
              <a:rPr lang="en-US" dirty="0" err="1" smtClean="0"/>
              <a:t>provitamin</a:t>
            </a:r>
            <a:r>
              <a:rPr lang="en-US" dirty="0" smtClean="0"/>
              <a:t> </a:t>
            </a:r>
            <a:r>
              <a:rPr lang="en-US" b="1" dirty="0" smtClean="0"/>
              <a:t>D</a:t>
            </a:r>
            <a:r>
              <a:rPr lang="en-US" b="1" baseline="-25000" dirty="0" smtClean="0"/>
              <a:t>3</a:t>
            </a:r>
            <a:r>
              <a:rPr lang="en-US" b="1" dirty="0" smtClean="0"/>
              <a:t> is converted to </a:t>
            </a:r>
            <a:r>
              <a:rPr lang="en-US" b="1" dirty="0" err="1" smtClean="0"/>
              <a:t>previtamin</a:t>
            </a:r>
            <a:r>
              <a:rPr lang="en-US" b="1" dirty="0" smtClean="0"/>
              <a:t> D</a:t>
            </a:r>
            <a:r>
              <a:rPr lang="en-US" b="1" baseline="-25000" dirty="0" smtClean="0"/>
              <a:t>3</a:t>
            </a:r>
            <a:r>
              <a:rPr lang="en-US" dirty="0" smtClean="0"/>
              <a:t> upon exposure to ultraviolet light. </a:t>
            </a:r>
            <a:r>
              <a:rPr lang="en-US" dirty="0" err="1" smtClean="0"/>
              <a:t>Previtamin</a:t>
            </a:r>
            <a:r>
              <a:rPr lang="en-US" dirty="0" smtClean="0"/>
              <a:t> D</a:t>
            </a:r>
            <a:r>
              <a:rPr lang="en-US" baseline="-25000" dirty="0" smtClean="0"/>
              <a:t>3</a:t>
            </a:r>
            <a:r>
              <a:rPr lang="en-US" dirty="0" smtClean="0"/>
              <a:t> isomerizes into vitamin D</a:t>
            </a:r>
            <a:r>
              <a:rPr lang="en-US" baseline="-25000" dirty="0" smtClean="0"/>
              <a:t>3</a:t>
            </a:r>
            <a:r>
              <a:rPr lang="en-US" dirty="0" smtClean="0"/>
              <a:t> and </a:t>
            </a:r>
            <a:r>
              <a:rPr lang="en-US" dirty="0" err="1" smtClean="0"/>
              <a:t>translocates</a:t>
            </a:r>
            <a:r>
              <a:rPr lang="en-US" dirty="0" smtClean="0"/>
              <a:t> into the circulation.</a:t>
            </a: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the liver, </a:t>
            </a:r>
            <a:r>
              <a:rPr lang="en-US" b="1" dirty="0" smtClean="0"/>
              <a:t>25-hydroxylase rapidly converts vitamin D</a:t>
            </a:r>
            <a:r>
              <a:rPr lang="en-US" b="1" baseline="-25000" dirty="0" smtClean="0"/>
              <a:t>2</a:t>
            </a:r>
            <a:r>
              <a:rPr lang="en-US" b="1" dirty="0" smtClean="0"/>
              <a:t> or </a:t>
            </a:r>
            <a:r>
              <a:rPr lang="en-US" dirty="0" smtClean="0"/>
              <a:t>vitamin D</a:t>
            </a:r>
            <a:r>
              <a:rPr lang="en-US" baseline="-25000" dirty="0" smtClean="0"/>
              <a:t>3</a:t>
            </a:r>
            <a:r>
              <a:rPr lang="en-US" dirty="0" smtClean="0"/>
              <a:t> to 25(OH)D</a:t>
            </a:r>
            <a:r>
              <a:rPr lang="en-US" baseline="-25000" dirty="0" smtClean="0"/>
              <a:t>2</a:t>
            </a:r>
            <a:r>
              <a:rPr lang="en-US" dirty="0" smtClean="0"/>
              <a:t> or 25(OH)D</a:t>
            </a:r>
            <a:r>
              <a:rPr lang="en-US" baseline="-25000" dirty="0" smtClean="0"/>
              <a:t>3</a:t>
            </a:r>
            <a:r>
              <a:rPr lang="en-US" dirty="0" smtClean="0"/>
              <a:t> (considered the storage forms of vitamin D), which are released into the blood. </a:t>
            </a: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</a:t>
            </a:r>
            <a:r>
              <a:rPr lang="en-US" b="1" dirty="0" smtClean="0"/>
              <a:t>renal</a:t>
            </a:r>
            <a:r>
              <a:rPr lang="en-US" dirty="0" smtClean="0"/>
              <a:t> tubule cells, </a:t>
            </a:r>
            <a:r>
              <a:rPr lang="en-US" b="1" dirty="0" smtClean="0"/>
              <a:t>1-hydroxylase</a:t>
            </a:r>
            <a:r>
              <a:rPr lang="en-US" dirty="0" smtClean="0"/>
              <a:t> converts </a:t>
            </a:r>
            <a:r>
              <a:rPr lang="en-US" b="1" dirty="0" smtClean="0"/>
              <a:t>25(OH)D to its biologically active form</a:t>
            </a:r>
            <a:r>
              <a:rPr lang="en-US" dirty="0" smtClean="0"/>
              <a:t>, 1,25(OH)</a:t>
            </a:r>
            <a:r>
              <a:rPr lang="en-US" baseline="-25000" dirty="0" smtClean="0"/>
              <a:t>2</a:t>
            </a:r>
            <a:r>
              <a:rPr lang="en-US" dirty="0" smtClean="0"/>
              <a:t>D. </a:t>
            </a: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activity of 1-hydroxylase is stimulated by PTH and suppressed by 1,25(OH)</a:t>
            </a:r>
            <a:r>
              <a:rPr lang="en-US" baseline="-25000" dirty="0" smtClean="0"/>
              <a:t>2</a:t>
            </a:r>
            <a:r>
              <a:rPr lang="en-US" dirty="0" smtClean="0"/>
              <a:t>D. 1,25(OH)</a:t>
            </a:r>
            <a:r>
              <a:rPr lang="en-US" baseline="-25000" dirty="0" smtClean="0"/>
              <a:t>2</a:t>
            </a:r>
            <a:r>
              <a:rPr lang="en-US" dirty="0" smtClean="0"/>
              <a:t>D increases intestinal calcium absorption and helps maintain normal serum calcium levels. When dietary calcium—and, therefore, intestinal calcium absorption—is low, 1,25(OH)</a:t>
            </a:r>
            <a:r>
              <a:rPr lang="en-US" baseline="-25000" dirty="0" smtClean="0"/>
              <a:t>2</a:t>
            </a:r>
            <a:r>
              <a:rPr lang="en-US" dirty="0" smtClean="0"/>
              <a:t>D also binds to osteoblasts, thereby increasing osteoclast activity and causing the release of skeletal calcium. Abbreviation: PTH, parathyroid hormone.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541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cs-CZ" dirty="0" smtClean="0"/>
              <a:t>Take a moment to answer this question.  True or False.  Vitamin D is not necessary for Calcium to be absorbed in the body. 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31E642-EBD5-4792-9ED6-50B8B667FFA3}" type="slidenum">
              <a:rPr lang="en-US" altLang="cs-CZ">
                <a:solidFill>
                  <a:prstClr val="black"/>
                </a:solidFill>
                <a:latin typeface="Calibri" pitchFamily="34" charset="0"/>
              </a:rPr>
              <a:pPr/>
              <a:t>40</a:t>
            </a:fld>
            <a:endParaRPr lang="en-US" altLang="cs-CZ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9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en-US" altLang="cs-CZ" smtClean="0"/>
              <a:t>The answer is false.  Vitamin D is necessary for calcium to be absorbed by the body as it aids in absorption of calcium from the small intestine and it also helps maintain blood calcium levels.</a:t>
            </a:r>
          </a:p>
          <a:p>
            <a:pPr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C28FCA-F9F1-48E8-80FF-DB85C831B475}" type="slidenum">
              <a:rPr lang="en-US" altLang="cs-CZ">
                <a:solidFill>
                  <a:prstClr val="black"/>
                </a:solidFill>
                <a:latin typeface="Calibri" pitchFamily="34" charset="0"/>
              </a:rPr>
              <a:pPr/>
              <a:t>41</a:t>
            </a:fld>
            <a:endParaRPr lang="en-US" altLang="cs-CZ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4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DACH</a:t>
            </a:r>
          </a:p>
          <a:p>
            <a:r>
              <a:rPr lang="cs-CZ" dirty="0" smtClean="0"/>
              <a:t>Již při počínajícím</a:t>
            </a:r>
            <a:r>
              <a:rPr lang="cs-CZ" baseline="0" dirty="0" smtClean="0"/>
              <a:t> nedostatku vitaminu A mohou být dýchací cesty náchylné k infekci mnohem dříve než se vyskytnou klasické oční příznaky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49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Při současně vzniklé poruše IS – v důsledku</a:t>
            </a:r>
            <a:r>
              <a:rPr lang="cs-CZ" baseline="0" dirty="0" smtClean="0"/>
              <a:t> nedostatku vitaminu A mohou mít i méně závažné infekce smrtelný průběh</a:t>
            </a:r>
          </a:p>
          <a:p>
            <a:r>
              <a:rPr lang="cs-CZ" baseline="0" dirty="0" smtClean="0"/>
              <a:t>Stavy extrémně řídké v západních průmyslových zemích </a:t>
            </a:r>
          </a:p>
          <a:p>
            <a:r>
              <a:rPr lang="cs-CZ" baseline="0" dirty="0" smtClean="0"/>
              <a:t>V rozvojových zemích naopak velmi rozšířeny a jsou hlavní příčinou oslepnutí a vysoké dětské úmrtnosti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61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Hormonální antikoncepce</a:t>
            </a:r>
            <a:r>
              <a:rPr lang="cs-CZ" baseline="0" dirty="0" smtClean="0"/>
              <a:t> zvyšuje vitamin A (objevuje se v HA)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821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cs-CZ" dirty="0" smtClean="0"/>
              <a:t>1.Olej tresčí játra	1360	340 %</a:t>
            </a:r>
          </a:p>
          <a:p>
            <a:pPr lvl="0" rtl="0"/>
            <a:r>
              <a:rPr lang="cs-CZ" dirty="0" smtClean="0"/>
              <a:t>2. Losos		447	111 %</a:t>
            </a:r>
          </a:p>
          <a:p>
            <a:pPr lvl="0" rtl="0"/>
            <a:r>
              <a:rPr lang="cs-CZ" dirty="0" smtClean="0"/>
              <a:t>3. Vaječný žloutek	132 	33 %</a:t>
            </a:r>
          </a:p>
          <a:p>
            <a:pPr lvl="0" rtl="0"/>
            <a:r>
              <a:rPr lang="cs-CZ" dirty="0" smtClean="0"/>
              <a:t>4. ementál 45 %	120	30 %</a:t>
            </a:r>
          </a:p>
          <a:p>
            <a:pPr lvl="0" rtl="0"/>
            <a:r>
              <a:rPr lang="cs-CZ" dirty="0" smtClean="0"/>
              <a:t>5. Vejce		   41    10,25%</a:t>
            </a:r>
          </a:p>
          <a:p>
            <a:pPr lvl="0"/>
            <a:r>
              <a:rPr lang="cs-CZ" dirty="0" smtClean="0"/>
              <a:t>6.  tvaroh tučný	    8	2%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006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DDD</a:t>
            </a:r>
            <a:r>
              <a:rPr lang="cs-CZ" baseline="0" dirty="0" smtClean="0"/>
              <a:t> 400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23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http://www.ceva-edu.cz/file.php/24/prezentace/Janeckova_-_Vitamin_D_a_infekcni_onemoc/Janeckova_Vitamin_D_infekcni_onemocneni_v4.swf?d=640x480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45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*www.klinickafarmakologie.cz</a:t>
            </a:r>
            <a:r>
              <a:rPr lang="cs-CZ" baseline="0" dirty="0" smtClean="0"/>
              <a:t> Vitamin D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B6113-234D-4501-9CA3-0E25761CE53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81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reeform 12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A68E-5B8A-4847-AD2F-6C38CB1E05A4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7969-3E85-4B6E-8604-5E89F31AEAA9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09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862C-E215-42E2-9AE2-2C286E6D3279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0A29-5E9C-48C7-8400-C1A1DAD389BB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A8C6-09B4-4A9B-86C7-8725913118C7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A7310-4871-4C03-B3F9-7DAAC8530136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3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reeform 12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7AA1-17A9-4142-9B5D-E6FFEEF3D144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7969-3E85-4B6E-8604-5E89F31AEAA9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96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6B35-CEFD-4442-A2B8-927F02398371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8F5D-EA67-4C0B-B5B6-42A040A1C896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7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reeform 12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0B94-C8B1-49FC-8042-4E36B256F88E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0FF0-BD00-4C84-BEA2-8478ACE149AD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03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8EEC-6A41-4668-9842-15CA9655FF15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EB15-3156-4583-9C18-23ABAD5C6025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48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0B6F-B271-4F23-BDE3-8D355E247B89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CF26-430C-42BB-B4BD-FD2ED4F9B433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2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4C3D-041F-4620-B0FF-5C5A8FD6A230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7E0F-2445-4949-9E5C-71D5EF4CFBB6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27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10534-6B79-4C39-8266-3AB46EA65EE3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0E8A-511E-498C-809B-2481CD18055E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1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D57A-9497-4A58-8F3D-104FC5919C35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1F649-BB49-4BF4-A995-5683807BC6C1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7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B591-E4D8-4CB7-BBA6-CFE0D8E6F3FC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8F5D-EA67-4C0B-B5B6-42A040A1C896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33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5E92-D1AB-445B-B66D-F61C2EDF3716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5429-1BC7-43BE-BD90-F82BE1D975C4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07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A6CD-88F4-4605-9B55-1CF06EED846D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0A29-5E9C-48C7-8400-C1A1DAD389BB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14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0B7E-4753-473A-BB33-F2BB5E5033AC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A7310-4871-4C03-B3F9-7DAAC8530136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76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52B5-3014-484A-85E7-96D25CEE33C0}" type="datetime1">
              <a:rPr lang="cs-CZ" smtClean="0"/>
              <a:t>30.12.2014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B984C2-B5A6-4AA8-9ED5-8F1C376C1D83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European Food Safety Authority - Evropský úřad pro bezpečnost potravin</a:t>
            </a:r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C2D441-58C2-493F-8811-353BB382B4A5}" type="datetime1">
              <a:rPr lang="cs-CZ" smtClean="0"/>
              <a:t>30.12.2014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B984C2-B5A6-4AA8-9ED5-8F1C376C1D8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European Food Safety Authority - Evropský úřad pro bezpečnost potravin</a:t>
            </a:r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8E88-C3AD-49FC-B0BC-5EB126925FA7}" type="datetime1">
              <a:rPr lang="cs-CZ" smtClean="0"/>
              <a:t>30.12.2014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Food Safety Authority - Evropský úřad pro bezpečnost potravin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84C2-B5A6-4AA8-9ED5-8F1C376C1D8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26C0-B554-4AD4-B2DF-FB9820052252}" type="datetime1">
              <a:rPr lang="cs-CZ" smtClean="0"/>
              <a:t>30.12.2014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Food Safety Authority - Evropský úřad pro bezpečnost potravin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84C2-B5A6-4AA8-9ED5-8F1C376C1D8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84C2-B5A6-4AA8-9ED5-8F1C376C1D8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Food Safety Authority - Evropský úřad pro bezpečnost potravin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DA57-40A1-43F8-8AA0-AB798EBB4499}" type="datetime1">
              <a:rPr lang="cs-CZ" smtClean="0"/>
              <a:t>30.12.2014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E663-9DEE-4750-8DA2-E68F7F558CF0}" type="datetime1">
              <a:rPr lang="cs-CZ" smtClean="0"/>
              <a:t>30.12.2014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Food Safety Authority - Evropský úřad pro bezpečnost potravin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84C2-B5A6-4AA8-9ED5-8F1C376C1D8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81D1-AFBE-46A8-B439-973FB45BF76D}" type="datetime1">
              <a:rPr lang="cs-CZ" smtClean="0"/>
              <a:t>30.12.2014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Food Safety Authority - Evropský úřad pro bezpečnost potravin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84C2-B5A6-4AA8-9ED5-8F1C376C1D8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reeform 12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259B0-0FAB-4456-8145-260F3AE5F5DF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0FF0-BD00-4C84-BEA2-8478ACE149AD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54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20C567-8156-4D4E-B23B-85277428147A}" type="datetime1">
              <a:rPr lang="cs-CZ" smtClean="0"/>
              <a:t>30.12.2014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B984C2-B5A6-4AA8-9ED5-8F1C376C1D8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European Food Safety Authority - Evropský úřad pro bezpečnost potravin</a:t>
            </a:r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BB96-EBFF-48A3-AB6E-EF258AC6B7B3}" type="datetime1">
              <a:rPr lang="cs-CZ" smtClean="0"/>
              <a:t>30.12.2014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B984C2-B5A6-4AA8-9ED5-8F1C376C1D8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European Food Safety Authority - Evropský úřad pro bezpečnost potravin</a:t>
            </a:r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1AED-86A0-4820-BF82-6554F487B57B}" type="datetime1">
              <a:rPr lang="cs-CZ" smtClean="0"/>
              <a:t>30.12.2014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Food Safety Authority - Evropský úřad pro bezpečnost potravin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84C2-B5A6-4AA8-9ED5-8F1C376C1D8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CA42-8887-4E9C-A4DE-122B18347403}" type="datetime1">
              <a:rPr lang="cs-CZ" smtClean="0"/>
              <a:t>30.12.2014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Food Safety Authority - Evropský úřad pro bezpečnost potravin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84C2-B5A6-4AA8-9ED5-8F1C376C1D8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313F-E946-4C9D-91B8-8ABFA74438A1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EB15-3156-4583-9C18-23ABAD5C6025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11EB-8E34-44C3-AF99-B5B8EB0EAD8C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CF26-430C-42BB-B4BD-FD2ED4F9B433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6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51B2-2FAF-49C0-8184-5D47C27FAB75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7E0F-2445-4949-9E5C-71D5EF4CFBB6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3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6780-C11D-4679-B08C-105936C9745B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0E8A-511E-498C-809B-2481CD18055E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4351E-3B40-41AF-BE2C-8B652D109DE2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1F649-BB49-4BF4-A995-5683807BC6C1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8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91DDA-3C78-4D62-9DAF-98F57B5242C1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5429-1BC7-43BE-BD90-F82BE1D975C4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3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695AD-B6E7-495A-A047-2DD4DBA63556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9E606B-4C01-4692-9ABB-E897441F2AA9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31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D7D390-1A8C-4E9C-BA50-73E3B9A656BE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9E606B-4C01-4692-9ABB-E897441F2AA9}" type="slidenum">
              <a:rPr lang="en-US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13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28A23B4-F481-4722-B9A0-A3DA409852B5}" type="datetime1">
              <a:rPr lang="cs-CZ" smtClean="0">
                <a:solidFill>
                  <a:srgbClr val="D4D2D0">
                    <a:shade val="50000"/>
                  </a:srgbClr>
                </a:solidFill>
              </a:rPr>
              <a:t>30.12.2014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European Food Safety Authority - Evropský úřad pro bezpečnost potravin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9E606B-4C01-4692-9ABB-E897441F2AA9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imedicina.cz/pdfs/int/2009/12/08.pdf" TargetMode="External"/><Relationship Id="rId2" Type="http://schemas.openxmlformats.org/officeDocument/2006/relationships/hyperlink" Target="http://www.efsa.europa.eu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ceva-edu.cz/mod/data/view.php?d=13&amp;rid=17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Martina Daňková</a:t>
            </a:r>
          </a:p>
          <a:p>
            <a:r>
              <a:rPr lang="cs-CZ" dirty="0" smtClean="0"/>
              <a:t>Martina Gregorová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Vitaminy rozpustné v tucích </a:t>
            </a:r>
            <a:br>
              <a:rPr lang="cs-CZ" dirty="0" smtClean="0"/>
            </a:br>
            <a:r>
              <a:rPr lang="cs-CZ" dirty="0" smtClean="0"/>
              <a:t>A D E 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4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Počínající </a:t>
            </a:r>
            <a:r>
              <a:rPr lang="cs-CZ" b="1" dirty="0" smtClean="0"/>
              <a:t>nedostatek vitaminu A </a:t>
            </a:r>
            <a:r>
              <a:rPr lang="cs-CZ" dirty="0" smtClean="0"/>
              <a:t>je obtížně zjistitelný</a:t>
            </a:r>
          </a:p>
          <a:p>
            <a:pPr lvl="1"/>
            <a:r>
              <a:rPr lang="cs-CZ" dirty="0"/>
              <a:t>J</a:t>
            </a:r>
            <a:r>
              <a:rPr lang="cs-CZ" dirty="0" smtClean="0"/>
              <a:t>eho koncentrace v krvi je homeostaticky udržována v normální hodnotě i v případě, že jsou zásoby v játrech prakticky vyčerpány</a:t>
            </a:r>
          </a:p>
          <a:p>
            <a:pPr lvl="1"/>
            <a:r>
              <a:rPr lang="cs-CZ" dirty="0" smtClean="0"/>
              <a:t>První klinický příznak nedostatku je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šeroslepost</a:t>
            </a:r>
          </a:p>
          <a:p>
            <a:pPr lvl="1"/>
            <a:r>
              <a:rPr lang="cs-CZ" dirty="0" smtClean="0"/>
              <a:t>Ale při počínajícím nedostatku </a:t>
            </a:r>
            <a:r>
              <a:rPr lang="cs-CZ" dirty="0" err="1" smtClean="0"/>
              <a:t>vit.A</a:t>
            </a:r>
            <a:r>
              <a:rPr lang="cs-CZ" dirty="0" smtClean="0"/>
              <a:t> = větší náchylnost dýchacích cest k infekci (porucha diferenciace tkání sliznice)</a:t>
            </a:r>
          </a:p>
          <a:p>
            <a:r>
              <a:rPr lang="cs-CZ" dirty="0" smtClean="0"/>
              <a:t>Výrazný nedostatek </a:t>
            </a:r>
          </a:p>
          <a:p>
            <a:pPr lvl="1"/>
            <a:r>
              <a:rPr lang="cs-CZ" dirty="0" smtClean="0"/>
              <a:t>zprvu zrohovatělé </a:t>
            </a:r>
            <a:r>
              <a:rPr lang="cs-CZ" dirty="0" err="1" smtClean="0"/>
              <a:t>Bitotovy</a:t>
            </a:r>
            <a:r>
              <a:rPr lang="cs-CZ" dirty="0" smtClean="0"/>
              <a:t> skvrny (na spojivkách)</a:t>
            </a:r>
          </a:p>
          <a:p>
            <a:pPr lvl="1"/>
            <a:r>
              <a:rPr lang="cs-CZ" dirty="0" smtClean="0"/>
              <a:t>Následuje </a:t>
            </a:r>
            <a:r>
              <a:rPr lang="cs-CZ" dirty="0" err="1" smtClean="0"/>
              <a:t>keratomalacie</a:t>
            </a:r>
            <a:r>
              <a:rPr lang="cs-CZ" dirty="0" smtClean="0"/>
              <a:t> (vředy na rohovkách) s úplným rozpadem přední části oka a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oslepnutím</a:t>
            </a:r>
          </a:p>
          <a:p>
            <a:r>
              <a:rPr lang="cs-CZ" dirty="0" smtClean="0"/>
              <a:t>Bezpečná </a:t>
            </a:r>
            <a:r>
              <a:rPr lang="cs-CZ" b="1" dirty="0" smtClean="0"/>
              <a:t>horní hranice příjmu vitaminu </a:t>
            </a:r>
            <a:r>
              <a:rPr lang="cs-CZ" dirty="0" smtClean="0"/>
              <a:t>A je u dospělých do 3 mg/den</a:t>
            </a:r>
          </a:p>
          <a:p>
            <a:r>
              <a:rPr lang="cs-CZ" smtClean="0">
                <a:solidFill>
                  <a:schemeClr val="tx2">
                    <a:lumMod val="75000"/>
                  </a:schemeClr>
                </a:solidFill>
              </a:rPr>
              <a:t>EFSA*</a:t>
            </a:r>
            <a:r>
              <a:rPr lang="cs-CZ" smtClean="0"/>
              <a:t> </a:t>
            </a:r>
            <a:r>
              <a:rPr lang="cs-CZ" dirty="0" smtClean="0"/>
              <a:t>doporučuje u žen po menopauze max.1,5 mg/den</a:t>
            </a:r>
          </a:p>
          <a:p>
            <a:pPr lvl="1"/>
            <a:r>
              <a:rPr lang="cs-CZ" dirty="0" smtClean="0"/>
              <a:t>Řada studií dává do souvislosti vysoký příjem vitaminu A </a:t>
            </a:r>
            <a:r>
              <a:rPr lang="cs-CZ" dirty="0" err="1" smtClean="0"/>
              <a:t>a</a:t>
            </a:r>
            <a:r>
              <a:rPr lang="cs-CZ" dirty="0" smtClean="0"/>
              <a:t> snížení kostní </a:t>
            </a:r>
            <a:r>
              <a:rPr lang="cs-CZ" dirty="0" err="1" smtClean="0"/>
              <a:t>denzity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55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Novorozenci</a:t>
            </a:r>
          </a:p>
          <a:p>
            <a:pPr lvl="1"/>
            <a:r>
              <a:rPr lang="cs-CZ" dirty="0" smtClean="0"/>
              <a:t>U novorozenců saturace vitaminu A závislá na příjmu v těhotenství</a:t>
            </a:r>
          </a:p>
          <a:p>
            <a:pPr lvl="2"/>
            <a:r>
              <a:rPr lang="cs-CZ" i="1" dirty="0" smtClean="0"/>
              <a:t>Ženy by měly mít vyváženou stravu – vyvarovat se preparátů (předávkování a riziko poškození plodu)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Děti s častými </a:t>
            </a:r>
            <a:r>
              <a:rPr lang="cs-CZ" dirty="0" err="1" smtClean="0"/>
              <a:t>infekty</a:t>
            </a:r>
            <a:endParaRPr lang="cs-CZ" dirty="0" smtClean="0"/>
          </a:p>
          <a:p>
            <a:pPr lvl="1"/>
            <a:r>
              <a:rPr lang="cs-CZ" dirty="0" smtClean="0"/>
              <a:t>U horečnatých infekčních onemocnění se spotřeba vitaminu A značně zvyšuje a současně dochází ke zvýšenému vylučování</a:t>
            </a:r>
          </a:p>
          <a:p>
            <a:pPr lvl="1"/>
            <a:r>
              <a:rPr lang="cs-CZ" dirty="0" smtClean="0"/>
              <a:t>Zřetel zejména u dětí =&gt; nepatrné zásoby</a:t>
            </a:r>
          </a:p>
          <a:p>
            <a:r>
              <a:rPr lang="cs-CZ" dirty="0" smtClean="0"/>
              <a:t>Senioři</a:t>
            </a:r>
          </a:p>
          <a:p>
            <a:pPr lvl="1"/>
            <a:r>
              <a:rPr lang="cs-CZ" dirty="0" smtClean="0"/>
              <a:t>Jednostrannost výživy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Nedostatkem ohrožené 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70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těhotenství</a:t>
            </a:r>
          </a:p>
          <a:p>
            <a:r>
              <a:rPr lang="cs-CZ" dirty="0" smtClean="0"/>
              <a:t>Měl by být o třetinu vyšší </a:t>
            </a:r>
          </a:p>
          <a:p>
            <a:pPr lvl="1"/>
            <a:r>
              <a:rPr lang="cs-CZ" dirty="0" smtClean="0"/>
              <a:t>Velký význam pro vývoj a zrání plic – </a:t>
            </a:r>
            <a:r>
              <a:rPr lang="cs-CZ" b="1" dirty="0" smtClean="0"/>
              <a:t>dostatečný</a:t>
            </a:r>
            <a:r>
              <a:rPr lang="cs-CZ" dirty="0" smtClean="0"/>
              <a:t> přísun zejm. v 2-3. trimestru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 z jater – </a:t>
            </a:r>
            <a:r>
              <a:rPr lang="cs-CZ" b="1" dirty="0" smtClean="0">
                <a:solidFill>
                  <a:schemeClr val="tx1"/>
                </a:solidFill>
              </a:rPr>
              <a:t>vysoký</a:t>
            </a:r>
            <a:r>
              <a:rPr lang="cs-CZ" dirty="0" smtClean="0">
                <a:solidFill>
                  <a:schemeClr val="tx1"/>
                </a:solidFill>
              </a:rPr>
              <a:t> příjem může vést k tvorbě teratogenně působící kyseliny </a:t>
            </a:r>
            <a:r>
              <a:rPr lang="cs-CZ" dirty="0" err="1" smtClean="0">
                <a:solidFill>
                  <a:schemeClr val="tx1"/>
                </a:solidFill>
              </a:rPr>
              <a:t>retinové</a:t>
            </a:r>
            <a:r>
              <a:rPr lang="cs-CZ" dirty="0" smtClean="0">
                <a:solidFill>
                  <a:schemeClr val="tx1"/>
                </a:solidFill>
              </a:rPr>
              <a:t> (vede ke vzniku poruch ve vývoji plodu)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Zvýšená potřeba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3016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Patří do skupiny </a:t>
            </a:r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karotenoidů</a:t>
            </a:r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smtClean="0"/>
              <a:t>a má dvě podstatné funkce:</a:t>
            </a:r>
          </a:p>
          <a:p>
            <a:pPr lvl="1"/>
            <a:r>
              <a:rPr lang="cs-CZ" dirty="0" smtClean="0"/>
              <a:t>Provitamin A – může z něj vznikat vitamin A</a:t>
            </a:r>
          </a:p>
          <a:p>
            <a:pPr lvl="1"/>
            <a:r>
              <a:rPr lang="cs-CZ" dirty="0" smtClean="0"/>
              <a:t>Jako antioxidační látka chrání před oxidačním poškozením</a:t>
            </a:r>
          </a:p>
          <a:p>
            <a:r>
              <a:rPr lang="cs-CZ" dirty="0" smtClean="0"/>
              <a:t>Z potravy přijímán v nezměněné formě</a:t>
            </a:r>
          </a:p>
          <a:p>
            <a:pPr lvl="1"/>
            <a:r>
              <a:rPr lang="cs-CZ" dirty="0" smtClean="0"/>
              <a:t>v různých tkáních (střevo, játra, plíce) může být přeměněn na vitamin A</a:t>
            </a:r>
          </a:p>
          <a:p>
            <a:r>
              <a:rPr lang="cs-CZ" dirty="0" smtClean="0"/>
              <a:t>Tělo si z něj vytvoří retinol dle své potřeby ?? </a:t>
            </a:r>
          </a:p>
          <a:p>
            <a:pPr lvl="1"/>
            <a:r>
              <a:rPr lang="cs-CZ" dirty="0" smtClean="0"/>
              <a:t>S </a:t>
            </a:r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klesajícím</a:t>
            </a:r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smtClean="0"/>
              <a:t>příjmem vitaminu A </a:t>
            </a:r>
            <a:r>
              <a:rPr lang="cs-CZ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stoupá</a:t>
            </a:r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smtClean="0"/>
              <a:t>štěpení betakarotenu na vitamin A</a:t>
            </a:r>
          </a:p>
          <a:p>
            <a:r>
              <a:rPr lang="cs-CZ" dirty="0" smtClean="0"/>
              <a:t>Vstřebávání</a:t>
            </a:r>
          </a:p>
          <a:p>
            <a:pPr lvl="1"/>
            <a:r>
              <a:rPr lang="cs-CZ" dirty="0" smtClean="0"/>
              <a:t>I bez přítomnosti tuku</a:t>
            </a:r>
          </a:p>
          <a:p>
            <a:pPr lvl="1"/>
            <a:r>
              <a:rPr lang="cs-CZ" dirty="0" smtClean="0"/>
              <a:t>Záleží ve velké míře na způsobu přípravy – př. Mrkev – mechanické porušení rostlinných buněk (výroba šťávy, krátké zahřátí)</a:t>
            </a:r>
          </a:p>
          <a:p>
            <a:pPr lvl="1"/>
            <a:r>
              <a:rPr lang="cs-CZ" dirty="0" smtClean="0"/>
              <a:t>Mrkev za </a:t>
            </a:r>
            <a:r>
              <a:rPr lang="cs-CZ" dirty="0" err="1" smtClean="0"/>
              <a:t>syrova</a:t>
            </a:r>
            <a:r>
              <a:rPr lang="cs-CZ" dirty="0" smtClean="0"/>
              <a:t> – nevstřebává se prakticky nic</a:t>
            </a:r>
          </a:p>
          <a:p>
            <a:pPr lvl="1"/>
            <a:r>
              <a:rPr lang="cs-CZ" dirty="0" smtClean="0"/>
              <a:t>Vysoký obsah pektinu může absorpci betakarotenu omezit</a:t>
            </a:r>
          </a:p>
          <a:p>
            <a:r>
              <a:rPr lang="cs-CZ" dirty="0" smtClean="0"/>
              <a:t>Provitaminy A vykazují </a:t>
            </a:r>
            <a:r>
              <a:rPr lang="cs-CZ" dirty="0" err="1" smtClean="0"/>
              <a:t>antikarcinogenní</a:t>
            </a:r>
            <a:r>
              <a:rPr lang="cs-CZ" dirty="0" smtClean="0"/>
              <a:t> účinky</a:t>
            </a:r>
          </a:p>
          <a:p>
            <a:pPr lvl="1"/>
            <a:r>
              <a:rPr lang="cs-CZ" dirty="0" smtClean="0"/>
              <a:t>Výrazně vyšší antioxidační kapacitu ale mají některé jiné karotenoidy bez vitaminové účinnosti (lykopen, lutein) 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67890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β</a:t>
            </a:r>
            <a:r>
              <a:rPr lang="cs-CZ" dirty="0" smtClean="0"/>
              <a:t>-karoten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02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Výskyt téměř ve všech potravinách rostlinného původu</a:t>
            </a:r>
          </a:p>
          <a:p>
            <a:pPr lvl="1"/>
            <a:r>
              <a:rPr lang="cs-CZ" dirty="0" smtClean="0"/>
              <a:t>Za dobré zdroje platí intenzivně zbarvená zelenina (špenát, kapusta, brokolice, polníček, mrkev – příslušné zpracování!)</a:t>
            </a:r>
          </a:p>
          <a:p>
            <a:r>
              <a:rPr lang="cs-CZ" dirty="0" smtClean="0"/>
              <a:t>O potřebné výši příjmu betakarotenu jsou jen nejasné představy</a:t>
            </a:r>
          </a:p>
          <a:p>
            <a:pPr lvl="1"/>
            <a:r>
              <a:rPr lang="cs-CZ" dirty="0" smtClean="0"/>
              <a:t>Ze studií lze odvodit odhadovanou hodnotu 2-4 mg/den</a:t>
            </a:r>
          </a:p>
          <a:p>
            <a:pPr lvl="1"/>
            <a:r>
              <a:rPr lang="cs-CZ" dirty="0" smtClean="0"/>
              <a:t>Příjem 10 mg betakarotenu/den potravou je nezávadný (DACH)</a:t>
            </a:r>
          </a:p>
          <a:p>
            <a:pPr lvl="1"/>
            <a:r>
              <a:rPr lang="cs-CZ" dirty="0" smtClean="0"/>
              <a:t>Nutnost dalších výzkumů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β</a:t>
            </a:r>
            <a:r>
              <a:rPr lang="cs-CZ" dirty="0" smtClean="0"/>
              <a:t>-karoten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65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VITAMIN 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64" y="3861048"/>
            <a:ext cx="2238375" cy="26955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Workshop na zahřátí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42792" cy="5835352"/>
          </a:xfrm>
        </p:spPr>
        <p:txBody>
          <a:bodyPr>
            <a:normAutofit fontScale="85000" lnSpcReduction="20000"/>
          </a:bodyPr>
          <a:lstStyle/>
          <a:p>
            <a:r>
              <a:rPr lang="cs-CZ" sz="3500" dirty="0" smtClean="0"/>
              <a:t>VÍTE, KOLIK OBSAHUJÍ VYBRANÉ POTRAVINY vitaminu D</a:t>
            </a:r>
          </a:p>
          <a:p>
            <a:pPr lvl="1"/>
            <a:r>
              <a:rPr lang="cs-CZ" dirty="0" smtClean="0"/>
              <a:t>Údaje v IU na100 G potraviny</a:t>
            </a:r>
          </a:p>
          <a:p>
            <a:endParaRPr lang="cs-CZ" sz="3300" dirty="0" smtClean="0"/>
          </a:p>
          <a:p>
            <a:r>
              <a:rPr lang="cs-CZ" sz="3300" dirty="0" smtClean="0"/>
              <a:t>ementál 45 %</a:t>
            </a:r>
          </a:p>
          <a:p>
            <a:r>
              <a:rPr lang="cs-CZ" sz="3300" dirty="0" smtClean="0"/>
              <a:t>tvaroh tučný</a:t>
            </a:r>
          </a:p>
          <a:p>
            <a:r>
              <a:rPr lang="cs-CZ" sz="3300" dirty="0" smtClean="0"/>
              <a:t>losos</a:t>
            </a:r>
          </a:p>
          <a:p>
            <a:r>
              <a:rPr lang="cs-CZ" sz="3300" dirty="0" smtClean="0"/>
              <a:t>olej tresčí játra</a:t>
            </a:r>
          </a:p>
          <a:p>
            <a:r>
              <a:rPr lang="cs-CZ" sz="3300" dirty="0" smtClean="0"/>
              <a:t>vejce</a:t>
            </a:r>
          </a:p>
          <a:p>
            <a:r>
              <a:rPr lang="cs-CZ" sz="3300" dirty="0" smtClean="0"/>
              <a:t>vaječný žloutek</a:t>
            </a:r>
            <a:endParaRPr lang="cs-CZ" sz="33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3140968"/>
            <a:ext cx="4059936" cy="2955032"/>
          </a:xfrm>
        </p:spPr>
        <p:txBody>
          <a:bodyPr>
            <a:normAutofit fontScale="85000" lnSpcReduction="20000"/>
          </a:bodyPr>
          <a:lstStyle/>
          <a:p>
            <a:r>
              <a:rPr lang="cs-CZ" sz="3800" dirty="0" smtClean="0"/>
              <a:t>A	1360 IU</a:t>
            </a:r>
          </a:p>
          <a:p>
            <a:r>
              <a:rPr lang="cs-CZ" sz="3800" dirty="0" smtClean="0"/>
              <a:t>B	447 IU</a:t>
            </a:r>
          </a:p>
          <a:p>
            <a:r>
              <a:rPr lang="cs-CZ" sz="3800" dirty="0" smtClean="0"/>
              <a:t>C	132 IU</a:t>
            </a:r>
          </a:p>
          <a:p>
            <a:r>
              <a:rPr lang="cs-CZ" sz="3800" dirty="0" smtClean="0"/>
              <a:t>D	120 IU</a:t>
            </a:r>
          </a:p>
          <a:p>
            <a:r>
              <a:rPr lang="cs-CZ" sz="3800" dirty="0" smtClean="0"/>
              <a:t>E	41 IU</a:t>
            </a:r>
          </a:p>
          <a:p>
            <a:r>
              <a:rPr lang="cs-CZ" sz="3800" dirty="0" smtClean="0"/>
              <a:t>F	8 IU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831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866357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 smtClean="0"/>
              <a:t>Správné odpovědi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458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Není typický vitamin </a:t>
            </a:r>
          </a:p>
          <a:p>
            <a:pPr lvl="1"/>
            <a:r>
              <a:rPr lang="cs-CZ" dirty="0" smtClean="0"/>
              <a:t>Organismus je schopen jej syntetizovat v kůži vlivem UV záření</a:t>
            </a:r>
          </a:p>
          <a:p>
            <a:pPr lvl="1"/>
            <a:r>
              <a:rPr lang="cs-CZ" dirty="0" smtClean="0"/>
              <a:t>Skupina steroidních </a:t>
            </a:r>
            <a:r>
              <a:rPr lang="cs-CZ" dirty="0" err="1" smtClean="0"/>
              <a:t>prohormonů</a:t>
            </a:r>
            <a:r>
              <a:rPr lang="cs-CZ" dirty="0" smtClean="0"/>
              <a:t> rozpustných v tucích</a:t>
            </a:r>
          </a:p>
          <a:p>
            <a:r>
              <a:rPr lang="cs-CZ" dirty="0" smtClean="0"/>
              <a:t>Výskyt ve dvou hlavních formách</a:t>
            </a:r>
          </a:p>
          <a:p>
            <a:pPr lvl="1"/>
            <a:r>
              <a:rPr lang="cs-CZ" dirty="0" smtClean="0"/>
              <a:t>D2 ergokalciferol</a:t>
            </a:r>
          </a:p>
          <a:p>
            <a:pPr lvl="1"/>
            <a:r>
              <a:rPr lang="cs-CZ" dirty="0" smtClean="0"/>
              <a:t>D3 cholekalciferol </a:t>
            </a:r>
          </a:p>
          <a:p>
            <a:pPr lvl="1"/>
            <a:r>
              <a:rPr lang="cs-CZ" dirty="0" smtClean="0"/>
              <a:t>Obě formy lze získat potravou, D3 i syntézou v kůži</a:t>
            </a:r>
          </a:p>
          <a:p>
            <a:r>
              <a:rPr lang="cs-CZ" dirty="0" smtClean="0"/>
              <a:t>Cholekalciferol (syntetizovaný v kůži) – se v játrech aktivuje </a:t>
            </a:r>
          </a:p>
          <a:p>
            <a:r>
              <a:rPr lang="cs-CZ" dirty="0" smtClean="0"/>
              <a:t>25-hydroxycholekalciferol – ten se dál v ledvinách mění na </a:t>
            </a:r>
          </a:p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Aktivní 1,25-dihydroxycholekalciferol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365760" lvl="1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 D - kalciferol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2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29" y="116632"/>
            <a:ext cx="1981971" cy="200863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7139136" cy="457200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Důležitý regulátor vstřebávání a využití vápníku a fosforu  </a:t>
            </a:r>
          </a:p>
          <a:p>
            <a:pPr lvl="1"/>
            <a:r>
              <a:rPr lang="cs-CZ" i="1" dirty="0" smtClean="0"/>
              <a:t>Vápník – v tenké kličce aktivním transportem</a:t>
            </a:r>
          </a:p>
          <a:p>
            <a:r>
              <a:rPr lang="cs-CZ" dirty="0" smtClean="0"/>
              <a:t>Hlavním zdrojem není potrava (10-20 % *)</a:t>
            </a:r>
          </a:p>
          <a:p>
            <a:r>
              <a:rPr lang="cs-CZ" dirty="0" smtClean="0"/>
              <a:t>Ale dostatečná expozice slunečnímu záření (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insolace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Při přiměřeném slunění/opalování se ho tvoří dostatek v kůži (80-90 % *) </a:t>
            </a:r>
          </a:p>
          <a:p>
            <a:r>
              <a:rPr lang="cs-CZ" dirty="0"/>
              <a:t>S dostatkem oslunění se nepovažuje perorální příjem vitaminu D za </a:t>
            </a:r>
            <a:r>
              <a:rPr lang="cs-CZ" dirty="0" smtClean="0"/>
              <a:t>nutný</a:t>
            </a:r>
          </a:p>
          <a:p>
            <a:r>
              <a:rPr lang="cs-CZ" dirty="0" smtClean="0"/>
              <a:t>ALE jeho </a:t>
            </a:r>
            <a:r>
              <a:rPr lang="cs-CZ" dirty="0"/>
              <a:t>potřeba je závislá na různých faktorech (např. geografických, klimatických a kulturních). </a:t>
            </a:r>
          </a:p>
          <a:p>
            <a:r>
              <a:rPr lang="cs-CZ" dirty="0"/>
              <a:t>WHO doporučuje vystavovat tělo (hlavně obličej a paže) slunečnímu záření po dobu 30 minut </a:t>
            </a:r>
            <a:r>
              <a:rPr lang="cs-CZ" dirty="0" smtClean="0"/>
              <a:t>denně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SLUNEČNÍ VITAMIN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 anchor="ctr">
            <a:noAutofit/>
          </a:bodyPr>
          <a:lstStyle/>
          <a:p>
            <a:r>
              <a:rPr lang="cs-CZ" sz="2200" b="1" dirty="0" smtClean="0">
                <a:solidFill>
                  <a:schemeClr val="tx2">
                    <a:lumMod val="75000"/>
                  </a:schemeClr>
                </a:solidFill>
              </a:rPr>
              <a:t>VITAMINY- </a:t>
            </a:r>
            <a:r>
              <a:rPr lang="cs-CZ" sz="2200" b="1" dirty="0">
                <a:solidFill>
                  <a:schemeClr val="tx2">
                    <a:lumMod val="75000"/>
                  </a:schemeClr>
                </a:solidFill>
              </a:rPr>
              <a:t>organické látky, které je náš organismus schopen syntetizovat pouze ve velmi omezené </a:t>
            </a:r>
            <a:r>
              <a:rPr lang="cs-CZ" sz="2200" b="1" dirty="0" smtClean="0">
                <a:solidFill>
                  <a:schemeClr val="tx2">
                    <a:lumMod val="75000"/>
                  </a:schemeClr>
                </a:solidFill>
              </a:rPr>
              <a:t>míře</a:t>
            </a:r>
          </a:p>
          <a:p>
            <a:r>
              <a:rPr lang="cs-CZ" sz="2200" b="1" dirty="0" smtClean="0">
                <a:solidFill>
                  <a:schemeClr val="tx2">
                    <a:lumMod val="75000"/>
                  </a:schemeClr>
                </a:solidFill>
              </a:rPr>
              <a:t>Nejsou zdrojem energie ani stavebním materiálem</a:t>
            </a:r>
          </a:p>
          <a:p>
            <a:r>
              <a:rPr lang="cs-CZ" sz="2200" b="1" dirty="0" smtClean="0"/>
              <a:t>Přesto nezbytné </a:t>
            </a:r>
            <a:r>
              <a:rPr lang="cs-CZ" sz="2200" b="1" dirty="0"/>
              <a:t>pro normální funkci </a:t>
            </a:r>
            <a:r>
              <a:rPr lang="cs-CZ" sz="2200" b="1" dirty="0" smtClean="0"/>
              <a:t>organismu</a:t>
            </a:r>
          </a:p>
          <a:p>
            <a:pPr lvl="1"/>
            <a:r>
              <a:rPr lang="cs-CZ" sz="2200" b="1" dirty="0" smtClean="0">
                <a:solidFill>
                  <a:schemeClr val="tx1"/>
                </a:solidFill>
              </a:rPr>
              <a:t>Součást katalyzátorů biochemických reakci </a:t>
            </a:r>
          </a:p>
          <a:p>
            <a:r>
              <a:rPr lang="cs-CZ" sz="2200" b="1" dirty="0" smtClean="0">
                <a:solidFill>
                  <a:schemeClr val="tx2">
                    <a:lumMod val="75000"/>
                  </a:schemeClr>
                </a:solidFill>
              </a:rPr>
              <a:t>Proto často nazývány exogenními esenciálními katalyzátory</a:t>
            </a:r>
            <a:endParaRPr lang="cs-CZ" sz="2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200" dirty="0" smtClean="0"/>
              <a:t>Tradiční dělení </a:t>
            </a:r>
            <a:r>
              <a:rPr lang="cs-CZ" sz="2200" dirty="0"/>
              <a:t>tj. podle </a:t>
            </a:r>
            <a:r>
              <a:rPr lang="cs-CZ" sz="2200" b="1" dirty="0" smtClean="0">
                <a:solidFill>
                  <a:schemeClr val="tx2">
                    <a:lumMod val="75000"/>
                  </a:schemeClr>
                </a:solidFill>
              </a:rPr>
              <a:t>rozpustnosti</a:t>
            </a:r>
            <a:r>
              <a:rPr lang="cs-CZ" sz="2200" dirty="0" smtClean="0"/>
              <a:t>, rozeznáváme </a:t>
            </a:r>
            <a:r>
              <a:rPr lang="cs-CZ" sz="2200" dirty="0"/>
              <a:t>dvě skupiny </a:t>
            </a:r>
            <a:endParaRPr lang="cs-CZ" sz="2200" dirty="0" smtClean="0"/>
          </a:p>
          <a:p>
            <a:pPr lvl="1"/>
            <a:r>
              <a:rPr lang="cs-CZ" sz="2200" b="1" dirty="0"/>
              <a:t>V</a:t>
            </a:r>
            <a:r>
              <a:rPr lang="cs-CZ" sz="2200" b="1" dirty="0" smtClean="0"/>
              <a:t>itaminy </a:t>
            </a:r>
            <a:r>
              <a:rPr lang="cs-CZ" sz="2200" b="1" dirty="0"/>
              <a:t>rozpustné ve vodě </a:t>
            </a:r>
            <a:r>
              <a:rPr lang="cs-CZ" sz="2200" b="1" dirty="0" smtClean="0"/>
              <a:t>(hydrofilní) tzv. vitaminy skupiny B (vitaminy B-komplexu) a vitamin C</a:t>
            </a:r>
          </a:p>
          <a:p>
            <a:pPr lvl="1"/>
            <a:r>
              <a:rPr lang="cs-CZ" sz="2200" b="1" dirty="0" smtClean="0"/>
              <a:t>Vitaminy rozpustné v tucích (lipofilní) A D E K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 anchor="ctr">
            <a:noAutofit/>
          </a:bodyPr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4000" dirty="0" smtClean="0"/>
              <a:t>VITAMINY ÚVOD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8988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Důležitý regulátor vstřebávání a využití vápníku a fosforu</a:t>
            </a:r>
          </a:p>
          <a:p>
            <a:pPr lvl="1"/>
            <a:r>
              <a:rPr lang="cs-CZ" dirty="0" smtClean="0"/>
              <a:t>Správná tvorba kostí a zubů</a:t>
            </a:r>
          </a:p>
          <a:p>
            <a:pPr lvl="1"/>
            <a:r>
              <a:rPr lang="cs-CZ" dirty="0" smtClean="0"/>
              <a:t>Vliv na normální koncentraci vápníku v krvi</a:t>
            </a:r>
          </a:p>
          <a:p>
            <a:pPr lvl="1"/>
            <a:r>
              <a:rPr lang="cs-CZ" dirty="0" smtClean="0"/>
              <a:t>Vliv na normální dělení buněk</a:t>
            </a:r>
          </a:p>
          <a:p>
            <a:pPr lvl="1"/>
            <a:r>
              <a:rPr lang="cs-CZ" dirty="0" smtClean="0"/>
              <a:t>Udržení normální funkce imunitního systému</a:t>
            </a:r>
          </a:p>
          <a:p>
            <a:pPr lvl="1"/>
            <a:r>
              <a:rPr lang="cs-CZ" dirty="0" smtClean="0"/>
              <a:t>Udržení normální svalové funkce</a:t>
            </a:r>
          </a:p>
          <a:p>
            <a:r>
              <a:rPr lang="cs-CZ" b="1" dirty="0" smtClean="0"/>
              <a:t>DDD: 5</a:t>
            </a:r>
            <a:r>
              <a:rPr lang="el-GR" b="1" dirty="0" smtClean="0"/>
              <a:t>μ</a:t>
            </a:r>
            <a:r>
              <a:rPr lang="cs-CZ" b="1" dirty="0" smtClean="0"/>
              <a:t>g (10 </a:t>
            </a:r>
            <a:r>
              <a:rPr lang="el-GR" b="1" dirty="0" smtClean="0"/>
              <a:t>μ</a:t>
            </a:r>
            <a:r>
              <a:rPr lang="cs-CZ" b="1" dirty="0" smtClean="0"/>
              <a:t>g) = 200-400 IU</a:t>
            </a:r>
          </a:p>
          <a:p>
            <a:r>
              <a:rPr lang="cs-CZ" b="1" dirty="0" smtClean="0"/>
              <a:t>1</a:t>
            </a:r>
            <a:r>
              <a:rPr lang="el-GR" b="1" dirty="0" smtClean="0"/>
              <a:t>μ</a:t>
            </a:r>
            <a:r>
              <a:rPr lang="cs-CZ" b="1" dirty="0" smtClean="0"/>
              <a:t>g = 40 IU /MU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Dle nových doporučení </a:t>
            </a:r>
            <a:r>
              <a:rPr lang="cs-CZ" sz="3500" b="1" dirty="0" smtClean="0">
                <a:solidFill>
                  <a:srgbClr val="FF0000"/>
                </a:solidFill>
              </a:rPr>
              <a:t>20 </a:t>
            </a:r>
            <a:r>
              <a:rPr lang="el-GR" sz="3500" b="1" dirty="0" smtClean="0">
                <a:solidFill>
                  <a:srgbClr val="FF0000"/>
                </a:solidFill>
              </a:rPr>
              <a:t>μ</a:t>
            </a:r>
            <a:r>
              <a:rPr lang="cs-CZ" sz="3500" b="1" dirty="0" smtClean="0">
                <a:solidFill>
                  <a:srgbClr val="FF0000"/>
                </a:solidFill>
              </a:rPr>
              <a:t>g = 800 IU/den *</a:t>
            </a:r>
          </a:p>
          <a:p>
            <a:r>
              <a:rPr lang="cs-CZ" dirty="0" smtClean="0"/>
              <a:t>Uhrazení denní spotřeby</a:t>
            </a:r>
          </a:p>
          <a:p>
            <a:pPr lvl="1"/>
            <a:r>
              <a:rPr lang="cs-CZ" dirty="0" smtClean="0"/>
              <a:t>Smíšená strava se zařazováním ryb</a:t>
            </a:r>
          </a:p>
          <a:p>
            <a:pPr lvl="1"/>
            <a:r>
              <a:rPr lang="cs-CZ" dirty="0" smtClean="0"/>
              <a:t>Hlavním zdrojem není potrava</a:t>
            </a:r>
          </a:p>
          <a:p>
            <a:pPr lvl="1"/>
            <a:r>
              <a:rPr lang="cs-CZ" dirty="0" smtClean="0"/>
              <a:t>Při adekvátním oslunění se ho dostatek tvoří v kůži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VÝZNAM VITAMINU 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096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>Doporučený příjem vitaminu D</a:t>
            </a:r>
            <a:br>
              <a:rPr lang="cs-CZ" sz="3200" dirty="0" smtClean="0"/>
            </a:br>
            <a:r>
              <a:rPr lang="cs-CZ" sz="3200" dirty="0" smtClean="0"/>
              <a:t>DACH, Referenční hodnoty pro příjem živin, 2011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300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Vitamin D je absorbován spolu s tuky ve střevě a transportován v chylomikronech lymfatickým systémem do jater – zde skladován a metabolizován</a:t>
            </a:r>
          </a:p>
          <a:p>
            <a:r>
              <a:rPr lang="cs-CZ" dirty="0" smtClean="0"/>
              <a:t>Rozsah absorpce cca 80 % (DACH, 2011)</a:t>
            </a:r>
          </a:p>
          <a:p>
            <a:r>
              <a:rPr lang="cs-CZ" dirty="0" smtClean="0"/>
              <a:t>Za vlastní aktivní formu vitaminu D je považován</a:t>
            </a:r>
          </a:p>
          <a:p>
            <a:pPr lvl="1"/>
            <a:r>
              <a:rPr lang="el-GR" b="1" dirty="0" smtClean="0">
                <a:solidFill>
                  <a:srgbClr val="FF0000"/>
                </a:solidFill>
              </a:rPr>
              <a:t>1α</a:t>
            </a:r>
            <a:r>
              <a:rPr lang="cs-CZ" b="1" dirty="0" smtClean="0">
                <a:solidFill>
                  <a:srgbClr val="FF0000"/>
                </a:solidFill>
              </a:rPr>
              <a:t>, 25-dihydroxycholekalciferol (</a:t>
            </a:r>
            <a:r>
              <a:rPr lang="cs-CZ" b="1" dirty="0" err="1" smtClean="0">
                <a:solidFill>
                  <a:srgbClr val="FF0000"/>
                </a:solidFill>
              </a:rPr>
              <a:t>kalcitriol</a:t>
            </a:r>
            <a:r>
              <a:rPr lang="cs-CZ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cs-CZ" dirty="0" smtClean="0"/>
              <a:t>10x účinnější než cholekalciferol (D3) i než </a:t>
            </a:r>
          </a:p>
          <a:p>
            <a:pPr lvl="1"/>
            <a:r>
              <a:rPr lang="cs-CZ" dirty="0" smtClean="0"/>
              <a:t>25 – </a:t>
            </a:r>
            <a:r>
              <a:rPr lang="cs-CZ" dirty="0" err="1" smtClean="0"/>
              <a:t>hydroxycholekalciferol</a:t>
            </a:r>
            <a:r>
              <a:rPr lang="cs-CZ" dirty="0" smtClean="0"/>
              <a:t> (</a:t>
            </a:r>
            <a:r>
              <a:rPr lang="cs-CZ" dirty="0" err="1" smtClean="0"/>
              <a:t>kalcidiol</a:t>
            </a:r>
            <a:r>
              <a:rPr lang="cs-CZ" dirty="0" smtClean="0"/>
              <a:t>)</a:t>
            </a:r>
          </a:p>
          <a:p>
            <a:r>
              <a:rPr lang="cs-CZ" dirty="0" smtClean="0"/>
              <a:t>Je hlavní hormon, který je nezbytný pro podporu vápníku a kostní homeostázy</a:t>
            </a:r>
          </a:p>
          <a:p>
            <a:r>
              <a:rPr lang="cs-CZ" dirty="0" smtClean="0"/>
              <a:t>Působí prostřednictvím vazby na receptor vitaminu D (VDR)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2744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2" y="1556792"/>
            <a:ext cx="8534400" cy="490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Syntéza, aktivace vitaminu D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32872" y="1844824"/>
            <a:ext cx="8229600" cy="45720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7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778168"/>
              </p:ext>
            </p:extLst>
          </p:nvPr>
        </p:nvGraphicFramePr>
        <p:xfrm>
          <a:off x="467544" y="908720"/>
          <a:ext cx="8280921" cy="5557422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760307"/>
                <a:gridCol w="2760307"/>
                <a:gridCol w="2760307"/>
              </a:tblGrid>
              <a:tr h="388842">
                <a:tc>
                  <a:txBody>
                    <a:bodyPr/>
                    <a:lstStyle/>
                    <a:p>
                      <a:r>
                        <a:rPr lang="cs-CZ" dirty="0" smtClean="0"/>
                        <a:t>Potravina 100</a:t>
                      </a:r>
                      <a:r>
                        <a:rPr lang="cs-CZ" baseline="0" dirty="0" smtClean="0"/>
                        <a:t> 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Vitamin  D (IU)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Procent z DDD (200-400IU)</a:t>
                      </a:r>
                      <a:endParaRPr lang="cs-CZ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cs-CZ" dirty="0" smtClean="0"/>
                        <a:t>Úhoř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800% /400%</a:t>
                      </a:r>
                      <a:endParaRPr lang="cs-CZ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cs-CZ" dirty="0" smtClean="0"/>
                        <a:t>Sleď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460%/230%</a:t>
                      </a:r>
                      <a:endParaRPr lang="cs-CZ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Šproty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260%/130%</a:t>
                      </a:r>
                      <a:endParaRPr lang="cs-CZ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cs-CZ" dirty="0" smtClean="0"/>
                        <a:t>Losos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480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240%/170%</a:t>
                      </a:r>
                      <a:endParaRPr lang="cs-CZ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cs-CZ" dirty="0" smtClean="0"/>
                        <a:t>Pstruh mořský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220%/110%</a:t>
                      </a:r>
                      <a:endParaRPr lang="cs-CZ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cs-CZ" dirty="0" smtClean="0"/>
                        <a:t>Sardinka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200%/100%</a:t>
                      </a:r>
                      <a:endParaRPr lang="cs-CZ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cs-CZ" dirty="0" smtClean="0"/>
                        <a:t>Tuňák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120%/60%</a:t>
                      </a:r>
                      <a:endParaRPr lang="cs-CZ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cs-CZ" dirty="0" smtClean="0"/>
                        <a:t>Uzený losos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100%/50%</a:t>
                      </a:r>
                      <a:endParaRPr lang="cs-CZ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cs-CZ" dirty="0" smtClean="0"/>
                        <a:t>Ementál 45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60%/30%</a:t>
                      </a:r>
                      <a:endParaRPr lang="cs-CZ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cs-CZ" dirty="0" smtClean="0"/>
                        <a:t>Máslo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20%/10%</a:t>
                      </a:r>
                      <a:endParaRPr lang="cs-CZ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cs-CZ" dirty="0" smtClean="0"/>
                        <a:t>Mléko plnotučné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0,4%/0?2%</a:t>
                      </a:r>
                      <a:endParaRPr lang="cs-CZ" dirty="0"/>
                    </a:p>
                  </a:txBody>
                  <a:tcPr/>
                </a:tc>
              </a:tr>
              <a:tr h="388842">
                <a:tc>
                  <a:txBody>
                    <a:bodyPr/>
                    <a:lstStyle/>
                    <a:p>
                      <a:r>
                        <a:rPr lang="cs-CZ" dirty="0" smtClean="0"/>
                        <a:t>Vaječný</a:t>
                      </a:r>
                      <a:r>
                        <a:rPr lang="cs-CZ" baseline="0" dirty="0" smtClean="0"/>
                        <a:t> žloutek (1ks)</a:t>
                      </a:r>
                    </a:p>
                    <a:p>
                      <a:r>
                        <a:rPr lang="cs-CZ" sz="1600" dirty="0" smtClean="0"/>
                        <a:t>                                 (100g)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</a:t>
                      </a:r>
                    </a:p>
                    <a:p>
                      <a:r>
                        <a:rPr lang="cs-CZ" dirty="0" smtClean="0"/>
                        <a:t>300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10%/5%</a:t>
                      </a:r>
                    </a:p>
                    <a:p>
                      <a:r>
                        <a:rPr lang="cs-CZ" dirty="0" smtClean="0"/>
                        <a:t>150%/75%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504056"/>
          </a:xfrm>
        </p:spPr>
        <p:txBody>
          <a:bodyPr anchor="ctr">
            <a:noAutofit/>
          </a:bodyPr>
          <a:lstStyle/>
          <a:p>
            <a:pPr algn="ctr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000" b="1" dirty="0" smtClean="0"/>
              <a:t>Zdroje vitaminu D (100 g potraviny)</a:t>
            </a:r>
            <a:br>
              <a:rPr lang="cs-CZ" sz="2000" b="1" dirty="0" smtClean="0"/>
            </a:br>
            <a:r>
              <a:rPr lang="cs-CZ" sz="2000" b="1" dirty="0" smtClean="0"/>
              <a:t>volně dle Velíška, 2011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11708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229600" cy="4572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 smtClean="0">
                    <a:solidFill>
                      <a:srgbClr val="FF0000"/>
                    </a:solidFill>
                  </a:rPr>
                  <a:t>Deficience (!!!)</a:t>
                </a:r>
              </a:p>
              <a:p>
                <a:pPr marL="457200" lvl="1" indent="0">
                  <a:buNone/>
                </a:pPr>
                <a:r>
                  <a:rPr lang="cs-CZ" dirty="0" smtClean="0"/>
                  <a:t>&lt; 20 </a:t>
                </a:r>
                <a:r>
                  <a:rPr lang="cs-CZ" dirty="0" err="1" smtClean="0"/>
                  <a:t>ng</a:t>
                </a:r>
                <a:r>
                  <a:rPr lang="cs-CZ" dirty="0" smtClean="0"/>
                  <a:t>/ml, tzn. Pod 50 </a:t>
                </a:r>
                <a:r>
                  <a:rPr lang="cs-CZ" dirty="0" err="1" smtClean="0"/>
                  <a:t>nmol</a:t>
                </a:r>
                <a:r>
                  <a:rPr lang="cs-CZ" dirty="0" smtClean="0"/>
                  <a:t>/l</a:t>
                </a:r>
              </a:p>
              <a:p>
                <a:r>
                  <a:rPr lang="cs-CZ" dirty="0" smtClean="0">
                    <a:solidFill>
                      <a:srgbClr val="FF0000"/>
                    </a:solidFill>
                  </a:rPr>
                  <a:t>Insuficience</a:t>
                </a:r>
              </a:p>
              <a:p>
                <a:pPr marL="457200" lvl="1" indent="0">
                  <a:buNone/>
                </a:pPr>
                <a:r>
                  <a:rPr lang="cs-CZ" dirty="0" smtClean="0"/>
                  <a:t>20-29 </a:t>
                </a:r>
                <a:r>
                  <a:rPr lang="cs-CZ" dirty="0" err="1" smtClean="0"/>
                  <a:t>ng</a:t>
                </a:r>
                <a:r>
                  <a:rPr lang="cs-CZ" dirty="0" smtClean="0"/>
                  <a:t>/ml, tzn. 50-72,5 </a:t>
                </a:r>
                <a:r>
                  <a:rPr lang="cs-CZ" dirty="0" err="1" smtClean="0"/>
                  <a:t>nmol</a:t>
                </a:r>
                <a:r>
                  <a:rPr lang="cs-CZ" dirty="0" smtClean="0"/>
                  <a:t>/l</a:t>
                </a:r>
              </a:p>
              <a:p>
                <a:r>
                  <a:rPr lang="cs-CZ" dirty="0" smtClean="0">
                    <a:solidFill>
                      <a:schemeClr val="tx2">
                        <a:lumMod val="75000"/>
                      </a:schemeClr>
                    </a:solidFill>
                  </a:rPr>
                  <a:t>Suficience</a:t>
                </a:r>
                <a:r>
                  <a:rPr lang="cs-CZ" dirty="0" smtClean="0"/>
                  <a:t> (=optimální hladina) </a:t>
                </a:r>
              </a:p>
              <a:p>
                <a:pPr marL="457200" lvl="1" indent="0">
                  <a:buNone/>
                </a:pPr>
                <a:r>
                  <a:rPr lang="cs-CZ" dirty="0" smtClean="0"/>
                  <a:t>Rozpětí mezi 30-80 </a:t>
                </a:r>
                <a:r>
                  <a:rPr lang="cs-CZ" dirty="0" err="1" smtClean="0"/>
                  <a:t>ng</a:t>
                </a:r>
                <a:r>
                  <a:rPr lang="cs-CZ" dirty="0" smtClean="0"/>
                  <a:t>/ml, tzn. 75-200nmol/l</a:t>
                </a:r>
                <a:endParaRPr lang="cs-CZ" dirty="0"/>
              </a:p>
              <a:p>
                <a:r>
                  <a:rPr lang="cs-CZ" dirty="0"/>
                  <a:t>Z</a:t>
                </a:r>
                <a:r>
                  <a:rPr lang="cs-CZ" dirty="0" smtClean="0"/>
                  <a:t>a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toxickou</a:t>
                </a:r>
                <a:r>
                  <a:rPr lang="cs-CZ" dirty="0" smtClean="0"/>
                  <a:t> je považována hladina</a:t>
                </a:r>
              </a:p>
              <a:p>
                <a:pPr marL="800100" lvl="1" indent="-342900">
                  <a:buFont typeface="Wingdings"/>
                  <a:buChar char="Ø"/>
                </a:pPr>
                <a:r>
                  <a:rPr lang="cs-CZ" dirty="0" smtClean="0"/>
                  <a:t>80 </a:t>
                </a:r>
                <a:r>
                  <a:rPr lang="cs-CZ" dirty="0" err="1" smtClean="0"/>
                  <a:t>ng</a:t>
                </a:r>
                <a:r>
                  <a:rPr lang="cs-CZ" dirty="0" smtClean="0"/>
                  <a:t>/ml, tzn. &gt; 200 </a:t>
                </a:r>
                <a:r>
                  <a:rPr lang="cs-CZ" dirty="0" err="1" smtClean="0"/>
                  <a:t>nmol</a:t>
                </a:r>
                <a:r>
                  <a:rPr lang="cs-CZ" dirty="0" smtClean="0"/>
                  <a:t>/l</a:t>
                </a:r>
              </a:p>
              <a:p>
                <a:pPr marL="91440" indent="0">
                  <a:buNone/>
                </a:pPr>
                <a:r>
                  <a:rPr lang="cs-CZ" dirty="0">
                    <a:solidFill>
                      <a:prstClr val="black"/>
                    </a:solidFill>
                  </a:rPr>
                  <a:t>Vzájemný vztah jednotek, ve kterých jsou udávány </a:t>
                </a:r>
                <a:r>
                  <a:rPr lang="cs-CZ" b="1" dirty="0">
                    <a:solidFill>
                      <a:srgbClr val="FF0000"/>
                    </a:solidFill>
                  </a:rPr>
                  <a:t>sérové</a:t>
                </a:r>
                <a:r>
                  <a:rPr lang="cs-CZ" dirty="0">
                    <a:solidFill>
                      <a:prstClr val="black"/>
                    </a:solidFill>
                  </a:rPr>
                  <a:t> hladiny 25(OH)vitaminu</a:t>
                </a:r>
                <a:endParaRPr lang="cs-CZ" dirty="0"/>
              </a:p>
              <a:p>
                <a:r>
                  <a:rPr lang="cs-CZ" dirty="0"/>
                  <a:t>Hladiny se obvykle uvádí v </a:t>
                </a:r>
                <a:r>
                  <a:rPr lang="cs-CZ" dirty="0" err="1"/>
                  <a:t>nmol</a:t>
                </a:r>
                <a:r>
                  <a:rPr lang="cs-CZ" dirty="0"/>
                  <a:t>/l nebo v </a:t>
                </a:r>
                <a:r>
                  <a:rPr lang="cs-CZ" dirty="0" err="1"/>
                  <a:t>ng</a:t>
                </a:r>
                <a:r>
                  <a:rPr lang="cs-CZ" dirty="0"/>
                  <a:t>/ml</a:t>
                </a:r>
              </a:p>
              <a:p>
                <a:r>
                  <a:rPr lang="cs-CZ" dirty="0"/>
                  <a:t>Přičemž </a:t>
                </a:r>
                <a14:m>
                  <m:oMath xmlns:m="http://schemas.openxmlformats.org/officeDocument/2006/math"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𝒏𝒎𝒐𝒍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𝒍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𝒏𝒈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𝒎𝒍</m:t>
                    </m:r>
                  </m:oMath>
                </a14:m>
                <a:endParaRPr lang="cs-CZ" b="1" dirty="0">
                  <a:solidFill>
                    <a:srgbClr val="FF0000"/>
                  </a:solidFill>
                </a:endParaRPr>
              </a:p>
              <a:p>
                <a:pPr marL="434340" indent="-342900">
                  <a:buFont typeface="Wingdings"/>
                  <a:buChar char="Ø"/>
                </a:pPr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229600" cy="4572000"/>
              </a:xfrm>
              <a:blipFill rotWithShape="1">
                <a:blip r:embed="rId3"/>
                <a:stretch>
                  <a:fillRect l="-593" t="-1867" b="-24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789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POJMY – hladiny vitaminu D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zásobení vitaminem D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402013" cy="236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1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4704"/>
                <a:ext cx="8229600" cy="5331296"/>
              </a:xfrm>
            </p:spPr>
            <p:txBody>
              <a:bodyPr>
                <a:noAutofit/>
              </a:bodyPr>
              <a:lstStyle/>
              <a:p>
                <a:r>
                  <a:rPr lang="cs-CZ" sz="2400" dirty="0" smtClean="0">
                    <a:solidFill>
                      <a:srgbClr val="FF0000"/>
                    </a:solidFill>
                  </a:rPr>
                  <a:t>Křivice</a:t>
                </a:r>
                <a:r>
                  <a:rPr lang="cs-CZ" sz="2400" dirty="0" smtClean="0"/>
                  <a:t> (důsledek hypovitaminózy u dětí)</a:t>
                </a:r>
              </a:p>
              <a:p>
                <a:pPr lvl="1"/>
                <a:r>
                  <a:rPr lang="cs-CZ" dirty="0" smtClean="0"/>
                  <a:t>Deformace skeletu, zbytnění v růstových zónách (vybočená kolena, caput quadratum)</a:t>
                </a:r>
              </a:p>
              <a:p>
                <a:r>
                  <a:rPr lang="cs-CZ" sz="2400" dirty="0" err="1" smtClean="0">
                    <a:solidFill>
                      <a:srgbClr val="FF0000"/>
                    </a:solidFill>
                  </a:rPr>
                  <a:t>Osteomalácie</a:t>
                </a:r>
                <a:r>
                  <a:rPr lang="cs-CZ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sz="2400" dirty="0" smtClean="0"/>
                  <a:t>(demineralizace a přestavba  plně vyvinutých kostí)</a:t>
                </a:r>
              </a:p>
              <a:p>
                <a:pPr lvl="1"/>
                <a:r>
                  <a:rPr lang="cs-CZ" dirty="0" smtClean="0"/>
                  <a:t>Typické pruhovité zóny přestavby, ve kterých může dojít ke spontánním frakturám</a:t>
                </a:r>
              </a:p>
              <a:p>
                <a:r>
                  <a:rPr lang="cs-CZ" sz="2400" dirty="0" smtClean="0"/>
                  <a:t>Minimální hladina, u které byl pozorován efekt snížení výskytu zlomenin musela být vyšší </a:t>
                </a:r>
                <a:r>
                  <a:rPr lang="cs-CZ" sz="2400" dirty="0"/>
                  <a:t>n</a:t>
                </a:r>
                <a:r>
                  <a:rPr lang="cs-CZ" sz="2400" dirty="0" smtClean="0"/>
                  <a:t>ež </a:t>
                </a:r>
                <a:r>
                  <a:rPr lang="cs-CZ" sz="2400" dirty="0" smtClean="0">
                    <a:solidFill>
                      <a:srgbClr val="FF0000"/>
                    </a:solidFill>
                  </a:rPr>
                  <a:t>30 </a:t>
                </a:r>
                <a:r>
                  <a:rPr lang="cs-CZ" sz="2400" dirty="0" err="1" smtClean="0">
                    <a:solidFill>
                      <a:srgbClr val="FF0000"/>
                    </a:solidFill>
                  </a:rPr>
                  <a:t>ng</a:t>
                </a:r>
                <a:r>
                  <a:rPr lang="cs-CZ" sz="2400" dirty="0" smtClean="0">
                    <a:solidFill>
                      <a:srgbClr val="FF0000"/>
                    </a:solidFill>
                  </a:rPr>
                  <a:t>/ml (74 </a:t>
                </a:r>
                <a:r>
                  <a:rPr lang="cs-CZ" sz="2400" dirty="0" err="1" smtClean="0">
                    <a:solidFill>
                      <a:srgbClr val="FF0000"/>
                    </a:solidFill>
                  </a:rPr>
                  <a:t>nmol</a:t>
                </a:r>
                <a:r>
                  <a:rPr lang="cs-CZ" sz="2400" dirty="0" smtClean="0">
                    <a:solidFill>
                      <a:srgbClr val="FF0000"/>
                    </a:solidFill>
                  </a:rPr>
                  <a:t>/l)</a:t>
                </a:r>
              </a:p>
              <a:p>
                <a:pPr lvl="1"/>
                <a:r>
                  <a:rPr lang="cs-CZ" dirty="0" smtClean="0"/>
                  <a:t>Což zároveň určuje práh pro optimální úrovně 25 (OH) D pro prevenci zlomenin</a:t>
                </a:r>
              </a:p>
              <a:p>
                <a:r>
                  <a:rPr lang="cs-CZ" sz="2400" dirty="0"/>
                  <a:t>Deficience vitaminu D </a:t>
                </a:r>
                <a:r>
                  <a:rPr lang="cs-CZ" sz="2400" dirty="0" smtClean="0"/>
                  <a:t>vede k porušení homeostázy vápníku a metabolismu fosfátů</a:t>
                </a:r>
              </a:p>
              <a:p>
                <a:pPr lvl="1"/>
                <a:r>
                  <a:rPr lang="cs-CZ" dirty="0" err="1" smtClean="0"/>
                  <a:t>Hypokalcemii</a:t>
                </a:r>
                <a:endParaRPr lang="cs-CZ" dirty="0" smtClean="0"/>
              </a:p>
              <a:p>
                <a:pPr lvl="1"/>
                <a:r>
                  <a:rPr lang="cs-CZ" dirty="0" err="1" smtClean="0"/>
                  <a:t>Hypofosfatemii</a:t>
                </a:r>
                <a:endParaRPr lang="cs-CZ" dirty="0"/>
              </a:p>
              <a:p>
                <a:pPr lvl="1"/>
                <a:r>
                  <a:rPr lang="cs-CZ" dirty="0"/>
                  <a:t>K</a:t>
                </a:r>
                <a:r>
                  <a:rPr lang="cs-CZ" dirty="0" smtClean="0"/>
                  <a:t> </a:t>
                </a:r>
                <a:r>
                  <a:rPr lang="cs-CZ" dirty="0"/>
                  <a:t>sekundární </a:t>
                </a:r>
                <a:r>
                  <a:rPr lang="cs-CZ" dirty="0" err="1"/>
                  <a:t>hyperparatyreóze</a:t>
                </a:r>
                <a:r>
                  <a:rPr lang="cs-CZ" dirty="0"/>
                  <a:t>, zvýšenému kostnímu obratu a kostní ztrátě (</a:t>
                </a:r>
                <a:r>
                  <a:rPr lang="cs-CZ" b="1" dirty="0">
                    <a:solidFill>
                      <a:srgbClr val="FF0000"/>
                    </a:solidFill>
                    <a:latin typeface="Franklin Gothic Medium"/>
                  </a:rPr>
                  <a:t>→ </a:t>
                </a:r>
                <a14:m>
                  <m:oMath xmlns:m="http://schemas.openxmlformats.org/officeDocument/2006/math"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𝒎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ůž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𝒆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𝒗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é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𝒔𝒕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𝒌𝒆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𝒛𝒗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ýš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𝒆𝒏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é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𝒎𝒖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𝒓𝒊𝒛𝒊𝒌𝒖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cs-CZ" b="1" i="1">
                        <a:solidFill>
                          <a:srgbClr val="FF0000"/>
                        </a:solidFill>
                        <a:latin typeface="Cambria Math"/>
                      </a:rPr>
                      <m:t>𝒛𝒍𝒐𝒎𝒆𝒏𝒊𝒏</m:t>
                    </m:r>
                    <m:r>
                      <a:rPr lang="cs-CZ" i="1">
                        <a:latin typeface="Cambria Math"/>
                      </a:rPr>
                      <m:t>)</m:t>
                    </m:r>
                  </m:oMath>
                </a14:m>
                <a:endParaRPr lang="cs-CZ" dirty="0" smtClean="0"/>
              </a:p>
              <a:p>
                <a:endParaRPr lang="cs-CZ" sz="2400" dirty="0"/>
              </a:p>
              <a:p>
                <a:endParaRPr lang="cs-CZ" sz="16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4704"/>
                <a:ext cx="8229600" cy="5331296"/>
              </a:xfrm>
              <a:blipFill rotWithShape="1">
                <a:blip r:embed="rId3"/>
                <a:stretch>
                  <a:fillRect l="-519" t="-914" r="-1556" b="-42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06896"/>
          </a:xfrm>
        </p:spPr>
        <p:txBody>
          <a:bodyPr>
            <a:normAutofit/>
          </a:bodyPr>
          <a:lstStyle/>
          <a:p>
            <a:r>
              <a:rPr lang="cs-CZ" sz="3000" dirty="0" smtClean="0"/>
              <a:t>Hladiny vitaminu D - hypovitaminóza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74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6334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sz="1800" dirty="0">
                    <a:solidFill>
                      <a:srgbClr val="FF0000"/>
                    </a:solidFill>
                  </a:rPr>
                  <a:t>Myopatie</a:t>
                </a:r>
                <a:r>
                  <a:rPr lang="cs-CZ" sz="1800" dirty="0"/>
                  <a:t> – riziko pádů</a:t>
                </a:r>
              </a:p>
              <a:p>
                <a:pPr lvl="1"/>
                <a:r>
                  <a:rPr lang="cs-CZ" sz="1800" dirty="0"/>
                  <a:t>Účinek na osteoklasty  - nízká hladina vitaminu D stimuluje osteoklasty – kostní </a:t>
                </a:r>
                <a:r>
                  <a:rPr lang="cs-CZ" sz="1800" dirty="0" smtClean="0"/>
                  <a:t>resorpce</a:t>
                </a:r>
              </a:p>
              <a:p>
                <a:pPr lvl="1"/>
                <a:r>
                  <a:rPr lang="cs-CZ" sz="1800" dirty="0" smtClean="0"/>
                  <a:t>Zvýšení (</a:t>
                </a:r>
                <a:r>
                  <a:rPr lang="cs-CZ" sz="1800" dirty="0" err="1" smtClean="0"/>
                  <a:t>resp.normalizace</a:t>
                </a:r>
                <a:r>
                  <a:rPr lang="cs-CZ" sz="1800" dirty="0" smtClean="0"/>
                  <a:t>) hladin vitaminu D spojena se snížením pádů u starší populace </a:t>
                </a:r>
              </a:p>
              <a:p>
                <a:pPr lvl="1"/>
                <a:r>
                  <a:rPr lang="cs-CZ" sz="1800" dirty="0" smtClean="0"/>
                  <a:t>Léčba </a:t>
                </a:r>
                <a:r>
                  <a:rPr lang="cs-CZ" sz="1800" dirty="0"/>
                  <a:t>deficience vitaminu D důležitým aspektem účinné léčby osteoporózy</a:t>
                </a:r>
              </a:p>
              <a:p>
                <a:pPr lvl="1"/>
                <a:r>
                  <a:rPr lang="cs-CZ" sz="1800" dirty="0"/>
                  <a:t>Nižší než optimální hladiny vitaminu D přispívá  ke vzniku osteoporózy ve </a:t>
                </a:r>
                <a:r>
                  <a:rPr lang="cs-CZ" sz="1800" dirty="0" smtClean="0"/>
                  <a:t>stáří</a:t>
                </a:r>
              </a:p>
              <a:p>
                <a:pPr lvl="1"/>
                <a:r>
                  <a:rPr lang="cs-CZ" sz="1800" dirty="0" smtClean="0"/>
                  <a:t>Nedostatek vitaminu D způsobí nižší absorpci vápníku ve střevě</a:t>
                </a:r>
              </a:p>
              <a:p>
                <a:pPr lvl="1"/>
                <a:r>
                  <a:rPr lang="cs-CZ" sz="1800" dirty="0" smtClean="0"/>
                  <a:t>Léčba nedostatku </a:t>
                </a:r>
                <a:r>
                  <a:rPr lang="cs-CZ" sz="1800" dirty="0" err="1" smtClean="0"/>
                  <a:t>vit.D</a:t>
                </a:r>
                <a:r>
                  <a:rPr lang="cs-CZ" sz="1800" dirty="0" smtClean="0"/>
                  <a:t> současně vede  ke zvýšení kostní </a:t>
                </a:r>
                <a:r>
                  <a:rPr lang="cs-CZ" sz="1800" dirty="0" err="1" smtClean="0"/>
                  <a:t>denzity</a:t>
                </a:r>
                <a:endParaRPr lang="cs-CZ" sz="1800" dirty="0" smtClean="0"/>
              </a:p>
              <a:p>
                <a:pPr lvl="1"/>
                <a:endParaRPr lang="cs-CZ" sz="1800" dirty="0"/>
              </a:p>
              <a:p>
                <a:r>
                  <a:rPr lang="cs-CZ" sz="1800" b="1" dirty="0"/>
                  <a:t>Nízká hladina vitaminu D vede k zvýšení krevního tlaku </a:t>
                </a:r>
              </a:p>
              <a:p>
                <a:pPr lvl="1"/>
                <a:r>
                  <a:rPr lang="cs-CZ" sz="1800" dirty="0" err="1"/>
                  <a:t>Kalcitriol</a:t>
                </a:r>
                <a:r>
                  <a:rPr lang="cs-CZ" sz="1800" dirty="0"/>
                  <a:t> blokuje biosyntézu reninu</a:t>
                </a:r>
              </a:p>
              <a:p>
                <a:pPr lvl="1"/>
                <a:r>
                  <a:rPr lang="cs-CZ" sz="1800" dirty="0"/>
                  <a:t>Nízká hladina </a:t>
                </a:r>
                <a:r>
                  <a:rPr lang="cs-CZ" sz="1800" dirty="0">
                    <a:latin typeface="Franklin Gothic Medium"/>
                  </a:rPr>
                  <a:t>→</a:t>
                </a:r>
                <a:r>
                  <a:rPr lang="cs-CZ" sz="1800" dirty="0"/>
                  <a:t>nízká úroveň blokace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→</m:t>
                    </m:r>
                    <m:r>
                      <a:rPr lang="cs-CZ" sz="1800" i="1">
                        <a:latin typeface="Cambria Math"/>
                      </a:rPr>
                      <m:t>𝑣𝑦𝑠𝑜𝑘</m:t>
                    </m:r>
                    <m:r>
                      <a:rPr lang="cs-CZ" sz="1800" i="1">
                        <a:latin typeface="Cambria Math"/>
                      </a:rPr>
                      <m:t>ý </m:t>
                    </m:r>
                    <m:r>
                      <a:rPr lang="cs-CZ" sz="1800" i="1">
                        <a:latin typeface="Cambria Math"/>
                      </a:rPr>
                      <m:t>𝑘𝑟𝑒𝑣𝑛</m:t>
                    </m:r>
                    <m:r>
                      <a:rPr lang="cs-CZ" sz="1800" i="1">
                        <a:latin typeface="Cambria Math"/>
                      </a:rPr>
                      <m:t>í </m:t>
                    </m:r>
                    <m:r>
                      <a:rPr lang="cs-CZ" sz="1800" i="1">
                        <a:latin typeface="Cambria Math"/>
                      </a:rPr>
                      <m:t>𝑡𝑙𝑎𝑘</m:t>
                    </m:r>
                    <m:r>
                      <a:rPr lang="cs-CZ" sz="1800" i="1">
                        <a:latin typeface="Cambria Math"/>
                      </a:rPr>
                      <m:t> </m:t>
                    </m:r>
                  </m:oMath>
                </a14:m>
                <a:endParaRPr lang="cs-CZ" sz="1800" dirty="0" smtClean="0"/>
              </a:p>
              <a:p>
                <a:r>
                  <a:rPr lang="cs-CZ" sz="1800" dirty="0" smtClean="0"/>
                  <a:t>Deficience vitaminu D vede k </a:t>
                </a:r>
                <a:r>
                  <a:rPr lang="cs-CZ" sz="1800" b="1" dirty="0" smtClean="0">
                    <a:solidFill>
                      <a:srgbClr val="FF0000"/>
                    </a:solidFill>
                  </a:rPr>
                  <a:t>sekundární </a:t>
                </a:r>
                <a:r>
                  <a:rPr lang="cs-CZ" sz="1800" b="1" dirty="0" err="1" smtClean="0">
                    <a:solidFill>
                      <a:srgbClr val="FF0000"/>
                    </a:solidFill>
                  </a:rPr>
                  <a:t>hyperparathyreóze</a:t>
                </a:r>
                <a:endParaRPr lang="cs-CZ" sz="1800" b="1" dirty="0" smtClean="0">
                  <a:solidFill>
                    <a:srgbClr val="FF0000"/>
                  </a:solidFill>
                </a:endParaRPr>
              </a:p>
              <a:p>
                <a:pPr lvl="2"/>
                <a:r>
                  <a:rPr lang="cs-CZ" sz="1800" dirty="0" smtClean="0"/>
                  <a:t>Parathormon stimuluje 1-hydroxylázu (přeměna na aktivní metabolit v ledvinách)</a:t>
                </a:r>
              </a:p>
              <a:p>
                <a:pPr lvl="2"/>
                <a:r>
                  <a:rPr lang="cs-CZ" sz="1800" dirty="0" smtClean="0"/>
                  <a:t>Málo vitaminu D = stimulace sekrece parathormonu</a:t>
                </a:r>
                <a:endParaRPr lang="cs-CZ" sz="1800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63344"/>
              </a:xfrm>
              <a:blipFill rotWithShape="1">
                <a:blip r:embed="rId3"/>
                <a:stretch>
                  <a:fillRect l="-148" t="-952" r="-4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111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Vitamin D a nádory</a:t>
            </a:r>
          </a:p>
          <a:p>
            <a:pPr lvl="1"/>
            <a:r>
              <a:rPr lang="cs-CZ" dirty="0" smtClean="0"/>
              <a:t>vitamin D hraje roli ve zvýšení rizika rozvoje nádorů</a:t>
            </a:r>
          </a:p>
          <a:p>
            <a:pPr lvl="1"/>
            <a:r>
              <a:rPr lang="cs-CZ" dirty="0" smtClean="0"/>
              <a:t>Nádory tlustého střeva, prostaty, prsu</a:t>
            </a:r>
          </a:p>
          <a:p>
            <a:r>
              <a:rPr lang="cs-CZ" dirty="0" smtClean="0"/>
              <a:t>Zvýšení rizika pro diabetes mellitus 1. i 2. typu</a:t>
            </a:r>
          </a:p>
          <a:p>
            <a:r>
              <a:rPr lang="cs-CZ" dirty="0" smtClean="0"/>
              <a:t>Cílovými orgány vitaminu D nejen kosti</a:t>
            </a:r>
          </a:p>
          <a:p>
            <a:pPr lvl="1"/>
            <a:r>
              <a:rPr lang="cs-CZ" dirty="0" smtClean="0"/>
              <a:t>Tenké střevo, ledviny, příštítná tělíska, slinivka, žaludek, mozek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Epidemiologické studie naznačují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64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Rezervní kapacita</a:t>
            </a:r>
          </a:p>
          <a:p>
            <a:pPr lvl="1"/>
            <a:r>
              <a:rPr lang="cs-CZ" dirty="0" smtClean="0"/>
              <a:t>Doba, pro kterou je potřeba vitaminu kryta rezervami organismu</a:t>
            </a:r>
          </a:p>
          <a:p>
            <a:pPr lvl="1"/>
            <a:r>
              <a:rPr lang="cs-CZ" dirty="0" smtClean="0"/>
              <a:t>Vitamin A 1-2 roky, </a:t>
            </a:r>
            <a:r>
              <a:rPr lang="cs-CZ" dirty="0" err="1" smtClean="0"/>
              <a:t>thiamin</a:t>
            </a:r>
            <a:r>
              <a:rPr lang="cs-CZ" dirty="0" smtClean="0"/>
              <a:t> 4-10 dní</a:t>
            </a:r>
          </a:p>
          <a:p>
            <a:pPr lvl="1"/>
            <a:r>
              <a:rPr lang="cs-CZ" dirty="0" smtClean="0"/>
              <a:t>Zásoba v játrech (méně) a v tukové tkání (vázány na </a:t>
            </a:r>
            <a:r>
              <a:rPr lang="cs-CZ" dirty="0" err="1" smtClean="0"/>
              <a:t>triacylglyceroly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Hypovitaminosa</a:t>
            </a:r>
            <a:endParaRPr lang="cs-CZ" dirty="0" smtClean="0"/>
          </a:p>
          <a:p>
            <a:pPr lvl="1"/>
            <a:r>
              <a:rPr lang="cs-CZ" dirty="0" smtClean="0"/>
              <a:t>Nedostatek (deficience) některého z vitaminů</a:t>
            </a:r>
          </a:p>
          <a:p>
            <a:r>
              <a:rPr lang="cs-CZ" dirty="0" err="1" smtClean="0"/>
              <a:t>Avitaminosa</a:t>
            </a:r>
            <a:endParaRPr lang="cs-CZ" dirty="0" smtClean="0"/>
          </a:p>
          <a:p>
            <a:pPr lvl="1"/>
            <a:r>
              <a:rPr lang="cs-CZ" dirty="0" smtClean="0"/>
              <a:t>Přechodný úplný nedostatek vitaminu, projevující se poruchou některých biochemických procesů</a:t>
            </a:r>
          </a:p>
          <a:p>
            <a:r>
              <a:rPr lang="cs-CZ" dirty="0" err="1" smtClean="0"/>
              <a:t>Hypervitaminosa</a:t>
            </a:r>
            <a:endParaRPr lang="cs-CZ" dirty="0" smtClean="0"/>
          </a:p>
          <a:p>
            <a:pPr lvl="1"/>
            <a:r>
              <a:rPr lang="cs-CZ" dirty="0" smtClean="0"/>
              <a:t>Nadměrným příjmem lipofilních tiaminů skupiny A </a:t>
            </a:r>
            <a:r>
              <a:rPr lang="cs-CZ" dirty="0" err="1" smtClean="0"/>
              <a:t>a</a:t>
            </a:r>
            <a:r>
              <a:rPr lang="cs-CZ" dirty="0" smtClean="0"/>
              <a:t> D</a:t>
            </a:r>
          </a:p>
          <a:p>
            <a:pPr lvl="1"/>
            <a:r>
              <a:rPr lang="cs-CZ" dirty="0" smtClean="0"/>
              <a:t>Rovněž poruchy některých procesů, až těžká onemocnění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04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Starší osoby</a:t>
            </a:r>
          </a:p>
          <a:p>
            <a:pPr lvl="1"/>
            <a:r>
              <a:rPr lang="cs-CZ" dirty="0" smtClean="0"/>
              <a:t>Nedostatečný pobyt na slunci</a:t>
            </a:r>
          </a:p>
          <a:p>
            <a:pPr lvl="1"/>
            <a:r>
              <a:rPr lang="cs-CZ" dirty="0" smtClean="0"/>
              <a:t>Po 65 roku věku klesá schopnost získat vitamin D ze slunečního svitu</a:t>
            </a:r>
          </a:p>
          <a:p>
            <a:pPr lvl="1"/>
            <a:r>
              <a:rPr lang="cs-CZ" dirty="0" smtClean="0"/>
              <a:t>Zároveň se snižuje schopnost ledvin přeměnit vitamin D na jeho aktivní metabolit</a:t>
            </a:r>
          </a:p>
          <a:p>
            <a:pPr lvl="1"/>
            <a:r>
              <a:rPr lang="cs-CZ" dirty="0" smtClean="0"/>
              <a:t>+ méně pestrý jídelníček a s ním spojený nízký příjem vitaminu D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 Institucionalizované osoby, tzn. Osoby v domovech dlouhodobé péče či léčebnách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Rizikové 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6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běžné stravy nepravděpodobný</a:t>
            </a:r>
          </a:p>
          <a:p>
            <a:r>
              <a:rPr lang="cs-CZ" dirty="0" smtClean="0"/>
              <a:t>Spotřeba doplňků stravy – multivitaminové přípravky</a:t>
            </a:r>
          </a:p>
          <a:p>
            <a:pPr lvl="1"/>
            <a:r>
              <a:rPr lang="cs-CZ" dirty="0" smtClean="0"/>
              <a:t>Koncentrovaná forma, může dojít k hypervitaminóze</a:t>
            </a:r>
          </a:p>
          <a:p>
            <a:pPr marL="0" indent="0">
              <a:buNone/>
            </a:pPr>
            <a:r>
              <a:rPr lang="cs-CZ" dirty="0" smtClean="0"/>
              <a:t>Vede k:</a:t>
            </a:r>
            <a:endParaRPr lang="cs-CZ" dirty="0"/>
          </a:p>
          <a:p>
            <a:r>
              <a:rPr lang="cs-CZ" dirty="0" err="1"/>
              <a:t>H</a:t>
            </a:r>
            <a:r>
              <a:rPr lang="cs-CZ" dirty="0" err="1" smtClean="0"/>
              <a:t>yperkalcemii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smtClean="0"/>
              <a:t>Zvýšená </a:t>
            </a:r>
            <a:r>
              <a:rPr lang="cs-CZ" dirty="0"/>
              <a:t>resorpce Ca2+ ve střevě</a:t>
            </a:r>
          </a:p>
          <a:p>
            <a:r>
              <a:rPr lang="cs-CZ" dirty="0" err="1"/>
              <a:t>Hyperfosfatemii</a:t>
            </a:r>
            <a:r>
              <a:rPr lang="cs-CZ" dirty="0"/>
              <a:t> 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Nadbytek vitaminu 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3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Kdy </a:t>
            </a:r>
            <a:r>
              <a:rPr lang="cs-CZ" dirty="0" err="1" smtClean="0">
                <a:solidFill>
                  <a:srgbClr val="FF0000"/>
                </a:solidFill>
              </a:rPr>
              <a:t>suplementovat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r>
              <a:rPr lang="cs-CZ" dirty="0" smtClean="0"/>
              <a:t>Zánětlivá onemocnění střev </a:t>
            </a:r>
          </a:p>
          <a:p>
            <a:pPr lvl="1"/>
            <a:r>
              <a:rPr lang="cs-CZ" dirty="0" smtClean="0"/>
              <a:t>Crohnova choroba, ulcerózní kolitida</a:t>
            </a:r>
          </a:p>
          <a:p>
            <a:r>
              <a:rPr lang="cs-CZ" dirty="0" smtClean="0"/>
              <a:t>Celiakie </a:t>
            </a:r>
          </a:p>
          <a:p>
            <a:r>
              <a:rPr lang="cs-CZ" dirty="0" smtClean="0"/>
              <a:t>Laktózová intolerance</a:t>
            </a:r>
          </a:p>
          <a:p>
            <a:r>
              <a:rPr lang="cs-CZ" dirty="0" err="1" smtClean="0"/>
              <a:t>Bariatrická</a:t>
            </a:r>
            <a:r>
              <a:rPr lang="cs-CZ" dirty="0" smtClean="0"/>
              <a:t> chirurgie</a:t>
            </a:r>
          </a:p>
          <a:p>
            <a:r>
              <a:rPr lang="cs-CZ" dirty="0" smtClean="0"/>
              <a:t>Jaterní onemocnění </a:t>
            </a:r>
          </a:p>
          <a:p>
            <a:r>
              <a:rPr lang="cs-CZ" dirty="0"/>
              <a:t>M</a:t>
            </a:r>
            <a:r>
              <a:rPr lang="cs-CZ" dirty="0" smtClean="0"/>
              <a:t>alnutrice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sluníčko a ryby nestačí …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574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Fortifikace = obohacení (dané potraviny) na koncentrace vyšší, potřebné z různých důvodů</a:t>
            </a:r>
          </a:p>
          <a:p>
            <a:r>
              <a:rPr lang="cs-CZ" dirty="0" smtClean="0"/>
              <a:t>Vitamin D2 (ergokalciferol) se přidává např. </a:t>
            </a:r>
          </a:p>
          <a:p>
            <a:pPr lvl="1"/>
            <a:r>
              <a:rPr lang="cs-CZ" dirty="0" smtClean="0"/>
              <a:t>do margarinu</a:t>
            </a:r>
          </a:p>
          <a:p>
            <a:pPr lvl="1"/>
            <a:r>
              <a:rPr lang="cs-CZ" dirty="0" smtClean="0"/>
              <a:t>do některých obilovin (tzv. snídaňové cereálie)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Fortifikované potraviny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955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3" descr="ncprheum0921-f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240" y="1124744"/>
            <a:ext cx="59893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US" altLang="cs-CZ" sz="18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Figure 1 </a:t>
            </a:r>
            <a:r>
              <a:rPr lang="en-US" altLang="cs-CZ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vitamin D metabolic pathway</a:t>
            </a:r>
            <a:br>
              <a:rPr lang="en-US" altLang="cs-CZ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914400" y="6237312"/>
            <a:ext cx="7239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hangingPunct="0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altLang="cs-CZ" sz="1200" dirty="0">
                <a:latin typeface="Arial" charset="0"/>
              </a:rPr>
              <a:t>Wolff AE </a:t>
            </a:r>
            <a:r>
              <a:rPr lang="en-GB" altLang="cs-CZ" sz="1200" i="1" dirty="0">
                <a:latin typeface="Arial" charset="0"/>
              </a:rPr>
              <a:t>et al. </a:t>
            </a:r>
            <a:r>
              <a:rPr lang="en-GB" altLang="cs-CZ" sz="1200" dirty="0">
                <a:latin typeface="Arial" charset="0"/>
              </a:rPr>
              <a:t>(2008) </a:t>
            </a:r>
            <a:r>
              <a:rPr lang="en-US" altLang="cs-CZ" sz="1200" dirty="0">
                <a:latin typeface="Arial" charset="0"/>
              </a:rPr>
              <a:t>Vitamin D and musculoskeletal health </a:t>
            </a:r>
            <a:br>
              <a:rPr lang="en-US" altLang="cs-CZ" sz="1200" dirty="0">
                <a:latin typeface="Arial" charset="0"/>
              </a:rPr>
            </a:br>
            <a:r>
              <a:rPr lang="en-US" altLang="cs-CZ" sz="1200" i="1" dirty="0">
                <a:latin typeface="Arial" charset="0"/>
              </a:rPr>
              <a:t>Nat </a:t>
            </a:r>
            <a:r>
              <a:rPr lang="en-US" altLang="cs-CZ" sz="1200" i="1" dirty="0" err="1">
                <a:latin typeface="Arial" charset="0"/>
              </a:rPr>
              <a:t>Clin</a:t>
            </a:r>
            <a:r>
              <a:rPr lang="en-US" altLang="cs-CZ" sz="1200" i="1" dirty="0">
                <a:latin typeface="Arial" charset="0"/>
              </a:rPr>
              <a:t> </a:t>
            </a:r>
            <a:r>
              <a:rPr lang="en-US" altLang="cs-CZ" sz="1200" i="1" dirty="0" err="1">
                <a:latin typeface="Arial" charset="0"/>
              </a:rPr>
              <a:t>Pract</a:t>
            </a:r>
            <a:r>
              <a:rPr lang="en-US" altLang="cs-CZ" sz="1200" i="1" dirty="0">
                <a:latin typeface="Arial" charset="0"/>
              </a:rPr>
              <a:t> </a:t>
            </a:r>
            <a:r>
              <a:rPr lang="en-GB" altLang="cs-CZ" sz="1200" i="1" dirty="0" err="1">
                <a:latin typeface="Arial" charset="0"/>
              </a:rPr>
              <a:t>Rheumatol</a:t>
            </a:r>
            <a:r>
              <a:rPr lang="en-US" altLang="cs-CZ" sz="1200" dirty="0">
                <a:latin typeface="Arial" charset="0"/>
              </a:rPr>
              <a:t> doi:10.1038/</a:t>
            </a:r>
            <a:r>
              <a:rPr lang="en-GB" altLang="cs-CZ" sz="1200" dirty="0">
                <a:latin typeface="Arial" charset="0"/>
              </a:rPr>
              <a:t>ncprheum0921</a:t>
            </a:r>
          </a:p>
        </p:txBody>
      </p:sp>
    </p:spTree>
    <p:extLst>
      <p:ext uri="{BB962C8B-B14F-4D97-AF65-F5344CB8AC3E}">
        <p14:creationId xmlns:p14="http://schemas.microsoft.com/office/powerpoint/2010/main" val="15406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Závěrečný kvíz </a:t>
            </a:r>
            <a:r>
              <a:rPr lang="cs-CZ" dirty="0" smtClean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184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800" dirty="0" smtClean="0"/>
              <a:t>A. s věkem roste</a:t>
            </a:r>
          </a:p>
          <a:p>
            <a:r>
              <a:rPr lang="cs-CZ" sz="4800" dirty="0" smtClean="0"/>
              <a:t>B. s věkem se nemění, rozdíly jsou pouze mezi pohlavími</a:t>
            </a:r>
          </a:p>
          <a:p>
            <a:r>
              <a:rPr lang="cs-CZ" sz="4800" dirty="0" smtClean="0"/>
              <a:t>C. s věkem klesá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1. Schopnost syntézy vitaminu D v kůži: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6385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3A447"/>
              </a:buClr>
            </a:pPr>
            <a:r>
              <a:rPr lang="cs-CZ" sz="4800" dirty="0">
                <a:solidFill>
                  <a:prstClr val="white"/>
                </a:solidFill>
              </a:rPr>
              <a:t>A. s věkem roste</a:t>
            </a:r>
          </a:p>
          <a:p>
            <a:pPr lvl="0">
              <a:buClr>
                <a:srgbClr val="F3A447"/>
              </a:buClr>
            </a:pPr>
            <a:r>
              <a:rPr lang="cs-CZ" sz="4800" dirty="0">
                <a:solidFill>
                  <a:prstClr val="white"/>
                </a:solidFill>
              </a:rPr>
              <a:t>B. s věkem se nemění, rozdíly jsou pouze mezi pohlavími</a:t>
            </a:r>
          </a:p>
          <a:p>
            <a:pPr lvl="0">
              <a:buClr>
                <a:srgbClr val="F3A447"/>
              </a:buClr>
            </a:pPr>
            <a:r>
              <a:rPr lang="cs-CZ" sz="4800" dirty="0">
                <a:solidFill>
                  <a:srgbClr val="FF0000"/>
                </a:solidFill>
              </a:rPr>
              <a:t>C. s věkem klesá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b="1" dirty="0"/>
              <a:t>Schopnost syntézy vitaminu D v </a:t>
            </a:r>
            <a:r>
              <a:rPr lang="cs-CZ" sz="4400" b="1" dirty="0" smtClean="0"/>
              <a:t>kůži: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2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099048"/>
          </a:xfrm>
        </p:spPr>
        <p:txBody>
          <a:bodyPr/>
          <a:lstStyle/>
          <a:p>
            <a:r>
              <a:rPr lang="cs-CZ" dirty="0" smtClean="0"/>
              <a:t>A. Mrkev</a:t>
            </a:r>
          </a:p>
          <a:p>
            <a:r>
              <a:rPr lang="cs-CZ" dirty="0" smtClean="0"/>
              <a:t>B. Losos</a:t>
            </a:r>
          </a:p>
          <a:p>
            <a:r>
              <a:rPr lang="cs-CZ" dirty="0" smtClean="0"/>
              <a:t>C. Žloutek </a:t>
            </a:r>
          </a:p>
          <a:p>
            <a:r>
              <a:rPr lang="cs-CZ" dirty="0" smtClean="0"/>
              <a:t>D. Tvaroh</a:t>
            </a:r>
          </a:p>
          <a:p>
            <a:r>
              <a:rPr lang="cs-CZ" dirty="0" smtClean="0"/>
              <a:t>E. Játra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219200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2. Kterou/é potravinu/y můžeme označit jako významný zdroj vitaminu A i  D?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4042779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A. Mrkev</a:t>
            </a:r>
          </a:p>
          <a:p>
            <a:r>
              <a:rPr lang="cs-CZ" dirty="0"/>
              <a:t>B. </a:t>
            </a:r>
            <a:r>
              <a:rPr lang="cs-CZ" dirty="0">
                <a:solidFill>
                  <a:srgbClr val="FF0000"/>
                </a:solidFill>
              </a:rPr>
              <a:t>Losos</a:t>
            </a:r>
          </a:p>
          <a:p>
            <a:r>
              <a:rPr lang="cs-CZ" dirty="0"/>
              <a:t>C. </a:t>
            </a:r>
            <a:r>
              <a:rPr lang="cs-CZ" dirty="0">
                <a:solidFill>
                  <a:srgbClr val="FF0000"/>
                </a:solidFill>
              </a:rPr>
              <a:t>Žloutek </a:t>
            </a:r>
          </a:p>
          <a:p>
            <a:r>
              <a:rPr lang="cs-CZ" dirty="0"/>
              <a:t>D. Tvaroh</a:t>
            </a:r>
          </a:p>
          <a:p>
            <a:r>
              <a:rPr lang="cs-CZ" dirty="0"/>
              <a:t>E. Játra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Kterou/é potravinu/y můžeme označit jako významný zdroj vitaminu A i  D?</a:t>
            </a:r>
          </a:p>
        </p:txBody>
      </p:sp>
    </p:spTree>
    <p:extLst>
      <p:ext uri="{BB962C8B-B14F-4D97-AF65-F5344CB8AC3E}">
        <p14:creationId xmlns:p14="http://schemas.microsoft.com/office/powerpoint/2010/main" val="335174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cs-CZ" sz="2900" dirty="0" smtClean="0"/>
          </a:p>
          <a:p>
            <a:pPr algn="ctr"/>
            <a:r>
              <a:rPr lang="cs-CZ" sz="4000" dirty="0" smtClean="0"/>
              <a:t>Vitamin A – RETINOL</a:t>
            </a:r>
          </a:p>
          <a:p>
            <a:pPr algn="ctr"/>
            <a:r>
              <a:rPr lang="cs-CZ" sz="4000" dirty="0" smtClean="0"/>
              <a:t>Vitamin D – KALCIFEROL</a:t>
            </a:r>
          </a:p>
          <a:p>
            <a:pPr algn="ctr"/>
            <a:r>
              <a:rPr lang="cs-CZ" sz="4000" dirty="0" smtClean="0"/>
              <a:t>Vitamin E – TOKOFEROL</a:t>
            </a:r>
          </a:p>
          <a:p>
            <a:pPr algn="ctr"/>
            <a:r>
              <a:rPr lang="cs-CZ" sz="4000" dirty="0" smtClean="0"/>
              <a:t>Vitamin K – FYLOCHINON</a:t>
            </a:r>
          </a:p>
          <a:p>
            <a:r>
              <a:rPr lang="cs-CZ" sz="4000" dirty="0" smtClean="0"/>
              <a:t>Základní charakteristika</a:t>
            </a:r>
          </a:p>
          <a:p>
            <a:pPr lvl="1"/>
            <a:r>
              <a:rPr lang="cs-CZ" sz="4000" dirty="0" smtClean="0"/>
              <a:t>Rozpustné v tucích</a:t>
            </a:r>
          </a:p>
          <a:p>
            <a:pPr lvl="1"/>
            <a:r>
              <a:rPr lang="cs-CZ" sz="4000" dirty="0" smtClean="0"/>
              <a:t>Pro vstřebání je nutná žluč</a:t>
            </a:r>
          </a:p>
          <a:p>
            <a:pPr lvl="1"/>
            <a:r>
              <a:rPr lang="cs-CZ" sz="4000" dirty="0" smtClean="0"/>
              <a:t>Ukládají se v tkáních</a:t>
            </a:r>
          </a:p>
          <a:p>
            <a:pPr lvl="1"/>
            <a:r>
              <a:rPr lang="cs-CZ" sz="4000" dirty="0" smtClean="0"/>
              <a:t>V nadbytku mohou být toxické</a:t>
            </a:r>
          </a:p>
          <a:p>
            <a:pPr algn="r"/>
            <a:r>
              <a:rPr lang="cs-CZ" sz="4000" dirty="0" smtClean="0"/>
              <a:t>Základní dělení</a:t>
            </a:r>
            <a:endParaRPr lang="cs-CZ" sz="4000" dirty="0"/>
          </a:p>
          <a:p>
            <a:pPr lvl="1" algn="r"/>
            <a:r>
              <a:rPr lang="cs-CZ" sz="4000" dirty="0" smtClean="0"/>
              <a:t>PODLE FUNKCE – v organismu působí jako: </a:t>
            </a:r>
          </a:p>
          <a:p>
            <a:pPr lvl="2" algn="r"/>
            <a:r>
              <a:rPr lang="cs-CZ" sz="4000" dirty="0" smtClean="0"/>
              <a:t>Koenzymy</a:t>
            </a:r>
          </a:p>
          <a:p>
            <a:pPr lvl="2" algn="r"/>
            <a:r>
              <a:rPr lang="cs-CZ" sz="4000" dirty="0" smtClean="0"/>
              <a:t>Antioxidační látky</a:t>
            </a:r>
          </a:p>
          <a:p>
            <a:pPr lvl="2" algn="r"/>
            <a:r>
              <a:rPr lang="cs-CZ" sz="4000" dirty="0" smtClean="0"/>
              <a:t>Hormonálně aktivní látky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Vitaminy rozpustné v tucích (</a:t>
            </a:r>
            <a:r>
              <a:rPr lang="cs-CZ" dirty="0" err="1" smtClean="0"/>
              <a:t>liposolubilní</a:t>
            </a:r>
            <a:r>
              <a:rPr lang="cs-CZ" dirty="0" smtClean="0"/>
              <a:t>, </a:t>
            </a:r>
            <a:r>
              <a:rPr lang="cs-CZ" dirty="0" err="1" smtClean="0"/>
              <a:t>hydrofobni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7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altLang="cs-CZ" sz="5000" smtClean="0"/>
              <a:t>True or False.  </a:t>
            </a:r>
          </a:p>
          <a:p>
            <a:pPr algn="ctr">
              <a:buFont typeface="Wingdings 2" pitchFamily="18" charset="2"/>
              <a:buNone/>
            </a:pPr>
            <a:r>
              <a:rPr lang="en-US" altLang="cs-CZ" sz="5000" smtClean="0"/>
              <a:t>Vitamin D is not necessary for Calcium to be absorbed in the body.</a:t>
            </a:r>
          </a:p>
        </p:txBody>
      </p:sp>
    </p:spTree>
    <p:extLst>
      <p:ext uri="{BB962C8B-B14F-4D97-AF65-F5344CB8AC3E}">
        <p14:creationId xmlns:p14="http://schemas.microsoft.com/office/powerpoint/2010/main" val="1013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altLang="cs-CZ" sz="5000" smtClean="0"/>
              <a:t>True or False.  </a:t>
            </a:r>
          </a:p>
          <a:p>
            <a:pPr algn="ctr">
              <a:buFont typeface="Wingdings 2" pitchFamily="18" charset="2"/>
              <a:buNone/>
            </a:pPr>
            <a:r>
              <a:rPr lang="en-US" altLang="cs-CZ" sz="5000" smtClean="0"/>
              <a:t>Vitamin D is not necessary for Calcium to be absorbed by the body.</a:t>
            </a:r>
          </a:p>
        </p:txBody>
      </p:sp>
      <p:sp>
        <p:nvSpPr>
          <p:cNvPr id="4" name="Oval 3"/>
          <p:cNvSpPr/>
          <p:nvPr/>
        </p:nvSpPr>
        <p:spPr>
          <a:xfrm>
            <a:off x="4572000" y="1371600"/>
            <a:ext cx="24384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139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789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353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DACH.</a:t>
            </a:r>
            <a:r>
              <a:rPr lang="cs-CZ" i="1" dirty="0" smtClean="0"/>
              <a:t> Referenční </a:t>
            </a:r>
            <a:r>
              <a:rPr lang="cs-CZ" i="1" dirty="0"/>
              <a:t>hodnoty pro příjem živin</a:t>
            </a:r>
            <a:r>
              <a:rPr lang="cs-CZ" dirty="0"/>
              <a:t>. V ČR 1. vyd. Praha: Společnost pro výživu, 2011, s. 61-74. ISBN 978-80-254-6987-3.</a:t>
            </a:r>
            <a:endParaRPr lang="cs-CZ" dirty="0" smtClean="0"/>
          </a:p>
          <a:p>
            <a:r>
              <a:rPr lang="en-US" dirty="0" smtClean="0"/>
              <a:t>European Food Safety Authority - </a:t>
            </a:r>
            <a:r>
              <a:rPr lang="en-US" dirty="0" err="1" smtClean="0"/>
              <a:t>Evropský</a:t>
            </a:r>
            <a:r>
              <a:rPr lang="en-US" dirty="0" smtClean="0"/>
              <a:t> </a:t>
            </a:r>
            <a:r>
              <a:rPr lang="en-US" dirty="0" err="1" smtClean="0"/>
              <a:t>úřad</a:t>
            </a:r>
            <a:r>
              <a:rPr lang="en-US" dirty="0" smtClean="0"/>
              <a:t> pro </a:t>
            </a:r>
            <a:r>
              <a:rPr lang="en-US" dirty="0" err="1" smtClean="0"/>
              <a:t>bezpečnost</a:t>
            </a:r>
            <a:r>
              <a:rPr lang="en-US" dirty="0" smtClean="0"/>
              <a:t> </a:t>
            </a:r>
            <a:r>
              <a:rPr lang="en-US" dirty="0" err="1" smtClean="0"/>
              <a:t>potravin</a:t>
            </a:r>
            <a:r>
              <a:rPr lang="cs-CZ" dirty="0" smtClean="0"/>
              <a:t>. Dostupné z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http://www.efsa.europa.eu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</a:p>
          <a:p>
            <a:r>
              <a:rPr lang="cs-CZ" dirty="0">
                <a:latin typeface="arial"/>
              </a:rPr>
              <a:t>FOJTÍK, Petr. Výživa a sekundární osteoporóza. </a:t>
            </a:r>
            <a:r>
              <a:rPr lang="cs-CZ" i="1" dirty="0">
                <a:latin typeface="arial"/>
              </a:rPr>
              <a:t>Interní Med.</a:t>
            </a:r>
            <a:r>
              <a:rPr lang="cs-CZ" dirty="0">
                <a:latin typeface="arial"/>
              </a:rPr>
              <a:t> [online]. 2009, roč. 11, č. 12, s. 561-568 [cit. 2014-11-11]. Dostupné z: </a:t>
            </a:r>
            <a:r>
              <a:rPr lang="cs-CZ" dirty="0">
                <a:latin typeface="arial"/>
                <a:hlinkClick r:id="rId3"/>
              </a:rPr>
              <a:t>http://www.internimedicina.cz/pdfs/int/2009/12/08.pdf</a:t>
            </a:r>
            <a:r>
              <a:rPr lang="cs-CZ" dirty="0">
                <a:latin typeface="arial"/>
              </a:rPr>
              <a:t> </a:t>
            </a:r>
            <a:endParaRPr lang="cs-CZ" dirty="0" smtClean="0">
              <a:latin typeface="arial"/>
            </a:endParaRPr>
          </a:p>
          <a:p>
            <a:r>
              <a:rPr lang="cs-CZ" dirty="0" smtClean="0"/>
              <a:t>VELÍŠEK</a:t>
            </a:r>
            <a:r>
              <a:rPr lang="cs-CZ" dirty="0"/>
              <a:t>, Jan. </a:t>
            </a:r>
            <a:r>
              <a:rPr lang="cs-CZ" i="1" dirty="0"/>
              <a:t>Chemie potravin</a:t>
            </a:r>
            <a:r>
              <a:rPr lang="cs-CZ" dirty="0"/>
              <a:t>. </a:t>
            </a:r>
            <a:r>
              <a:rPr lang="cs-CZ" dirty="0" err="1"/>
              <a:t>Rozš</a:t>
            </a:r>
            <a:r>
              <a:rPr lang="cs-CZ" dirty="0"/>
              <a:t>. a </a:t>
            </a:r>
            <a:r>
              <a:rPr lang="cs-CZ" dirty="0" err="1"/>
              <a:t>přeprac</a:t>
            </a:r>
            <a:r>
              <a:rPr lang="cs-CZ" dirty="0"/>
              <a:t>. 3. vyd. Tábor: OSSIS, 2009, </a:t>
            </a:r>
            <a:r>
              <a:rPr lang="cs-CZ" dirty="0" err="1"/>
              <a:t>xxii</a:t>
            </a:r>
            <a:r>
              <a:rPr lang="cs-CZ" dirty="0"/>
              <a:t>, 580 s. ISBN 978-80-86659-17-6.</a:t>
            </a:r>
          </a:p>
          <a:p>
            <a:r>
              <a:rPr lang="cs-CZ" dirty="0">
                <a:latin typeface="Tahoma"/>
              </a:rPr>
              <a:t>MUDr. Richard </a:t>
            </a:r>
            <a:r>
              <a:rPr lang="cs-CZ" dirty="0" err="1">
                <a:latin typeface="Tahoma"/>
              </a:rPr>
              <a:t>Pikner</a:t>
            </a:r>
            <a:r>
              <a:rPr lang="cs-CZ" dirty="0">
                <a:latin typeface="Tahoma"/>
              </a:rPr>
              <a:t>, Ph.D.: Jaká má být hladina vitaminu D a doporučené dávkování?. CEVA [online] 16. říjen 2012 , poslední aktualizace 16. říjen 2012 [cit. ]. Dostupný z WWW: </a:t>
            </a:r>
            <a:r>
              <a:rPr lang="cs-CZ" dirty="0">
                <a:latin typeface="Tahoma"/>
                <a:hlinkClick r:id="rId4"/>
              </a:rPr>
              <a:t>http://www.ceva-edu.cz/</a:t>
            </a:r>
            <a:r>
              <a:rPr lang="cs-CZ" dirty="0" err="1">
                <a:latin typeface="Tahoma"/>
                <a:hlinkClick r:id="rId4"/>
              </a:rPr>
              <a:t>mod</a:t>
            </a:r>
            <a:r>
              <a:rPr lang="cs-CZ" dirty="0">
                <a:latin typeface="Tahoma"/>
                <a:hlinkClick r:id="rId4"/>
              </a:rPr>
              <a:t>/data/</a:t>
            </a:r>
            <a:r>
              <a:rPr lang="cs-CZ" dirty="0" err="1">
                <a:latin typeface="Tahoma"/>
                <a:hlinkClick r:id="rId4"/>
              </a:rPr>
              <a:t>view.php?d</a:t>
            </a:r>
            <a:r>
              <a:rPr lang="cs-CZ" dirty="0">
                <a:latin typeface="Tahoma"/>
                <a:hlinkClick r:id="rId4"/>
              </a:rPr>
              <a:t>=13&amp;rid=178</a:t>
            </a:r>
            <a:r>
              <a:rPr lang="cs-CZ" dirty="0">
                <a:latin typeface="Tahoma"/>
              </a:rPr>
              <a:t>. ISSN 1803-8999</a:t>
            </a:r>
            <a:r>
              <a:rPr lang="cs-CZ" dirty="0" smtClean="0">
                <a:latin typeface="Tahoma"/>
              </a:rPr>
              <a:t>.</a:t>
            </a:r>
          </a:p>
          <a:p>
            <a:r>
              <a:rPr lang="cs-CZ" dirty="0"/>
              <a:t>VYSKOČIL, Václav. Vitamin D. 2011, roč. 2, č. 25. Dostupné z: www.klinickafarmakologie.cz</a:t>
            </a:r>
            <a:endParaRPr lang="cs-CZ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7849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VITAMIN 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0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Základní, nejvýznamnější biologicky aktivní je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all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-trans-retinol (axeroftol, vitamin A1)</a:t>
            </a:r>
          </a:p>
          <a:p>
            <a:r>
              <a:rPr lang="cs-CZ" dirty="0" smtClean="0"/>
              <a:t>Aktivitu vitaminu A (</a:t>
            </a:r>
            <a:r>
              <a:rPr lang="cs-CZ" dirty="0" err="1" smtClean="0"/>
              <a:t>antixeropftalmický</a:t>
            </a:r>
            <a:r>
              <a:rPr lang="cs-CZ" dirty="0" smtClean="0"/>
              <a:t> vitamin = vitamin proti </a:t>
            </a:r>
            <a:r>
              <a:rPr lang="cs-CZ" dirty="0" err="1" smtClean="0"/>
              <a:t>šeroslepotě</a:t>
            </a:r>
            <a:r>
              <a:rPr lang="cs-CZ" dirty="0" smtClean="0"/>
              <a:t>) také vykazuje asi 50 dalších karotenoidů, které se nazývají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provitaminy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smtClean="0"/>
              <a:t>A</a:t>
            </a:r>
          </a:p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Nejvýznamnějším provitaminem A je 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β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-karoten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Význam vitaminu A</a:t>
            </a:r>
            <a:r>
              <a:rPr lang="cs-CZ" dirty="0" smtClean="0"/>
              <a:t>: 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V</a:t>
            </a:r>
            <a:r>
              <a:rPr lang="cs-CZ" b="1" dirty="0" smtClean="0">
                <a:solidFill>
                  <a:schemeClr val="tx1"/>
                </a:solidFill>
              </a:rPr>
              <a:t>liv na buněčné dělení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Stavba a regenerace buněk 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Zásadní význam pro </a:t>
            </a:r>
            <a:r>
              <a:rPr lang="cs-CZ" b="1" dirty="0">
                <a:solidFill>
                  <a:schemeClr val="tx1"/>
                </a:solidFill>
              </a:rPr>
              <a:t>r</a:t>
            </a:r>
            <a:r>
              <a:rPr lang="cs-CZ" b="1" dirty="0" smtClean="0">
                <a:solidFill>
                  <a:schemeClr val="tx1"/>
                </a:solidFill>
              </a:rPr>
              <a:t>ůst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Tvorba a funkce kůže, sliznic – důležitost v době těhotenství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Nutný při tvorbě a funkci očního barviva pro ostré vidění a šerosleposti 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Vliv na imunitní systém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Spermatogeneze </a:t>
            </a:r>
          </a:p>
          <a:p>
            <a:pPr lvl="1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789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VITAMIN A - retinol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9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Zásoba se vytváří v játrech ve formě </a:t>
            </a:r>
            <a:r>
              <a:rPr lang="cs-CZ" dirty="0" err="1" smtClean="0"/>
              <a:t>retinolesterů</a:t>
            </a:r>
            <a:r>
              <a:rPr lang="cs-CZ" dirty="0" smtClean="0"/>
              <a:t> mastných kyselin</a:t>
            </a:r>
          </a:p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Z depa v játrech je vitamin A po hydrolýze na retinol vázán na retinol vázající protein (RBP) a na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transthyretin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(tyroxin vázající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prealbumin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) a v poměru 1:1 předán do krve</a:t>
            </a:r>
          </a:p>
          <a:p>
            <a:r>
              <a:rPr lang="cs-CZ" dirty="0" smtClean="0"/>
              <a:t>Zásoba vitaminu - pokud dostatečná – </a:t>
            </a:r>
          </a:p>
          <a:p>
            <a:pPr lvl="1"/>
            <a:r>
              <a:rPr lang="cs-CZ" dirty="0" smtClean="0"/>
              <a:t>Novorozenci – potřeba krytá na 1-3 týdny</a:t>
            </a:r>
          </a:p>
          <a:p>
            <a:pPr lvl="1"/>
            <a:r>
              <a:rPr lang="cs-CZ" dirty="0" smtClean="0"/>
              <a:t>U dětí – na 3 měsíce</a:t>
            </a:r>
          </a:p>
          <a:p>
            <a:pPr lvl="1"/>
            <a:r>
              <a:rPr lang="cs-CZ" dirty="0" smtClean="0"/>
              <a:t>U dospělých – 1 rok </a:t>
            </a:r>
          </a:p>
          <a:p>
            <a:r>
              <a:rPr lang="cs-CZ" dirty="0" smtClean="0"/>
              <a:t>Kromě jater si tvoří zásoby i další tkáně závislé na vitaminu A </a:t>
            </a:r>
          </a:p>
          <a:p>
            <a:pPr lvl="1"/>
            <a:r>
              <a:rPr lang="cs-CZ" dirty="0" smtClean="0"/>
              <a:t>Plíce, sliznice dýchacích cest, sítnice oka, sliznice GIT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 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053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Denní doporučené dávky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6585" y="2066904"/>
            <a:ext cx="5236603" cy="3928346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499992" y="1524000"/>
            <a:ext cx="4208144" cy="45720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0,5-1 mg ekvivalentu/den (DACH, 2011)</a:t>
            </a:r>
          </a:p>
          <a:p>
            <a:r>
              <a:rPr lang="cs-CZ" dirty="0" smtClean="0"/>
              <a:t>0,8-1 mg retinolu (Velíšek, 2011)</a:t>
            </a:r>
          </a:p>
          <a:p>
            <a:r>
              <a:rPr lang="cs-CZ" dirty="0" smtClean="0"/>
              <a:t>1 mg ekvivalentu retinolu = 1 mg retinolu = </a:t>
            </a:r>
            <a:r>
              <a:rPr lang="cs-CZ" b="1" dirty="0" smtClean="0"/>
              <a:t>12</a:t>
            </a:r>
            <a:r>
              <a:rPr lang="cs-CZ" dirty="0" smtClean="0"/>
              <a:t> mg </a:t>
            </a:r>
            <a:r>
              <a:rPr lang="cs-CZ" dirty="0" err="1" smtClean="0"/>
              <a:t>all</a:t>
            </a:r>
            <a:r>
              <a:rPr lang="cs-CZ" dirty="0" smtClean="0"/>
              <a:t>-trans-</a:t>
            </a:r>
            <a:r>
              <a:rPr lang="el-GR" dirty="0" smtClean="0"/>
              <a:t>β</a:t>
            </a:r>
            <a:r>
              <a:rPr lang="cs-CZ" dirty="0" smtClean="0"/>
              <a:t>-karotenu= </a:t>
            </a:r>
            <a:r>
              <a:rPr lang="cs-CZ" b="1" dirty="0" smtClean="0"/>
              <a:t>24 </a:t>
            </a:r>
            <a:r>
              <a:rPr lang="cs-CZ" dirty="0" smtClean="0"/>
              <a:t>jiných karotenoidů s charakterem provitaminu A)</a:t>
            </a:r>
          </a:p>
          <a:p>
            <a:r>
              <a:rPr lang="cs-CZ" dirty="0" smtClean="0"/>
              <a:t>1 IE (mezinárodní jednotky – jsou používány pouze pro farmaceutické účely = 0,3 </a:t>
            </a:r>
            <a:r>
              <a:rPr lang="el-GR" dirty="0" smtClean="0"/>
              <a:t>μ</a:t>
            </a:r>
            <a:r>
              <a:rPr lang="cs-CZ" dirty="0" smtClean="0"/>
              <a:t>g retinolu, 0,6 </a:t>
            </a:r>
            <a:r>
              <a:rPr lang="el-GR" dirty="0" smtClean="0"/>
              <a:t>μ</a:t>
            </a:r>
            <a:r>
              <a:rPr lang="cs-CZ" dirty="0" smtClean="0"/>
              <a:t>g </a:t>
            </a:r>
            <a:r>
              <a:rPr lang="cs-CZ" dirty="0" err="1" smtClean="0"/>
              <a:t>betakartoenu</a:t>
            </a:r>
            <a:r>
              <a:rPr lang="cs-CZ" dirty="0" smtClean="0"/>
              <a:t> a 1,2 </a:t>
            </a:r>
            <a:r>
              <a:rPr lang="el-GR" dirty="0" smtClean="0"/>
              <a:t>μ</a:t>
            </a:r>
            <a:r>
              <a:rPr lang="cs-CZ" dirty="0" smtClean="0"/>
              <a:t>g dalších provitaminů A) 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72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Zdroj vitaminu A (preformovaný vitamin A)</a:t>
            </a:r>
          </a:p>
          <a:p>
            <a:pPr lvl="1"/>
            <a:r>
              <a:rPr lang="cs-CZ" dirty="0" smtClean="0"/>
              <a:t>Z potravin živočišného původu</a:t>
            </a:r>
          </a:p>
          <a:p>
            <a:pPr lvl="1"/>
            <a:r>
              <a:rPr lang="cs-CZ" dirty="0" smtClean="0"/>
              <a:t>Maso, játra, vejce, rybí olej, ryby, máslo, mléko, sýry</a:t>
            </a:r>
          </a:p>
          <a:p>
            <a:r>
              <a:rPr lang="cs-CZ" dirty="0" smtClean="0"/>
              <a:t>Zdroj provitaminu A</a:t>
            </a:r>
          </a:p>
          <a:p>
            <a:pPr lvl="1"/>
            <a:r>
              <a:rPr lang="cs-CZ" dirty="0" smtClean="0"/>
              <a:t>Téměř všechny potraviny rostlinného původu</a:t>
            </a:r>
          </a:p>
          <a:p>
            <a:pPr lvl="1"/>
            <a:r>
              <a:rPr lang="cs-CZ" dirty="0" smtClean="0"/>
              <a:t>Významné: intenzivně zelené, oranžové a žluté zeleniny</a:t>
            </a:r>
          </a:p>
          <a:p>
            <a:r>
              <a:rPr lang="cs-CZ" dirty="0" smtClean="0"/>
              <a:t>K uhrazení DDD (denních doporučených dávek) 0.8-1 mg</a:t>
            </a:r>
          </a:p>
          <a:p>
            <a:pPr lvl="1"/>
            <a:r>
              <a:rPr lang="cs-CZ" dirty="0" smtClean="0"/>
              <a:t>20 g jater 110 g vajec 150 g másla</a:t>
            </a:r>
          </a:p>
          <a:p>
            <a:r>
              <a:rPr lang="cs-CZ" dirty="0" smtClean="0"/>
              <a:t>Potřeba vitaminu je kryta asi z </a:t>
            </a:r>
          </a:p>
          <a:p>
            <a:pPr lvl="1"/>
            <a:r>
              <a:rPr lang="cs-CZ" dirty="0" smtClean="0"/>
              <a:t>50% provitaminy z potravin rostlinného původu</a:t>
            </a:r>
          </a:p>
          <a:p>
            <a:pPr lvl="1"/>
            <a:r>
              <a:rPr lang="cs-CZ" dirty="0" smtClean="0"/>
              <a:t>20% retinol z masa</a:t>
            </a:r>
          </a:p>
          <a:p>
            <a:pPr lvl="1"/>
            <a:r>
              <a:rPr lang="cs-CZ" dirty="0" smtClean="0"/>
              <a:t>15% retinol spolu s provitaminy mléka</a:t>
            </a:r>
          </a:p>
          <a:p>
            <a:pPr lvl="1"/>
            <a:r>
              <a:rPr lang="cs-CZ" dirty="0" smtClean="0"/>
              <a:t>8% retinol z tuků (u rostlinných olejů pouze provitaminy)</a:t>
            </a:r>
          </a:p>
          <a:p>
            <a:pPr lvl="1"/>
            <a:r>
              <a:rPr lang="cs-CZ" dirty="0" smtClean="0"/>
              <a:t>8% provitaminy z ovoce</a:t>
            </a:r>
          </a:p>
          <a:p>
            <a:pPr lvl="1"/>
            <a:r>
              <a:rPr lang="cs-CZ" dirty="0" smtClean="0"/>
              <a:t>6% retinol a provitaminy z vajec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7890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Zdroje vitaminu 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39292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4542</TotalTime>
  <Words>2833</Words>
  <Application>Microsoft Office PowerPoint</Application>
  <PresentationFormat>Předvádění na obrazovce (4:3)</PresentationFormat>
  <Paragraphs>417</Paragraphs>
  <Slides>43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43</vt:i4>
      </vt:variant>
    </vt:vector>
  </HeadingPairs>
  <TitlesOfParts>
    <vt:vector size="58" baseType="lpstr">
      <vt:lpstr>arial</vt:lpstr>
      <vt:lpstr>arial</vt:lpstr>
      <vt:lpstr>Calibri</vt:lpstr>
      <vt:lpstr>Cambria Math</vt:lpstr>
      <vt:lpstr>Franklin Gothic Book</vt:lpstr>
      <vt:lpstr>Franklin Gothic Medium</vt:lpstr>
      <vt:lpstr>Georgia</vt:lpstr>
      <vt:lpstr>Lucida Grande</vt:lpstr>
      <vt:lpstr>StarSymbol</vt:lpstr>
      <vt:lpstr>Tahoma</vt:lpstr>
      <vt:lpstr>Wingdings</vt:lpstr>
      <vt:lpstr>Wingdings 2</vt:lpstr>
      <vt:lpstr>Technic</vt:lpstr>
      <vt:lpstr>1_Technic</vt:lpstr>
      <vt:lpstr>Papír</vt:lpstr>
      <vt:lpstr>Vitaminy rozpustné v tucích  A D E K</vt:lpstr>
      <vt:lpstr> VITAMINY ÚVOD</vt:lpstr>
      <vt:lpstr>Prezentace aplikace PowerPoint</vt:lpstr>
      <vt:lpstr>Vitaminy rozpustné v tucích (liposolubilní, hydrofobni)</vt:lpstr>
      <vt:lpstr>VITAMIN A</vt:lpstr>
      <vt:lpstr>VITAMIN A - retinol</vt:lpstr>
      <vt:lpstr>Vitamin A</vt:lpstr>
      <vt:lpstr>Denní doporučené dávky</vt:lpstr>
      <vt:lpstr>Zdroje vitaminu A</vt:lpstr>
      <vt:lpstr>Prezentace aplikace PowerPoint</vt:lpstr>
      <vt:lpstr>Nedostatkem ohrožené skupiny</vt:lpstr>
      <vt:lpstr>Zvýšená potřeba</vt:lpstr>
      <vt:lpstr>β-karoten</vt:lpstr>
      <vt:lpstr>β-karoten</vt:lpstr>
      <vt:lpstr>VITAMIN D</vt:lpstr>
      <vt:lpstr>Workshop na zahřátí</vt:lpstr>
      <vt:lpstr>Správné odpovědi</vt:lpstr>
      <vt:lpstr>Vitamin D - kalciferol</vt:lpstr>
      <vt:lpstr>SLUNEČNÍ VITAMIN</vt:lpstr>
      <vt:lpstr>VÝZNAM VITAMINU D</vt:lpstr>
      <vt:lpstr>Doporučený příjem vitaminu D DACH, Referenční hodnoty pro příjem živin, 2011</vt:lpstr>
      <vt:lpstr>Prezentace aplikace PowerPoint</vt:lpstr>
      <vt:lpstr>Syntéza, aktivace vitaminu D</vt:lpstr>
      <vt:lpstr> Zdroje vitaminu D (100 g potraviny) volně dle Velíška, 2011 </vt:lpstr>
      <vt:lpstr>POJMY – hladiny vitaminu D</vt:lpstr>
      <vt:lpstr>Klasifikace zásobení vitaminem D</vt:lpstr>
      <vt:lpstr>Hladiny vitaminu D - hypovitaminóza</vt:lpstr>
      <vt:lpstr>Prezentace aplikace PowerPoint</vt:lpstr>
      <vt:lpstr>Epidemiologické studie naznačují</vt:lpstr>
      <vt:lpstr>Rizikové skupiny</vt:lpstr>
      <vt:lpstr>Nadbytek vitaminu D</vt:lpstr>
      <vt:lpstr>Když sluníčko a ryby nestačí … </vt:lpstr>
      <vt:lpstr>Fortifikované potraviny</vt:lpstr>
      <vt:lpstr>Figure 1 The vitamin D metabolic pathway </vt:lpstr>
      <vt:lpstr>Závěrečný kvíz  </vt:lpstr>
      <vt:lpstr>   1. Schopnost syntézy vitaminu D v kůži:</vt:lpstr>
      <vt:lpstr>Schopnost syntézy vitaminu D v kůži:</vt:lpstr>
      <vt:lpstr> 2. Kterou/é potravinu/y můžeme označit jako významný zdroj vitaminu A i  D?</vt:lpstr>
      <vt:lpstr>Kterou/é potravinu/y můžeme označit jako významný zdroj vitaminu A i  D?</vt:lpstr>
      <vt:lpstr> </vt:lpstr>
      <vt:lpstr> </vt:lpstr>
      <vt:lpstr>Děkuji za pozornost</vt:lpstr>
      <vt:lpstr>Zdroje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 D</dc:title>
  <dc:creator>PC</dc:creator>
  <cp:lastModifiedBy>Halina Matějová</cp:lastModifiedBy>
  <cp:revision>124</cp:revision>
  <dcterms:created xsi:type="dcterms:W3CDTF">2014-10-20T17:30:11Z</dcterms:created>
  <dcterms:modified xsi:type="dcterms:W3CDTF">2014-12-30T16:05:02Z</dcterms:modified>
</cp:coreProperties>
</file>