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94" r:id="rId17"/>
    <p:sldId id="271" r:id="rId18"/>
    <p:sldId id="272" r:id="rId19"/>
    <p:sldId id="273" r:id="rId20"/>
    <p:sldId id="274" r:id="rId21"/>
    <p:sldId id="275" r:id="rId22"/>
    <p:sldId id="276" r:id="rId23"/>
    <p:sldId id="303" r:id="rId24"/>
    <p:sldId id="297" r:id="rId25"/>
    <p:sldId id="298" r:id="rId26"/>
    <p:sldId id="299" r:id="rId27"/>
    <p:sldId id="300" r:id="rId28"/>
    <p:sldId id="301" r:id="rId29"/>
    <p:sldId id="302" r:id="rId30"/>
    <p:sldId id="277" r:id="rId31"/>
    <p:sldId id="278" r:id="rId32"/>
    <p:sldId id="293" r:id="rId33"/>
    <p:sldId id="279" r:id="rId34"/>
    <p:sldId id="280" r:id="rId35"/>
    <p:sldId id="281" r:id="rId36"/>
    <p:sldId id="282" r:id="rId37"/>
    <p:sldId id="283" r:id="rId38"/>
    <p:sldId id="285" r:id="rId39"/>
    <p:sldId id="284" r:id="rId40"/>
    <p:sldId id="296" r:id="rId41"/>
    <p:sldId id="286" r:id="rId42"/>
    <p:sldId id="292" r:id="rId43"/>
    <p:sldId id="287" r:id="rId44"/>
    <p:sldId id="289" r:id="rId45"/>
    <p:sldId id="288" r:id="rId46"/>
    <p:sldId id="295" r:id="rId47"/>
    <p:sldId id="290" r:id="rId48"/>
    <p:sldId id="291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9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7CCF-ED7B-4A92-8209-51C1291AC1B2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91268-241A-43E8-A12F-1286DFD65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91268-241A-43E8-A12F-1286DFD65BB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5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90BA-E702-4A7F-9AFF-C6636A1180D3}" type="datetime1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7931-F8C1-49E2-8B9C-345BA4F4C3EF}" type="datetime1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E029-5017-471D-8165-4EF8C7CCD39F}" type="datetime1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EDD2-8048-4050-913F-3AA629168FE0}" type="datetime1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EFBE-FC59-4D78-8E8C-BF5B70F16453}" type="datetime1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36B8-93AF-4451-860F-C9E289512E63}" type="datetime1">
              <a:rPr lang="cs-CZ" smtClean="0"/>
              <a:pPr/>
              <a:t>30.12.2014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F242-F367-45B1-8EAA-19C1B2B0A5F1}" type="datetime1">
              <a:rPr lang="cs-CZ" smtClean="0"/>
              <a:pPr/>
              <a:t>30.12.2014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DFF1-AAD0-436E-AF24-F6A61DDD886D}" type="datetime1">
              <a:rPr lang="cs-CZ" smtClean="0"/>
              <a:pPr/>
              <a:t>30.12.2014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10C2-C4A1-4FE9-853C-C1717EFB1EC8}" type="datetime1">
              <a:rPr lang="cs-CZ" smtClean="0"/>
              <a:pPr/>
              <a:t>30.12.2014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B709-931C-46A4-AADB-8D3126C6AF0D}" type="datetime1">
              <a:rPr lang="cs-CZ" smtClean="0"/>
              <a:pPr/>
              <a:t>30.12.2014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D02-52E1-4831-A750-433F41A3CEC5}" type="datetime1">
              <a:rPr lang="cs-CZ" smtClean="0"/>
              <a:pPr/>
              <a:t>30.12.2014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  <a:alpha val="34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ADF9-D248-457E-A1D2-DE8FC808B5C1}" type="datetime1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w&amp;url=http://www.robert-brennan.com/proactive-health-4/&amp;ei=Ez9kVP7HIIesPKXTgZAB&amp;bvm=bv.79189006,d.ZWU&amp;psig=AFQjCNGoLxI2AVALIoZNA0Cy_uRlaqjPew&amp;ust=141594227666745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databaze.cz/" TargetMode="External"/><Relationship Id="rId2" Type="http://schemas.openxmlformats.org/officeDocument/2006/relationships/hyperlink" Target="http://www.pbd-online.sk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utritiondata.self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w&amp;url=http://www.foldgroup.co.uk/ResidentBrightIdeas&amp;ei=0kFkVIj4OILAOYyngHg&amp;bvm=bv.79189006,d.ZWU&amp;psig=AFQjCNEMI4VwS5KROCZMfo4VIH4_nthhnQ&amp;ust=141594297009947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ved=0CAcQjRw&amp;url=http://www.menstruation-info-with-doc.com/can-implantation-bleeding-have-clots.html&amp;ei=L0NkVKuEFYS4OIjBgfgN&amp;bvm=bv.79189006,d.ZWU&amp;psig=AFQjCNEDJD7UdSqD9kT5KscOgN6nPLLmZw&amp;ust=141594332593705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z/url?sa=i&amp;rct=j&amp;q=&amp;esrc=s&amp;source=images&amp;cd=&amp;cad=rja&amp;uact=8&amp;ved=0CAcQjRw&amp;url=http://www.dynamicchiropractic.ca/mpacms/dc_ca/article.php?id=56737&amp;ei=60JkVOD0MMP5PNOogdgG&amp;bvm=bv.79189006,d.ZWU&amp;psig=AFQjCNEn6wBNkGk_5vSIkW42Z_3axayUvg&amp;ust=1415943265428102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imedicina.cz/pdfs/int/2009/12/08.pdf" TargetMode="External"/><Relationship Id="rId2" Type="http://schemas.openxmlformats.org/officeDocument/2006/relationships/hyperlink" Target="http://www.neonatologie.cz/fileadmin/user_upload/Doporuceni_CNEOS/Vitamin_K_201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bd-online.sk/en" TargetMode="External"/><Relationship Id="rId4" Type="http://schemas.openxmlformats.org/officeDocument/2006/relationships/hyperlink" Target="http://www.nutridatabaze.cz/vyhledavani-potravin/podle-nutrientu/?id=28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  <a:alpha val="8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>
                <a:solidFill>
                  <a:schemeClr val="accent1">
                    <a:lumMod val="50000"/>
                  </a:schemeClr>
                </a:solidFill>
              </a:rPr>
              <a:t>Vitamin E, vitamin K</a:t>
            </a:r>
            <a:endParaRPr lang="en-US" sz="6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8024" y="6237312"/>
            <a:ext cx="4136504" cy="406896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Martina Gregorová, 2014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s://lh6.googleusercontent.com/-2Y8EjNKyYzM/UyDEZbgsPaI/AAAAAAAAAYI/NHI9A2DgmOQ/w652-h652/z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136525"/>
            <a:ext cx="6994525" cy="6994525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tokochromanoly</a:t>
            </a:r>
            <a:r>
              <a:rPr lang="cs-CZ" dirty="0" smtClean="0"/>
              <a:t> jsou ve vodě nerozpustné  </a:t>
            </a:r>
          </a:p>
          <a:p>
            <a:pPr>
              <a:buNone/>
            </a:pPr>
            <a:r>
              <a:rPr lang="cs-CZ" dirty="0" smtClean="0">
                <a:latin typeface="Times New Roman"/>
                <a:cs typeface="Times New Roman"/>
              </a:rPr>
              <a:t>					↓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vyžadují speciální transportní mechanismus pro cestu vodným prostředím těla</a:t>
            </a:r>
          </a:p>
          <a:p>
            <a:r>
              <a:rPr lang="cs-CZ" dirty="0" smtClean="0"/>
              <a:t>Ze střeva </a:t>
            </a:r>
            <a:r>
              <a:rPr lang="cs-CZ" dirty="0" err="1" smtClean="0">
                <a:solidFill>
                  <a:srgbClr val="FF0000"/>
                </a:solidFill>
              </a:rPr>
              <a:t>chylomikrony</a:t>
            </a:r>
            <a:r>
              <a:rPr lang="cs-CZ" dirty="0" smtClean="0"/>
              <a:t>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/>
              <a:t>do jater</a:t>
            </a:r>
          </a:p>
          <a:p>
            <a:r>
              <a:rPr lang="cs-CZ" dirty="0" smtClean="0"/>
              <a:t>Játra </a:t>
            </a:r>
          </a:p>
          <a:p>
            <a:pPr lvl="1">
              <a:buNone/>
            </a:pPr>
            <a:r>
              <a:rPr lang="cs-CZ" dirty="0" smtClean="0"/>
              <a:t>Buď zabudování do </a:t>
            </a:r>
            <a:r>
              <a:rPr lang="cs-CZ" dirty="0" smtClean="0">
                <a:solidFill>
                  <a:srgbClr val="FF0000"/>
                </a:solidFill>
              </a:rPr>
              <a:t>VLDL</a:t>
            </a:r>
            <a:r>
              <a:rPr lang="cs-CZ" dirty="0" smtClean="0"/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dirty="0" smtClean="0">
                <a:cs typeface="Times New Roman"/>
              </a:rPr>
              <a:t> znovu do krve ke tkáním</a:t>
            </a:r>
          </a:p>
          <a:p>
            <a:pPr lvl="1">
              <a:buNone/>
            </a:pPr>
            <a:r>
              <a:rPr lang="cs-CZ" dirty="0" smtClean="0"/>
              <a:t>Nebo </a:t>
            </a:r>
            <a:r>
              <a:rPr lang="cs-CZ" dirty="0" err="1" smtClean="0"/>
              <a:t>metabolizace</a:t>
            </a:r>
            <a:r>
              <a:rPr lang="cs-CZ" dirty="0" smtClean="0"/>
              <a:t> v játrech (odbourání)</a:t>
            </a:r>
          </a:p>
          <a:p>
            <a:r>
              <a:rPr lang="cs-CZ" dirty="0" smtClean="0"/>
              <a:t>Ostatní tkáně: pro transport zabudován do </a:t>
            </a:r>
            <a:r>
              <a:rPr lang="cs-CZ" dirty="0" smtClean="0">
                <a:solidFill>
                  <a:srgbClr val="FF0000"/>
                </a:solidFill>
              </a:rPr>
              <a:t>HDL</a:t>
            </a:r>
          </a:p>
          <a:p>
            <a:pPr lvl="1"/>
            <a:r>
              <a:rPr lang="cs-CZ" dirty="0" smtClean="0"/>
              <a:t>Může putovat opět do jater, nebo k jiným tkáním</a:t>
            </a:r>
          </a:p>
          <a:p>
            <a:r>
              <a:rPr lang="cs-CZ" dirty="0" smtClean="0"/>
              <a:t>Mezi koncentrací tokoferolu a celkovým obsahem lipidů v plazmě je úzká spojitost</a:t>
            </a:r>
          </a:p>
          <a:p>
            <a:r>
              <a:rPr lang="cs-CZ" dirty="0" smtClean="0"/>
              <a:t>Vitamin E se nachází ve všech tkáních, kde má univerzální ochranný účinek</a:t>
            </a:r>
          </a:p>
          <a:p>
            <a:r>
              <a:rPr lang="cs-CZ" dirty="0" smtClean="0"/>
              <a:t>Uložen z 65 % v LDL, 8 % ve VLDL a asi ve 24 % v HDL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Metabolismus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Nevratně použitý vit. E i aktivní formy jsou přeměňovány v játrech na ve vodě rozpustné sloučeniny, které jsou vylučovány </a:t>
            </a:r>
            <a:r>
              <a:rPr lang="cs-CZ" dirty="0" smtClean="0">
                <a:solidFill>
                  <a:srgbClr val="FF0000"/>
                </a:solidFill>
              </a:rPr>
              <a:t>močí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27650" name="Picture 2" descr="http://kortan.hu/images/wc-douche-sticke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4984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Hlavní v tuku rozpustný </a:t>
            </a:r>
            <a:r>
              <a:rPr lang="cs-CZ" b="1" dirty="0" smtClean="0"/>
              <a:t>antioxidant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schopný přerušit řetězec tvorby volných radikálů</a:t>
            </a:r>
          </a:p>
          <a:p>
            <a:pPr lvl="1"/>
            <a:r>
              <a:rPr lang="cs-CZ" dirty="0" smtClean="0"/>
              <a:t>mezi ostatními antioxidačními systémy jedinečné postavení</a:t>
            </a:r>
            <a:endParaRPr lang="en-US" dirty="0" smtClean="0"/>
          </a:p>
          <a:p>
            <a:pPr lvl="1"/>
            <a:r>
              <a:rPr lang="cs-CZ" dirty="0" smtClean="0"/>
              <a:t>hraje hlavní roli v udržení celistvosti všech biologických membrán</a:t>
            </a:r>
          </a:p>
          <a:p>
            <a:pPr lvl="1"/>
            <a:r>
              <a:rPr lang="cs-CZ" dirty="0" smtClean="0"/>
              <a:t>vysoce účinný</a:t>
            </a:r>
          </a:p>
          <a:p>
            <a:pPr lvl="1"/>
            <a:r>
              <a:rPr lang="cs-CZ" dirty="0" smtClean="0"/>
              <a:t>Radikály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dirty="0" smtClean="0">
                <a:cs typeface="Times New Roman"/>
              </a:rPr>
              <a:t> srdečně-cévní, nádorová </a:t>
            </a:r>
            <a:r>
              <a:rPr lang="cs-CZ" dirty="0" err="1" smtClean="0">
                <a:cs typeface="Times New Roman"/>
              </a:rPr>
              <a:t>onem</a:t>
            </a:r>
            <a:r>
              <a:rPr lang="cs-CZ" dirty="0" smtClean="0">
                <a:cs typeface="Times New Roman"/>
              </a:rPr>
              <a:t>., stárnutí</a:t>
            </a:r>
            <a:endParaRPr lang="en-US" dirty="0" smtClean="0"/>
          </a:p>
          <a:p>
            <a:r>
              <a:rPr lang="cs-CZ" dirty="0" smtClean="0"/>
              <a:t>Zabraňuje nekontrolovatelné oxidaci PUFA</a:t>
            </a:r>
          </a:p>
          <a:p>
            <a:r>
              <a:rPr lang="cs-CZ" dirty="0" smtClean="0"/>
              <a:t>Chrání lipidy před oxidačním poškozením běžně vytvářených radikálů</a:t>
            </a:r>
          </a:p>
          <a:p>
            <a:pPr lvl="1"/>
            <a:r>
              <a:rPr lang="cs-CZ" dirty="0" smtClean="0"/>
              <a:t>např. před oxidací LDL (a tím před aterosklerózou)</a:t>
            </a:r>
          </a:p>
          <a:p>
            <a:r>
              <a:rPr lang="cs-CZ" dirty="0" smtClean="0"/>
              <a:t>Chrání i DNA a bílkoviny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Tokoferol + radikál</a:t>
            </a:r>
          </a:p>
          <a:p>
            <a:r>
              <a:rPr lang="cs-CZ" dirty="0" smtClean="0"/>
              <a:t>Vznikne </a:t>
            </a:r>
            <a:r>
              <a:rPr lang="cs-CZ" dirty="0" err="1" smtClean="0"/>
              <a:t>tokoferoxylový</a:t>
            </a:r>
            <a:r>
              <a:rPr lang="cs-CZ" dirty="0" smtClean="0"/>
              <a:t> radikál, </a:t>
            </a:r>
          </a:p>
          <a:p>
            <a:pPr lvl="1"/>
            <a:r>
              <a:rPr lang="cs-CZ" dirty="0" smtClean="0"/>
              <a:t>méně reaktivní </a:t>
            </a:r>
          </a:p>
          <a:p>
            <a:pPr lvl="1"/>
            <a:r>
              <a:rPr lang="cs-CZ" dirty="0" smtClean="0"/>
              <a:t>činností jiných antioxidantů (vit. C, Se, koenzym Q10) možná přeměna zpět na tokoferol (obnova)</a:t>
            </a:r>
          </a:p>
          <a:p>
            <a:r>
              <a:rPr lang="cs-CZ" dirty="0" smtClean="0"/>
              <a:t>Další oxidace na </a:t>
            </a:r>
            <a:r>
              <a:rPr lang="cs-CZ" dirty="0" err="1" smtClean="0"/>
              <a:t>tokoferyl</a:t>
            </a:r>
            <a:r>
              <a:rPr lang="cs-CZ" dirty="0" smtClean="0"/>
              <a:t> chinon je nevratná! </a:t>
            </a:r>
          </a:p>
          <a:p>
            <a:pPr lvl="1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dirty="0" smtClean="0">
                <a:cs typeface="Times New Roman"/>
              </a:rPr>
              <a:t> odbourání v játrech, ztráta vitaminu</a:t>
            </a:r>
            <a:endParaRPr lang="cs-CZ" dirty="0" smtClean="0"/>
          </a:p>
          <a:p>
            <a:r>
              <a:rPr lang="cs-CZ" dirty="0" smtClean="0"/>
              <a:t>Přemíra vit. E bez příjmu jiných antioxidantů?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nahromadění radikálů a </a:t>
            </a:r>
            <a:r>
              <a:rPr lang="cs-CZ" dirty="0" err="1" smtClean="0"/>
              <a:t>lipoperoxidace</a:t>
            </a:r>
            <a:r>
              <a:rPr lang="cs-CZ" dirty="0" smtClean="0"/>
              <a:t>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/>
              <a:t>výpadky ve funkci </a:t>
            </a:r>
            <a:r>
              <a:rPr lang="cs-CZ" dirty="0" smtClean="0">
                <a:solidFill>
                  <a:srgbClr val="FF0000"/>
                </a:solidFill>
              </a:rPr>
              <a:t>membrán</a:t>
            </a:r>
            <a:r>
              <a:rPr lang="cs-CZ" dirty="0" smtClean="0"/>
              <a:t> celého těla, </a:t>
            </a:r>
            <a:r>
              <a:rPr lang="cs-CZ" dirty="0" smtClean="0">
                <a:solidFill>
                  <a:srgbClr val="FF0000"/>
                </a:solidFill>
              </a:rPr>
              <a:t>svalovém</a:t>
            </a:r>
            <a:r>
              <a:rPr lang="cs-CZ" dirty="0" smtClean="0"/>
              <a:t> metabolismu a v </a:t>
            </a:r>
            <a:r>
              <a:rPr lang="cs-CZ" dirty="0" err="1" smtClean="0">
                <a:solidFill>
                  <a:srgbClr val="FF0000"/>
                </a:solidFill>
              </a:rPr>
              <a:t>nervovovém</a:t>
            </a:r>
            <a:r>
              <a:rPr lang="cs-CZ" dirty="0" smtClean="0"/>
              <a:t> </a:t>
            </a:r>
            <a:r>
              <a:rPr lang="cs-CZ" dirty="0" err="1" smtClean="0"/>
              <a:t>sys</a:t>
            </a:r>
            <a:r>
              <a:rPr lang="cs-CZ" dirty="0" smtClean="0"/>
              <a:t>., rozpad červených </a:t>
            </a:r>
            <a:r>
              <a:rPr lang="cs-CZ" dirty="0" smtClean="0">
                <a:solidFill>
                  <a:srgbClr val="FF0000"/>
                </a:solidFill>
              </a:rPr>
              <a:t>krvinek</a:t>
            </a:r>
            <a:r>
              <a:rPr lang="cs-CZ" dirty="0" smtClean="0"/>
              <a:t>, poruchy plodnosti</a:t>
            </a:r>
          </a:p>
          <a:p>
            <a:r>
              <a:rPr lang="cs-CZ" b="1" dirty="0" smtClean="0"/>
              <a:t>Přenos placentou neúčinný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koncentrace tokoferolu v krvi a tkáních plodu a novorozence je značně nižší, než u matky</a:t>
            </a:r>
          </a:p>
          <a:p>
            <a:pPr lvl="1"/>
            <a:r>
              <a:rPr lang="cs-CZ" dirty="0" smtClean="0"/>
              <a:t>mateřské mléko a komerční mléčná dětská výživa obsahují vit. E dostatek</a:t>
            </a:r>
            <a:endParaRPr lang="en-US" dirty="0" smtClean="0"/>
          </a:p>
          <a:p>
            <a:r>
              <a:rPr lang="cs-CZ" dirty="0" smtClean="0">
                <a:cs typeface="Times New Roman"/>
              </a:rPr>
              <a:t>Obecně u všech stavů, kdy: </a:t>
            </a:r>
          </a:p>
          <a:p>
            <a:pPr lvl="1"/>
            <a:r>
              <a:rPr lang="cs-CZ" dirty="0" smtClean="0">
                <a:cs typeface="Times New Roman"/>
              </a:rPr>
              <a:t>nedostatečný přísun vit. E stravou (málo tuku, málo vitaminu, velké ztráty vitaminu...) </a:t>
            </a:r>
          </a:p>
          <a:p>
            <a:pPr lvl="1"/>
            <a:r>
              <a:rPr lang="cs-CZ" dirty="0" smtClean="0">
                <a:cs typeface="Times New Roman"/>
              </a:rPr>
              <a:t>špatná absorpce (je třeba žluč, pankreatická šťáva, dostatečná plocha střeva...) </a:t>
            </a:r>
          </a:p>
          <a:p>
            <a:pPr lvl="1"/>
            <a:r>
              <a:rPr lang="cs-CZ" dirty="0" smtClean="0">
                <a:cs typeface="Times New Roman"/>
              </a:rPr>
              <a:t>jsou postižena játra (tvorba žluči, metabolismus vitaminu)</a:t>
            </a:r>
          </a:p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cs-CZ" dirty="0" smtClean="0">
                <a:latin typeface="Times New Roman"/>
                <a:cs typeface="Times New Roman"/>
              </a:rPr>
              <a:t>-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cs-CZ" dirty="0" smtClean="0">
                <a:latin typeface="Times New Roman"/>
                <a:cs typeface="Times New Roman"/>
              </a:rPr>
              <a:t>-</a:t>
            </a:r>
            <a:r>
              <a:rPr lang="cs-CZ" dirty="0" err="1" smtClean="0">
                <a:cs typeface="Times New Roman"/>
              </a:rPr>
              <a:t>lipoproteinemie</a:t>
            </a:r>
            <a:r>
              <a:rPr lang="cs-CZ" dirty="0" smtClean="0">
                <a:cs typeface="Times New Roman"/>
              </a:rPr>
              <a:t>, resekce střeva, jaterní onemocnění, cystická fibróza, nedonošené děti, velmi nízkotučná dieta...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http://www.robert-brennan.com/wp-content/uploads/2014/07/Proactive-health-pic-1-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800975" cy="5848350"/>
          </a:xfrm>
          <a:prstGeom prst="rect">
            <a:avLst/>
          </a:prstGeom>
          <a:noFill/>
        </p:spPr>
      </p:pic>
      <p:sp>
        <p:nvSpPr>
          <p:cNvPr id="53250" name="AutoShape 2" descr="data:image/jpeg;base64,/9j/4AAQSkZJRgABAQAAAQABAAD/2wCEAAkGBxQQEhAUEhAQERUXEhQUFBUVFBUQEBUTFRcWFxYVFBUYHCogGBolHRcUITEhJystLi4uFx8zODMsNygtLisBCgoKDg0OGxAQGiwkHCYsNCstLC4sLCwsLS8sLC0wLCwsLCwsLCwsLC8sLCwuLiwsLCwsLCwsLCwsLCwsNzc0N//AABEIAMIBAwMBIgACEQEDEQH/xAAcAAEAAgMBAQEAAAAAAAAAAAAABQYDBAcCAQj/xABFEAACAgEBBAYFCQUHAwUAAAABAgADEQQFEiExBhNBUWFxByIygZEUQlJicoKhscEVIzNTkkNzorKz0fAXdIMWNEXT4f/EABsBAQACAwEBAAAAAAAAAAAAAAABAgMEBQYH/8QALBEBAAICAAQFAwMFAAAAAAAAAAECAxEEEjFBBRMhIlFhgdGhseEGMkJD8P/aAAwDAQACEQMRAD8A7jERAREQEREBERAREQEREBERAREQERPjMBzIED7E+A5n2AiIgIiICIiAiIgIiICIiAiIgIiICIiAiIgIiICIiAiIgIiICQfSHpPToxhjv2YyK1PHzY/NH4+E0+mvScaNNysg3MOHbuL9Ijv7h/w8f1eraxizMSSckk5JJ7Se2amfieT216vQeE+CzxMebl9Kdo+f4Wfa3TnU3khHNa/Rr9X4t7UiGovt9ZiT4kkn4ma2z7FXiZI37awuBNHmm3raXqYwVwezBjiEcuqtobKWOh71Yqfwlu6N+kWxCE1X7xOW+BixfEge0Px8+UomptLnMwBsStMtqT7ZZc/A4OJpy5axM/Pf7S/SGm1C2qrowdWGVYHIImWcV6F9LX0TbrZelj6y9qn6SePh2zsmm1SWItiMGRl3g3Zjv8J1cOaMkfV4PxHw3JweTU+tZ6T/AN3ZolZ2x0302nyFbrm7kPq+9+XwzKbr+n+quOKQtQ+qu83vZs/gBIvxFK91uG8H4rPG4rqPmfT+XWInFW23r+fyi4feOPhym9s30haqkgXbt69oYBHx4Mo/MGY44uneJht3/p3iNbpatp+NuuRIno/0gp1qb1TcR7SNwdfMdo8RwktNqLRMbhw8mK+O00vGpjsRESVCIiAiIgIiICIiAiIgIiICIiAiIgJr7Q1a012WNyRSx8ccgPE8vfNiU30n63q9MiA/xH4+KoM/mVlMluWsy2OEw+dmrj+Z/Tv+jmG3NpNfa7ucszZP6AeAGB7pGlp5c8TPM407mdvplJrSsVr0h9e2eUaYyuZ7VZGkzkhmBnmwQJ9ltMfmMdbyVo23cKxp+sbqslgucLvHnnvHbjlnjIl1n2tpG5hflpk1zRv8/KxbL2YXY9ZJtKa6u6Qte2P3S9jAY85HajaLN2y8WrWPRqXw5ctvdOoTmv2ivZiV3V2bxzMRsJnzMpa02bOLHXF0bOytpWaexbKmKup4HsI7QR2g907p0Z22utoW1eB9l157rjmPLtHgZ+frZd/RdtQ1anqyfUtG6R2b4yVP5j702OFyTS3L2lyPHeDrnwzliPdX9u8fh1+IidR4QiIgIiICIiAiIgIiICIiAiIgIiICc69LB46YfVs/Er/tOiyhelej1NM/YGdD5sAR/laYc8eyXQ8Ktriq/f8AaXLXrnnq5smecTm6e28yWv1c9BJliTpE3Yt2N2ZIMaRzsLLPIWZmExsJWYZceR8YzGTPRnwLK8rP5oDPYE+qkyKstFWK2V43MyT2LZ1Vlbj5rq39JB/SaaibmiqLMqjmSAPMnEtWPVr5cm6zE9HfogCJ13zwiIgIiICIiAiIgIiICIMgtqdMdBpiRdrtMjDmvWK1n9C5b8IE7E55rfTLsyvO42ov/u6WX/V3ZC3enSonFGz77D2B7ErPwUNA67E5B/1V2jZ/C2Hf4erfcPitYn3/ANbbff2Njov2qL1P+JxA69IHpxs/5Ro7QBlkxYvmnE4+7vD3ygf+pekh/wDjKR93H+ayeX6SdI+3Z1HvNf8A9ki0bjTJiyTjvF47TtVDwMEzZ1mltTcN1XUuygsmQwU9uCCRjhw4zVM5cxqdS91jvF6RevSXzMZnhp8DQmWQmeC08PZNWzUCTpj5m7vT4ZGnXAds+ftRe+OVHm6SWJ9AmhXtBTyYTaS3MnlR5+2cT0JiDT71kjSYvtnWWfoJs83aurhwQ9Y3knEf4t0SqC3E7N0C2IdNRvOuLLcMwPNV+ap8eOT547Jkw05rNPxHifKwz8z6Qs8RE6DyJERAREQEREBEwa3WJRW9lrqiIN5mPAATjW3OmWu21a+n2aG02nXPWXk9W5TtZ7P7JfAcfPlA6H0q9IGh2dlbrt+0f2NX727PcQDhPvETn9vpK2rtJimy9n9WvEdYy9c47iWOK0Pg2Zt9EvR3pa8MKTtGztsszVoAe3GRvXfAg+E6RRslioWy4hQMCqgfJqQO4FfX/wAQHhA5LqOgO0NXx2rtgVhsfujYbM+ApUqgPlmTGyvRRs9P7HX6v7RGlr93sNj3mdP0mgrqz1daJnmQAGP2m5n3zZgVDQ9C9PXjq9m7PrxyawHVWD+pQc/ek5Ts51GBctY7qaa6x8H35JxA0P2YD7V2of8A8hr/ANLdj9kVdqu/27LLP8zGb8QI/wDYmm7dNpz51oT+Intdk0Dlp6B5VoP0m7ECp9N+ji3actVWqvXlsKoXeX5wwOZ4Ajy8ZyKxcT9Ezk3pA6O/J7OsRf3Vh4Y5I/Mr5do947JqcRj/AMoeh8G4z/Rb7fhSWmJpmYTG4mtDt3nTS1DTRsm/esitfduDxPAf7zJWu2jnzctZmejX1FmM/j3D/wDfCSWx+hur1YDgCms8Q1nqbw71UAsfhjxk30E6PIyrq9SAV4nT1txBweNzjtyRw7O36OOgVbQVzwYH85u0x1h5zPxeTJPp6Q563oxcDhrBn7BA+Of0kRrtk6vQcbF6yvtdDvKPPtHvAnYCZH7S1tNS5utqrU8PXZVB8MHnL2pWWHHxGSk7rMua0anfAKnIM2qayZra+qiq8Npbq7KbDhlRg3VOeRxzCnv/ANhOodFOgtqhL7q6yc5WiwsuR2FyAd37JB8e6adsM82od7D4jTyue3X4/Co9G9uaDSakHWtZ6mGULW1tYfs6wrx4cDgA+PLB7DsnploNXgUa3TuT80uEs/obDfhIzaWxNBdn5Zs1KSedgQBT49fTgjzbEgNoehzQ3je091lWeWCt9Xu5Mf6ps0pFY1DicTxF89+a32+jp8TjA6D7Y2dx0Wra1ByRbMDHjTZ6vwzJDZfpL1WncVbQ0hz2sFNNvmUbgfwl2u6vE0Nj7Yq1ab9L7w7QeDqe5lPKb8BERAREQORel3ajX316JWIrQB7cdrEb3HyXl4tLP0P6Ihaa+vQKgwyacewD/Mu/mWHx4Dl4CqdKSum24j3/AMJ2qYk8t3dVTnwBGfdOwA5gAMcBw/KfYng3L9JfiIHuIBiAiIgIiICIiAmttHQpqK3rsGVYYPeO4juI5zZiOqYmazuOrgvSbY76K5q34jmjdjp2EfqOwyHYzvXSno+mvpNbeqwya3xko36qe0fqBODbT0lmmtem5dx1OCOwjsZT2qeYM0MuPkn6PW8DxkcTj1P98dfy1bpX76ev1VVXZkA454PrOf6QfhJ92ml0T0/Wa7UH6FVrD4pX+TmZeHjctDxW3LSK/M/svlKG/wCcEUAKiDgN1RgAfRUD/nOS2yNj0AOz2qLOValuA+uf0HvkMUavHAiQ2osyzHJzmbfLEOHbLaY12TXSrd0KiwuLGY4RVwWduwf87jJvox6LUvxqdqFrrnAbqQzJXUvMISpyT34IHE8+cqWxNOLNo7MW4erXTZrGzxy3WNXX8OrU+8987lqtqVULV11qVmxgiBjgvYwyEUdphTfZTdv+iPQXo3UI2ktx6jozuuezeRm5eWD4zZ9HHSG+w6jQa4Y1elwC386k+zYO/muTwyGU8CSBJ7R6Y1VAEI7/AAUfrOcbb2t8t2toX0xOmssrt0tj7x4hR1qElcHGc/ASB2yVLa23Nm6d3Da/T6W5ThxXaocN3WVDIJ8xmRydC7n/AIm07W8EQsPiWMonT3oBffqkTTU6y8LX+9ut3FR3J9UI3DIAz/VCV80PpS0JsFTaut88BaqWVqfBgy4B8jNHpN6T9lOhrKPrj2KtTBQfB3Ax5rKZsX0L6lnQ39XSuQWy/WOAPoqvAn3zoOm9GGj056xUa5s7xFhG6fIKB+OYEH6LLrr9S1iUtRp1VxgneOGyVUntwcYHhOszW2eEFaitFRRwCqAoXwwJswgiIgIiVL0nbafSaImtijWOKg44FQQSxB7DgY98Ciem3bejZkrSw2alMqwrG8EHMbz8g2cjd4njxxgSm6Xp3tV66tNTc9aqu6ioofUMOwF8FuHZjHCWT0f+joa4tfcStIcjh/EtIPFVPzU5ZPMnIHLM7NsjYun0i7mnorqHbuj1j9pubHxJgfn9Oh22daM2Jq3B/n2YPwuOZ7/6Na88TXV5dZXn8OE/Q2o1QThzPcP17pi37G5AKJOh+dz0A2roctUuqqxxzp7d737tTZ/CSexPSptDRHd1SjWVg4Jb1Ll+8Bz+0D5zup0hb2nJ/EfiZG6nopprDvNRUW+lugN8QMwIzov6StBr91UvFNrEKKriK2LHgFQ53XJPIA58JcZzzaXRA0WG3TaZice3TfuXjPPCW5U8uwjM97I6X6itxVco1HEAqV+S65cn51Lndt80bJ7oHQImls/alV+erf1h7SEFLFPcyHiJuyAiIgJgv1SpzM9agnHCVPbXWHOMysyyUpE9UxqNvIvaJSenDUa5BkhbUz1dnbj6Dd6n8OffmO1dVhPbI6yl/omY7esalu4dY7RavpKm35QlWGCP+cO8Td9GoU7VKNyvpuQfawLR/pmb+1NAbRxRsjkQOIlesW3QX6bUqrZrsVhnhvFTkrnuZd5ZGGvJZm8QzxmxxPeJdxv2UtwwW3cEDiPZI7D4HvmwOgWkb1txgSSeDcM57PCfGtTWV1X027q2IrqcZBVhns/EHtE3dLqjSm71hc5yCR6o8Ow4/L8JuT6uK5n0z2adBtHRNk7lmns06n61dptUE95FiL5gzLt/bLDXUahsvXurug4IXA3WC9xHE+/xlp6a6D9p6Y1OFqsVhZVYrlwlq5wQd0HByQfA55gTm9e3hQG020aXrYcN4KWU9zoVBwfLI/KUWXTWlXVgpDK436yPjiU7Zmkdto0KAQ1K23sMct8CusHuPtHyInzYHSYU2Y0iPrrDkUp1boiseTuWA4DngfEc51LoL0QOnS27UuLdVqH63UPzAPza1PcuT8e7ErMrV67SWxGs4ZzLEJ4rqC8hPNmpRebCRHotaebozT4xxMSakNy4z2Uzz+ElXTBoUxvHsJ4TagRBJERCCV/p1sI6/R2UqAWyHQE4yy9mew4J4ywRA/NWzdr7Q2Nay1s+AcvRap+JQ/5lPvnUOi3pc0mqwmozpLeXrZaonwf5v3sAd8ue29g0a1N2+pXx7LcrFPejjiJzyz0Z3aTUrqNI1WoUKw3LS1N+GwcJbXjDjAw3DmQQcwOhbGrypdirszMcjiB6xAA90k5zPR61qbjutZp7j7dV5FD2cvn46m/OAN5gr45NLps7bqPhLT1Nv0HU1b3imSQR5E+cCYiIgJp7S2XTqV3bqksHZvDiPstzHum5ECobR6MWphqX69V9lLXKahB3U6kcR4K+VnjZ3SO2tursV7SOddiirWqO9V9m8cOaHJ7pcpqbS2ZVqV3Lq1sHZn2lPerDip8RCXzZ206tQCa3DY4Mvsup7QyniJuSl7S6PXUkPWX1KryO8K9fWPqW8rQOPquPKZdk9KWAItzcq+26oa9RV/3GnPED6y5XhzhC3zFZp1bmBPml1KWqHrdXU8ipyJmgidNCzZNZ+aJhOw6+4SVmPUXLWrO7BVVSzMeQVRkk+4SNQvz2+UW2wa/oiQXSfovVqKLKnG7keqwHFXHssPI/rK3R6ctO2pFZ0ly0E468uu+BnG+1OOCjiT6xOOzPCX3pHYVUkAnykTC1bzPpLi3RjpDZsW59JrFY0FiQygsayT/EQfOrbmQOIOTjOROpUXpcgspsS1G5OjB1PvE570m1CXgq9e9jkeTKfA9kqGm2VqanLaSzUVk/yy6k/a3ODe8S0WVtj+HbykgOle29LpExqAlrEepRurZY5+yeCr9Y8PPlOd6ttrkYt1eoRftGtv8ACA009BskI28xLuTks3Ek9/n485O1NJ3o8973m8VqhJwlVY3Kal7lUcN7BOWxk5Pfidk2Ebyo3zjw5mc+6KXcQAPgJ1vZ6AIvDsldL80a1D4dMW9omfBs9O0Zm3EaV5peUrC8gBPURJQREQEREBERAREQNbX7Pq1C7l1aWL3MM48QeYPiJXrujVlKldO63Vc/k2o9dB/dvzUy1RApel1nUsEFluifsp1H73TN/d2E8B5H3ScXbD1/x6WUfzK/3tXme1R5yT1OnSxSrorqeYYBh8DIZtgtTx0l7VD+U+baPdn1k9xgS+l1iWjNbq48DxHmOYmeVHVFVOdVpn0zfz6SWrz37yjK/eBm/p7b1UNTdVqq+zeIDY7g44E+LY8oE/Eh06QKpxfXbQe9lLVnycc5JafUpYMo6uPqkN8cQM0i9r7Cq1OGYNXavsXVncuQ+DDmPA8JKRAod1V2gcvYQgJ/9zWn7h/+7oHsE/zF7+MtWztrCzdDgI5AIwd6tweTVuOBB7JIsoIIIBBGCDxBHcZVdbs35CS9al9ISTdTz6je9q2n6naye8Qla5i1WnW1HrcbyOrIw7CrAgj4EzS2bq8NbU7ZNYVlcn2qXzuMT3gq6k9u7ntmLaO2wgIpra98eqFHq+ee0eXDvIhM1mJcn1XonqTW11i5nLWdYF4BV04ev1XGMliOvGfqry4ztxGeYzKZs35RVqEN1atdcSXPNaq8ACtSDgtwySOAwAN7iZdILa7MPySv+Wn9I/2mQVgcgB7p6iFUNtTo5VfnPCQlPo7oDZJJ8JdIgRmz9hU0exWPOScRAREQEREBERAREQEREBERAREQEREARInU9H6ixeve07/TqO5n7S+y3vElogQTDVVZDJXq07SuKbseKn1W/CR11Wjtb1w+kt7N7e0zg+B9iW6eLaVcYZVYdxAI+BgV1Nj6lMGjaFpXusVNRn75I/KbKtrUHE0XeAVq2+J4Tg/S3pnqtNtLWLprOprruapa0AVPU9UkgYJJIJ5y7ejvp7qdf1y2O1bVLWchVtR9/eHIgFfZ+kecJ06CddrezSU++4r+SNMFl2vYHNFK55gW9aMeOa6/zmt+2dXnCV9b/wCBlHx6zExau/V3o/yjGjoUZsIZeuYdy7rNgHlxxz7YNfVsbFoW3AbIwCq7u4q7qHACEO7qB3bwxkd8nMU6cH2Uzz+kx8e1j55lW6L7IOoIv/eaepVNdCI2GNecs7t2lj+g7JbNNs2us5C5b6TEu/xMDX0lbW2daylVAwgPteZ7pJxEIIiICIiAiIgIiICIiAiIgIiICIiAiIgIiICIiAiIgIiIHGemvRXQprrXtfVnrD1rpV1YAZyS2GYHIJ7McO+WnoV+z9IH+SabVIz7vWMVttZt3O7xyQMbzcsc5eH0yMd4ohPeVBPxmQDHLhAiH2k7fwtHc577N2lPfvHP4TXOw7NSytrHUqDlaK8ikH65PF5YIgfFUAAAAAcABwAE+xEBERAREQEREBERAREQEREBERAREQEREBERAREQEREBERAREQEREBERAREQEREBERAREQEREBERAREQEREBERA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Účinek vit. E na zdraví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Times New Roman"/>
                <a:cs typeface="Times New Roman"/>
              </a:rPr>
              <a:t>↑ </a:t>
            </a:r>
            <a:r>
              <a:rPr lang="cs-CZ" dirty="0" smtClean="0"/>
              <a:t>příjem vitaminu E byl spojen se zlepšením imunitní odpovědi a </a:t>
            </a:r>
            <a:r>
              <a:rPr lang="cs-CZ" dirty="0" smtClean="0">
                <a:latin typeface="Times New Roman"/>
                <a:cs typeface="Times New Roman"/>
              </a:rPr>
              <a:t>↓ </a:t>
            </a:r>
            <a:r>
              <a:rPr lang="cs-CZ" dirty="0" smtClean="0"/>
              <a:t>rizikem KVO, určitých nádorů a jiných degenerativních onemocnění</a:t>
            </a:r>
            <a:endParaRPr lang="en-US" dirty="0" smtClean="0"/>
          </a:p>
          <a:p>
            <a:r>
              <a:rPr lang="cs-CZ" dirty="0" smtClean="0"/>
              <a:t>lipofilní látka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může projít do jádra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možné zapojení do transkripce genů? (+ jiné </a:t>
            </a:r>
            <a:r>
              <a:rPr lang="cs-CZ" dirty="0" err="1" smtClean="0"/>
              <a:t>neantioxidační</a:t>
            </a:r>
            <a:r>
              <a:rPr lang="cs-CZ" dirty="0" smtClean="0"/>
              <a:t> působení)</a:t>
            </a:r>
          </a:p>
          <a:p>
            <a:pPr lvl="1"/>
            <a:r>
              <a:rPr lang="cs-CZ" dirty="0" smtClean="0"/>
              <a:t>nejednoznačné výsledky</a:t>
            </a:r>
          </a:p>
          <a:p>
            <a:r>
              <a:rPr lang="cs-CZ" dirty="0" smtClean="0"/>
              <a:t>Schválené tvrzení pro vitamin E (EFSA): </a:t>
            </a:r>
            <a:endParaRPr lang="en-US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>
                <a:solidFill>
                  <a:srgbClr val="FF0000"/>
                </a:solidFill>
              </a:rPr>
              <a:t>„Vitamin E přispívá k ochraně buněk před oxidativním stresem“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600" dirty="0" smtClean="0"/>
              <a:t>- Tvrzení smí být použito pouze u potravin, které jsou přinejmenším zdrojem vitaminu E podle vymezení v příloze nařízení (ES) č. 1924/2006.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</a:t>
            </a:r>
            <a:r>
              <a:rPr lang="cs-CZ" dirty="0" smtClean="0"/>
              <a:t>činnost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tokochromanoly</a:t>
            </a:r>
            <a:r>
              <a:rPr lang="cs-CZ" dirty="0" smtClean="0"/>
              <a:t> se svou antioxidační a biologickou kapacitou v živých organismech navzájem liší</a:t>
            </a:r>
          </a:p>
          <a:p>
            <a:r>
              <a:rPr lang="cs-CZ" dirty="0" smtClean="0"/>
              <a:t>účinnost α-, β-, γ- a δ-tokoferolu je u krys 100:50:25:1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nejúčinnější </a:t>
            </a:r>
            <a:r>
              <a:rPr lang="el-GR" dirty="0" smtClean="0">
                <a:solidFill>
                  <a:srgbClr val="FF0000"/>
                </a:solidFill>
                <a:cs typeface="Times New Roman"/>
              </a:rPr>
              <a:t>α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-tokoferol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esterifikací tokoferolu se snižuje účinek o 9 %</a:t>
            </a:r>
            <a:endParaRPr lang="en-US" dirty="0" smtClean="0"/>
          </a:p>
          <a:p>
            <a:r>
              <a:rPr lang="cs-CZ" dirty="0" smtClean="0"/>
              <a:t>Z </a:t>
            </a:r>
            <a:r>
              <a:rPr lang="cs-CZ" dirty="0" err="1" smtClean="0"/>
              <a:t>tokotrienolů</a:t>
            </a:r>
            <a:r>
              <a:rPr lang="cs-CZ" dirty="0" smtClean="0"/>
              <a:t> nejúčinnější α-</a:t>
            </a:r>
            <a:r>
              <a:rPr lang="cs-CZ" dirty="0" err="1" smtClean="0"/>
              <a:t>tokotrienol</a:t>
            </a:r>
            <a:endParaRPr lang="cs-CZ" dirty="0" smtClean="0"/>
          </a:p>
          <a:p>
            <a:pPr lvl="1"/>
            <a:r>
              <a:rPr lang="cs-CZ" dirty="0" smtClean="0"/>
              <a:t>cca 1/3 aktivity α-tokoferolu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</a:t>
            </a:r>
            <a:r>
              <a:rPr lang="cs-CZ" dirty="0" smtClean="0"/>
              <a:t>činnost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cs-CZ" dirty="0" smtClean="0"/>
              <a:t>biologická aktivita různých forem vitaminu E  byla vyjádřena jako jednotky aktivity ve srovnání s aktivitou </a:t>
            </a:r>
            <a:r>
              <a:rPr lang="cs-CZ" dirty="0" err="1" smtClean="0">
                <a:solidFill>
                  <a:srgbClr val="FF0000"/>
                </a:solidFill>
              </a:rPr>
              <a:t>all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err="1" smtClean="0">
                <a:solidFill>
                  <a:srgbClr val="FF0000"/>
                </a:solidFill>
              </a:rPr>
              <a:t>rac</a:t>
            </a:r>
            <a:r>
              <a:rPr lang="cs-CZ" dirty="0" smtClean="0">
                <a:solidFill>
                  <a:srgbClr val="FF0000"/>
                </a:solidFill>
              </a:rPr>
              <a:t>-α-</a:t>
            </a:r>
            <a:r>
              <a:rPr lang="cs-CZ" dirty="0" err="1" smtClean="0">
                <a:solidFill>
                  <a:srgbClr val="FF0000"/>
                </a:solidFill>
              </a:rPr>
              <a:t>tokoferyl</a:t>
            </a:r>
            <a:r>
              <a:rPr lang="cs-CZ" dirty="0" smtClean="0">
                <a:solidFill>
                  <a:srgbClr val="FF0000"/>
                </a:solidFill>
              </a:rPr>
              <a:t> acetátu</a:t>
            </a:r>
            <a:r>
              <a:rPr lang="cs-CZ" dirty="0" smtClean="0"/>
              <a:t> (</a:t>
            </a:r>
            <a:r>
              <a:rPr lang="cs-CZ" dirty="0" err="1" smtClean="0"/>
              <a:t>synt</a:t>
            </a:r>
            <a:r>
              <a:rPr lang="cs-CZ" dirty="0" smtClean="0"/>
              <a:t>.)</a:t>
            </a:r>
          </a:p>
          <a:p>
            <a:r>
              <a:rPr lang="cs-CZ" dirty="0" smtClean="0"/>
              <a:t>aktivita </a:t>
            </a:r>
            <a:r>
              <a:rPr lang="cs-CZ" dirty="0" err="1" smtClean="0"/>
              <a:t>vitameru</a:t>
            </a:r>
            <a:r>
              <a:rPr lang="cs-CZ" dirty="0" smtClean="0"/>
              <a:t> se dá vyjádřit:</a:t>
            </a:r>
            <a:endParaRPr lang="en-US" dirty="0" smtClean="0"/>
          </a:p>
          <a:p>
            <a:r>
              <a:rPr lang="cs-CZ" u="sng" dirty="0" smtClean="0"/>
              <a:t>mezinárodní jednotky (</a:t>
            </a:r>
            <a:r>
              <a:rPr lang="cs-CZ" u="sng" dirty="0" smtClean="0">
                <a:solidFill>
                  <a:srgbClr val="FF0000"/>
                </a:solidFill>
              </a:rPr>
              <a:t>IU</a:t>
            </a:r>
            <a:r>
              <a:rPr lang="cs-CZ" u="sng" dirty="0" smtClean="0"/>
              <a:t>):  </a:t>
            </a:r>
          </a:p>
          <a:p>
            <a:pPr>
              <a:buNone/>
            </a:pPr>
            <a:r>
              <a:rPr lang="cs-CZ" dirty="0" smtClean="0"/>
              <a:t>	1 IU= 1,00 mg </a:t>
            </a:r>
            <a:r>
              <a:rPr lang="cs-CZ" dirty="0" err="1" smtClean="0">
                <a:solidFill>
                  <a:srgbClr val="FF0000"/>
                </a:solidFill>
              </a:rPr>
              <a:t>all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err="1" smtClean="0">
                <a:solidFill>
                  <a:srgbClr val="FF0000"/>
                </a:solidFill>
              </a:rPr>
              <a:t>rac</a:t>
            </a:r>
            <a:r>
              <a:rPr lang="cs-CZ" dirty="0" smtClean="0"/>
              <a:t>-α-</a:t>
            </a:r>
            <a:r>
              <a:rPr lang="cs-CZ" dirty="0" err="1" smtClean="0"/>
              <a:t>tokoferyl</a:t>
            </a:r>
            <a:r>
              <a:rPr lang="cs-CZ" dirty="0" smtClean="0"/>
              <a:t> acetátu = 0,67 TE</a:t>
            </a:r>
            <a:endParaRPr lang="en-US" dirty="0" smtClean="0"/>
          </a:p>
          <a:p>
            <a:r>
              <a:rPr lang="cs-CZ" u="sng" dirty="0" smtClean="0"/>
              <a:t>α-tokoferol ekvivalent (</a:t>
            </a:r>
            <a:r>
              <a:rPr lang="cs-CZ" u="sng" dirty="0" smtClean="0">
                <a:solidFill>
                  <a:srgbClr val="FF0000"/>
                </a:solidFill>
              </a:rPr>
              <a:t>TE</a:t>
            </a:r>
            <a:r>
              <a:rPr lang="cs-CZ" u="sng" dirty="0" smtClean="0"/>
              <a:t>):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	 </a:t>
            </a:r>
            <a:r>
              <a:rPr lang="cs-CZ" dirty="0" smtClean="0"/>
              <a:t>1 TE = 1,00 mg </a:t>
            </a:r>
            <a:r>
              <a:rPr lang="cs-CZ" dirty="0" smtClean="0">
                <a:solidFill>
                  <a:srgbClr val="FF0000"/>
                </a:solidFill>
              </a:rPr>
              <a:t>RRR</a:t>
            </a:r>
            <a:r>
              <a:rPr lang="cs-CZ" dirty="0" smtClean="0"/>
              <a:t>-α-tokoferolu = 1,49 IU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E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36866" name="Picture 2" descr="http://blog.latism.org/wp-content/uploads/2014/06/MARCELA-VITAMIN-E-i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089" y="0"/>
            <a:ext cx="3295911" cy="3867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DDD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mezi vitaminem E a </a:t>
            </a:r>
            <a:r>
              <a:rPr lang="cs-CZ" dirty="0" smtClean="0">
                <a:solidFill>
                  <a:srgbClr val="FF0000"/>
                </a:solidFill>
              </a:rPr>
              <a:t>nenasycenými MK </a:t>
            </a:r>
            <a:r>
              <a:rPr lang="cs-CZ" dirty="0" smtClean="0"/>
              <a:t>existuje velmi úzký vztah</a:t>
            </a:r>
          </a:p>
          <a:p>
            <a:pPr lvl="1">
              <a:buNone/>
            </a:pP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/>
              <a:t>je třeba k příjmu nenasycených MK při určování potřeby přihlížet</a:t>
            </a:r>
            <a:endParaRPr lang="en-US" dirty="0" smtClean="0"/>
          </a:p>
          <a:p>
            <a:r>
              <a:rPr lang="cs-CZ" b="1" dirty="0" smtClean="0"/>
              <a:t>Základní potřeba</a:t>
            </a:r>
            <a:r>
              <a:rPr lang="cs-CZ" dirty="0" smtClean="0"/>
              <a:t> (minimum): </a:t>
            </a:r>
            <a:r>
              <a:rPr lang="cs-CZ" b="1" dirty="0" smtClean="0"/>
              <a:t>4 mg α-TE/den </a:t>
            </a:r>
          </a:p>
          <a:p>
            <a:pPr lvl="1"/>
            <a:r>
              <a:rPr lang="cs-CZ" dirty="0" smtClean="0"/>
              <a:t>pokud méně, je nutno počítat se značně </a:t>
            </a:r>
            <a:r>
              <a:rPr lang="cs-CZ" dirty="0" smtClean="0">
                <a:latin typeface="Times New Roman"/>
                <a:cs typeface="Times New Roman"/>
              </a:rPr>
              <a:t>↑ </a:t>
            </a:r>
            <a:r>
              <a:rPr lang="cs-CZ" dirty="0" err="1" smtClean="0"/>
              <a:t>peroxidací</a:t>
            </a:r>
            <a:r>
              <a:rPr lang="cs-CZ" dirty="0" smtClean="0"/>
              <a:t> lipidů</a:t>
            </a:r>
            <a:endParaRPr lang="en-US" dirty="0" smtClean="0"/>
          </a:p>
          <a:p>
            <a:r>
              <a:rPr lang="cs-CZ" dirty="0" smtClean="0"/>
              <a:t>vhodný příjem by měl odrážet množství tuků a procentuální podíl MK (tj. brát zřetel na podíl mono-, </a:t>
            </a:r>
            <a:r>
              <a:rPr lang="cs-CZ" dirty="0" err="1" smtClean="0"/>
              <a:t>di</a:t>
            </a:r>
            <a:r>
              <a:rPr lang="cs-CZ" dirty="0" smtClean="0"/>
              <a:t>-, tri- </a:t>
            </a:r>
            <a:r>
              <a:rPr lang="cs-CZ" dirty="0" err="1" smtClean="0"/>
              <a:t>enových</a:t>
            </a:r>
            <a:r>
              <a:rPr lang="cs-CZ" dirty="0" smtClean="0"/>
              <a:t> mastných kyselin) </a:t>
            </a:r>
          </a:p>
          <a:p>
            <a:pPr lvl="1"/>
            <a:r>
              <a:rPr lang="cs-CZ" dirty="0" smtClean="0"/>
              <a:t>Tabulkové DDD vycházejí z doporučovaného zastoupení tuků</a:t>
            </a:r>
          </a:p>
          <a:p>
            <a:r>
              <a:rPr lang="cs-CZ" b="1" dirty="0" smtClean="0"/>
              <a:t>Horní hranice </a:t>
            </a:r>
            <a:r>
              <a:rPr lang="cs-CZ" dirty="0" smtClean="0"/>
              <a:t>pro příjem (EFSA): </a:t>
            </a:r>
            <a:r>
              <a:rPr lang="cs-CZ" b="1" dirty="0" smtClean="0"/>
              <a:t>300 mg/den</a:t>
            </a:r>
            <a:r>
              <a:rPr lang="cs-CZ" dirty="0" smtClean="0"/>
              <a:t>, </a:t>
            </a:r>
          </a:p>
          <a:p>
            <a:pPr lvl="1"/>
            <a:r>
              <a:rPr lang="cs-CZ" dirty="0" smtClean="0"/>
              <a:t>Přesto poměrně bezpečný vitamin</a:t>
            </a:r>
            <a:endParaRPr lang="en-US" dirty="0" smtClean="0"/>
          </a:p>
          <a:p>
            <a:r>
              <a:rPr lang="cs-CZ" dirty="0" smtClean="0"/>
              <a:t>Dostatečný příjem bez </a:t>
            </a:r>
            <a:r>
              <a:rPr lang="cs-CZ" dirty="0" err="1" smtClean="0"/>
              <a:t>suplementace</a:t>
            </a:r>
            <a:r>
              <a:rPr lang="cs-CZ" dirty="0" smtClean="0"/>
              <a:t> je možný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vi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438761">
            <a:off x="160552" y="23339"/>
            <a:ext cx="8733861" cy="6377105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bohaté jsou zejména </a:t>
            </a:r>
            <a:r>
              <a:rPr lang="cs-CZ" dirty="0" smtClean="0">
                <a:solidFill>
                  <a:srgbClr val="FF0000"/>
                </a:solidFill>
              </a:rPr>
              <a:t>olejnatá semena a produkty </a:t>
            </a:r>
            <a:r>
              <a:rPr lang="cs-CZ" dirty="0" smtClean="0"/>
              <a:t>z nich vyrobené</a:t>
            </a:r>
          </a:p>
          <a:p>
            <a:pPr lvl="1"/>
            <a:r>
              <a:rPr lang="cs-CZ" dirty="0" smtClean="0"/>
              <a:t>klíčky, rostlinné oleje, dresinky, majonézy, margariny, pomazánky...</a:t>
            </a:r>
          </a:p>
          <a:p>
            <a:endParaRPr lang="cs-CZ" dirty="0" smtClean="0"/>
          </a:p>
          <a:p>
            <a:r>
              <a:rPr lang="cs-CZ" b="1" dirty="0" smtClean="0"/>
              <a:t>α-tokoferol</a:t>
            </a:r>
            <a:r>
              <a:rPr lang="cs-CZ" dirty="0" smtClean="0"/>
              <a:t>: </a:t>
            </a:r>
            <a:r>
              <a:rPr lang="cs-CZ" dirty="0" smtClean="0">
                <a:solidFill>
                  <a:srgbClr val="FF0000"/>
                </a:solidFill>
              </a:rPr>
              <a:t>slunečnicový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FF0000"/>
                </a:solidFill>
              </a:rPr>
              <a:t>řepkový</a:t>
            </a:r>
            <a:r>
              <a:rPr lang="cs-CZ" dirty="0" smtClean="0"/>
              <a:t> a </a:t>
            </a:r>
            <a:r>
              <a:rPr lang="cs-CZ" dirty="0" smtClean="0">
                <a:solidFill>
                  <a:srgbClr val="FF0000"/>
                </a:solidFill>
              </a:rPr>
              <a:t>olivový</a:t>
            </a:r>
            <a:r>
              <a:rPr lang="cs-CZ" dirty="0" smtClean="0"/>
              <a:t> olej, olej z pšeničných a kukuřičných klíčků, světlicový olej</a:t>
            </a:r>
            <a:endParaRPr lang="en-US" dirty="0" smtClean="0"/>
          </a:p>
          <a:p>
            <a:r>
              <a:rPr lang="cs-CZ" b="1" dirty="0" smtClean="0"/>
              <a:t>β-tokoferol</a:t>
            </a:r>
            <a:r>
              <a:rPr lang="cs-CZ" dirty="0" smtClean="0"/>
              <a:t>: olej z pšeničných klíčků</a:t>
            </a:r>
            <a:endParaRPr lang="en-US" dirty="0" smtClean="0"/>
          </a:p>
          <a:p>
            <a:r>
              <a:rPr lang="cs-CZ" b="1" dirty="0" smtClean="0"/>
              <a:t>γ-tokoferol</a:t>
            </a:r>
            <a:r>
              <a:rPr lang="cs-CZ" dirty="0" smtClean="0"/>
              <a:t>: olej z kukuřičných klíčků a sójový olej (v USA 50 % všech tokoferolů)</a:t>
            </a:r>
            <a:endParaRPr lang="en-US" dirty="0" smtClean="0"/>
          </a:p>
          <a:p>
            <a:r>
              <a:rPr lang="cs-CZ" b="1" dirty="0" smtClean="0"/>
              <a:t>δ-tokoferol</a:t>
            </a:r>
            <a:r>
              <a:rPr lang="cs-CZ" dirty="0" smtClean="0"/>
              <a:t>: sójový olej</a:t>
            </a:r>
            <a:endParaRPr lang="en-US" dirty="0" smtClean="0"/>
          </a:p>
          <a:p>
            <a:r>
              <a:rPr lang="cs-CZ" dirty="0" smtClean="0"/>
              <a:t>dále i pšeničné klíčky, lískové ořechy, celozrnné výrobky, ořechy, listová zelenina, játra, žloutek</a:t>
            </a:r>
            <a:endParaRPr lang="en-US" dirty="0" smtClean="0"/>
          </a:p>
          <a:p>
            <a:endParaRPr lang="en-US" dirty="0" smtClean="0"/>
          </a:p>
          <a:p>
            <a:r>
              <a:rPr lang="cs-CZ" dirty="0" err="1" smtClean="0"/>
              <a:t>tokotrienoly</a:t>
            </a:r>
            <a:r>
              <a:rPr lang="cs-CZ" dirty="0" smtClean="0"/>
              <a:t> jsou ve stravě méně rozšířené </a:t>
            </a:r>
          </a:p>
          <a:p>
            <a:pPr lvl="1"/>
            <a:r>
              <a:rPr lang="cs-CZ" dirty="0" smtClean="0"/>
              <a:t>dají se najít v zrnech ječmene, rýže a v palmovém oleji</a:t>
            </a:r>
          </a:p>
          <a:p>
            <a:r>
              <a:rPr lang="cs-CZ" dirty="0" smtClean="0"/>
              <a:t>Konkrétní hodnoty viz nutriční databáze (literatura)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Obsah vitaminu E (α-tokoferol ekvivalent, TE) v potravinách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sz="2600" baseline="30000" dirty="0" smtClean="0"/>
              <a:t>1)</a:t>
            </a:r>
            <a:r>
              <a:rPr lang="cs-CZ" sz="2600" dirty="0" smtClean="0"/>
              <a:t> Slovenská databáze: </a:t>
            </a:r>
            <a:r>
              <a:rPr lang="cs-CZ" sz="2600" u="sng" dirty="0" smtClean="0">
                <a:hlinkClick r:id="rId2"/>
              </a:rPr>
              <a:t>http://www.</a:t>
            </a:r>
            <a:r>
              <a:rPr lang="cs-CZ" sz="2600" u="sng" dirty="0" err="1" smtClean="0">
                <a:hlinkClick r:id="rId2"/>
              </a:rPr>
              <a:t>pbd</a:t>
            </a:r>
            <a:r>
              <a:rPr lang="cs-CZ" sz="2600" u="sng" dirty="0" smtClean="0">
                <a:hlinkClick r:id="rId2"/>
              </a:rPr>
              <a:t>-online.</a:t>
            </a:r>
            <a:r>
              <a:rPr lang="cs-CZ" sz="2600" u="sng" dirty="0" err="1" smtClean="0">
                <a:hlinkClick r:id="rId2"/>
              </a:rPr>
              <a:t>sk</a:t>
            </a:r>
            <a:r>
              <a:rPr lang="cs-CZ" sz="2600" u="sng" dirty="0" smtClean="0">
                <a:hlinkClick r:id="rId2"/>
              </a:rPr>
              <a:t>/</a:t>
            </a:r>
            <a:r>
              <a:rPr lang="cs-CZ" sz="2600" u="sng" dirty="0" err="1" smtClean="0">
                <a:hlinkClick r:id="rId2"/>
              </a:rPr>
              <a:t>en</a:t>
            </a:r>
            <a:endParaRPr lang="en-US" sz="2600" dirty="0" smtClean="0"/>
          </a:p>
          <a:p>
            <a:pPr>
              <a:buNone/>
            </a:pPr>
            <a:r>
              <a:rPr lang="cs-CZ" sz="2600" baseline="30000" dirty="0" smtClean="0"/>
              <a:t>2)</a:t>
            </a:r>
            <a:r>
              <a:rPr lang="cs-CZ" sz="2600" dirty="0" smtClean="0"/>
              <a:t> Česká databáze: </a:t>
            </a:r>
            <a:r>
              <a:rPr lang="cs-CZ" sz="2600" u="sng" dirty="0" smtClean="0">
                <a:hlinkClick r:id="rId3"/>
              </a:rPr>
              <a:t>www.</a:t>
            </a:r>
            <a:r>
              <a:rPr lang="cs-CZ" sz="2600" u="sng" dirty="0" err="1" smtClean="0">
                <a:hlinkClick r:id="rId3"/>
              </a:rPr>
              <a:t>nutridatabaze.cz</a:t>
            </a:r>
            <a:endParaRPr lang="en-US" sz="2600" dirty="0" smtClean="0"/>
          </a:p>
          <a:p>
            <a:pPr>
              <a:buNone/>
            </a:pPr>
            <a:r>
              <a:rPr lang="cs-CZ" sz="2600" baseline="30000" dirty="0" smtClean="0"/>
              <a:t>3)</a:t>
            </a:r>
            <a:r>
              <a:rPr lang="cs-CZ" sz="2600" dirty="0" smtClean="0"/>
              <a:t> </a:t>
            </a:r>
            <a:r>
              <a:rPr lang="cs-CZ" sz="2600" u="sng" dirty="0" smtClean="0">
                <a:hlinkClick r:id="rId4"/>
              </a:rPr>
              <a:t>http://nutritiondata.self.com/</a:t>
            </a:r>
            <a:endParaRPr lang="en-US" sz="2600" dirty="0" smtClean="0"/>
          </a:p>
          <a:p>
            <a:endParaRPr lang="cs-CZ" b="1" dirty="0" smtClean="0"/>
          </a:p>
          <a:p>
            <a:r>
              <a:rPr lang="cs-CZ" b="1" dirty="0" smtClean="0"/>
              <a:t>Komentář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Zeleně jsou zvýrazněny reálné významné zdroje vzhledem ke konzumovaným  množstvím  (např. sezamový a kukuřičný olej jsou sice dobrými zdroji, ale málokdo je u nás konzumuje). </a:t>
            </a:r>
          </a:p>
          <a:p>
            <a:pPr lvl="1"/>
            <a:r>
              <a:rPr lang="cs-CZ" dirty="0" smtClean="0"/>
              <a:t>Ořechy jsou brány v syrové (nepražené) podobě. </a:t>
            </a:r>
          </a:p>
          <a:p>
            <a:pPr lvl="1"/>
            <a:r>
              <a:rPr lang="cs-CZ" dirty="0" smtClean="0"/>
              <a:t>Červeně zvýrazněny jsou položky, které i přes poměrně vysoký obsah vitaminu E obsahují jiné, zdraví méně prospěšné látky (zpravidla nevhodné tuky, nebo příliš velká množství potřebná pro uhrazení DDD)</a:t>
            </a:r>
          </a:p>
          <a:p>
            <a:pPr>
              <a:buNone/>
            </a:pPr>
            <a:endParaRPr lang="cs-CZ" sz="3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4500" dirty="0" smtClean="0">
                <a:solidFill>
                  <a:srgbClr val="FF0000"/>
                </a:solidFill>
              </a:rPr>
              <a:t>O výhodnosti zdroje nerozhoduje jen analytický obsah živiny, ale i reálně snězená množství!</a:t>
            </a:r>
            <a:endParaRPr lang="en-US" sz="45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24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5497" y="0"/>
          <a:ext cx="9108506" cy="6752416"/>
        </p:xfrm>
        <a:graphic>
          <a:graphicData uri="http://schemas.openxmlformats.org/drawingml/2006/table">
            <a:tbl>
              <a:tblPr/>
              <a:tblGrid>
                <a:gridCol w="2088231"/>
                <a:gridCol w="1368152"/>
                <a:gridCol w="1152128"/>
                <a:gridCol w="1512168"/>
                <a:gridCol w="1591071"/>
                <a:gridCol w="1396756"/>
              </a:tblGrid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vit. E / 100g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1 porce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Vit. E / </a:t>
                      </a:r>
                      <a:endParaRPr lang="cs-CZ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porci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Porce - % DDD (12 mg)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Potřeba na 100% DDD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Olej z kukuř. klíčků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138,0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13,8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115 %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8,7 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Slunečnicový olej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55,00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5,5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46 %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21,7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Slunečnic. semena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49,5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30 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14,85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124 %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24,2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Palmový olej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30,12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3,01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Řepkový olej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26,73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2,67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22,3 %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44,8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Mandle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25,03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7,5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62,5 %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48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Lískové ořechy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24,2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7,26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60,5 %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49,6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Pistácie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22,27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6,68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55,7 %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53,9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Burákový olej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20,41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2,04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17 %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58,8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Sójová mouka plnotuč.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20,15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58,8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Tresčí játra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v oleji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20,0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20,0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166,7 %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60,0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Pšeničné klíčky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19,6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61,2 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25</a:t>
            </a:fld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0" y="818320"/>
          <a:ext cx="9144001" cy="6049864"/>
        </p:xfrm>
        <a:graphic>
          <a:graphicData uri="http://schemas.openxmlformats.org/drawingml/2006/table">
            <a:tbl>
              <a:tblPr/>
              <a:tblGrid>
                <a:gridCol w="1991894"/>
                <a:gridCol w="1462887"/>
                <a:gridCol w="1117218"/>
                <a:gridCol w="1375038"/>
                <a:gridCol w="1546918"/>
                <a:gridCol w="1650046"/>
              </a:tblGrid>
              <a:tr h="2559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Sezamový olej </a:t>
                      </a:r>
                      <a:r>
                        <a:rPr lang="cs-CZ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19,22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1,92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16 %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62,5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Řepkový olej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18,4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1,84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15,3 %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65,4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Telecí játra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17,56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17,56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146,3 %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68,3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Kukuřičný olej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17,54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1,75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14,6 %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68,5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Žitné klíčky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17,2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69,8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1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Celozrnné cereálie, neochucené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 Fitness (</a:t>
                      </a:r>
                      <a:r>
                        <a:rPr lang="cs-CZ" sz="1800" dirty="0" err="1">
                          <a:latin typeface="Times New Roman"/>
                          <a:ea typeface="Calibri"/>
                          <a:cs typeface="Times New Roman"/>
                        </a:rPr>
                        <a:t>Nestlé</a:t>
                      </a: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cs-CZ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17 mg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5,1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42,5 %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70,6 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Sója syrová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14,3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83,9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Celozrnné cereálie Fitness s čokoládou (</a:t>
                      </a:r>
                      <a:r>
                        <a:rPr lang="cs-CZ" sz="1800" dirty="0" err="1">
                          <a:latin typeface="Times New Roman"/>
                          <a:ea typeface="Calibri"/>
                          <a:cs typeface="Times New Roman"/>
                        </a:rPr>
                        <a:t>Nestlé</a:t>
                      </a: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cs-CZ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13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3,9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32,5 %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92,3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Olivový olej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12,17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1,21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10,1 %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98,6 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Margarin Rama (70%)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11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1,1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9,2 %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109,1 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0"/>
          <a:ext cx="9144000" cy="836712"/>
        </p:xfrm>
        <a:graphic>
          <a:graphicData uri="http://schemas.openxmlformats.org/drawingml/2006/table">
            <a:tbl>
              <a:tblPr/>
              <a:tblGrid>
                <a:gridCol w="1991895"/>
                <a:gridCol w="1462887"/>
                <a:gridCol w="1117218"/>
                <a:gridCol w="1375038"/>
                <a:gridCol w="1546917"/>
                <a:gridCol w="1650045"/>
              </a:tblGrid>
              <a:tr h="836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vit. E / 100g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1 porce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Vit. E </a:t>
                      </a: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 1 porci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Porce - % DDD (12 mg)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Potřeba na 100% DDD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26</a:t>
            </a:fld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0" y="0"/>
          <a:ext cx="9144000" cy="764704"/>
        </p:xfrm>
        <a:graphic>
          <a:graphicData uri="http://schemas.openxmlformats.org/drawingml/2006/table">
            <a:tbl>
              <a:tblPr/>
              <a:tblGrid>
                <a:gridCol w="1991895"/>
                <a:gridCol w="1462887"/>
                <a:gridCol w="1117218"/>
                <a:gridCol w="1375038"/>
                <a:gridCol w="1546917"/>
                <a:gridCol w="1650045"/>
              </a:tblGrid>
              <a:tr h="7647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vit. E / 100g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1 porce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Vit. E / </a:t>
                      </a:r>
                      <a:endParaRPr lang="cs-CZ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porci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Porce - % DDD (12 mg)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Potřeba na 100% DDD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" y="764701"/>
          <a:ext cx="9144000" cy="6093298"/>
        </p:xfrm>
        <a:graphic>
          <a:graphicData uri="http://schemas.openxmlformats.org/drawingml/2006/table">
            <a:tbl>
              <a:tblPr/>
              <a:tblGrid>
                <a:gridCol w="1991894"/>
                <a:gridCol w="1462888"/>
                <a:gridCol w="1117218"/>
                <a:gridCol w="1375037"/>
                <a:gridCol w="1546917"/>
                <a:gridCol w="1650046"/>
              </a:tblGrid>
              <a:tr h="553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Para ořechy </a:t>
                      </a:r>
                      <a:r>
                        <a:rPr lang="cs-CZ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10,39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3,12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26 %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115,5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Arašídy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9,21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2,76 mg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23 %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130,4 g (!)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Majonéza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7,6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15 g (lžc)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1,14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9,5 %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158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Palmojádrový tuk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Sója vařená </a:t>
                      </a:r>
                      <a:r>
                        <a:rPr lang="cs-CZ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5,76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208,3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53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Sleď v oleji </a:t>
                      </a:r>
                      <a:r>
                        <a:rPr lang="cs-CZ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5,6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214,3 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Ostružiny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5,5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5,5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46 %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217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Pšeničná mouka semolina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5,3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226,4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07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Kukuřice, syrová zrna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5,16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232,6 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27</a:t>
            </a:fld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0" y="0"/>
          <a:ext cx="9144000" cy="692696"/>
        </p:xfrm>
        <a:graphic>
          <a:graphicData uri="http://schemas.openxmlformats.org/drawingml/2006/table">
            <a:tbl>
              <a:tblPr/>
              <a:tblGrid>
                <a:gridCol w="1991895"/>
                <a:gridCol w="1462887"/>
                <a:gridCol w="1117218"/>
                <a:gridCol w="1375038"/>
                <a:gridCol w="1546917"/>
                <a:gridCol w="1650045"/>
              </a:tblGrid>
              <a:tr h="6926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vit. E / 100g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1 porce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Vit. E / </a:t>
                      </a:r>
                      <a:endParaRPr lang="cs-CZ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porci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Porce - % DDD (12 mg)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Potřeba na 100% DDD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692696"/>
          <a:ext cx="9144000" cy="6165308"/>
        </p:xfrm>
        <a:graphic>
          <a:graphicData uri="http://schemas.openxmlformats.org/drawingml/2006/table">
            <a:tbl>
              <a:tblPr/>
              <a:tblGrid>
                <a:gridCol w="1991895"/>
                <a:gridCol w="1462887"/>
                <a:gridCol w="1117218"/>
                <a:gridCol w="1375038"/>
                <a:gridCol w="1546917"/>
                <a:gridCol w="1650045"/>
              </a:tblGrid>
              <a:tr h="385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Olivový olej </a:t>
                      </a:r>
                      <a:r>
                        <a:rPr lang="cs-CZ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5,1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0,51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4,25 %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235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Pšeničná mouka celozrnná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5,09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235,8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Lněná semena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240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Bramborové lupínky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Times New Roman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g (!)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Times New Roman"/>
                          <a:ea typeface="Calibri"/>
                          <a:cs typeface="Times New Roman"/>
                        </a:rPr>
                        <a:t>1,5 </a:t>
                      </a: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mg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Times New Roman"/>
                          <a:ea typeface="Calibri"/>
                          <a:cs typeface="Times New Roman"/>
                        </a:rPr>
                        <a:t>12,6 </a:t>
                      </a: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240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Hrách syrový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1800" dirty="0" smtClean="0">
                          <a:latin typeface="Times New Roman"/>
                          <a:ea typeface="Calibri"/>
                          <a:cs typeface="Times New Roman"/>
                        </a:rPr>
                        <a:t>luštěnina) </a:t>
                      </a:r>
                      <a:r>
                        <a:rPr lang="cs-CZ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4,9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244,9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Těstoviny celozr.,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syrové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4,83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4,83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40,25 %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248,4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Kreveta (obyč)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4,65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4,65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38,75 %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258,1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Pekanové ořechy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1,2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Úhoř uzený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33,3 %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Kokosový tuk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3,97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0,4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3,33 %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302,3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Pohanka syrová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3,7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3,7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30,8 %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324,3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Losos syrový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3,55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3,55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333 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28</a:t>
            </a:fld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0" y="0"/>
          <a:ext cx="9144000" cy="692696"/>
        </p:xfrm>
        <a:graphic>
          <a:graphicData uri="http://schemas.openxmlformats.org/drawingml/2006/table">
            <a:tbl>
              <a:tblPr/>
              <a:tblGrid>
                <a:gridCol w="1991895"/>
                <a:gridCol w="1462887"/>
                <a:gridCol w="1117218"/>
                <a:gridCol w="1375038"/>
                <a:gridCol w="1546917"/>
                <a:gridCol w="1650045"/>
              </a:tblGrid>
              <a:tr h="6926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vit. E / 100g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1 porce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Vit. E </a:t>
                      </a: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 1 porci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Porce - % DDD (12 mg)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Potřeba na 100% DDD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692696"/>
          <a:ext cx="9144001" cy="6165302"/>
        </p:xfrm>
        <a:graphic>
          <a:graphicData uri="http://schemas.openxmlformats.org/drawingml/2006/table">
            <a:tbl>
              <a:tblPr/>
              <a:tblGrid>
                <a:gridCol w="1991895"/>
                <a:gridCol w="1462887"/>
                <a:gridCol w="1117218"/>
                <a:gridCol w="1375038"/>
                <a:gridCol w="1546917"/>
                <a:gridCol w="1650046"/>
              </a:tblGrid>
              <a:tr h="9485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latin typeface="Times New Roman"/>
                          <a:ea typeface="Calibri"/>
                          <a:cs typeface="Times New Roman"/>
                        </a:rPr>
                        <a:t>Pšen</a:t>
                      </a: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. mouka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- T650 </a:t>
                      </a:r>
                      <a:r>
                        <a:rPr lang="cs-CZ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3,45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347,8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Borůvky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3,15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3,15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26,25 %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381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Ořechy vlašské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3,12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0,93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7,75 %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387 g (!)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Ostružiny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3,1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3,1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25,8 %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387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Ovesné vločky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3,09 mg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3,09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25,75 %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388,3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Paprika červená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2,9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2,9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24,2 %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413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Špenát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2,9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2,9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24,2 %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413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5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Vejce – žloutek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2,58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20 g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Times New Roman"/>
                          <a:ea typeface="Calibri"/>
                          <a:cs typeface="Times New Roman"/>
                        </a:rPr>
                        <a:t>(cca 1 </a:t>
                      </a: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ks)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0,52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4,3 %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465 g (23 ks!)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9485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Hrášek sterilizovaný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2,5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480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Sója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2,47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2,47 mg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20,6 %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485 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29</a:t>
            </a:fld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0" y="0"/>
          <a:ext cx="9144000" cy="692696"/>
        </p:xfrm>
        <a:graphic>
          <a:graphicData uri="http://schemas.openxmlformats.org/drawingml/2006/table">
            <a:tbl>
              <a:tblPr/>
              <a:tblGrid>
                <a:gridCol w="1991895"/>
                <a:gridCol w="1462887"/>
                <a:gridCol w="1117218"/>
                <a:gridCol w="1375038"/>
                <a:gridCol w="1546917"/>
                <a:gridCol w="1650045"/>
              </a:tblGrid>
              <a:tr h="6926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vit. E / 100g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1 porce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Vit. E </a:t>
                      </a: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 1 porci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Porce - % DDD (12 mg)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Potřeba na 100% DDD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692696"/>
          <a:ext cx="9144000" cy="4074117"/>
        </p:xfrm>
        <a:graphic>
          <a:graphicData uri="http://schemas.openxmlformats.org/drawingml/2006/table">
            <a:tbl>
              <a:tblPr/>
              <a:tblGrid>
                <a:gridCol w="1991895"/>
                <a:gridCol w="1462887"/>
                <a:gridCol w="1117218"/>
                <a:gridCol w="1375038"/>
                <a:gridCol w="1546917"/>
                <a:gridCol w="1650045"/>
              </a:tblGrid>
              <a:tr h="500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  <a:cs typeface="Times New Roman"/>
                        </a:rPr>
                        <a:t>Těstoviny vařené </a:t>
                      </a:r>
                      <a:r>
                        <a:rPr lang="cs-CZ" sz="20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2,45 mg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  <a:cs typeface="Times New Roman"/>
                        </a:rPr>
                        <a:t>150 g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  <a:cs typeface="Times New Roman"/>
                        </a:rPr>
                        <a:t>3,68 mg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30,7 %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489,8 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Maliny </a:t>
                      </a:r>
                      <a:r>
                        <a:rPr lang="cs-CZ" sz="20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2,4 mg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2,4 mg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20 %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500 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2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Ořechy 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pistáciové </a:t>
                      </a:r>
                      <a:r>
                        <a:rPr lang="cs-CZ" sz="20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2,3 mg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30 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0,69 mg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5,75 %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522 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Chléb bílý pšen.</a:t>
                      </a:r>
                      <a:r>
                        <a:rPr lang="cs-CZ" sz="20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2,15 mg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70 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1,5 mg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12,5 %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558,1 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Avokádo </a:t>
                      </a:r>
                      <a:r>
                        <a:rPr lang="cs-CZ" sz="1800" baseline="30000">
                          <a:latin typeface="Times New Roman"/>
                          <a:ea typeface="Calibri"/>
                          <a:cs typeface="Times New Roman"/>
                        </a:rPr>
                        <a:t>3)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2,1 mg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571,4 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Chřest syrový </a:t>
                      </a:r>
                      <a:r>
                        <a:rPr lang="cs-CZ" sz="2000" baseline="3000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2,07 mg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579,7 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Máslo čerstvé </a:t>
                      </a:r>
                      <a:r>
                        <a:rPr lang="cs-CZ" sz="2000" baseline="30000"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2,05 mg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0,21 mg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1,75 %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585,4 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37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  <a:cs typeface="Times New Roman"/>
                        </a:rPr>
                        <a:t>Avokádo </a:t>
                      </a:r>
                      <a:r>
                        <a:rPr lang="cs-CZ" sz="20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1,3 mg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  <a:cs typeface="Times New Roman"/>
                        </a:rPr>
                        <a:t>923 g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je to vitamin 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Vitamin E</a:t>
            </a:r>
            <a:r>
              <a:rPr lang="cs-CZ" dirty="0" smtClean="0"/>
              <a:t> = společný název pro </a:t>
            </a:r>
            <a:r>
              <a:rPr lang="cs-CZ" b="1" dirty="0" smtClean="0"/>
              <a:t>všechny strukturou příbuzné tokoferoly a </a:t>
            </a:r>
            <a:r>
              <a:rPr lang="cs-CZ" b="1" dirty="0" err="1" smtClean="0"/>
              <a:t>tokotrienoly</a:t>
            </a:r>
            <a:r>
              <a:rPr lang="cs-CZ" b="1" dirty="0" smtClean="0"/>
              <a:t> </a:t>
            </a:r>
            <a:r>
              <a:rPr lang="cs-CZ" dirty="0" smtClean="0"/>
              <a:t>a látky z nich odvozené, které mají kvalitativně aktivitu RRR-α-tokoferolu </a:t>
            </a:r>
            <a:r>
              <a:rPr lang="cs-CZ" sz="2600" dirty="0" smtClean="0"/>
              <a:t>(viz dále)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Tokochromanoly</a:t>
            </a:r>
            <a:r>
              <a:rPr lang="cs-CZ" dirty="0" smtClean="0"/>
              <a:t>“ „ </a:t>
            </a:r>
            <a:r>
              <a:rPr lang="cs-CZ" dirty="0" err="1" smtClean="0"/>
              <a:t>Vitamery</a:t>
            </a:r>
            <a:r>
              <a:rPr lang="cs-CZ" dirty="0" smtClean="0"/>
              <a:t> vit. E“</a:t>
            </a:r>
          </a:p>
          <a:p>
            <a:r>
              <a:rPr lang="cs-CZ" dirty="0" smtClean="0"/>
              <a:t>Rozpustný v tucích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cs typeface="Times New Roman"/>
              </a:rPr>
              <a:t>špatně ve vodě</a:t>
            </a:r>
            <a:endParaRPr lang="en-US" dirty="0" smtClean="0"/>
          </a:p>
          <a:p>
            <a:r>
              <a:rPr lang="cs-CZ" sz="3000" dirty="0" err="1" smtClean="0"/>
              <a:t>Řec</a:t>
            </a:r>
            <a:r>
              <a:rPr lang="cs-CZ" sz="3000" dirty="0" smtClean="0"/>
              <a:t>.: </a:t>
            </a:r>
            <a:r>
              <a:rPr lang="cs-CZ" sz="3000" i="1" dirty="0" err="1" smtClean="0"/>
              <a:t>tokos</a:t>
            </a:r>
            <a:r>
              <a:rPr lang="cs-CZ" sz="3000" dirty="0" smtClean="0"/>
              <a:t> (porod), </a:t>
            </a:r>
            <a:r>
              <a:rPr lang="cs-CZ" sz="3000" i="1" dirty="0" err="1" smtClean="0"/>
              <a:t>phero</a:t>
            </a:r>
            <a:r>
              <a:rPr lang="cs-CZ" sz="3000" dirty="0" smtClean="0"/>
              <a:t> (zrodit, vytvořit, zplodit), </a:t>
            </a:r>
            <a:r>
              <a:rPr lang="cs-CZ" sz="3000" i="1" dirty="0" err="1" smtClean="0"/>
              <a:t>ol</a:t>
            </a:r>
            <a:r>
              <a:rPr lang="cs-CZ" sz="3000" dirty="0" smtClean="0"/>
              <a:t> (alkohol) </a:t>
            </a:r>
          </a:p>
          <a:p>
            <a:pPr lvl="1">
              <a:buNone/>
            </a:pPr>
            <a:r>
              <a:rPr lang="cs-CZ" dirty="0" smtClean="0"/>
              <a:t>	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/>
              <a:t>odkazuje na úlohu vit. E v reprodukci zvířat </a:t>
            </a:r>
          </a:p>
          <a:p>
            <a:pPr lvl="1">
              <a:buNone/>
            </a:pPr>
            <a:r>
              <a:rPr lang="cs-CZ" dirty="0" smtClean="0"/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„vitamin plodnosti“</a:t>
            </a:r>
          </a:p>
          <a:p>
            <a:r>
              <a:rPr lang="cs-CZ" dirty="0" smtClean="0"/>
              <a:t>Vitamin E ≠ α-tokoferol (nejsou synonyma)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disiniberita_5-Tips-Merawat-Kulit-di-Musim-Pan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660834" cy="5616624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vlivy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část obsahu vitaminu E se spotřebuje k ochraně přítomných nenasycených MK </a:t>
            </a:r>
            <a:endParaRPr lang="en-US" dirty="0" smtClean="0"/>
          </a:p>
          <a:p>
            <a:r>
              <a:rPr lang="cs-CZ" dirty="0" smtClean="0"/>
              <a:t>bez přítomnosti O2 a peroxidů jsou stabilní až do 200°C, </a:t>
            </a:r>
          </a:p>
          <a:p>
            <a:r>
              <a:rPr lang="cs-CZ" dirty="0" smtClean="0"/>
              <a:t>při pH </a:t>
            </a:r>
            <a:r>
              <a:rPr lang="cs-CZ" dirty="0" smtClean="0">
                <a:cs typeface="Times New Roman"/>
              </a:rPr>
              <a:t>&lt;7 </a:t>
            </a:r>
            <a:r>
              <a:rPr lang="cs-CZ" dirty="0" smtClean="0"/>
              <a:t>(kyselé) jsou stabilní</a:t>
            </a:r>
          </a:p>
          <a:p>
            <a:r>
              <a:rPr lang="cs-CZ" dirty="0" smtClean="0"/>
              <a:t>za přítomnosti těžkých kovů a žluklých tuků rychle oxidují kyslíkem ze vzduchu</a:t>
            </a:r>
          </a:p>
          <a:p>
            <a:r>
              <a:rPr lang="cs-CZ" dirty="0" smtClean="0"/>
              <a:t>citlivé na denní světlo a UV záření</a:t>
            </a:r>
            <a:endParaRPr lang="en-US" dirty="0" smtClean="0"/>
          </a:p>
          <a:p>
            <a:r>
              <a:rPr lang="cs-CZ" dirty="0" smtClean="0"/>
              <a:t>průměrné ztráty při šetrné úpravě cca 10 %, </a:t>
            </a:r>
          </a:p>
          <a:p>
            <a:r>
              <a:rPr lang="cs-CZ" dirty="0" smtClean="0"/>
              <a:t>největší ztráty při pečení, opékání a dušení</a:t>
            </a:r>
          </a:p>
          <a:p>
            <a:r>
              <a:rPr lang="cs-CZ" dirty="0" smtClean="0"/>
              <a:t>ve zmrazených potravinách obsah tokoferolu rychle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p7.storage.canalblog.com/72/98/609787/47641860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13263" cy="4645645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K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15362" name="Picture 2" descr="http://www.best-multivitamins-guide.com/wp-content/uploads/2014/01/vitamin-k-facts-multivitamin-revie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195736" cy="272911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tím myslíme?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Skupina sloučenin rozpustných v tucích, které jsou</a:t>
            </a:r>
          </a:p>
          <a:p>
            <a:r>
              <a:rPr lang="cs-CZ" dirty="0" smtClean="0"/>
              <a:t>Odvozené od 2-</a:t>
            </a:r>
            <a:r>
              <a:rPr lang="cs-CZ" dirty="0" err="1" smtClean="0"/>
              <a:t>methyl</a:t>
            </a:r>
            <a:r>
              <a:rPr lang="cs-CZ" dirty="0" smtClean="0"/>
              <a:t>-1,4-</a:t>
            </a:r>
            <a:r>
              <a:rPr lang="cs-CZ" dirty="0" err="1" smtClean="0"/>
              <a:t>naftochinonu</a:t>
            </a:r>
            <a:r>
              <a:rPr lang="cs-CZ" dirty="0" smtClean="0"/>
              <a:t> = </a:t>
            </a:r>
            <a:r>
              <a:rPr lang="cs-CZ" dirty="0" smtClean="0">
                <a:solidFill>
                  <a:srgbClr val="FF0000"/>
                </a:solidFill>
              </a:rPr>
              <a:t>menadion</a:t>
            </a:r>
            <a:r>
              <a:rPr lang="cs-CZ" dirty="0" smtClean="0"/>
              <a:t>, </a:t>
            </a:r>
          </a:p>
          <a:p>
            <a:pPr lvl="1"/>
            <a:r>
              <a:rPr lang="cs-CZ" dirty="0" smtClean="0"/>
              <a:t>synteticky vyrobený „vitamin K3“ (nepoužívat)</a:t>
            </a:r>
          </a:p>
          <a:p>
            <a:pPr lvl="1"/>
            <a:r>
              <a:rPr lang="cs-CZ" dirty="0" smtClean="0"/>
              <a:t>nemá žádný postranní řetězec</a:t>
            </a:r>
          </a:p>
          <a:p>
            <a:r>
              <a:rPr lang="cs-CZ" dirty="0" smtClean="0"/>
              <a:t>Vitamin K1 (</a:t>
            </a:r>
            <a:r>
              <a:rPr lang="cs-CZ" dirty="0" smtClean="0">
                <a:solidFill>
                  <a:srgbClr val="FF0000"/>
                </a:solidFill>
              </a:rPr>
              <a:t>fylochinon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Rostliny</a:t>
            </a:r>
          </a:p>
          <a:p>
            <a:pPr lvl="1"/>
            <a:r>
              <a:rPr lang="cs-CZ" dirty="0" smtClean="0"/>
              <a:t>Na C3 </a:t>
            </a:r>
            <a:r>
              <a:rPr lang="cs-CZ" dirty="0" err="1" smtClean="0"/>
              <a:t>fytylová</a:t>
            </a:r>
            <a:r>
              <a:rPr lang="cs-CZ" dirty="0" smtClean="0"/>
              <a:t> skupina </a:t>
            </a:r>
          </a:p>
          <a:p>
            <a:r>
              <a:rPr lang="cs-CZ" dirty="0" smtClean="0"/>
              <a:t>Vitamin K2 (</a:t>
            </a:r>
            <a:r>
              <a:rPr lang="cs-CZ" dirty="0" err="1" smtClean="0">
                <a:solidFill>
                  <a:srgbClr val="FF0000"/>
                </a:solidFill>
              </a:rPr>
              <a:t>menachinon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Bakterie  (v GIT + fermentace potravin)</a:t>
            </a:r>
          </a:p>
          <a:p>
            <a:pPr lvl="1"/>
            <a:r>
              <a:rPr lang="cs-CZ" dirty="0" err="1" smtClean="0"/>
              <a:t>Polyisoprenylová</a:t>
            </a:r>
            <a:r>
              <a:rPr lang="cs-CZ" dirty="0" smtClean="0"/>
              <a:t> skupina</a:t>
            </a:r>
          </a:p>
          <a:p>
            <a:pPr lvl="1"/>
            <a:r>
              <a:rPr lang="cs-CZ" dirty="0" smtClean="0"/>
              <a:t>4-13 zbytků izoprenu (1 izopren = 5 uhlíků)</a:t>
            </a:r>
          </a:p>
          <a:p>
            <a:pPr lvl="1"/>
            <a:r>
              <a:rPr lang="cs-CZ" dirty="0" err="1" smtClean="0"/>
              <a:t>Menachinon</a:t>
            </a:r>
            <a:r>
              <a:rPr lang="cs-CZ" dirty="0" smtClean="0"/>
              <a:t>-4 (podle počtu </a:t>
            </a:r>
            <a:r>
              <a:rPr lang="cs-CZ" dirty="0" err="1" smtClean="0"/>
              <a:t>isopr</a:t>
            </a:r>
            <a:r>
              <a:rPr lang="cs-CZ" dirty="0" smtClean="0"/>
              <a:t>. skupin) vs. vyšší</a:t>
            </a:r>
          </a:p>
          <a:p>
            <a:pPr lvl="1"/>
            <a:r>
              <a:rPr lang="cs-CZ" dirty="0" smtClean="0"/>
              <a:t>Nejčastější je K2 se 6 nebo 7 </a:t>
            </a:r>
            <a:r>
              <a:rPr lang="cs-CZ" dirty="0" err="1" smtClean="0"/>
              <a:t>isporenovými</a:t>
            </a:r>
            <a:r>
              <a:rPr lang="cs-CZ" dirty="0" smtClean="0"/>
              <a:t> zbytky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7413917" cy="594648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13316" name="Picture 4" descr="https://encrypted-tbn3.gstatic.com/images?q=tbn:ANd9GcTNojIrcXKoIeDfPSJByAVGqwmyiyuCJkURSLQvZ0PpXWwtJsHxg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88640"/>
            <a:ext cx="29718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Vstřebávání, transport, metabolismus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Jako u vitaminu E</a:t>
            </a:r>
          </a:p>
          <a:p>
            <a:r>
              <a:rPr lang="cs-CZ" dirty="0" smtClean="0"/>
              <a:t>Pro vstřebání potřebná žluč, pankreatické enzymy</a:t>
            </a:r>
          </a:p>
          <a:p>
            <a:r>
              <a:rPr lang="cs-CZ" dirty="0" smtClean="0"/>
              <a:t>Absorpce 10-80 %, </a:t>
            </a:r>
          </a:p>
          <a:p>
            <a:r>
              <a:rPr lang="cs-CZ" dirty="0" smtClean="0"/>
              <a:t>Může blokovat: PUFA, v tucích rozpustné špatně vstřebatelné sloučeniny</a:t>
            </a:r>
          </a:p>
          <a:p>
            <a:r>
              <a:rPr lang="cs-CZ" dirty="0" smtClean="0"/>
              <a:t>Menadion + deriváty </a:t>
            </a:r>
            <a:r>
              <a:rPr lang="cs-CZ" dirty="0" err="1" smtClean="0"/>
              <a:t>rozp</a:t>
            </a:r>
            <a:r>
              <a:rPr lang="cs-CZ" dirty="0" smtClean="0"/>
              <a:t>. v H2O </a:t>
            </a:r>
            <a:r>
              <a:rPr lang="cs-CZ" b="1" dirty="0" smtClean="0"/>
              <a:t>nepotřebují žluč</a:t>
            </a:r>
            <a:r>
              <a:rPr lang="cs-CZ" dirty="0" smtClean="0"/>
              <a:t>, jsou transportovány krví</a:t>
            </a:r>
          </a:p>
          <a:p>
            <a:r>
              <a:rPr lang="cs-CZ" dirty="0" smtClean="0"/>
              <a:t>K1 a K2 - transport v krvi především LDL, skladovány v játrech</a:t>
            </a:r>
          </a:p>
          <a:p>
            <a:r>
              <a:rPr lang="cs-CZ" dirty="0" smtClean="0"/>
              <a:t>Menadion po přeměně na </a:t>
            </a:r>
            <a:r>
              <a:rPr lang="cs-CZ" dirty="0" err="1" smtClean="0"/>
              <a:t>menachinon</a:t>
            </a:r>
            <a:r>
              <a:rPr lang="cs-CZ" dirty="0" smtClean="0"/>
              <a:t>-4 rozložen prakticky ve všech tkáních, játra jen 2%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Schopnost přecházet z </a:t>
            </a:r>
            <a:r>
              <a:rPr lang="cs-CZ" dirty="0" err="1" smtClean="0"/>
              <a:t>red</a:t>
            </a:r>
            <a:r>
              <a:rPr lang="cs-CZ" dirty="0" smtClean="0"/>
              <a:t>.</a:t>
            </a:r>
            <a:r>
              <a:rPr lang="cs-CZ" dirty="0" smtClean="0">
                <a:latin typeface="Times New Roman"/>
                <a:cs typeface="Times New Roman"/>
              </a:rPr>
              <a:t>↔</a:t>
            </a:r>
            <a:r>
              <a:rPr lang="cs-CZ" dirty="0" err="1" smtClean="0">
                <a:cs typeface="Times New Roman"/>
              </a:rPr>
              <a:t>ox</a:t>
            </a:r>
            <a:r>
              <a:rPr lang="cs-CZ" dirty="0" smtClean="0">
                <a:cs typeface="Times New Roman"/>
              </a:rPr>
              <a:t>. formy</a:t>
            </a:r>
          </a:p>
          <a:p>
            <a:r>
              <a:rPr lang="cs-CZ" dirty="0" smtClean="0">
                <a:cs typeface="Times New Roman"/>
              </a:rPr>
              <a:t>Vitamin K - </a:t>
            </a:r>
            <a:r>
              <a:rPr lang="cs-CZ" dirty="0" err="1" smtClean="0">
                <a:cs typeface="Times New Roman"/>
              </a:rPr>
              <a:t>kofaktor</a:t>
            </a:r>
            <a:r>
              <a:rPr lang="cs-CZ" dirty="0" smtClean="0">
                <a:cs typeface="Times New Roman"/>
              </a:rPr>
              <a:t> enzymu </a:t>
            </a:r>
            <a:r>
              <a:rPr lang="el-GR" dirty="0" smtClean="0">
                <a:cs typeface="Times New Roman"/>
              </a:rPr>
              <a:t>γ</a:t>
            </a:r>
            <a:r>
              <a:rPr lang="cs-CZ" dirty="0" smtClean="0">
                <a:cs typeface="Times New Roman"/>
              </a:rPr>
              <a:t>-karboxylázy</a:t>
            </a:r>
            <a:endParaRPr lang="en-US" dirty="0" smtClean="0"/>
          </a:p>
          <a:p>
            <a:r>
              <a:rPr lang="cs-CZ" dirty="0" smtClean="0">
                <a:cs typeface="Times New Roman"/>
              </a:rPr>
              <a:t>Zásadní role v tvorbě proteinů nezbytných ke 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srážení krve !</a:t>
            </a:r>
          </a:p>
          <a:p>
            <a:pPr lvl="1"/>
            <a:r>
              <a:rPr lang="cs-CZ" dirty="0" smtClean="0">
                <a:cs typeface="Times New Roman"/>
              </a:rPr>
              <a:t>Faktory: II (protrombin), VII, IX, X, proteiny C, S, Z</a:t>
            </a:r>
          </a:p>
          <a:p>
            <a:pPr lvl="1"/>
            <a:r>
              <a:rPr lang="cs-CZ" dirty="0" smtClean="0">
                <a:cs typeface="Times New Roman"/>
              </a:rPr>
              <a:t>„Vitamin K“ od „</a:t>
            </a:r>
            <a:r>
              <a:rPr lang="cs-CZ" dirty="0" err="1" smtClean="0">
                <a:cs typeface="Times New Roman"/>
              </a:rPr>
              <a:t>koagulation</a:t>
            </a:r>
            <a:r>
              <a:rPr lang="cs-CZ" dirty="0" smtClean="0">
                <a:cs typeface="Times New Roman"/>
              </a:rPr>
              <a:t>“</a:t>
            </a:r>
          </a:p>
          <a:p>
            <a:r>
              <a:rPr lang="cs-CZ" dirty="0" smtClean="0">
                <a:cs typeface="Times New Roman"/>
              </a:rPr>
              <a:t>Biosyntéza jiných proteinů </a:t>
            </a:r>
          </a:p>
          <a:p>
            <a:pPr lvl="1"/>
            <a:r>
              <a:rPr lang="cs-CZ" dirty="0" smtClean="0">
                <a:cs typeface="Times New Roman"/>
              </a:rPr>
              <a:t>v plazmě, ledvinách, 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  <a:cs typeface="Times New Roman"/>
              </a:rPr>
              <a:t>v kostech!</a:t>
            </a:r>
            <a:r>
              <a:rPr lang="cs-CZ" dirty="0" smtClean="0">
                <a:cs typeface="Times New Roman"/>
              </a:rPr>
              <a:t> - vliv na tvorbu </a:t>
            </a:r>
            <a:r>
              <a:rPr lang="cs-CZ" dirty="0" err="1" smtClean="0">
                <a:cs typeface="Times New Roman"/>
              </a:rPr>
              <a:t>osteokalcinu</a:t>
            </a:r>
            <a:r>
              <a:rPr lang="cs-CZ" dirty="0" smtClean="0">
                <a:cs typeface="Times New Roman"/>
              </a:rPr>
              <a:t>, indukce osteoblastů, inhibice osteoklastů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rážení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560840" cy="6554845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Porucha srážení krve, zjevné i skryté krvácení se může objevit v různých orgánech</a:t>
            </a:r>
          </a:p>
          <a:p>
            <a:r>
              <a:rPr lang="cs-CZ" dirty="0" smtClean="0"/>
              <a:t>Vit. K neprochází placentou – </a:t>
            </a:r>
            <a:r>
              <a:rPr lang="cs-CZ" dirty="0" smtClean="0">
                <a:solidFill>
                  <a:srgbClr val="FF0000"/>
                </a:solidFill>
              </a:rPr>
              <a:t>novorozenci</a:t>
            </a:r>
            <a:r>
              <a:rPr lang="cs-CZ" dirty="0" smtClean="0"/>
              <a:t> ohroženi krvácením, proto preventivně ihned po porodu perorální dávka </a:t>
            </a:r>
          </a:p>
          <a:p>
            <a:pPr lvl="1"/>
            <a:r>
              <a:rPr lang="cs-CZ" dirty="0" smtClean="0"/>
              <a:t>i když jsou kojené nebo krmené umělou výživou; vitaminu K je v mateřském mléku málo, dokonce méně než v kravském!</a:t>
            </a:r>
          </a:p>
          <a:p>
            <a:r>
              <a:rPr lang="cs-CZ" dirty="0" smtClean="0"/>
              <a:t>Různá onemocnění jater, GIT, těžké poruchy absorpce tuků, antikoagulancia (</a:t>
            </a:r>
            <a:r>
              <a:rPr lang="cs-CZ" dirty="0" err="1" smtClean="0"/>
              <a:t>warfarin</a:t>
            </a:r>
            <a:r>
              <a:rPr lang="cs-CZ" dirty="0" smtClean="0"/>
              <a:t> a jiné), léčba ATB (zničí </a:t>
            </a:r>
            <a:r>
              <a:rPr lang="cs-CZ" dirty="0" err="1" smtClean="0"/>
              <a:t>mikrofloru</a:t>
            </a:r>
            <a:r>
              <a:rPr lang="cs-CZ" dirty="0" smtClean="0"/>
              <a:t>), salicyláty....</a:t>
            </a:r>
          </a:p>
          <a:p>
            <a:r>
              <a:rPr lang="cs-CZ" dirty="0" smtClean="0"/>
              <a:t>Pozor při </a:t>
            </a:r>
            <a:r>
              <a:rPr lang="cs-CZ" dirty="0" smtClean="0">
                <a:solidFill>
                  <a:srgbClr val="FF0000"/>
                </a:solidFill>
              </a:rPr>
              <a:t>parenterální</a:t>
            </a:r>
            <a:r>
              <a:rPr lang="cs-CZ" dirty="0" smtClean="0"/>
              <a:t> výživě</a:t>
            </a:r>
          </a:p>
          <a:p>
            <a:r>
              <a:rPr lang="cs-CZ" dirty="0" smtClean="0"/>
              <a:t>U zdravých osob se deficit způsobený stravou nevyskytuje (vliv </a:t>
            </a:r>
            <a:r>
              <a:rPr lang="cs-CZ" dirty="0" err="1" smtClean="0"/>
              <a:t>mikroflory</a:t>
            </a:r>
            <a:r>
              <a:rPr lang="cs-CZ" dirty="0" smtClean="0"/>
              <a:t> GIT? - Hodně K2)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10242" name="AutoShape 2" descr="data:image/jpeg;base64,/9j/4AAQSkZJRgABAQAAAQABAAD/2wCEAAkGBxQTEhQUEhQUFhUVFRAVFxYUFhUVGBYUFRYWFxgVFRcYHCggHRwlGxQUIjEhJSksLi4uGB80ODMtNygtLisBCgoKDg0OGxAQGywkICQsLCwsLCwsLCwsLCwsLCwsLCwsLCwsLCwsLCwsLCwsLCwsLCwsLCwsLCwsLCwsLCwsLP/AABEIALcBEwMBEQACEQEDEQH/xAAcAAABBAMBAAAAAAAAAAAAAAAAAQUGBwIDBAj/xABAEAACAQMCAwUGAwYFAgcAAAABAgMABBESIQUGMQcTQVFhIjJxgZGhFEKxIzNSYnLBQ4KSotGywhUkU1TS4fD/xAAaAQEAAwEBAQAAAAAAAAAAAAAAAQMEAgUG/8QAMxEAAgIBAwMCBAUEAQUAAAAAAAECAxEEEiEFMUETUSIyYZEUQnGhwVKBsdEVIzPh8PH/2gAMAwEAAhEDEQA/ALxoAoAoAoAoAoAoAoAoAoAoAoAoAoAoAoAoAoAoAoAoAoAoAoAoAoAoAoAoAoAoAoAoAoAoAoAoAoAoAoAoAoAoAoAoBCaAxjkB6EH4HNQmn2JcWu5nUkBQBQBQBQBQBQBQBQBQBQBQBQBQBQBQBQBQBQBQBQBQBQBQBQBQBQBQBQBQBQBQBQGEqagQehBHl1qGs8MlNppoaeXOW4bMOIdftkFi7s526da5hXGHyo0ajVWX43+B5rszGm7h1oy6mXUCNSnDD1B86iSysHUZbZJmUEelQuScADLHJOPEnzolgiTy8mypICgCgCgCgCgCgCgEzQBmgFoAoAoAoAoAoAoAoAoAoAoAoAoDHUM4zv5UGH3MqAKAKAKAKAKAKAKAKAKAKAKAKAKAKAKAKAKAi/P3NH4G31KAZHOlAfPxYjyFU3WbFx3N/TtH+Jtw+y7lMXfPN85yblx6LhR9BXn75vyfVR6fporCgv7kl5H7R5llWO6fvI3IGo+8pPjnxFd13yg+eUefrulVzhuqWGi6EYEZHjXpJ5WUfLNYeDKpAUAUAUAUAUAUAUAUAUAUAUBqEChi4UBiAC2BkgdAT8zQlttYNtCDTd3SRqXkZVUdWY4A+dcymorLO4VynLbFZZwcO5itp2Kwzxuw8Ad/kDXEboS7Mut0d9SzOLQ5hqsMxlUgKAKAQ0BVHHO0e772UWsC93E7IXdWYkqcHOCAN/CvPnqZ54Pp9N0WjZF2y5aySbs+5tlve9SeLu5IghJAIUhs42bcHar9Pa55yed1Tp8NK4yhLKZMq0nklddo/Pr2cgt4FHeFVdnbcKGzgAeJ2rHfdKLxE9vpfTIXr1LHx7EJsu02/RgWdZB4qyAA/AqARWeN80+57VvRdLKOEsf3Lu4Nfd/BFNpK94ivpPUahnBr0YS3RTPjrq/TscO+GdtdlYUAUAUBT3btCwktX30aZV9A2VP1I/Ssmpj2Z9D0SaSlHyVYTWI+hyGqpwMllck9pzQqsN2C8YwFkG7KPIjxH3q6u5w4fKPG1vSI2vfVw/b3Lc4VxWK4QSQOrqfEHp6EeBrbCyM1wfN3UWUy2zWDbe30cS6pXVF82IUfeupSUVls5rqnY8QWf0Ofh/HLeY4hmjc+SsCfpXEboSfDLLNNdXzOLQ4CrSgWgCgCgCgCgCgCgCgENAci3BjTM7JnLe6CBjOwAOSTjFc5wuSzbuliCIbzxwa84kgSEJFEp1ftiVaVvD2VB0qPXf0rPZXK1+yPV0Opp0T3S5l9PBDbnkCeJUN3eW0DFsIxeRidvdGy4+NUvTxh3Z6UeruzKrg5e5PuROVrizMhnnEmpVAVS5GxJ1HWeu+NhWiml1557nkdR11WoUVCGMfoS+JSAAST6nGT9K0HltmRNAGagBUgj3E+TbWZy7Iysxy3du8YY+bBTgn1qmWnhJ5aN1PUr6o7U/uk/wDI7cO4fHCumNcZ6ncknzZjuasjFR4Rltuna8zZ110VlMdt0x/Ewp3aj9nqEuPabLEFCfJcZ/zVg1Wcn03QsKtvPnsQu84FPHGJWTKHT7Ssre906GsuD3Vqq5PanyTbs854uVuIbSf2kYiMaxpePY4+I2Awa002SUlE8LqOgplXK6HDXP0Zcor0D5k5uI8QjgQyTOqIOpY4+Q8zXM5qKyyyqqdstsFlkNm7VbINgCZh/EEGPuQazPWR8JnrR6FqWstpf3JLwHmO3u1JgkDEdVOzL8VNXV3Rn2PO1Ojt07xYv7+Dg7RuHrNw+4BXUUjaRfMMgyCPvXVizBnfT7HDURfuygOD8IkuWKx6cgZOo6dq8s+ynZGCzI2XfL88cywFQXcZXB2br0Jx5Gpax3IjbGUd67CzcuXSbtA/yGr/AKc0aYhdW3xJGzl7j8tlMJIyRgjWngwHVWHnURbTyiNVRC+G2f8AYmXaXbzveJI0bPBJFH3ZbV3cZxuGK9Dk59citN0JTxJdsHldNvqqpcM4km8/UgMl+RIqxKokRsB4NWpiPEef0qj0muD0Xqa5Re7s/c9I8pzzPaQNcqVlKKXBGDnwJHgSMEivQp3beT47VKCtkq+w71aUBQBQBQBQDPzRxdrW3aVIZJmBACRgk7+JxvgVXZNxXwrJo01MbbNspYRq5R4zLdQd7NA0DamAVs+0oxhgCAQN8b+VTW5OOZLB1q6a6Z7a5bkPbOB1OK7yZTWWJ6bep/sKjknCXcSO1UHV1b+Jtz8vL5UUUS5trBuNScjBHcnBbiKW0QEmIdTq+3gcsMBvhVW7bzZg1uvLS07k+OR91bZXB2yN9j5b1YZMc8irUgpvtX4/L+MFsZHjhVY2OjYtq6sd9/h6V52ocnLD7H1fRaKfR9TCcvqNfJvMj213CqTvLDLII2jbORqbSpw3jkg7etcUTakkauoaOu2iTcUpLnJfNeofFGu5DaW0Y1aW056asbZ9M1DzjglYyslU8m2XGEvkNwsvd6n75mkDRsuDgqC2OuMad9qzQrmpZPX1F2mnTiOM+C2q1HjjNzTy3DfQmOUYI3RxjUjean9R41xOCmsM0abUzonuiVvcdld6o0RXaNH5NrXxz7oyKzPS+zPYXV6nzKPJJ+WuSpUljlvZY5WiOY9CYIbzZzgkDyxXdenw8tmXU9RjKDhUmk+5Oq0nklP9uk8iyWwOe5KyY8u8BGc+ukrj51j1UW2j6Dos4QUs9/4IFFxfIDfh4SsYwx0HB1bDWfj09ax7Ge27I/1MceQrh34nB3AKkyZYJnAiG7g5/Ljzq2uD3Iy6+6D00oy5/wBnol0DLgjZhgg+RG4NemfHJtco8y8x2cnD7yWIFl0OTG24zG26kHxGNviDXnW1YkfY6bVRsqTZztx+ZmR2fLRnKkgZBqnYzUnWotHbPzncspXWBnxUYP1qdrK/SpTzg5eWuGNe3cUC59tsu3XCDd2Py+5Fdwry8Feq1aqg5ex6fijAUKOgAH02r0ksLB8a228mCWcYbUEQMerBQCficZqRueMZN4oQFAFAFAFAFAMvOF5LDZzyQfvEQsNs4x1OPQZqm+TjBtGvQ1ws1EYT7NkB7PLS+uLhLmV51hUEkySswmJXACodgud84x0xVGnrnu3SfB7XVLdLVU6YRW79OxYyW0qsvtiRS7s5kHtKpHsrEFGNjjrWpRaZ4DnBp8Y9sfyOIrspGzmPjkdnA08udK4GB1LHYAVXZZsWS7T6eV9ihEYuWuKycRdLqOSWGCMvG0BVSsxx74frgasdOq/GuK25/G8r6GzVVQ0sXU0pN859js5x5Pi4gI+8kkjMZbBjI3DYyCGBHgN66spjN8lOj11mlzs8j9Y2ixRpGmdMaqi5OTpUADJ+VWJYWDLObnJyfk3VJyQrtL5Pa/iQw6BPE3sltgyH3kLDpvgj4etU21b+x6HT9b+Hm93ZjfyL2bi2kFxc6WlU5jjUlkj8NRYgam+WB96iqhR5ZfreqSuWyHYsFp1DBSwDMCQudyB1IHpkVdlHk7XjJsqSCve0DntraQW1tp73Cl3fcR6ugA8/HfpWK/UOL2xPb6Z0yN0fVt7eF7kMfmviKFn/ABsbaACQGQg58Aunf/7rL61nuewtDo5LHplkdnnN34+J9ahZYiofT7pDA4YeXQ7elehRa5rk+e6loVpZra8p9iW1eeaQzmbtDgtZTCq95Ioy3tBFX+UsfzelZbdSoPCWT1dH0my+G9vC8HdypznBfFkTKSruY2IOR/ErDZhXdV6sKdZ0+zS4b5T8oduN8Fhu4jDcRh0O+DsQfBlI3B9RVzWe5jhOUHmJX0vYlaF8ie5Vc+7mMkegYr+ua49KJrWvsSJnyxyla2KkW8eGIw0jHU7fFj4egwK6jFIzW3zs+Zj9XRUNXMHLtteJouYlkA6Hoy/0uNx8jUNJ9zuFsoPMWVzxHsZ0P3ljdyRMCSA+SRn+GRMEdfI1W6o+DbHXyxiXI2WXYjOT+2uo1Hj3aMx/3EVz6Ja+pPwizuUeULfh8ZWBSWbGuR8F3PqfAeg2qyMFEwXXzteZEgrspCgCgCgCgCgCgCgITxWdeL2rx2VwYmVgHDIy52PsOOuD5jPSszSvj8L4PUhCfT7k7o59jRyZwuXhuI7qcyG4cLEkau0aMoJJJx7OdvIbV1VH0/h9zrW3rW/HCKW3v2Tf+yX2VvIskrPKXV2BjTSq90oG4yN2yd8mrIrHc82c4uKSjjHd+53V2VnNf20ciFZUR06lXAZdt8kGuZY8nUHJP4e5BG7S7ePKwW7tBGSutNCgAdSieX0rL+LWex7ceh2zjmUkpPxyO3HO0G1txHuZGkRXVUxsjDILEnAz5VZZqFD6mXT9Kvub8Je52cpc3w34fugytGRqVsHZs4IKkgjY13VarFlFWt0Fmla3YafsOfFuMQ2wDTyLGCcDVnfz2H611OyMPmZnp09tzarjnBr4bw9klmlaeSQSlSqNjRGozgIB556/CkYYbeSbLVKKhtSx93+o5YrsoE0DOcbjxpgfQWgPPfbDw2WC/klKsYptDK+PZyFClM+YI+9YrK/ibPotBrEqlBd0Q+0SScqkELu/QhAXySdjgD2dsD5ZrhVGqWta5bL+7KuVZLG3Yz4E0xVmUEHQqjCoSOp3JOPP0zWuqvYjwdfq/XmsdkTc1aYSpefOy6Wa4a5snUM7BmjclcP4sjb9Tvg+tUTpTeUepp+ouEVCWePI49mXZ5JYyG4uJFMhQoqJkqobGSWPU7Dwqa6trycavXu6OxdiyKuPONF1exxjMjog/nYL+tcuSXc7jXKXyrIw3nPvD4zhrlCf5Az/APSDVbvgvJph0/US7RG1u1Xh4/PKfhE396j8RAt/4rUfT7ix9qvDj1kkHxif+2afiIB9L1C8L7m2HtO4c3+MV/qjkH/bT8RA5fTdQvH7nQO0Xhv/ALpP9Mn/AMan14HH/H6j+k3R898PbYXcPzJH6ip9aHucvQ6hflY7cP4xBP8AuZo5P6HVvsDXSsi+zKZ1WQ+ZYO2uysWgCgCgCgCgCgGzgXAYLRO7t0CKTk7klj5sx3NRGKisIuv1Fl8t1jyd1xKEVmPRQWOBnYDOwqG8LJVFZeEQvljme14ldao1nWS3RiuWIQo50ksqnTnfo3y6bVVzU23g9LU6WzS1Y3JqXf3RNlkByAQSOvp8auz7HmYfcZOZ+Y7a1UJcOQZQwCqCzEHYnA6DfqapushFYkbNJo7r3mtdiruB9ncFzIRFfI0eQ2nQVnCZIwUYgD+rBG1Z66YTeUz3dR1O+iPx1tP38E05g7L7W4MbI0kDIiR/s8EMqDC5B8QPGtLoi2ePV1S6Gc85HzlflmDh8LLFnf2nkcjU2B1J6AAeFdqMYIz6jUWamXxf2RA+M80WdxcrPPb3EsUOtYypUxMAwzIVOCd8eOOlYnfBzzJHvU9O1NVLhXNJyxn3/QtLh92ksaSRnKOqsp6eyRkVvi8rJ83ZCVc3GXdGVzdpGMyOqDzZgv61EpKPdkQrlN4ismyKUMAVIIPQggg/MVKafYhpxeGZ1JBhJEGGGAI8iAR96DJjDbInuKq/0qB+lCW2+5toQFAJQg03N0kalpGVFHUsQB96htLudxhKbxFZKr5x7UvejssY3BlP6oP71js1DfET3NL0pLErfsVbc3ruSzuzk+LMWP3rK+e5662xWIrBoJoMsxqSAoBKEC0HIhoDKCZkYMjFWHRlJUj4EVJD5WGT/ljtVuIAEuB+ITwYnTIPn0b5/WroXyiedf02uzmHwv8AYkzds0HhbTfNox/erfxK9jL/AMRL+pEr5S50tr/IiJWRQC0b4DY8xg4YfCrIXKXBi1Gjso5fb3JIDVxlFoAoAoAoBMUBikQGcADO5wAMnzNMEtt9xq4Ty3DbzTTR69c5y+pywG5OFB6bk1XCuMM48l9uqsthGEu0exo5k5Rtb0g3EZLKpVXVmRgOv5Tg7+eaTrjJ5ZNGsuoWIPg4OVOQrexkMqPJI+CqmQrhVPXAUAZO25rmumMHlF+r6nbqYbJYSJPe3Hdxu5DMEVm0oCzHAzhVHU+lWyeFkwwjvko9s+4zhl4jZurJNAsodMONEgGcagD4H161X/3Ic8Gl50l6aaljnjlEGs+x0CQd7c6owcnShR2H8OSxA+NUrSrPLPVn16Ti9seS0ba3WNFRBpVFVVA6BQMAVrXseBOTk3J92VJ2tcLuBdC47szQFAoGGZYiAcghemeuawaiuW7J9P0XVVKr0m8Sz9x27GEl0XDFWSAmPulJJGsZ7wrnfG67/wDFWaVSSeTN16VblBJpy8/wWXmtZ4AZoAzQDXxPmK2t/wB9PGnoWBP0G9cSsiu7L69NbZ8sWQnjPa5AhxbxmX+ZvYHyHWs8tUvyo9GrpMms2PBEeI9qt7J7hSIfyqCfq1UvUWM3Q6Zp49+SIcS4xNOdU0ryH+dicfAdBVTy+5thGFaxBYOEtTBORM0BlUEiUAYqSMBQYEzQgKASpIFxUATFSMG22naNldGKspBVlOCCPEGmQ4prD7HoTsx5gkvLPXNvJG7Rs2Ma8AENt44YZrbp5uSw/B831DTxptxHs+SX1oMIUAUA3X3HLeFlSaaNGbGlWYAnO3SuHZFPDZdXprbIuUItpDgDXZSLQCE0BWXaRzbd29ylvCywoyqwlYA6iSQdyCAB06VhvtmpYXB9D0nQae6p2Wcv2HnkDm9rotBcLi4jQOSMaZIzj2xjofaXbpv8hdRdvWH3MnU+nLT4srfwv7pk0rQeSMfFubbO3bRNOqv4qAzFc/xaQcfOqpXQi8NmunQai6O6EXg1cscTnuGmkb8ObYt/5d4WLMygkHX5HptsQc0rlKWW+xOqprqUYLKl+ZP+CQirTGBoCo+f+0mSORre0wugkNJsST/L4AVhsulnET3NJoIbVO3nPgrefmK5c5aeU/52H6VTmXuemoVrtFGMXMV0pytxMPhI4/vTL9zlwrfeK+yMrjmW7cYe5nYeRkf/AJqcv3IUK12ivshsaYk5JyfWucFm8x11OCNwmqmBuFzTAyGaE5FBqME5FDUwTuDNRgnIuaE5FoSGaECYoGY1JyLQCioJSH/k/leS/m7tDpUDU7kZCr8PEnwFTCLlLaivUXx08N8vseg+W+Bx2cCwxA6RuSerMerH1NejXWoLB8tffK6bnIdasKQoAoCvrLs4DSd5eXLzsW1lQoRWOc+2d2I2G23lWWvTKLy3lntWdYahsohtXb3LAWtR4otAa5og2M+BB2JG4OR0oSngjvPXLKXsGChMiZMbKQrAnqMnYjzHpVF9e5cdzboNXLT2ZTwn3G/s+5JNiXlkfXJIqrjSBoUHOM5OT06bbUoq2LLNHU+pfisQisJfuS+8nVEZ3ZUVQSWYgBQPEk1bJ4WTy4RcpJJZ+h5vu+HX4lcrFcSmViyywq7pKC2Q4ZQQwIJ8ds/KvP8ARbPrl1CuMVHhY8exbvZRy7cWlvJ+J9lpXVhHnOgBcZbG2o+IHkK2U1uEcM8LqesjqZpx8E5q48sg/aPztHaRNFGwa4cEAA+4D+ZvI1nutS4Xc9HRaN2SU5L4Tz/LKWJJOSTkmseD3smNAJUjAUIwJigwLioGAoMBUkhQBQkWoAtCQzUAXNCchmhIuaYJAUOkkb4YgepxVcpNGiFcX3HOLh6nAX2ifUVU5s0bIRLD7KpWtrl7eWNk79QVYjHtR6jpz45BJ/y1r0rcZc+TwOtVqytWQedv8ltCvTPmRaAKAKA828SuXFxP308v4iKRwr5OCUJGNt1yQMeFeOm1z5PvaY1yqjtitrXYv3lfiJuLSCYggvGpOfPoT8yCa9dPKTPitXUqrpQXhjrUmcg3NXMfEIroRWtqZEwhDd2ziQnqC4YBMdPGs07LFPCR62k0uknS52zw/b2/2TaMnAyMHAyPI+VaTyXjPBnQGm6tlkVkkVXRhhlYAgjyIPWoaz3JjJxeV3FghVFCooVVAAVQAAB0AA6CpEm5PL7nFxrjkFqmu4kVB4Z95j5Ko3JriU4xWWWVUzteILJUnNfazLLmOzUxJuO8b3yPQdF/Wsk75S4R7NHToQ5s5f7FaTzM7FmJZickk5JPqapPQ+hhQYAUJCgDFAFAJQBQBQBipGBcVAwLihOAoAoAFAFAITQZDNCNwgamCVNo2LOfM1DiixXyHWy5jnjAUSPgeGo428a5cX4ZYp1y+aKJ7y52pumlJvbUADLe8Om5bx+hqyGoshxLkwanpNFuZVPD/YtThPGI51DIfeGRuDn4Gt8LYzWUfPX6adLxJDlVhnCgIVzB2b2t1cfiGLoWwZETAWQjxJxkEjYkfrvVDoi5ZPRo6ndTX6ax9PoTC3iVFCoAqqAqqNgABgAfKrzz5Scnl9zbQgQ0By8TvkgiklkOEjVnbG5wBnYVzKW1ZZ3XB2TUV3ZXNn2wxNIokiCxMwGoOS6An3nUqFI8Tg7Z8azw1GZYaPXn0jEMxnllnowIyOh3+VajxexDOfufI7FSkeHuCNl6hM/mf/iqLbtvC7m/SaJ3fFLiP+SheLcVluZDJO7O58Senoo6AegrG23yz3YxjCO2CwjjqCciZqSRQKgkzCHyNRkCmM+R+lMgxIpkkKATFMjAuKknAmKAMUAUAUAVBAVICgChBiaEMSpIEzQjJkKBGSxk9AT8ATUZJzg6YrCU9I3P+U0JU0vJIOH8Zu7GI4yoZgF1DOD1yufHaohlPKE412/NyXrybzCt9bJMuA3uyKPySADUPh4j0Ir0KrN0T5nVUOmxx8eP0HyrTOabtWKMIyA5VtJbcBsbEjyziuZp44JjjPPYrqy41c8Kjd+LTiUysqwxxnWcqDrcsQMDddvDy3qne61iXLPUlXXq5JUxUcd2TPlbmCO+gE8QYKWZcOMHKnB6bEetXxluWTBfS6Z7G8/ocfPPM4sLfvMBnZtEak7FsZJPoB/aqbrdi47l+g0f4m3a3heSB8v89z3NylrN3FxFcExuqROulSN9mAyuM9c7Dwqmu2U5bZdj19V06iql2QzGS+pK7Xss4akolEBJBDBWkdkBG/uk7j0ORWpVpHhvV2tYySPmHiH4a1nmABMUUjgE4BKjIGfjSb2xyV01+pYo+55f4lfPPK0kh1PIxJ+J8AK8/k+pSUUkvA58O5QvJsFYGVT+aTCD6Nv9qnayl3Qj3ZI7LsylP72VF9EBY/U4FdKqRXLWQ8IfbLs8tU98vIfU4H0Fdel7lL1k/CHm35dtU92GP5jP610q4lTvsfk6hYRD/DT/AEip2R9jn1J+4Hh8R/w0/wBIqNsfYKyfuQ/nmwiRCVRR8BVFsUuxv0s3LuytDXBsEqQFAFAJQBmhAUJExQgXFAFBgTFSQbIbdnOFUk+gzUZIZI+F8iXMuCwEa/zdfpXSUn2RnnfCJKLHs6gXeVnc/wCkVaqvdmaWqf5UPdty3aR+7CnzGf1rr04lTvsfkcI4I191FHwUV1tRxuk/JtDDyFMIjkhXalcxdwiHHelwVGd1X8zEfID51E+ImvS7k37Dt2B3RKXcfgrQvn1YMpH+wVGn+Zmbqi+WRbNazyRakHDxThEFyoW4hjlUHIEihsHzGelcuKfc6jOUezOi1tUjUJGqoijCqgCqB5ADYV0Q228sY+eOF2s1szXis0cAaX2WZWGlTnBB8R4VTao4yzTo7bYWba3zLgq7lDmuytZVdLSJA50alkkknQMcZOvYjYZ0+fyqiq1KWMdz3NVoJTrf/Uba5w+zLyXpW0+ZGHnvhj3NhcQx++yZUeZVg2n56cfOqrlmHBo0lihdGUux574Ffm1uFk07ocMrDceBBB6VijLD5PorIKUcF1WfEUlRZEOVYAg/2rSmePKtxeGbDLTJO01SXAAyTUZOlBvsMl5zfax5BlUkeCe0ftXDmXx002csHPVqxxrK/wBSkCo9RHT0kh8tOJxyDKOrD+Ug11kplVKPdEK7Tb/HdoOrAk/AVVZyzZpViLK911xg1biS8vWti6j8RKQ58N1Uf5ulSor3KrJTXyofOIchRsuq2kOcZCucqfgwrr0/YpjqucSRBby2eJykilWXqDXGDWpZWTRmhOQoDbBjUM1yySxuA8u28yAsu9dwhky3XSg+Dsl5EgPTIrr0Slax+Uc55Aj/AIjUei/c7/G/Q6LbkWBfeyalU+5w9Y/A/wBjwqKEewij1xvVsa4ozTtnLuzqZq7Kxv4jxeKEZlkRP6iAT8B1NGdxrk+xFr/tDgXaNXk9QNI+p3+1cuSL1p/cYbrtGmPuRovxJY/2rncWelBDbcc73bDHeBf6VA+5zTLJ2wXgZJbtnbU7MzHxYkn71y02dqfgtfsDk/bXYwd44DnwGGfb55+1d08TMPUuYRf1Zc1a8HkC1ICgCgNc0IdSrAMrAggjIIIwQQeoqGk1ySm08oi9j2c8OimEyW41K2pQzuyq2c5CM2Nj08q4jWk8miWsulHa5ErFWGYDQEU5t5Dtr3Lkd3Nj94g6/wBa/m/X1rPZp1LlcM36TqFlHD5j7f6IfbclcRtAywNHImc6c5+gbGKy+nfHskz1VrdDbjdlM03VpxYjaEj4ID/c1zuu/pLU+nr8/wDkZbzk/i0+0iSEeTMir8xqoo2v8p09Rooria+zNtp2P3jH23hjHnqLH6Af3q2NM33MlnUdOl8OX+xt4n2O3SDMM0U3oQYm+WSR9xXUqJLsV19Sql82URm65T4hAfat5h6oC33TNUNNeGehC2mfyzX/AL+o3T8PupD7Uc7MNhlJCfh0omduMUvmX3Q52HZ3xGXGLdlHnIQg+5z9qtjBvwY7NTTH8yM+YOzi/tITNIsbooy/dMWKDzYEDb4Zrp1NFFeshOWEzo5D5j7v9lK2EO6knZT4j0FcJ4L7Yb1nyPHPdnHPB3yFTJEM5BHtJ4j5damazyc0OUXtfYrXVVeDXkXNMDJkGqMDJPORuNgHQx3qYPDKb4bo5LEWStB5uBQ1SBS1AYs1AQznbmzuP2MJHekZZuojB/7vTwqJPaaaas/FLsVVeXTMxZmLMepY5P1NcJNl0ppHI09WKBRK4c+E8v3l1j8PbyyA/mCkL/rOF+9TtRS9QkTTh3YxxB95XgiHkWLt9FGPvXWz6FL1aJfwfsRt0Km4uJZSOqoBEp9PFsfAipVbK3rJeCxOB8Bt7RO7toljXqcZJY+bMckn4mu4wUexmstnY8yY5V2cEU7QOaJbCJJI4TLqfSzYJEYxnJA8+nUVVZNx7I1aSmuyTVksIc+UuLvd2sc8kLQs+r2GznAJAYZ3wcZGfv1NieUmV31whY4weUPNSUhQHJxW/SCKSaTOiNGdsDJwoycColJRWWdQg5yUV5GHl3nm2u4pZQTEkJUO0uFX2hkYbOD0O3X7VxG1Nbuxrv0Flc1BfE37DffdqdjGcL3svrGgA+Rciq3qa0a6+h6qXLwv1Z28A7QLO6dY0ZkkbYLKunJ8gQSM+ma6hdCbwinU9J1Gni5ySaXsSqrjzTSLyPOnvE1eWpc/TNRlHfpTxnD+xuqTgWgDFANnMvGFs7aW4cZEa5x01MSFVc+pIrmctqyXael3WKC8lU2na/KHDSLGyE+1GiMrKu+6OXIJAx1Az6VkWonnlcHvz6Rp3DEJPPv/AOC5LaZXVXU5VlVlPmrDIP0NbT5tpptMLuAOjoejKyn4MMH9ahrKEXhpnk6/tmhleJgQ0bMhB23U4rz8e59PuTWV5NBc/wD40wRuNZf1qcEbwDjzphhTMgajB1uNkM5UhlOCKjBOSb8J7QdChZo2JH5lIP2NdqWCmdEZPKHy359tW6sy/wBSn+2a63IqemZ2Lzfan/GH0b/ip3I5/DyGrj/PUSIRbtrkOwODpX1OevwpuSO4afn4is7mcsSzElmJLMfEmq+W+S+TxwSvs35B/wDEnd5XKQRlQ2nGp2O+lSdht1O/UVdBNvCPO1VuwuzgvIPD7bHdWsZYfnkHeNnzy+cfKr1BHmuyTJKqgbDYeldYOBakC0AUAUAhFRgABUgWgCgOe+tVlRkfOlhg4JUkeWQc1zJZ7nUJOLyigu1Li2b17dFEcMGFEagIusgMz4HicjfyArBanJn1PS3CupSfd93/AAMltxeERd21ujHIzKCQ+nUCR8cZGfWqtp6Tbctyk/0NM/FESdZbZTHoZWUMdeGBz4+HpvXUE4vKOZTzBwm854LB7T+cptaW0ZMQMUTy4Oltci6u7JHQAEfWrtRN5wjyuk6KrDsks8tLP08kRh5dd44pEkiYytpCgnUraWY6ttsaDWXD7ntPVKMnGUXhfYfeVudbiwn7m5YvCCFdS2sp/MjZ8PL9K0U3Si8S7GDW9Pp1Ne+tYl/n9S9EbO46GvQPjsYBmxudgPE0Cyxr4lbwX0EsBdZEddLaGDEHqDkdCCAR8K5klJYLkrKZKTTRVMfYc/e73S9znwQ95p8uuM+v2qr02a1rsc45LksLRYY0iQYSNERR5KoAA+gq5LHB58pOUnJ+ToNSQQbnvs4hvz3qN3M+ANYGVfHTvF8/DI3+NUzqzyjZRrJVra+UVhc9j3EgxC9ww8GEmAfkRmuFW/Y0vWwZqHY3xM/+gPjL1+i10ov2K3q4vyNXGOzPiduCzW5kUdTCRJ/tHtfajiI6hPyRMuVJDAgg4IIwQfIg1y4miNxmLiudhYrkZC4qNh0rUZCYVzsZ0rUZd4POo2nXqGDS10okOwIVaR1RAWdiFVRuSxOAB866xjuVSsR6l5B5f/BWUULY141SEeMjbnfxxsPlV1UWll+Tx7rN88kjq0qCgCgCgCgCgCgCgCgIX2lc4/gIlEeDNLq0Z3CqOrkePUYFUXWOPEe56HT9JG+ebPlRWVn2jXKTRsLmWRSy60lVNJU4zjT08emPCqK7LNyy+D3LtHpXW47Un4aJ52m9nwvl/EW/s3Kp06LMo3Ct5MN8H5Hwxosr5yj5/T6l1/C+xQV1DJE5ikRlkVtJQg6g3liqNqZ7K1LUMlhdn/ZlczyRzXamGFWVtLbSSY3ACn3VPiTv6eNWwr5yYLte0sI3dt3CHivRcgfs51QZ8pI1CkHy9kKfrVVsPiNPTNT8Ch7FfifG+d6o2ntesksnTwOxku7iO3iBLSMBnqFX8zt6AZJqyNeTHdrVGLb8HqqzgEaIg6IqqPgoAH6V6B8nKTlJsgPbhdSx2C93nQ0qCUj+DBwD6FsfaqL8tYPQ6bONdrm+6XBVHInG5/8AxG17r3jIiMFAXVGx9sMFxkacnfpgeVUV17HwerqtVG2qUZL/AOnpsVuPmRaAKAKAKAKAKAZeO8q2l4P/ADNvHIcY1kYcfB1ww+tcuKOozlHsV/xTsLtmJME8sX8rhZFHw6H6k1y4suWoflEY4l2G3aDMM0MvodUZ++RUbWdq9EV4h2dcThJ1WsjAeMeJB/tJP2qDtWrwxqHLt7nH4W5z5dzJ/wAVHB36v1JFwXst4lcEZh7lTj2piFwPPSMt9qfojmV68suPkXsyt+HsJWJmuMfvGACpnr3a+HxOTXShzlmey9yWCdVaUC0AUAUAUAUAUAUAUAUBCu0bkJeJKjLJ3U0YYK2NSsp30sOvzHTJqmcG3lGmjUOvjwQ/lTsYaOZZLyZWVGDCOLPtEHI1MwGBt0A+dTGHlls9Y8YiW3xG9WGJ5ZDhI0Zm+CjNdyltTZkqrlZNQXdlXcl91ccTS5bS80sVxKw2buzmIIBnoVUlc+hrJQ91jPe6hW6tNsXhpFtCtp88MPPHL4vrOWDYMRqjJ8JF3XPp4H0NV2Ryi6i305qR54seSb+abuBbSq2cMzqVRRnBYudiPHbOfDNZ1HJ7U9TFRzk9A8l8nQcPiCxAGQgd5KR7Tn+y56CtMYpHi3XSsfPYktdlJpvLRJUaORQ6MCGVhkEHwIqGk+5KbTyho4JyhZ2jF7eBEY/mGSceQJ3ArlQSO5Wylw2PtdlYUAUAUAUAUAUAUAUAUAlAFRgBUgWgCgCgCgCgCgCgCgCgCgCgCgCgG/jnDFuYJYHJCyKVJHUZ6EfA4ricN0cFlFrqsU14I9yNyHHw8s+syyuNJcjSAuQcKu/kMnNcVVbO5s1vUJ6nCxhExFXHnhQBQBQBQBQBQBQBQBQBQBQBQBQBQBQBQBQBQBQBQBQBQBQBQBQBQBQ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0200"/>
            <a:ext cx="5000625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xQTEhQUEhQUFhUVFRAVFxYUFhUVGBYUFRYWFxgVFRcYHCggHRwlGxQUIjEhJSksLi4uGB80ODMtNygtLisBCgoKDg0OGxAQGywkICQsLCwsLCwsLCwsLCwsLCwsLCwsLCwsLCwsLCwsLCwsLCwsLCwsLCwsLCwsLCwsLCwsLP/AABEIALcBEwMBEQACEQEDEQH/xAAcAAABBAMBAAAAAAAAAAAAAAAAAQUGBwIDBAj/xABAEAACAQMCAwUGAwYFAgcAAAABAgMABBESIQUGMQcTQVFhIjJxgZGhFEKxIzNSYnLBQ4KSotGywhUkU1TS4fD/xAAaAQEAAwEBAQAAAAAAAAAAAAAAAQMEAgUG/8QAMxEAAgIBAwMCBAUEAQUAAAAAAAECAxEEEiEFMUETUSIyYZEUQnGhwVKBsdEVIzPh8PH/2gAMAwEAAhEDEQA/ALxoAoAoAoAoAoAoAoAoAoAoAoAoAoAoAoAoAoAoAoAoAoAoAoAoAoAoAoAoAoAoAoAoAoAoAoAoAoAoAoAoAoAoAoAoBCaAxjkB6EH4HNQmn2JcWu5nUkBQBQBQBQBQBQBQBQBQBQBQBQBQBQBQBQBQBQBQBQBQBQBQBQBQBQBQBQBQBQBQBQGEqagQehBHl1qGs8MlNppoaeXOW4bMOIdftkFi7s526da5hXGHyo0ajVWX43+B5rszGm7h1oy6mXUCNSnDD1B86iSysHUZbZJmUEelQuScADLHJOPEnzolgiTy8mypICgCgCgCgCgCgCgEzQBmgFoAoAoAoAoAoAoAoAoAoAoAoAoDHUM4zv5UGH3MqAKAKAKAKAKAKAKAKAKAKAKAKAKAKAKAKAKAi/P3NH4G31KAZHOlAfPxYjyFU3WbFx3N/TtH+Jtw+y7lMXfPN85yblx6LhR9BXn75vyfVR6fporCgv7kl5H7R5llWO6fvI3IGo+8pPjnxFd13yg+eUefrulVzhuqWGi6EYEZHjXpJ5WUfLNYeDKpAUAUAUAUAUAUAUAUAUAUAUBqEChi4UBiAC2BkgdAT8zQlttYNtCDTd3SRqXkZVUdWY4A+dcymorLO4VynLbFZZwcO5itp2Kwzxuw8Ad/kDXEboS7Mut0d9SzOLQ5hqsMxlUgKAKAQ0BVHHO0e772UWsC93E7IXdWYkqcHOCAN/CvPnqZ54Pp9N0WjZF2y5aySbs+5tlve9SeLu5IghJAIUhs42bcHar9Pa55yed1Tp8NK4yhLKZMq0nklddo/Pr2cgt4FHeFVdnbcKGzgAeJ2rHfdKLxE9vpfTIXr1LHx7EJsu02/RgWdZB4qyAA/AqARWeN80+57VvRdLKOEsf3Lu4Nfd/BFNpK94ivpPUahnBr0YS3RTPjrq/TscO+GdtdlYUAUAUBT3btCwktX30aZV9A2VP1I/Ssmpj2Z9D0SaSlHyVYTWI+hyGqpwMllck9pzQqsN2C8YwFkG7KPIjxH3q6u5w4fKPG1vSI2vfVw/b3Lc4VxWK4QSQOrqfEHp6EeBrbCyM1wfN3UWUy2zWDbe30cS6pXVF82IUfeupSUVls5rqnY8QWf0Ofh/HLeY4hmjc+SsCfpXEboSfDLLNNdXzOLQ4CrSgWgCgCgCgCgCgCgCgENAci3BjTM7JnLe6CBjOwAOSTjFc5wuSzbuliCIbzxwa84kgSEJFEp1ftiVaVvD2VB0qPXf0rPZXK1+yPV0Opp0T3S5l9PBDbnkCeJUN3eW0DFsIxeRidvdGy4+NUvTxh3Z6UeruzKrg5e5PuROVrizMhnnEmpVAVS5GxJ1HWeu+NhWiml1557nkdR11WoUVCGMfoS+JSAAST6nGT9K0HltmRNAGagBUgj3E+TbWZy7Iysxy3du8YY+bBTgn1qmWnhJ5aN1PUr6o7U/uk/wDI7cO4fHCumNcZ6ncknzZjuasjFR4Rltuna8zZ110VlMdt0x/Ewp3aj9nqEuPabLEFCfJcZ/zVg1Wcn03QsKtvPnsQu84FPHGJWTKHT7Ssre906GsuD3Vqq5PanyTbs854uVuIbSf2kYiMaxpePY4+I2Awa002SUlE8LqOgplXK6HDXP0Zcor0D5k5uI8QjgQyTOqIOpY4+Q8zXM5qKyyyqqdstsFlkNm7VbINgCZh/EEGPuQazPWR8JnrR6FqWstpf3JLwHmO3u1JgkDEdVOzL8VNXV3Rn2PO1Ojt07xYv7+Dg7RuHrNw+4BXUUjaRfMMgyCPvXVizBnfT7HDURfuygOD8IkuWKx6cgZOo6dq8s+ynZGCzI2XfL88cywFQXcZXB2br0Jx5Gpax3IjbGUd67CzcuXSbtA/yGr/AKc0aYhdW3xJGzl7j8tlMJIyRgjWngwHVWHnURbTyiNVRC+G2f8AYmXaXbzveJI0bPBJFH3ZbV3cZxuGK9Dk59citN0JTxJdsHldNvqqpcM4km8/UgMl+RIqxKokRsB4NWpiPEef0qj0muD0Xqa5Re7s/c9I8pzzPaQNcqVlKKXBGDnwJHgSMEivQp3beT47VKCtkq+w71aUBQBQBQBQDPzRxdrW3aVIZJmBACRgk7+JxvgVXZNxXwrJo01MbbNspYRq5R4zLdQd7NA0DamAVs+0oxhgCAQN8b+VTW5OOZLB1q6a6Z7a5bkPbOB1OK7yZTWWJ6bep/sKjknCXcSO1UHV1b+Jtz8vL5UUUS5trBuNScjBHcnBbiKW0QEmIdTq+3gcsMBvhVW7bzZg1uvLS07k+OR91bZXB2yN9j5b1YZMc8irUgpvtX4/L+MFsZHjhVY2OjYtq6sd9/h6V52ocnLD7H1fRaKfR9TCcvqNfJvMj213CqTvLDLII2jbORqbSpw3jkg7etcUTakkauoaOu2iTcUpLnJfNeofFGu5DaW0Y1aW056asbZ9M1DzjglYyslU8m2XGEvkNwsvd6n75mkDRsuDgqC2OuMad9qzQrmpZPX1F2mnTiOM+C2q1HjjNzTy3DfQmOUYI3RxjUjean9R41xOCmsM0abUzonuiVvcdld6o0RXaNH5NrXxz7oyKzPS+zPYXV6nzKPJJ+WuSpUljlvZY5WiOY9CYIbzZzgkDyxXdenw8tmXU9RjKDhUmk+5Oq0nklP9uk8iyWwOe5KyY8u8BGc+ukrj51j1UW2j6Dos4QUs9/4IFFxfIDfh4SsYwx0HB1bDWfj09ax7Ge27I/1MceQrh34nB3AKkyZYJnAiG7g5/Ljzq2uD3Iy6+6D00oy5/wBnol0DLgjZhgg+RG4NemfHJtco8y8x2cnD7yWIFl0OTG24zG26kHxGNviDXnW1YkfY6bVRsqTZztx+ZmR2fLRnKkgZBqnYzUnWotHbPzncspXWBnxUYP1qdrK/SpTzg5eWuGNe3cUC59tsu3XCDd2Py+5Fdwry8Feq1aqg5ex6fijAUKOgAH02r0ksLB8a228mCWcYbUEQMerBQCficZqRueMZN4oQFAFAFAFAFAMvOF5LDZzyQfvEQsNs4x1OPQZqm+TjBtGvQ1ws1EYT7NkB7PLS+uLhLmV51hUEkySswmJXACodgud84x0xVGnrnu3SfB7XVLdLVU6YRW79OxYyW0qsvtiRS7s5kHtKpHsrEFGNjjrWpRaZ4DnBp8Y9sfyOIrspGzmPjkdnA08udK4GB1LHYAVXZZsWS7T6eV9ihEYuWuKycRdLqOSWGCMvG0BVSsxx74frgasdOq/GuK25/G8r6GzVVQ0sXU0pN859js5x5Pi4gI+8kkjMZbBjI3DYyCGBHgN66spjN8lOj11mlzs8j9Y2ixRpGmdMaqi5OTpUADJ+VWJYWDLObnJyfk3VJyQrtL5Pa/iQw6BPE3sltgyH3kLDpvgj4etU21b+x6HT9b+Hm93ZjfyL2bi2kFxc6WlU5jjUlkj8NRYgam+WB96iqhR5ZfreqSuWyHYsFp1DBSwDMCQudyB1IHpkVdlHk7XjJsqSCve0DntraQW1tp73Cl3fcR6ugA8/HfpWK/UOL2xPb6Z0yN0fVt7eF7kMfmviKFn/ABsbaACQGQg58Aunf/7rL61nuewtDo5LHplkdnnN34+J9ahZYiofT7pDA4YeXQ7elehRa5rk+e6loVpZra8p9iW1eeaQzmbtDgtZTCq95Ioy3tBFX+UsfzelZbdSoPCWT1dH0my+G9vC8HdypznBfFkTKSruY2IOR/ErDZhXdV6sKdZ0+zS4b5T8oduN8Fhu4jDcRh0O+DsQfBlI3B9RVzWe5jhOUHmJX0vYlaF8ie5Vc+7mMkegYr+ua49KJrWvsSJnyxyla2KkW8eGIw0jHU7fFj4egwK6jFIzW3zs+Zj9XRUNXMHLtteJouYlkA6Hoy/0uNx8jUNJ9zuFsoPMWVzxHsZ0P3ljdyRMCSA+SRn+GRMEdfI1W6o+DbHXyxiXI2WXYjOT+2uo1Hj3aMx/3EVz6Ja+pPwizuUeULfh8ZWBSWbGuR8F3PqfAeg2qyMFEwXXzteZEgrspCgCgCgCgCgCgCgITxWdeL2rx2VwYmVgHDIy52PsOOuD5jPSszSvj8L4PUhCfT7k7o59jRyZwuXhuI7qcyG4cLEkau0aMoJJJx7OdvIbV1VH0/h9zrW3rW/HCKW3v2Tf+yX2VvIskrPKXV2BjTSq90oG4yN2yd8mrIrHc82c4uKSjjHd+53V2VnNf20ciFZUR06lXAZdt8kGuZY8nUHJP4e5BG7S7ePKwW7tBGSutNCgAdSieX0rL+LWex7ceh2zjmUkpPxyO3HO0G1txHuZGkRXVUxsjDILEnAz5VZZqFD6mXT9Kvub8Je52cpc3w34fugytGRqVsHZs4IKkgjY13VarFlFWt0Fmla3YafsOfFuMQ2wDTyLGCcDVnfz2H611OyMPmZnp09tzarjnBr4bw9klmlaeSQSlSqNjRGozgIB556/CkYYbeSbLVKKhtSx93+o5YrsoE0DOcbjxpgfQWgPPfbDw2WC/klKsYptDK+PZyFClM+YI+9YrK/ibPotBrEqlBd0Q+0SScqkELu/QhAXySdjgD2dsD5ZrhVGqWta5bL+7KuVZLG3Yz4E0xVmUEHQqjCoSOp3JOPP0zWuqvYjwdfq/XmsdkTc1aYSpefOy6Wa4a5snUM7BmjclcP4sjb9Tvg+tUTpTeUepp+ouEVCWePI49mXZ5JYyG4uJFMhQoqJkqobGSWPU7Dwqa6trycavXu6OxdiyKuPONF1exxjMjog/nYL+tcuSXc7jXKXyrIw3nPvD4zhrlCf5Az/APSDVbvgvJph0/US7RG1u1Xh4/PKfhE396j8RAt/4rUfT7ix9qvDj1kkHxif+2afiIB9L1C8L7m2HtO4c3+MV/qjkH/bT8RA5fTdQvH7nQO0Xhv/ALpP9Mn/AMan14HH/H6j+k3R898PbYXcPzJH6ip9aHucvQ6hflY7cP4xBP8AuZo5P6HVvsDXSsi+zKZ1WQ+ZYO2uysWgCgCgCgCgCgGzgXAYLRO7t0CKTk7klj5sx3NRGKisIuv1Fl8t1jyd1xKEVmPRQWOBnYDOwqG8LJVFZeEQvljme14ldao1nWS3RiuWIQo50ksqnTnfo3y6bVVzU23g9LU6WzS1Y3JqXf3RNlkByAQSOvp8auz7HmYfcZOZ+Y7a1UJcOQZQwCqCzEHYnA6DfqapushFYkbNJo7r3mtdiruB9ncFzIRFfI0eQ2nQVnCZIwUYgD+rBG1Z66YTeUz3dR1O+iPx1tP38E05g7L7W4MbI0kDIiR/s8EMqDC5B8QPGtLoi2ePV1S6Gc85HzlflmDh8LLFnf2nkcjU2B1J6AAeFdqMYIz6jUWamXxf2RA+M80WdxcrPPb3EsUOtYypUxMAwzIVOCd8eOOlYnfBzzJHvU9O1NVLhXNJyxn3/QtLh92ksaSRnKOqsp6eyRkVvi8rJ83ZCVc3GXdGVzdpGMyOqDzZgv61EpKPdkQrlN4ismyKUMAVIIPQggg/MVKafYhpxeGZ1JBhJEGGGAI8iAR96DJjDbInuKq/0qB+lCW2+5toQFAJQg03N0kalpGVFHUsQB96htLudxhKbxFZKr5x7UvejssY3BlP6oP71js1DfET3NL0pLErfsVbc3ruSzuzk+LMWP3rK+e5662xWIrBoJoMsxqSAoBKEC0HIhoDKCZkYMjFWHRlJUj4EVJD5WGT/ljtVuIAEuB+ITwYnTIPn0b5/WroXyiedf02uzmHwv8AYkzds0HhbTfNox/erfxK9jL/AMRL+pEr5S50tr/IiJWRQC0b4DY8xg4YfCrIXKXBi1Gjso5fb3JIDVxlFoAoAoAoBMUBikQGcADO5wAMnzNMEtt9xq4Ty3DbzTTR69c5y+pywG5OFB6bk1XCuMM48l9uqsthGEu0exo5k5Rtb0g3EZLKpVXVmRgOv5Tg7+eaTrjJ5ZNGsuoWIPg4OVOQrexkMqPJI+CqmQrhVPXAUAZO25rmumMHlF+r6nbqYbJYSJPe3Hdxu5DMEVm0oCzHAzhVHU+lWyeFkwwjvko9s+4zhl4jZurJNAsodMONEgGcagD4H161X/3Ic8Gl50l6aaljnjlEGs+x0CQd7c6owcnShR2H8OSxA+NUrSrPLPVn16Ti9seS0ba3WNFRBpVFVVA6BQMAVrXseBOTk3J92VJ2tcLuBdC47szQFAoGGZYiAcghemeuawaiuW7J9P0XVVKr0m8Sz9x27GEl0XDFWSAmPulJJGsZ7wrnfG67/wDFWaVSSeTN16VblBJpy8/wWXmtZ4AZoAzQDXxPmK2t/wB9PGnoWBP0G9cSsiu7L69NbZ8sWQnjPa5AhxbxmX+ZvYHyHWs8tUvyo9GrpMms2PBEeI9qt7J7hSIfyqCfq1UvUWM3Q6Zp49+SIcS4xNOdU0ryH+dicfAdBVTy+5thGFaxBYOEtTBORM0BlUEiUAYqSMBQYEzQgKASpIFxUATFSMG22naNldGKspBVlOCCPEGmQ4prD7HoTsx5gkvLPXNvJG7Rs2Ma8AENt44YZrbp5uSw/B831DTxptxHs+SX1oMIUAUA3X3HLeFlSaaNGbGlWYAnO3SuHZFPDZdXprbIuUItpDgDXZSLQCE0BWXaRzbd29ylvCywoyqwlYA6iSQdyCAB06VhvtmpYXB9D0nQae6p2Wcv2HnkDm9rotBcLi4jQOSMaZIzj2xjofaXbpv8hdRdvWH3MnU+nLT4srfwv7pk0rQeSMfFubbO3bRNOqv4qAzFc/xaQcfOqpXQi8NmunQai6O6EXg1cscTnuGmkb8ObYt/5d4WLMygkHX5HptsQc0rlKWW+xOqprqUYLKl+ZP+CQirTGBoCo+f+0mSORre0wugkNJsST/L4AVhsulnET3NJoIbVO3nPgrefmK5c5aeU/52H6VTmXuemoVrtFGMXMV0pytxMPhI4/vTL9zlwrfeK+yMrjmW7cYe5nYeRkf/AJqcv3IUK12ivshsaYk5JyfWucFm8x11OCNwmqmBuFzTAyGaE5FBqME5FDUwTuDNRgnIuaE5FoSGaECYoGY1JyLQCioJSH/k/leS/m7tDpUDU7kZCr8PEnwFTCLlLaivUXx08N8vseg+W+Bx2cCwxA6RuSerMerH1NejXWoLB8tffK6bnIdasKQoAoCvrLs4DSd5eXLzsW1lQoRWOc+2d2I2G23lWWvTKLy3lntWdYahsohtXb3LAWtR4otAa5og2M+BB2JG4OR0oSngjvPXLKXsGChMiZMbKQrAnqMnYjzHpVF9e5cdzboNXLT2ZTwn3G/s+5JNiXlkfXJIqrjSBoUHOM5OT06bbUoq2LLNHU+pfisQisJfuS+8nVEZ3ZUVQSWYgBQPEk1bJ4WTy4RcpJJZ+h5vu+HX4lcrFcSmViyywq7pKC2Q4ZQQwIJ8ds/KvP8ARbPrl1CuMVHhY8exbvZRy7cWlvJ+J9lpXVhHnOgBcZbG2o+IHkK2U1uEcM8LqesjqZpx8E5q48sg/aPztHaRNFGwa4cEAA+4D+ZvI1nutS4Xc9HRaN2SU5L4Tz/LKWJJOSTkmseD3smNAJUjAUIwJigwLioGAoMBUkhQBQkWoAtCQzUAXNCchmhIuaYJAUOkkb4YgepxVcpNGiFcX3HOLh6nAX2ifUVU5s0bIRLD7KpWtrl7eWNk79QVYjHtR6jpz45BJ/y1r0rcZc+TwOtVqytWQedv8ltCvTPmRaAKAKA828SuXFxP308v4iKRwr5OCUJGNt1yQMeFeOm1z5PvaY1yqjtitrXYv3lfiJuLSCYggvGpOfPoT8yCa9dPKTPitXUqrpQXhjrUmcg3NXMfEIroRWtqZEwhDd2ziQnqC4YBMdPGs07LFPCR62k0uknS52zw/b2/2TaMnAyMHAyPI+VaTyXjPBnQGm6tlkVkkVXRhhlYAgjyIPWoaz3JjJxeV3FghVFCooVVAAVQAAB0AA6CpEm5PL7nFxrjkFqmu4kVB4Z95j5Ko3JriU4xWWWVUzteILJUnNfazLLmOzUxJuO8b3yPQdF/Wsk75S4R7NHToQ5s5f7FaTzM7FmJZickk5JPqapPQ+hhQYAUJCgDFAFAJQBQBQBipGBcVAwLihOAoAoAFAFAITQZDNCNwgamCVNo2LOfM1DiixXyHWy5jnjAUSPgeGo428a5cX4ZYp1y+aKJ7y52pumlJvbUADLe8Om5bx+hqyGoshxLkwanpNFuZVPD/YtThPGI51DIfeGRuDn4Gt8LYzWUfPX6adLxJDlVhnCgIVzB2b2t1cfiGLoWwZETAWQjxJxkEjYkfrvVDoi5ZPRo6ndTX6ax9PoTC3iVFCoAqqAqqNgABgAfKrzz5Scnl9zbQgQ0By8TvkgiklkOEjVnbG5wBnYVzKW1ZZ3XB2TUV3ZXNn2wxNIokiCxMwGoOS6An3nUqFI8Tg7Z8azw1GZYaPXn0jEMxnllnowIyOh3+VajxexDOfufI7FSkeHuCNl6hM/mf/iqLbtvC7m/SaJ3fFLiP+SheLcVluZDJO7O58Senoo6AegrG23yz3YxjCO2CwjjqCciZqSRQKgkzCHyNRkCmM+R+lMgxIpkkKATFMjAuKknAmKAMUAUAUAVBAVICgChBiaEMSpIEzQjJkKBGSxk9AT8ATUZJzg6YrCU9I3P+U0JU0vJIOH8Zu7GI4yoZgF1DOD1yufHaohlPKE412/NyXrybzCt9bJMuA3uyKPySADUPh4j0Ir0KrN0T5nVUOmxx8eP0HyrTOabtWKMIyA5VtJbcBsbEjyziuZp44JjjPPYrqy41c8Kjd+LTiUysqwxxnWcqDrcsQMDddvDy3qne61iXLPUlXXq5JUxUcd2TPlbmCO+gE8QYKWZcOMHKnB6bEetXxluWTBfS6Z7G8/ocfPPM4sLfvMBnZtEak7FsZJPoB/aqbrdi47l+g0f4m3a3heSB8v89z3NylrN3FxFcExuqROulSN9mAyuM9c7Dwqmu2U5bZdj19V06iql2QzGS+pK7Xss4akolEBJBDBWkdkBG/uk7j0ORWpVpHhvV2tYySPmHiH4a1nmABMUUjgE4BKjIGfjSb2xyV01+pYo+55f4lfPPK0kh1PIxJ+J8AK8/k+pSUUkvA58O5QvJsFYGVT+aTCD6Nv9qnayl3Qj3ZI7LsylP72VF9EBY/U4FdKqRXLWQ8IfbLs8tU98vIfU4H0Fdel7lL1k/CHm35dtU92GP5jP610q4lTvsfk6hYRD/DT/AEip2R9jn1J+4Hh8R/w0/wBIqNsfYKyfuQ/nmwiRCVRR8BVFsUuxv0s3LuytDXBsEqQFAFAJQBmhAUJExQgXFAFBgTFSQbIbdnOFUk+gzUZIZI+F8iXMuCwEa/zdfpXSUn2RnnfCJKLHs6gXeVnc/wCkVaqvdmaWqf5UPdty3aR+7CnzGf1rr04lTvsfkcI4I191FHwUV1tRxuk/JtDDyFMIjkhXalcxdwiHHelwVGd1X8zEfID51E+ImvS7k37Dt2B3RKXcfgrQvn1YMpH+wVGn+Zmbqi+WRbNazyRakHDxThEFyoW4hjlUHIEihsHzGelcuKfc6jOUezOi1tUjUJGqoijCqgCqB5ADYV0Q228sY+eOF2s1szXis0cAaX2WZWGlTnBB8R4VTao4yzTo7bYWba3zLgq7lDmuytZVdLSJA50alkkknQMcZOvYjYZ0+fyqiq1KWMdz3NVoJTrf/Uba5w+zLyXpW0+ZGHnvhj3NhcQx++yZUeZVg2n56cfOqrlmHBo0lihdGUux574Ffm1uFk07ocMrDceBBB6VijLD5PorIKUcF1WfEUlRZEOVYAg/2rSmePKtxeGbDLTJO01SXAAyTUZOlBvsMl5zfax5BlUkeCe0ftXDmXx002csHPVqxxrK/wBSkCo9RHT0kh8tOJxyDKOrD+Ug11kplVKPdEK7Tb/HdoOrAk/AVVZyzZpViLK911xg1biS8vWti6j8RKQ58N1Uf5ulSor3KrJTXyofOIchRsuq2kOcZCucqfgwrr0/YpjqucSRBby2eJykilWXqDXGDWpZWTRmhOQoDbBjUM1yySxuA8u28yAsu9dwhky3XSg+Dsl5EgPTIrr0Slax+Uc55Aj/AIjUei/c7/G/Q6LbkWBfeyalU+5w9Y/A/wBjwqKEewij1xvVsa4ozTtnLuzqZq7Kxv4jxeKEZlkRP6iAT8B1NGdxrk+xFr/tDgXaNXk9QNI+p3+1cuSL1p/cYbrtGmPuRovxJY/2rncWelBDbcc73bDHeBf6VA+5zTLJ2wXgZJbtnbU7MzHxYkn71y02dqfgtfsDk/bXYwd44DnwGGfb55+1d08TMPUuYRf1Zc1a8HkC1ICgCgNc0IdSrAMrAggjIIIwQQeoqGk1ySm08oi9j2c8OimEyW41K2pQzuyq2c5CM2Nj08q4jWk8miWsulHa5ErFWGYDQEU5t5Dtr3Lkd3Nj94g6/wBa/m/X1rPZp1LlcM36TqFlHD5j7f6IfbclcRtAywNHImc6c5+gbGKy+nfHskz1VrdDbjdlM03VpxYjaEj4ID/c1zuu/pLU+nr8/wDkZbzk/i0+0iSEeTMir8xqoo2v8p09Rooria+zNtp2P3jH23hjHnqLH6Af3q2NM33MlnUdOl8OX+xt4n2O3SDMM0U3oQYm+WSR9xXUqJLsV19Sql82URm65T4hAfat5h6oC33TNUNNeGehC2mfyzX/AL+o3T8PupD7Uc7MNhlJCfh0omduMUvmX3Q52HZ3xGXGLdlHnIQg+5z9qtjBvwY7NTTH8yM+YOzi/tITNIsbooy/dMWKDzYEDb4Zrp1NFFeshOWEzo5D5j7v9lK2EO6knZT4j0FcJ4L7Yb1nyPHPdnHPB3yFTJEM5BHtJ4j5damazyc0OUXtfYrXVVeDXkXNMDJkGqMDJPORuNgHQx3qYPDKb4bo5LEWStB5uBQ1SBS1AYs1AQznbmzuP2MJHekZZuojB/7vTwqJPaaaas/FLsVVeXTMxZmLMepY5P1NcJNl0ppHI09WKBRK4c+E8v3l1j8PbyyA/mCkL/rOF+9TtRS9QkTTh3YxxB95XgiHkWLt9FGPvXWz6FL1aJfwfsRt0Km4uJZSOqoBEp9PFsfAipVbK3rJeCxOB8Bt7RO7toljXqcZJY+bMckn4mu4wUexmstnY8yY5V2cEU7QOaJbCJJI4TLqfSzYJEYxnJA8+nUVVZNx7I1aSmuyTVksIc+UuLvd2sc8kLQs+r2GznAJAYZ3wcZGfv1NieUmV31whY4weUPNSUhQHJxW/SCKSaTOiNGdsDJwoycColJRWWdQg5yUV5GHl3nm2u4pZQTEkJUO0uFX2hkYbOD0O3X7VxG1Nbuxrv0Flc1BfE37DffdqdjGcL3svrGgA+Rciq3qa0a6+h6qXLwv1Z28A7QLO6dY0ZkkbYLKunJ8gQSM+ma6hdCbwinU9J1Gni5ySaXsSqrjzTSLyPOnvE1eWpc/TNRlHfpTxnD+xuqTgWgDFANnMvGFs7aW4cZEa5x01MSFVc+pIrmctqyXael3WKC8lU2na/KHDSLGyE+1GiMrKu+6OXIJAx1Az6VkWonnlcHvz6Rp3DEJPPv/AOC5LaZXVXU5VlVlPmrDIP0NbT5tpptMLuAOjoejKyn4MMH9ahrKEXhpnk6/tmhleJgQ0bMhB23U4rz8e59PuTWV5NBc/wD40wRuNZf1qcEbwDjzphhTMgajB1uNkM5UhlOCKjBOSb8J7QdChZo2JH5lIP2NdqWCmdEZPKHy359tW6sy/wBSn+2a63IqemZ2Lzfan/GH0b/ip3I5/DyGrj/PUSIRbtrkOwODpX1OevwpuSO4afn4is7mcsSzElmJLMfEmq+W+S+TxwSvs35B/wDEnd5XKQRlQ2nGp2O+lSdht1O/UVdBNvCPO1VuwuzgvIPD7bHdWsZYfnkHeNnzy+cfKr1BHmuyTJKqgbDYeldYOBakC0AUAUAhFRgABUgWgCgOe+tVlRkfOlhg4JUkeWQc1zJZ7nUJOLyigu1Li2b17dFEcMGFEagIusgMz4HicjfyArBanJn1PS3CupSfd93/AAMltxeERd21ujHIzKCQ+nUCR8cZGfWqtp6Tbctyk/0NM/FESdZbZTHoZWUMdeGBz4+HpvXUE4vKOZTzBwm854LB7T+cptaW0ZMQMUTy4Oltci6u7JHQAEfWrtRN5wjyuk6KrDsks8tLP08kRh5dd44pEkiYytpCgnUraWY6ttsaDWXD7ntPVKMnGUXhfYfeVudbiwn7m5YvCCFdS2sp/MjZ8PL9K0U3Si8S7GDW9Pp1Ne+tYl/n9S9EbO46GvQPjsYBmxudgPE0Cyxr4lbwX0EsBdZEddLaGDEHqDkdCCAR8K5klJYLkrKZKTTRVMfYc/e73S9znwQ95p8uuM+v2qr02a1rsc45LksLRYY0iQYSNERR5KoAA+gq5LHB58pOUnJ+ToNSQQbnvs4hvz3qN3M+ANYGVfHTvF8/DI3+NUzqzyjZRrJVra+UVhc9j3EgxC9ww8GEmAfkRmuFW/Y0vWwZqHY3xM/+gPjL1+i10ov2K3q4vyNXGOzPiduCzW5kUdTCRJ/tHtfajiI6hPyRMuVJDAgg4IIwQfIg1y4miNxmLiudhYrkZC4qNh0rUZCYVzsZ0rUZd4POo2nXqGDS10okOwIVaR1RAWdiFVRuSxOAB866xjuVSsR6l5B5f/BWUULY141SEeMjbnfxxsPlV1UWll+Tx7rN88kjq0qCgCgCgCgCgCgCgCgIX2lc4/gIlEeDNLq0Z3CqOrkePUYFUXWOPEe56HT9JG+ebPlRWVn2jXKTRsLmWRSy60lVNJU4zjT08emPCqK7LNyy+D3LtHpXW47Un4aJ52m9nwvl/EW/s3Kp06LMo3Ct5MN8H5Hwxosr5yj5/T6l1/C+xQV1DJE5ikRlkVtJQg6g3liqNqZ7K1LUMlhdn/ZlczyRzXamGFWVtLbSSY3ACn3VPiTv6eNWwr5yYLte0sI3dt3CHivRcgfs51QZ8pI1CkHy9kKfrVVsPiNPTNT8Ch7FfifG+d6o2ntesksnTwOxku7iO3iBLSMBnqFX8zt6AZJqyNeTHdrVGLb8HqqzgEaIg6IqqPgoAH6V6B8nKTlJsgPbhdSx2C93nQ0qCUj+DBwD6FsfaqL8tYPQ6bONdrm+6XBVHInG5/8AxG17r3jIiMFAXVGx9sMFxkacnfpgeVUV17HwerqtVG2qUZL/AOnpsVuPmRaAKAKAKAKAKAZeO8q2l4P/ADNvHIcY1kYcfB1ww+tcuKOozlHsV/xTsLtmJME8sX8rhZFHw6H6k1y4suWoflEY4l2G3aDMM0MvodUZ++RUbWdq9EV4h2dcThJ1WsjAeMeJB/tJP2qDtWrwxqHLt7nH4W5z5dzJ/wAVHB36v1JFwXst4lcEZh7lTj2piFwPPSMt9qfojmV68suPkXsyt+HsJWJmuMfvGACpnr3a+HxOTXShzlmey9yWCdVaUC0AUAUAUAUAUAUAUAUBCu0bkJeJKjLJ3U0YYK2NSsp30sOvzHTJqmcG3lGmjUOvjwQ/lTsYaOZZLyZWVGDCOLPtEHI1MwGBt0A+dTGHlls9Y8YiW3xG9WGJ5ZDhI0Zm+CjNdyltTZkqrlZNQXdlXcl91ccTS5bS80sVxKw2buzmIIBnoVUlc+hrJQ91jPe6hW6tNsXhpFtCtp88MPPHL4vrOWDYMRqjJ8JF3XPp4H0NV2Ryi6i305qR54seSb+abuBbSq2cMzqVRRnBYudiPHbOfDNZ1HJ7U9TFRzk9A8l8nQcPiCxAGQgd5KR7Tn+y56CtMYpHi3XSsfPYktdlJpvLRJUaORQ6MCGVhkEHwIqGk+5KbTyho4JyhZ2jF7eBEY/mGSceQJ3ArlQSO5Wylw2PtdlYUAUAUAUAUAUAUAUAUAlAFRgBUgWgCgCgCgCgCgCgCgCgCgCgCgCgG/jnDFuYJYHJCyKVJHUZ6EfA4ricN0cFlFrqsU14I9yNyHHw8s+syyuNJcjSAuQcKu/kMnNcVVbO5s1vUJ6nCxhExFXHnhQBQBQBQBQBQBQBQBQBQBQBQBQBQBQBQBQBQBQBQBQBQBQBQBQBQBQ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0200"/>
            <a:ext cx="5000625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Přirozeně:</a:t>
            </a:r>
            <a:r>
              <a:rPr lang="cs-CZ" dirty="0" smtClean="0">
                <a:solidFill>
                  <a:srgbClr val="FF0000"/>
                </a:solidFill>
              </a:rPr>
              <a:t> 4 </a:t>
            </a:r>
            <a:r>
              <a:rPr lang="cs-CZ" u="sng" dirty="0" smtClean="0">
                <a:solidFill>
                  <a:srgbClr val="FF0000"/>
                </a:solidFill>
              </a:rPr>
              <a:t>tokoferoly </a:t>
            </a:r>
            <a:r>
              <a:rPr lang="cs-CZ" dirty="0" smtClean="0"/>
              <a:t>a</a:t>
            </a:r>
            <a:r>
              <a:rPr lang="cs-CZ" dirty="0" smtClean="0">
                <a:solidFill>
                  <a:srgbClr val="FF0000"/>
                </a:solidFill>
              </a:rPr>
              <a:t> 4 </a:t>
            </a:r>
            <a:r>
              <a:rPr lang="cs-CZ" dirty="0" err="1" smtClean="0">
                <a:solidFill>
                  <a:srgbClr val="FF0000"/>
                </a:solidFill>
              </a:rPr>
              <a:t>tokotrienoly</a:t>
            </a:r>
            <a:r>
              <a:rPr lang="cs-CZ" dirty="0" smtClean="0">
                <a:solidFill>
                  <a:srgbClr val="FF0000"/>
                </a:solidFill>
              </a:rPr>
              <a:t>; </a:t>
            </a:r>
            <a:r>
              <a:rPr lang="cs-CZ" dirty="0" smtClean="0"/>
              <a:t>α-, β-, γ-, δ- </a:t>
            </a:r>
            <a:endParaRPr lang="en-US" dirty="0" smtClean="0"/>
          </a:p>
          <a:p>
            <a:r>
              <a:rPr lang="cs-CZ" dirty="0" err="1" smtClean="0"/>
              <a:t>Chromanol</a:t>
            </a:r>
            <a:r>
              <a:rPr lang="cs-CZ" sz="2800" dirty="0" smtClean="0"/>
              <a:t> „hlava“</a:t>
            </a:r>
            <a:endParaRPr lang="cs-CZ" dirty="0" smtClean="0"/>
          </a:p>
          <a:p>
            <a:r>
              <a:rPr lang="cs-CZ" dirty="0" err="1" smtClean="0"/>
              <a:t>Fytylový</a:t>
            </a:r>
            <a:r>
              <a:rPr lang="cs-CZ" dirty="0" smtClean="0"/>
              <a:t> postranní řetězec</a:t>
            </a:r>
            <a:r>
              <a:rPr lang="cs-CZ" sz="2800" dirty="0" smtClean="0"/>
              <a:t> „ocas“</a:t>
            </a:r>
            <a:endParaRPr lang="cs-CZ" dirty="0" smtClean="0"/>
          </a:p>
          <a:p>
            <a:r>
              <a:rPr lang="cs-CZ" dirty="0" smtClean="0"/>
              <a:t>Vzájemně se liší počtem a umístěním </a:t>
            </a:r>
            <a:r>
              <a:rPr lang="cs-CZ" b="1" dirty="0" smtClean="0"/>
              <a:t>methylových</a:t>
            </a:r>
            <a:r>
              <a:rPr lang="cs-CZ" dirty="0" smtClean="0"/>
              <a:t> skupin na fenolovém kruhu </a:t>
            </a:r>
            <a:r>
              <a:rPr lang="cs-CZ" dirty="0" err="1" smtClean="0"/>
              <a:t>chromanolu</a:t>
            </a:r>
            <a:endParaRPr lang="en-US" dirty="0" smtClean="0"/>
          </a:p>
          <a:p>
            <a:r>
              <a:rPr lang="cs-CZ" dirty="0" err="1" smtClean="0"/>
              <a:t>Tokotrienoly</a:t>
            </a:r>
            <a:r>
              <a:rPr lang="cs-CZ" dirty="0" smtClean="0"/>
              <a:t> podobné tokoferolům – jen na pozicích 3´,7´ a 11´ mají </a:t>
            </a:r>
            <a:r>
              <a:rPr lang="cs-CZ" b="1" dirty="0" smtClean="0"/>
              <a:t>dvojnou</a:t>
            </a:r>
            <a:r>
              <a:rPr lang="cs-CZ" dirty="0" smtClean="0"/>
              <a:t> vazbu (</a:t>
            </a:r>
            <a:r>
              <a:rPr lang="cs-CZ" dirty="0" err="1" smtClean="0"/>
              <a:t>isoprenyl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cs-CZ" dirty="0" smtClean="0"/>
              <a:t>Tokoferoly: </a:t>
            </a:r>
            <a:r>
              <a:rPr lang="cs-CZ" b="1" dirty="0" smtClean="0"/>
              <a:t>3 </a:t>
            </a:r>
            <a:r>
              <a:rPr lang="cs-CZ" b="1" dirty="0" err="1" smtClean="0"/>
              <a:t>chirální</a:t>
            </a:r>
            <a:r>
              <a:rPr lang="cs-CZ" b="1" dirty="0" smtClean="0"/>
              <a:t> centra </a:t>
            </a:r>
            <a:r>
              <a:rPr lang="cs-CZ" dirty="0" smtClean="0"/>
              <a:t>(viz obr.) ve </a:t>
            </a:r>
            <a:r>
              <a:rPr lang="cs-CZ" dirty="0" err="1" smtClean="0"/>
              <a:t>fytylovém</a:t>
            </a:r>
            <a:r>
              <a:rPr lang="cs-CZ" dirty="0" smtClean="0"/>
              <a:t> řetězci → možno 8 stereoizomerů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ygeekery.files.wordpress.com/2012/04/img_3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K vs. </a:t>
            </a:r>
            <a:r>
              <a:rPr lang="cs-CZ" dirty="0" err="1" smtClean="0"/>
              <a:t>warfarin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W</a:t>
            </a:r>
            <a:r>
              <a:rPr lang="cs-CZ" dirty="0" err="1" smtClean="0"/>
              <a:t>arfarin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lék na „ředění krve“ (prevence trombóz) </a:t>
            </a:r>
          </a:p>
          <a:p>
            <a:pPr lvl="1"/>
            <a:r>
              <a:rPr lang="cs-CZ" dirty="0" smtClean="0"/>
              <a:t>inhibuje enzym, který regeneruje „použitý“ vitamin K (vitamin-K 2,3-</a:t>
            </a:r>
            <a:r>
              <a:rPr lang="cs-CZ" dirty="0" err="1" smtClean="0"/>
              <a:t>epoxidreduktáza</a:t>
            </a:r>
            <a:r>
              <a:rPr lang="cs-CZ" dirty="0" smtClean="0"/>
              <a:t>, VKOR)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ytvoří </a:t>
            </a:r>
            <a:r>
              <a:rPr lang="cs-CZ" b="1" dirty="0" smtClean="0"/>
              <a:t>umělý nedostatek </a:t>
            </a:r>
            <a:r>
              <a:rPr lang="cs-CZ" dirty="0" err="1" smtClean="0"/>
              <a:t>vitaminu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/>
              <a:t>netvoří se funkční srážecí faktory, prodlouží se doba srážení krve</a:t>
            </a:r>
          </a:p>
          <a:p>
            <a:r>
              <a:rPr lang="cs-CZ" dirty="0" smtClean="0"/>
              <a:t>Netřeba příjem vitaminu K přísně omezovat</a:t>
            </a:r>
          </a:p>
          <a:p>
            <a:r>
              <a:rPr lang="cs-CZ" dirty="0" smtClean="0"/>
              <a:t>Snažit  se denně o přibližně stejný příjem vit. K </a:t>
            </a:r>
          </a:p>
          <a:p>
            <a:pPr>
              <a:buNone/>
            </a:pPr>
            <a:r>
              <a:rPr lang="cs-CZ" dirty="0" smtClean="0">
                <a:latin typeface="Times New Roman"/>
                <a:cs typeface="Times New Roman"/>
              </a:rPr>
              <a:t>	→</a:t>
            </a:r>
            <a:r>
              <a:rPr lang="cs-CZ" dirty="0" smtClean="0"/>
              <a:t> na něj nastavit léčbu (velké výkyvy příjmu vitaminu K škodí)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Povolená tvrzení EFSA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„Vitamin K přispívá k </a:t>
            </a:r>
            <a:r>
              <a:rPr lang="cs-CZ" dirty="0" smtClean="0">
                <a:solidFill>
                  <a:srgbClr val="FF0000"/>
                </a:solidFill>
              </a:rPr>
              <a:t>normální srážlivosti</a:t>
            </a:r>
            <a:r>
              <a:rPr lang="cs-CZ" dirty="0" smtClean="0"/>
              <a:t> krve“</a:t>
            </a:r>
          </a:p>
          <a:p>
            <a:r>
              <a:rPr lang="cs-CZ" dirty="0" smtClean="0"/>
              <a:t>„Vitamin K přispívá k udržení </a:t>
            </a:r>
            <a:r>
              <a:rPr lang="cs-CZ" dirty="0" smtClean="0">
                <a:solidFill>
                  <a:srgbClr val="FF0000"/>
                </a:solidFill>
              </a:rPr>
              <a:t>normálního stavu kostí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r>
              <a:rPr lang="cs-CZ" dirty="0" smtClean="0"/>
              <a:t>Tvrzení smí být použito pouze u potravin, které jsou přinejmenším zdrojem vitaminu K podle vymezení v tvrzení na seznamu v příloze nařízení (ES) č. 1924/2006.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DDD – spíše odhad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Obecně - přiměřená dávka 1 </a:t>
            </a:r>
            <a:r>
              <a:rPr lang="cs-CZ" dirty="0" err="1" smtClean="0"/>
              <a:t>ug</a:t>
            </a:r>
            <a:r>
              <a:rPr lang="cs-CZ" dirty="0" smtClean="0"/>
              <a:t>/kg TH/den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↑ </a:t>
            </a:r>
            <a:r>
              <a:rPr lang="cs-CZ" dirty="0" smtClean="0">
                <a:cs typeface="Times New Roman"/>
              </a:rPr>
              <a:t>potřeba: starší lidé (malabsorpce, léky)</a:t>
            </a:r>
          </a:p>
          <a:p>
            <a:r>
              <a:rPr lang="cs-CZ" dirty="0" smtClean="0">
                <a:cs typeface="Times New Roman"/>
              </a:rPr>
              <a:t>Novorozenci </a:t>
            </a:r>
          </a:p>
          <a:p>
            <a:pPr lvl="1"/>
            <a:r>
              <a:rPr lang="cs-CZ" dirty="0" smtClean="0"/>
              <a:t>1 mg i.m. (</a:t>
            </a:r>
            <a:r>
              <a:rPr lang="cs-CZ" i="1" dirty="0" err="1" smtClean="0"/>
              <a:t>Kanavit</a:t>
            </a:r>
            <a:r>
              <a:rPr lang="cs-CZ" dirty="0" smtClean="0"/>
              <a:t>® 1 mg = 0,1 ml) nebo </a:t>
            </a:r>
          </a:p>
          <a:p>
            <a:pPr lvl="1"/>
            <a:r>
              <a:rPr lang="cs-CZ" dirty="0" smtClean="0"/>
              <a:t>2 mg </a:t>
            </a:r>
            <a:r>
              <a:rPr lang="cs-CZ" dirty="0" err="1" smtClean="0"/>
              <a:t>p.o</a:t>
            </a:r>
            <a:r>
              <a:rPr lang="cs-CZ" dirty="0" smtClean="0"/>
              <a:t>. (1 kapka = 1 mg), u plně kojených nutno 1× týdně opakovat 1 mg </a:t>
            </a:r>
            <a:r>
              <a:rPr lang="cs-CZ" dirty="0" err="1" smtClean="0"/>
              <a:t>p.o</a:t>
            </a:r>
            <a:r>
              <a:rPr lang="cs-CZ" dirty="0" smtClean="0"/>
              <a:t>. do stáří 10–12 týdnů věku</a:t>
            </a:r>
          </a:p>
          <a:p>
            <a:r>
              <a:rPr lang="cs-CZ" dirty="0" smtClean="0">
                <a:cs typeface="Times New Roman"/>
              </a:rPr>
              <a:t>Dospělí: 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60-80 </a:t>
            </a:r>
            <a:r>
              <a:rPr lang="cs-CZ" dirty="0" err="1" smtClean="0">
                <a:solidFill>
                  <a:srgbClr val="FF0000"/>
                </a:solidFill>
                <a:cs typeface="Times New Roman"/>
              </a:rPr>
              <a:t>ug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/d</a:t>
            </a:r>
          </a:p>
          <a:p>
            <a:r>
              <a:rPr lang="cs-CZ" dirty="0" smtClean="0">
                <a:cs typeface="Times New Roman"/>
              </a:rPr>
              <a:t>EFSA: žádná horní hranice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43</a:t>
            </a:fld>
            <a:endParaRPr lang="cs-CZ"/>
          </a:p>
        </p:txBody>
      </p:sp>
      <p:pic>
        <p:nvPicPr>
          <p:cNvPr id="7170" name="Picture 2" descr="https://encrypted-tbn3.gstatic.com/images?q=tbn:ANd9GcT6OzafbjPSkZBR2cX6N9bjSFEEmPSM9vjDM8WZWriKB7Fx-FcEL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526" y="4586139"/>
            <a:ext cx="2425474" cy="2271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it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681" y="548680"/>
            <a:ext cx="8810319" cy="5748372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Zelená zelenina! </a:t>
            </a:r>
            <a:r>
              <a:rPr lang="cs-CZ" dirty="0" smtClean="0"/>
              <a:t>(30-800-</a:t>
            </a:r>
            <a:r>
              <a:rPr lang="cs-CZ" dirty="0" err="1" smtClean="0"/>
              <a:t>ug</a:t>
            </a:r>
            <a:r>
              <a:rPr lang="cs-CZ" dirty="0" smtClean="0"/>
              <a:t>/100g)</a:t>
            </a:r>
          </a:p>
          <a:p>
            <a:pPr lvl="1"/>
            <a:r>
              <a:rPr lang="cs-CZ" dirty="0" err="1" smtClean="0"/>
              <a:t>Vit</a:t>
            </a:r>
            <a:r>
              <a:rPr lang="cs-CZ" dirty="0" smtClean="0"/>
              <a:t>.K je zabudován v chlorofylu – využitelnost?</a:t>
            </a:r>
          </a:p>
          <a:p>
            <a:pPr lvl="1"/>
            <a:r>
              <a:rPr lang="cs-CZ" dirty="0" smtClean="0"/>
              <a:t>Špenát, zelí, kapusta, růžičková kapusta, hrášek, petržel, brokolice, salát...</a:t>
            </a:r>
          </a:p>
          <a:p>
            <a:r>
              <a:rPr lang="cs-CZ" dirty="0" smtClean="0"/>
              <a:t>Méně mléko, mléčné výrobky (máslo, sýry), maso, játra, vejce, fermentované sójové produkty</a:t>
            </a:r>
          </a:p>
          <a:p>
            <a:r>
              <a:rPr lang="cs-CZ" dirty="0" smtClean="0"/>
              <a:t>Ztráty během přípravy nepatrné – K je termostabilní a odolný x oxidaci</a:t>
            </a:r>
          </a:p>
          <a:p>
            <a:r>
              <a:rPr lang="cs-CZ" dirty="0" smtClean="0"/>
              <a:t>Inaktivace denním světlem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therightsolutionsonline.com/wp-content/uploads/2013/10/vitamink-foods-and-AC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723" cy="685800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COMBS, Gerald F. </a:t>
            </a:r>
            <a:r>
              <a:rPr lang="en-US" i="1" dirty="0" smtClean="0"/>
              <a:t>The vitamins: [fundamentals aspects in nutrition and health]</a:t>
            </a:r>
            <a:r>
              <a:rPr lang="en-US" dirty="0" smtClean="0"/>
              <a:t>. 4th ed. Amsterdam: Elsevier/ Academic Press, c2012, xxvii, 570 p. ISBN 9780123819802.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Česká neonatologická společnost České lékařské společnosti </a:t>
            </a:r>
            <a:r>
              <a:rPr lang="cs-CZ" dirty="0" err="1" smtClean="0"/>
              <a:t>J.E.Purkyně</a:t>
            </a:r>
            <a:r>
              <a:rPr lang="cs-CZ" dirty="0" smtClean="0"/>
              <a:t>. </a:t>
            </a:r>
            <a:r>
              <a:rPr lang="cs-CZ" i="1" dirty="0" smtClean="0"/>
              <a:t>Prevence krvácení z nedostatku vitaminu K (krvácivé nemoci novorozenců): Doporučené postupy v neonatologii</a:t>
            </a:r>
            <a:r>
              <a:rPr lang="cs-CZ" dirty="0" smtClean="0"/>
              <a:t> [online]. ©2010. [cit. 2014-11-12]. Dostupné z </a:t>
            </a:r>
            <a:r>
              <a:rPr lang="en-US" dirty="0" smtClean="0">
                <a:hlinkClick r:id="rId2"/>
              </a:rPr>
              <a:t>http://www.neonatologie.cz/fileadmin/user_upload/Doporuceni_CNEOS/Vitamin_K_2010.pdf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FOJTÍK, Petr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 Výživa a sekundární osteoporóza. </a:t>
            </a:r>
            <a:r>
              <a:rPr lang="cs-CZ" i="1" dirty="0" smtClean="0"/>
              <a:t>Interní Med</a:t>
            </a:r>
            <a:r>
              <a:rPr lang="cs-CZ" dirty="0" smtClean="0"/>
              <a:t>. 2009; roč.11, č.12, s. </a:t>
            </a:r>
            <a:r>
              <a:rPr lang="en-US" dirty="0" smtClean="0"/>
              <a:t>561–568</a:t>
            </a:r>
            <a:r>
              <a:rPr lang="cs-CZ" dirty="0" smtClean="0"/>
              <a:t>. </a:t>
            </a:r>
            <a:r>
              <a:rPr lang="en-US" dirty="0" smtClean="0"/>
              <a:t>[</a:t>
            </a:r>
            <a:r>
              <a:rPr lang="cs-CZ" dirty="0" smtClean="0"/>
              <a:t>cit</a:t>
            </a:r>
            <a:r>
              <a:rPr lang="en-US" dirty="0" smtClean="0"/>
              <a:t>. </a:t>
            </a:r>
            <a:r>
              <a:rPr lang="cs-CZ" dirty="0" smtClean="0"/>
              <a:t>12</a:t>
            </a:r>
            <a:r>
              <a:rPr lang="en-US" dirty="0" smtClean="0"/>
              <a:t>. </a:t>
            </a:r>
            <a:r>
              <a:rPr lang="cs-CZ" dirty="0" smtClean="0"/>
              <a:t>listopad </a:t>
            </a:r>
            <a:r>
              <a:rPr lang="en-US" dirty="0" smtClean="0"/>
              <a:t>201</a:t>
            </a:r>
            <a:r>
              <a:rPr lang="cs-CZ" dirty="0" smtClean="0"/>
              <a:t>4</a:t>
            </a:r>
            <a:r>
              <a:rPr lang="en-US" dirty="0" smtClean="0"/>
              <a:t>] </a:t>
            </a:r>
            <a:r>
              <a:rPr lang="en-US" dirty="0" err="1" smtClean="0"/>
              <a:t>Dostupné</a:t>
            </a:r>
            <a:r>
              <a:rPr lang="en-US" dirty="0" smtClean="0"/>
              <a:t> z: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internimedicina.cz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pdfs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int</a:t>
            </a:r>
            <a:r>
              <a:rPr lang="cs-CZ" dirty="0" smtClean="0">
                <a:hlinkClick r:id="rId3"/>
              </a:rPr>
              <a:t>/2009/12/08.pdf</a:t>
            </a:r>
            <a:endParaRPr lang="cs-CZ" dirty="0" smtClean="0"/>
          </a:p>
          <a:p>
            <a:endParaRPr lang="cs-CZ" i="1" dirty="0" smtClean="0"/>
          </a:p>
          <a:p>
            <a:r>
              <a:rPr lang="en-US" i="1" dirty="0" err="1" smtClean="0"/>
              <a:t>Referenční</a:t>
            </a:r>
            <a:r>
              <a:rPr lang="en-US" i="1" dirty="0" smtClean="0"/>
              <a:t> </a:t>
            </a:r>
            <a:r>
              <a:rPr lang="en-US" i="1" dirty="0" err="1" smtClean="0"/>
              <a:t>hodnoty</a:t>
            </a:r>
            <a:r>
              <a:rPr lang="en-US" i="1" dirty="0" smtClean="0"/>
              <a:t> pro </a:t>
            </a:r>
            <a:r>
              <a:rPr lang="en-US" i="1" dirty="0" err="1" smtClean="0"/>
              <a:t>příjem</a:t>
            </a:r>
            <a:r>
              <a:rPr lang="en-US" i="1" dirty="0" smtClean="0"/>
              <a:t> </a:t>
            </a:r>
            <a:r>
              <a:rPr lang="en-US" i="1" dirty="0" err="1" smtClean="0"/>
              <a:t>živin</a:t>
            </a:r>
            <a:r>
              <a:rPr lang="en-US" dirty="0" smtClean="0"/>
              <a:t>. V ČR 1. </a:t>
            </a:r>
            <a:r>
              <a:rPr lang="en-US" dirty="0" err="1" smtClean="0"/>
              <a:t>vyd</a:t>
            </a:r>
            <a:r>
              <a:rPr lang="en-US" dirty="0" smtClean="0"/>
              <a:t>. </a:t>
            </a:r>
            <a:r>
              <a:rPr lang="en-US" dirty="0" err="1" smtClean="0"/>
              <a:t>Praha</a:t>
            </a:r>
            <a:r>
              <a:rPr lang="en-US" dirty="0" smtClean="0"/>
              <a:t>: </a:t>
            </a:r>
            <a:r>
              <a:rPr lang="en-US" dirty="0" err="1" smtClean="0"/>
              <a:t>Společnost</a:t>
            </a:r>
            <a:r>
              <a:rPr lang="en-US" dirty="0" smtClean="0"/>
              <a:t> pro </a:t>
            </a:r>
            <a:r>
              <a:rPr lang="en-US" dirty="0" err="1" smtClean="0"/>
              <a:t>výživu</a:t>
            </a:r>
            <a:r>
              <a:rPr lang="en-US" dirty="0" smtClean="0"/>
              <a:t>, 2011, 192 s. ISBN 9788025469873. 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STIPANUK, Martha H. </a:t>
            </a:r>
            <a:r>
              <a:rPr lang="en-US" i="1" dirty="0" smtClean="0"/>
              <a:t>Biochemical, physiological &amp; molecular aspects of human nutrition</a:t>
            </a:r>
            <a:r>
              <a:rPr lang="en-US" dirty="0" smtClean="0"/>
              <a:t>. 2nd ed. Philadelphia: Saunders, 2006, xx, 1212 s. ISBN 9781416002093.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>
                <a:hlinkClick r:id="rId4"/>
              </a:rPr>
              <a:t>http://www.nutridatabaze.cz/vyhledavani-potravin/podle-nutrientu/?id=28</a:t>
            </a:r>
            <a:endParaRPr lang="cs-CZ" dirty="0" smtClean="0"/>
          </a:p>
          <a:p>
            <a:r>
              <a:rPr lang="en-US" dirty="0" smtClean="0">
                <a:hlinkClick r:id="rId5"/>
              </a:rPr>
              <a:t>http://www.pbd-online.sk/en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inchi31.files.wordpress.com/2014/05/free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1362075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981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3822" y="0"/>
            <a:ext cx="48801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Martinka\Desktop\tkoferolacetá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05187"/>
            <a:ext cx="7488832" cy="235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α-tokoferol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Nejvýznamnější, preferenčně se v těle akumuluje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FF0000"/>
                </a:solidFill>
              </a:rPr>
              <a:t>Přírodní</a:t>
            </a:r>
            <a:r>
              <a:rPr lang="cs-CZ" sz="3200" dirty="0" smtClean="0"/>
              <a:t> izomer α-tokoferolu: </a:t>
            </a:r>
            <a:r>
              <a:rPr lang="cs-CZ" sz="3200" dirty="0" smtClean="0">
                <a:solidFill>
                  <a:srgbClr val="FF0000"/>
                </a:solidFill>
              </a:rPr>
              <a:t>RRR-α-tokoferol</a:t>
            </a:r>
            <a:r>
              <a:rPr lang="cs-CZ" sz="3200" dirty="0" smtClean="0"/>
              <a:t> </a:t>
            </a:r>
          </a:p>
          <a:p>
            <a:pPr marL="1200150" lvl="3" indent="-342900"/>
            <a:r>
              <a:rPr lang="cs-CZ" sz="2800" dirty="0" smtClean="0"/>
              <a:t>2R, 4´R, 8´R izomer </a:t>
            </a:r>
          </a:p>
          <a:p>
            <a:pPr marL="1200150" lvl="3" indent="-342900"/>
            <a:r>
              <a:rPr lang="cs-CZ" sz="2800" dirty="0" smtClean="0"/>
              <a:t>syntetizovaný v rostlinách </a:t>
            </a:r>
          </a:p>
          <a:p>
            <a:pPr marL="1200150" lvl="3" indent="-342900"/>
            <a:r>
              <a:rPr lang="cs-CZ" sz="2800" dirty="0" smtClean="0"/>
              <a:t>dříve D-α-tokoferol</a:t>
            </a:r>
            <a:endParaRPr lang="en-US" sz="2800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Syntetický</a:t>
            </a:r>
            <a:r>
              <a:rPr lang="cs-CZ" dirty="0" smtClean="0"/>
              <a:t> α-tokoferol: </a:t>
            </a:r>
            <a:r>
              <a:rPr lang="cs-CZ" dirty="0" err="1" smtClean="0">
                <a:solidFill>
                  <a:srgbClr val="FF0000"/>
                </a:solidFill>
              </a:rPr>
              <a:t>all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err="1" smtClean="0">
                <a:solidFill>
                  <a:srgbClr val="FF0000"/>
                </a:solidFill>
              </a:rPr>
              <a:t>rac</a:t>
            </a:r>
            <a:r>
              <a:rPr lang="cs-CZ" dirty="0" smtClean="0">
                <a:solidFill>
                  <a:srgbClr val="FF0000"/>
                </a:solidFill>
              </a:rPr>
              <a:t>-α-tokoferol</a:t>
            </a:r>
            <a:r>
              <a:rPr lang="cs-CZ" dirty="0" smtClean="0"/>
              <a:t> = směs všech 8 možných stereoizomerů</a:t>
            </a:r>
          </a:p>
          <a:p>
            <a:pPr lvl="1"/>
            <a:r>
              <a:rPr lang="cs-CZ" dirty="0" smtClean="0"/>
              <a:t>dříve D,L-α-tokoferol</a:t>
            </a:r>
          </a:p>
          <a:p>
            <a:pPr lvl="1"/>
            <a:r>
              <a:rPr lang="cs-CZ" dirty="0" smtClean="0"/>
              <a:t>i jejich </a:t>
            </a:r>
            <a:r>
              <a:rPr lang="cs-CZ" dirty="0" smtClean="0">
                <a:solidFill>
                  <a:srgbClr val="FF0000"/>
                </a:solidFill>
              </a:rPr>
              <a:t>estery</a:t>
            </a:r>
            <a:r>
              <a:rPr lang="cs-CZ" dirty="0" smtClean="0"/>
              <a:t>: </a:t>
            </a:r>
            <a:r>
              <a:rPr lang="cs-CZ" dirty="0" err="1" smtClean="0"/>
              <a:t>tokoferyl</a:t>
            </a:r>
            <a:r>
              <a:rPr lang="cs-CZ" dirty="0" smtClean="0"/>
              <a:t> acetát , </a:t>
            </a:r>
            <a:r>
              <a:rPr lang="cs-CZ" dirty="0" err="1" smtClean="0"/>
              <a:t>sukcinát</a:t>
            </a:r>
            <a:r>
              <a:rPr lang="cs-CZ" dirty="0" smtClean="0"/>
              <a:t>... (stabilnější)</a:t>
            </a:r>
          </a:p>
          <a:p>
            <a:pPr lvl="1">
              <a:buNone/>
            </a:pP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/>
              <a:t>často v doplňcích stravy , fortifikace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59" y="188640"/>
            <a:ext cx="8999141" cy="62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Vstřebávání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cs-CZ" sz="3800" dirty="0" smtClean="0"/>
              <a:t>Proces střevní absorpce vit. E podobný ostatním lipidovým složkám stravy – je vázán na tuky</a:t>
            </a:r>
            <a:endParaRPr lang="en-US" sz="3800" dirty="0" smtClean="0"/>
          </a:p>
          <a:p>
            <a:r>
              <a:rPr lang="cs-CZ" sz="3800" dirty="0" smtClean="0"/>
              <a:t>V proximální části tenkého střeva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cs-CZ" dirty="0" err="1" smtClean="0"/>
              <a:t>Tokoferyl</a:t>
            </a:r>
            <a:r>
              <a:rPr lang="cs-CZ" dirty="0" smtClean="0"/>
              <a:t> estery + esteráza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</a:t>
            </a:r>
            <a:r>
              <a:rPr lang="cs-CZ" b="1" dirty="0" smtClean="0"/>
              <a:t>hydrolýza</a:t>
            </a:r>
            <a:r>
              <a:rPr lang="cs-CZ" dirty="0" smtClean="0"/>
              <a:t>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/>
              <a:t>volné tokoferoly + MK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Volné tokoferoly + </a:t>
            </a:r>
            <a:r>
              <a:rPr lang="cs-CZ" dirty="0" err="1" smtClean="0"/>
              <a:t>tokotrienoly</a:t>
            </a:r>
            <a:r>
              <a:rPr lang="cs-CZ" dirty="0" smtClean="0"/>
              <a:t>  </a:t>
            </a:r>
            <a:r>
              <a:rPr lang="cs-CZ" dirty="0" smtClean="0">
                <a:latin typeface="Times New Roman"/>
                <a:cs typeface="Times New Roman"/>
              </a:rPr>
              <a:t>→ do </a:t>
            </a:r>
            <a:r>
              <a:rPr lang="cs-CZ" b="1" dirty="0" smtClean="0"/>
              <a:t>micel</a:t>
            </a:r>
            <a:r>
              <a:rPr lang="cs-CZ" dirty="0" smtClean="0"/>
              <a:t> (pomoc solí žluče)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Micely pasivní difuzí do </a:t>
            </a:r>
            <a:r>
              <a:rPr lang="cs-CZ" b="1" dirty="0" err="1" smtClean="0"/>
              <a:t>enterocytu</a:t>
            </a:r>
            <a:r>
              <a:rPr lang="cs-CZ" dirty="0" smtClean="0"/>
              <a:t>  (buňka střev. sliz.)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err="1" smtClean="0"/>
              <a:t>Enterocyt</a:t>
            </a:r>
            <a:r>
              <a:rPr lang="cs-CZ" dirty="0" smtClean="0"/>
              <a:t>: zabudování do </a:t>
            </a:r>
            <a:r>
              <a:rPr lang="cs-CZ" b="1" dirty="0" err="1" smtClean="0"/>
              <a:t>chilomikronů</a:t>
            </a:r>
            <a:endParaRPr lang="en-US" b="1" dirty="0" smtClean="0"/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Odtud </a:t>
            </a:r>
            <a:r>
              <a:rPr lang="cs-CZ" dirty="0" err="1" smtClean="0"/>
              <a:t>chilomikrony</a:t>
            </a:r>
            <a:r>
              <a:rPr lang="cs-CZ" dirty="0" smtClean="0"/>
              <a:t> vypuštěny až do lymfatických cév 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Putují do krve a </a:t>
            </a:r>
            <a:r>
              <a:rPr lang="cs-CZ" b="1" dirty="0" smtClean="0"/>
              <a:t>jater</a:t>
            </a:r>
            <a:endParaRPr lang="cs-CZ" dirty="0" smtClean="0"/>
          </a:p>
          <a:p>
            <a:pPr marL="514350" indent="-514350">
              <a:buNone/>
            </a:pPr>
            <a:endParaRPr lang="en-US" dirty="0" smtClean="0"/>
          </a:p>
          <a:p>
            <a:r>
              <a:rPr lang="cs-CZ" sz="3800" dirty="0" smtClean="0"/>
              <a:t>Cca 30-50 % stravou přijatých tokoferolů se i vstřebá, zbytek stolice</a:t>
            </a:r>
          </a:p>
          <a:p>
            <a:r>
              <a:rPr lang="cs-CZ" sz="3800" dirty="0" smtClean="0"/>
              <a:t>V rychlosti střevní absorpce nejsou mezi jednotlivými formami vitaminu E významnější rozdíly</a:t>
            </a:r>
            <a:endParaRPr lang="en-US" sz="3800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Vstřebávání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Trávení a absorpce závisí na přítomnosti žlučových solí a pankreatické šťávy (stejně jako tuky)</a:t>
            </a:r>
          </a:p>
          <a:p>
            <a:r>
              <a:rPr lang="cs-CZ" dirty="0" smtClean="0"/>
              <a:t>Biologická dostupnost tokoferolů závisí na druhu tuku současně přiváděného potravou </a:t>
            </a:r>
          </a:p>
          <a:p>
            <a:pPr>
              <a:buNone/>
            </a:pPr>
            <a:r>
              <a:rPr lang="cs-CZ" dirty="0" smtClean="0">
                <a:latin typeface="Times New Roman"/>
                <a:cs typeface="Times New Roman"/>
              </a:rPr>
              <a:t>	→ </a:t>
            </a:r>
            <a:r>
              <a:rPr lang="cs-CZ" dirty="0" smtClean="0"/>
              <a:t>MCT absorpci usnadňují </a:t>
            </a:r>
          </a:p>
          <a:p>
            <a:pPr>
              <a:buNone/>
            </a:pPr>
            <a:r>
              <a:rPr lang="cs-CZ" dirty="0" smtClean="0">
                <a:latin typeface="Times New Roman"/>
                <a:cs typeface="Times New Roman"/>
              </a:rPr>
              <a:t>	→ </a:t>
            </a:r>
            <a:r>
              <a:rPr lang="cs-CZ" dirty="0" smtClean="0"/>
              <a:t>PUFA absorpci zabraňují </a:t>
            </a:r>
          </a:p>
          <a:p>
            <a:r>
              <a:rPr lang="cs-CZ" dirty="0" smtClean="0"/>
              <a:t>Příčina</a:t>
            </a:r>
          </a:p>
          <a:p>
            <a:pPr lvl="1"/>
            <a:r>
              <a:rPr lang="cs-CZ" dirty="0" smtClean="0"/>
              <a:t>změny struktury a velikosti micel a afinita k epiteliálním buňkám</a:t>
            </a:r>
          </a:p>
          <a:p>
            <a:pPr lvl="1"/>
            <a:r>
              <a:rPr lang="cs-CZ" dirty="0" smtClean="0"/>
              <a:t>omezení syntézy lipoproteinů bohatých na TAG (VLDL, LDL) polynenasycenými mastnými kyselinami</a:t>
            </a:r>
          </a:p>
          <a:p>
            <a:r>
              <a:rPr lang="cs-CZ" dirty="0" smtClean="0"/>
              <a:t>Absorpce je závislá na dávce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2174</Words>
  <Application>Microsoft Office PowerPoint</Application>
  <PresentationFormat>Předvádění na obrazovce (4:3)</PresentationFormat>
  <Paragraphs>702</Paragraphs>
  <Slides>48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Motiv sady Office</vt:lpstr>
      <vt:lpstr>Vitamin E, vitamin K</vt:lpstr>
      <vt:lpstr>Vitamin E</vt:lpstr>
      <vt:lpstr>Co je to vitamin E?</vt:lpstr>
      <vt:lpstr>Struktura</vt:lpstr>
      <vt:lpstr>Prezentace aplikace PowerPoint</vt:lpstr>
      <vt:lpstr>α-tokoferol</vt:lpstr>
      <vt:lpstr>Prezentace aplikace PowerPoint</vt:lpstr>
      <vt:lpstr>Vstřebávání</vt:lpstr>
      <vt:lpstr>Vstřebávání</vt:lpstr>
      <vt:lpstr>Prezentace aplikace PowerPoint</vt:lpstr>
      <vt:lpstr>Transport</vt:lpstr>
      <vt:lpstr>Metabolismus</vt:lpstr>
      <vt:lpstr>Funkce</vt:lpstr>
      <vt:lpstr>Funkce</vt:lpstr>
      <vt:lpstr>Nedostatek</vt:lpstr>
      <vt:lpstr>Prezentace aplikace PowerPoint</vt:lpstr>
      <vt:lpstr>Účinek vit. E na zdraví</vt:lpstr>
      <vt:lpstr>Účinnost</vt:lpstr>
      <vt:lpstr>Účinnost</vt:lpstr>
      <vt:lpstr>DDD</vt:lpstr>
      <vt:lpstr>Prezentace aplikace PowerPoint</vt:lpstr>
      <vt:lpstr>Zdroje</vt:lpstr>
      <vt:lpstr>Obsah vitaminu E (α-tokoferol ekvivalent, TE) v potravinách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Ostatní vlivy</vt:lpstr>
      <vt:lpstr>Prezentace aplikace PowerPoint</vt:lpstr>
      <vt:lpstr>Vitamin K</vt:lpstr>
      <vt:lpstr>Co tím myslíme?</vt:lpstr>
      <vt:lpstr>Prezentace aplikace PowerPoint</vt:lpstr>
      <vt:lpstr>Vstřebávání, transport, metabolismus</vt:lpstr>
      <vt:lpstr>Funkce</vt:lpstr>
      <vt:lpstr>Prezentace aplikace PowerPoint</vt:lpstr>
      <vt:lpstr>Nedostatek</vt:lpstr>
      <vt:lpstr>Prezentace aplikace PowerPoint</vt:lpstr>
      <vt:lpstr>Vitamin K vs. warfarin</vt:lpstr>
      <vt:lpstr>Povolená tvrzení EFSA</vt:lpstr>
      <vt:lpstr>DDD – spíše odhad</vt:lpstr>
      <vt:lpstr>Prezentace aplikace PowerPoint</vt:lpstr>
      <vt:lpstr>Zdroje</vt:lpstr>
      <vt:lpstr>Prezentace aplikace PowerPoint</vt:lpstr>
      <vt:lpstr>Literatura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E, vitamin K</dc:title>
  <dc:creator>Martinka</dc:creator>
  <cp:lastModifiedBy>Halina Matějová</cp:lastModifiedBy>
  <cp:revision>117</cp:revision>
  <dcterms:created xsi:type="dcterms:W3CDTF">2014-11-12T21:38:12Z</dcterms:created>
  <dcterms:modified xsi:type="dcterms:W3CDTF">2014-12-30T14:37:54Z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