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sldIdLst>
    <p:sldId id="256" r:id="rId2"/>
    <p:sldId id="257" r:id="rId3"/>
    <p:sldId id="292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7" r:id="rId20"/>
    <p:sldId id="282" r:id="rId21"/>
    <p:sldId id="288" r:id="rId22"/>
    <p:sldId id="283" r:id="rId23"/>
    <p:sldId id="289" r:id="rId24"/>
    <p:sldId id="284" r:id="rId25"/>
    <p:sldId id="290" r:id="rId26"/>
    <p:sldId id="285" r:id="rId27"/>
    <p:sldId id="291" r:id="rId28"/>
    <p:sldId id="286" r:id="rId29"/>
    <p:sldId id="306" r:id="rId30"/>
    <p:sldId id="273" r:id="rId31"/>
    <p:sldId id="276" r:id="rId32"/>
    <p:sldId id="277" r:id="rId33"/>
    <p:sldId id="278" r:id="rId34"/>
    <p:sldId id="281" r:id="rId35"/>
    <p:sldId id="297" r:id="rId36"/>
    <p:sldId id="280" r:id="rId37"/>
    <p:sldId id="293" r:id="rId38"/>
    <p:sldId id="294" r:id="rId39"/>
    <p:sldId id="295" r:id="rId40"/>
    <p:sldId id="298" r:id="rId41"/>
    <p:sldId id="301" r:id="rId42"/>
    <p:sldId id="303" r:id="rId43"/>
    <p:sldId id="299" r:id="rId44"/>
    <p:sldId id="296" r:id="rId45"/>
    <p:sldId id="300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681" autoAdjust="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9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31E4-0E68-47A6-84BF-6D3726EA1DC7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A6602-D04B-4D8F-B232-7BCFFD4E6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51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 tabulek: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Kopec, K.: Tabulky nutričních hodnot ovoce a zeleniny. Praha, ÚZPI, 1998, 72 s.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Smrčinová, H. – </a:t>
            </a:r>
            <a:r>
              <a:rPr lang="cs-CZ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Ouhrabková</a:t>
            </a:r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J.: Závěrečná zpráva projektu EP9025 „Vláknina potravy a potravinářských produktů“, VÚP Praha 2001, 23 s.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6602-D04B-4D8F-B232-7BCFFD4E63C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8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6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36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45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5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8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30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71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62A87B-AD6E-4C15-991F-F9CDFD2FB948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A6033EA-A71E-4A13-8AF8-DAA94622B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01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topics/topic/nutrition.htm" TargetMode="External"/><Relationship Id="rId2" Type="http://schemas.openxmlformats.org/officeDocument/2006/relationships/hyperlink" Target="http://europa.eu/legislation_summaries/consumers/product_labelling_and_packaging/l21306_c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nuhclaim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consumers/product_labelling_and_packaging/l21306_cs.htm" TargetMode="External"/><Relationship Id="rId2" Type="http://schemas.openxmlformats.org/officeDocument/2006/relationships/hyperlink" Target="http://www.efsa.europa.eu/en/topics/topic/nutriti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vet-potravin.cz/clanek.aspx?id=1971" TargetMode="External"/><Relationship Id="rId4" Type="http://schemas.openxmlformats.org/officeDocument/2006/relationships/hyperlink" Target="http://www.nutridatabaze.cz/vyhledavani-potravin/podle-nutrientu/?id=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 smtClean="0"/>
              <a:t>Vláknina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3404" y="4143954"/>
            <a:ext cx="8767860" cy="1388165"/>
          </a:xfrm>
        </p:spPr>
        <p:txBody>
          <a:bodyPr/>
          <a:lstStyle/>
          <a:p>
            <a:r>
              <a:rPr lang="cs-CZ" dirty="0" smtClean="0"/>
              <a:t>Kristýna </a:t>
            </a:r>
            <a:r>
              <a:rPr lang="cs-CZ" dirty="0" err="1" smtClean="0"/>
              <a:t>Helešicová</a:t>
            </a:r>
            <a:r>
              <a:rPr lang="cs-CZ" dirty="0" smtClean="0"/>
              <a:t>, Pavla Perglová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07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23851"/>
            <a:ext cx="9872871" cy="447620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Zvětšení střevního obsahu</a:t>
            </a:r>
          </a:p>
          <a:p>
            <a:r>
              <a:rPr lang="cs-CZ" sz="2800" b="1" dirty="0" smtClean="0"/>
              <a:t>Úprava tranzit </a:t>
            </a:r>
            <a:r>
              <a:rPr lang="cs-CZ" sz="2800" b="1" dirty="0" err="1" smtClean="0"/>
              <a:t>time</a:t>
            </a:r>
            <a:endParaRPr lang="cs-CZ" sz="2800" b="1" dirty="0" smtClean="0"/>
          </a:p>
          <a:p>
            <a:r>
              <a:rPr lang="cs-CZ" sz="2800" b="1" dirty="0" smtClean="0"/>
              <a:t>Pocit sytosti</a:t>
            </a:r>
          </a:p>
          <a:p>
            <a:r>
              <a:rPr lang="cs-CZ" sz="2800" b="1" dirty="0" err="1" smtClean="0"/>
              <a:t>Antiobstipační</a:t>
            </a:r>
            <a:r>
              <a:rPr lang="cs-CZ" sz="2800" b="1" dirty="0" smtClean="0"/>
              <a:t> působení</a:t>
            </a:r>
          </a:p>
          <a:p>
            <a:r>
              <a:rPr lang="cs-CZ" sz="2800" b="1" dirty="0" smtClean="0"/>
              <a:t>Prevence zubního kazu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6664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546" y="940979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Fyziologické účinky</a:t>
            </a:r>
            <a:endParaRPr lang="cs-CZ" sz="6000" b="1" dirty="0"/>
          </a:p>
        </p:txBody>
      </p:sp>
      <p:pic>
        <p:nvPicPr>
          <p:cNvPr id="26626" name="Picture 2" descr="https://encrypted-tbn0.gstatic.com/images?q=tbn:ANd9GcQoUjkhw7OAnh7-yGoBb5UWYlTQl5CH1SrJnIZSEoGYF1Z0Miq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7974" y="2899954"/>
            <a:ext cx="3348173" cy="334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08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Horní část trávicího traktu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Dutina ústní</a:t>
            </a:r>
          </a:p>
          <a:p>
            <a:pPr lvl="1"/>
            <a:r>
              <a:rPr lang="cs-CZ" sz="2400" b="1" dirty="0" smtClean="0"/>
              <a:t>Prevence zubního kazu – intenzivní kousání a žvýkání, zvýšená tvorba slin</a:t>
            </a:r>
          </a:p>
          <a:p>
            <a:pPr lvl="1"/>
            <a:endParaRPr lang="cs-CZ" b="1" dirty="0"/>
          </a:p>
          <a:p>
            <a:r>
              <a:rPr lang="cs-CZ" sz="2800" b="1" dirty="0" smtClean="0"/>
              <a:t>Žaludek </a:t>
            </a:r>
          </a:p>
          <a:p>
            <a:pPr lvl="1"/>
            <a:r>
              <a:rPr lang="cs-CZ" sz="2400" b="1" dirty="0" smtClean="0"/>
              <a:t>Ovlivnění pocitu sytosti</a:t>
            </a:r>
          </a:p>
          <a:p>
            <a:pPr lvl="1"/>
            <a:r>
              <a:rPr lang="cs-CZ" sz="2400" b="1" dirty="0" smtClean="0"/>
              <a:t>Zpomalení vyprazdňování žaludku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838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Tenké střevo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212771"/>
          </a:xfrm>
        </p:spPr>
        <p:txBody>
          <a:bodyPr/>
          <a:lstStyle/>
          <a:p>
            <a:r>
              <a:rPr lang="cs-CZ" sz="2800" b="1" dirty="0" smtClean="0"/>
              <a:t>Vliv na metabolismus sacharidů</a:t>
            </a:r>
          </a:p>
          <a:p>
            <a:pPr lvl="1"/>
            <a:r>
              <a:rPr lang="cs-CZ" sz="2400" b="1" dirty="0" smtClean="0"/>
              <a:t>Zpomalení - pasáže, resorpce, trávení(zhoršení kontaktu se substrátem)</a:t>
            </a:r>
          </a:p>
          <a:p>
            <a:pPr lvl="1"/>
            <a:r>
              <a:rPr lang="cs-CZ" sz="2400" b="1" dirty="0" smtClean="0"/>
              <a:t>Působení na produkci GIT hormonů</a:t>
            </a:r>
          </a:p>
          <a:p>
            <a:pPr lvl="1"/>
            <a:r>
              <a:rPr lang="cs-CZ" sz="2400" b="1" dirty="0" smtClean="0"/>
              <a:t>Vliv na hladinu glykemie</a:t>
            </a:r>
            <a:endParaRPr lang="cs-CZ" sz="2400" b="1" dirty="0"/>
          </a:p>
          <a:p>
            <a:r>
              <a:rPr lang="cs-CZ" sz="2800" b="1" dirty="0" smtClean="0"/>
              <a:t>Vliv na snižování hladiny cholesterolu  a lipidů</a:t>
            </a:r>
          </a:p>
          <a:p>
            <a:pPr lvl="1"/>
            <a:r>
              <a:rPr lang="cs-CZ" sz="2400" b="1" dirty="0" smtClean="0"/>
              <a:t>Ovlivnění plazmatických hladin lipoproteinů</a:t>
            </a:r>
          </a:p>
          <a:p>
            <a:r>
              <a:rPr lang="cs-CZ" sz="2800" b="1" dirty="0" smtClean="0"/>
              <a:t>Vliv na snižování hmotnosti</a:t>
            </a:r>
          </a:p>
          <a:p>
            <a:pPr lvl="1"/>
            <a:r>
              <a:rPr lang="cs-CZ" sz="2400" b="1" dirty="0" smtClean="0"/>
              <a:t>Brání enzymům v přístupu k substrátu a následné absorpce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13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Tlusté střevo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Zkrácení tranzit </a:t>
            </a:r>
            <a:r>
              <a:rPr lang="cs-CZ" sz="2800" b="1" dirty="0" err="1" smtClean="0"/>
              <a:t>time</a:t>
            </a:r>
            <a:endParaRPr lang="cs-CZ" sz="2800" b="1" dirty="0" smtClean="0"/>
          </a:p>
          <a:p>
            <a:r>
              <a:rPr lang="cs-CZ" sz="2800" b="1" dirty="0" smtClean="0"/>
              <a:t>Prevence zácpy</a:t>
            </a:r>
          </a:p>
          <a:p>
            <a:pPr lvl="1"/>
            <a:r>
              <a:rPr lang="cs-CZ" sz="2400" b="1" dirty="0" smtClean="0"/>
              <a:t>Vazba vody → zvětšení objemu→ pravidelné vyprazdňování</a:t>
            </a:r>
            <a:endParaRPr lang="cs-CZ" sz="2400" b="1" dirty="0"/>
          </a:p>
          <a:p>
            <a:r>
              <a:rPr lang="cs-CZ" sz="2800" b="1" dirty="0" smtClean="0"/>
              <a:t>Možnost pozitivního ovlivnění kancerogeneze</a:t>
            </a:r>
          </a:p>
          <a:p>
            <a:pPr lvl="1"/>
            <a:r>
              <a:rPr lang="cs-CZ" sz="2400" b="1" dirty="0" smtClean="0"/>
              <a:t>Sekundární žlučové kyseliny, </a:t>
            </a:r>
          </a:p>
          <a:p>
            <a:pPr lvl="1"/>
            <a:r>
              <a:rPr lang="cs-CZ" sz="2400" b="1" dirty="0"/>
              <a:t>N</a:t>
            </a:r>
            <a:r>
              <a:rPr lang="cs-CZ" sz="2400" b="1" dirty="0" smtClean="0"/>
              <a:t>ižší pH, změna mikroflóry</a:t>
            </a:r>
          </a:p>
          <a:p>
            <a:pPr lvl="1"/>
            <a:r>
              <a:rPr lang="cs-CZ" sz="2400" b="1" dirty="0" smtClean="0"/>
              <a:t>Kyselina máselná</a:t>
            </a:r>
          </a:p>
          <a:p>
            <a:pPr lvl="1"/>
            <a:r>
              <a:rPr lang="cs-CZ" sz="2400" b="1" dirty="0" smtClean="0"/>
              <a:t>Ředění obsahu a vazba toxických látek (těžké kovy – </a:t>
            </a:r>
            <a:r>
              <a:rPr lang="cs-CZ" sz="2400" b="1" dirty="0" err="1" smtClean="0"/>
              <a:t>Pb</a:t>
            </a:r>
            <a:r>
              <a:rPr lang="cs-CZ" sz="2400" b="1" dirty="0" smtClean="0"/>
              <a:t>, Cd, </a:t>
            </a:r>
            <a:r>
              <a:rPr lang="cs-CZ" sz="2400" b="1" dirty="0" err="1" smtClean="0"/>
              <a:t>Hg</a:t>
            </a:r>
            <a:r>
              <a:rPr lang="cs-CZ" sz="2400" b="1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22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018903"/>
            <a:ext cx="9872871" cy="5077097"/>
          </a:xfrm>
        </p:spPr>
        <p:txBody>
          <a:bodyPr/>
          <a:lstStyle/>
          <a:p>
            <a:r>
              <a:rPr lang="cs-CZ" sz="2800" b="1" dirty="0" smtClean="0"/>
              <a:t>Vliv na vstřebávání(železo, zinek…)</a:t>
            </a:r>
          </a:p>
          <a:p>
            <a:pPr lvl="1"/>
            <a:r>
              <a:rPr lang="cs-CZ" sz="2400" b="1" dirty="0" smtClean="0"/>
              <a:t>Schopnost vázat určité kationty a stopové prvky</a:t>
            </a:r>
          </a:p>
          <a:p>
            <a:pPr lvl="1"/>
            <a:r>
              <a:rPr lang="cs-CZ" sz="2400" b="1" dirty="0" smtClean="0"/>
              <a:t>Obsah </a:t>
            </a:r>
            <a:r>
              <a:rPr lang="cs-CZ" sz="2400" b="1" dirty="0" err="1" smtClean="0"/>
              <a:t>fytátů</a:t>
            </a:r>
            <a:endParaRPr lang="cs-CZ" sz="2400" b="1" dirty="0" smtClean="0"/>
          </a:p>
          <a:p>
            <a:pPr lvl="1"/>
            <a:endParaRPr lang="cs-CZ" sz="2400" b="1" dirty="0" smtClean="0"/>
          </a:p>
          <a:p>
            <a:pPr lvl="1"/>
            <a:endParaRPr lang="cs-CZ" sz="2400" b="1" dirty="0" smtClean="0"/>
          </a:p>
          <a:p>
            <a:pPr lvl="1"/>
            <a:endParaRPr lang="cs-CZ" sz="2400" b="1" dirty="0" smtClean="0"/>
          </a:p>
          <a:p>
            <a:pPr lvl="1"/>
            <a:r>
              <a:rPr lang="cs-CZ" sz="2400" b="1" dirty="0" smtClean="0"/>
              <a:t>Kyselina </a:t>
            </a:r>
            <a:r>
              <a:rPr lang="cs-CZ" sz="2400" b="1" dirty="0" err="1" smtClean="0"/>
              <a:t>fytová</a:t>
            </a:r>
            <a:endParaRPr lang="cs-CZ" sz="2400" b="1" dirty="0" smtClean="0"/>
          </a:p>
          <a:p>
            <a:pPr lvl="2"/>
            <a:r>
              <a:rPr lang="cs-CZ" sz="2200" b="1" dirty="0" smtClean="0"/>
              <a:t>Ester </a:t>
            </a:r>
            <a:r>
              <a:rPr lang="cs-CZ" sz="2200" b="1" dirty="0" err="1" smtClean="0"/>
              <a:t>myo</a:t>
            </a:r>
            <a:r>
              <a:rPr lang="cs-CZ" sz="2200" b="1" dirty="0" smtClean="0"/>
              <a:t>-</a:t>
            </a:r>
            <a:r>
              <a:rPr lang="cs-CZ" sz="2200" b="1" dirty="0" err="1" smtClean="0"/>
              <a:t>inositolu</a:t>
            </a:r>
            <a:r>
              <a:rPr lang="cs-CZ" sz="2200" b="1" dirty="0" smtClean="0"/>
              <a:t> a  </a:t>
            </a:r>
            <a:r>
              <a:rPr lang="cs-CZ" sz="2200" b="1" dirty="0" err="1" smtClean="0"/>
              <a:t>kyseiny</a:t>
            </a:r>
            <a:r>
              <a:rPr lang="cs-CZ" sz="2200" b="1" dirty="0" smtClean="0"/>
              <a:t> fosforečné</a:t>
            </a:r>
          </a:p>
          <a:p>
            <a:pPr lvl="2"/>
            <a:r>
              <a:rPr lang="cs-CZ" sz="2200" b="1" dirty="0" smtClean="0"/>
              <a:t>přirozeně vznikající v buňkách a v rostlinných vlákninách</a:t>
            </a:r>
          </a:p>
          <a:p>
            <a:pPr lvl="2"/>
            <a:r>
              <a:rPr lang="cs-CZ" sz="2200" b="1" dirty="0" err="1" smtClean="0"/>
              <a:t>Antinutriční</a:t>
            </a:r>
            <a:r>
              <a:rPr lang="cs-CZ" sz="2200" b="1" dirty="0" smtClean="0"/>
              <a:t> látka X potlačuje tvorbu reaktivních hydroxylových radikálů</a:t>
            </a:r>
          </a:p>
        </p:txBody>
      </p:sp>
      <p:pic>
        <p:nvPicPr>
          <p:cNvPr id="1026" name="Picture 2" descr="C:\Users\Týna\Desktop\6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841" y="1449976"/>
            <a:ext cx="3224288" cy="241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84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Preventivní účinky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Snížení rizika vzniku onemocnění a funkčních poruch</a:t>
            </a:r>
          </a:p>
          <a:p>
            <a:pPr lvl="1"/>
            <a:r>
              <a:rPr lang="cs-CZ" sz="2400" b="1" dirty="0" smtClean="0"/>
              <a:t>Zácpa</a:t>
            </a:r>
          </a:p>
          <a:p>
            <a:pPr lvl="1"/>
            <a:r>
              <a:rPr lang="cs-CZ" sz="2400" b="1" dirty="0" smtClean="0"/>
              <a:t>Divertikulóza tlustého střeva (výchlipky, zánět – divertikulitida)</a:t>
            </a:r>
          </a:p>
          <a:p>
            <a:pPr lvl="1"/>
            <a:r>
              <a:rPr lang="cs-CZ" sz="2400" b="1" dirty="0" smtClean="0"/>
              <a:t>Rakovina tlustého střeva</a:t>
            </a:r>
          </a:p>
          <a:p>
            <a:pPr lvl="1"/>
            <a:r>
              <a:rPr lang="cs-CZ" sz="2400" b="1" dirty="0" smtClean="0"/>
              <a:t>Žlučové kameny</a:t>
            </a:r>
          </a:p>
          <a:p>
            <a:pPr lvl="1"/>
            <a:r>
              <a:rPr lang="cs-CZ" sz="2400" b="1" dirty="0" smtClean="0"/>
              <a:t>Nadváha</a:t>
            </a:r>
          </a:p>
          <a:p>
            <a:pPr lvl="1"/>
            <a:r>
              <a:rPr lang="cs-CZ" sz="2400" b="1" dirty="0" err="1" smtClean="0"/>
              <a:t>Hypercholesterolémie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Diabetes </a:t>
            </a:r>
            <a:r>
              <a:rPr lang="cs-CZ" sz="2400" b="1" dirty="0" err="1" smtClean="0"/>
              <a:t>mellitus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Ateroskleróza</a:t>
            </a:r>
          </a:p>
          <a:p>
            <a:pPr lvl="1"/>
            <a:endParaRPr lang="cs-CZ" dirty="0"/>
          </a:p>
        </p:txBody>
      </p:sp>
      <p:pic>
        <p:nvPicPr>
          <p:cNvPr id="21506" name="Picture 2" descr="https://encrypted-tbn1.gstatic.com/images?q=tbn:ANd9GcQE-vg-j_Ioer9GCNLHsvvLtw5qH9L_feMABnuriyHIkWOW3127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998" y="3383280"/>
            <a:ext cx="3051219" cy="3176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3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754" y="988423"/>
            <a:ext cx="9875520" cy="1356360"/>
          </a:xfrm>
        </p:spPr>
        <p:txBody>
          <a:bodyPr/>
          <a:lstStyle/>
          <a:p>
            <a:r>
              <a:rPr lang="cs-CZ" b="1" dirty="0" smtClean="0"/>
              <a:t>KVO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9086" y="2057400"/>
            <a:ext cx="10166785" cy="4038600"/>
          </a:xfrm>
        </p:spPr>
        <p:txBody>
          <a:bodyPr/>
          <a:lstStyle/>
          <a:p>
            <a:pPr lvl="2"/>
            <a:r>
              <a:rPr lang="cs-CZ" sz="2800" b="1" dirty="0" err="1" smtClean="0"/>
              <a:t>Betaglukany</a:t>
            </a:r>
            <a:r>
              <a:rPr lang="cs-CZ" sz="2800" b="1" dirty="0" smtClean="0"/>
              <a:t> (oves, ječmen)</a:t>
            </a:r>
          </a:p>
          <a:p>
            <a:pPr lvl="4"/>
            <a:r>
              <a:rPr lang="cs-CZ" sz="2400" b="1" dirty="0" smtClean="0"/>
              <a:t>Snížení celkového a LDL cholesterolu</a:t>
            </a:r>
          </a:p>
          <a:p>
            <a:pPr lvl="4"/>
            <a:r>
              <a:rPr lang="cs-CZ" sz="2400" b="1" dirty="0" smtClean="0"/>
              <a:t>3 g/den</a:t>
            </a:r>
          </a:p>
          <a:p>
            <a:pPr lvl="4"/>
            <a:r>
              <a:rPr lang="cs-CZ" sz="2400" b="1" dirty="0" smtClean="0"/>
              <a:t>Kontrola hladiny glukózy v krvi(beta </a:t>
            </a:r>
            <a:r>
              <a:rPr lang="cs-CZ" sz="2400" b="1" dirty="0" err="1" smtClean="0"/>
              <a:t>glukany</a:t>
            </a:r>
            <a:r>
              <a:rPr lang="cs-CZ" sz="2400" b="1" dirty="0" smtClean="0"/>
              <a:t> a pektin)</a:t>
            </a:r>
          </a:p>
          <a:p>
            <a:pPr lvl="4">
              <a:buNone/>
            </a:pPr>
            <a:endParaRPr lang="cs-CZ" sz="2400" b="1" dirty="0" smtClean="0"/>
          </a:p>
          <a:p>
            <a:pPr marL="457200" lvl="1" indent="0">
              <a:buNone/>
            </a:pPr>
            <a:r>
              <a:rPr lang="cs-CZ" sz="4400" b="1" dirty="0" smtClean="0"/>
              <a:t>Diabetes </a:t>
            </a:r>
            <a:r>
              <a:rPr lang="cs-CZ" sz="4400" b="1" dirty="0" err="1" smtClean="0"/>
              <a:t>mellitus</a:t>
            </a:r>
            <a:endParaRPr lang="cs-CZ" sz="4400" b="1" dirty="0" smtClean="0"/>
          </a:p>
          <a:p>
            <a:pPr lvl="2"/>
            <a:r>
              <a:rPr lang="cs-CZ" sz="2800" b="1" dirty="0" err="1" smtClean="0"/>
              <a:t>Betaglukany</a:t>
            </a:r>
            <a:r>
              <a:rPr lang="cs-CZ" sz="2800" b="1" dirty="0" smtClean="0"/>
              <a:t> a pektin</a:t>
            </a:r>
          </a:p>
          <a:p>
            <a:pPr lvl="4"/>
            <a:r>
              <a:rPr lang="cs-CZ" sz="2400" b="1" dirty="0" smtClean="0"/>
              <a:t>Kontrola hladiny glukózy v krvi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20482" name="AutoShape 2" descr="data:image/jpeg;base64,/9j/4AAQSkZJRgABAQAAAQABAAD/2wCEAAkGBhASEBAQEhIQFRAQFA8QDxQQDw8PEBQQFBAVFBQQFBYXGyYeGBkjGRQUHy8gIycpLCwsFR4xNTAqNSYrLCkBCQoKDgwOGg8PGCkkHBwsLCwpKiwpKSksKSwsKSwsLSksKSksLSwsLCksKSksLCksKS8pKSkpKSksLikpKSwsKf/AABEIAMIBAwMBIgACEQEDEQH/xAAcAAABBQEBAQAAAAAAAAAAAAAAAQMEBQYHAgj/xABFEAABAwICBgcFBAYKAwEAAAABAAIDBBEFIQYSMUFRcQcTImGBkaEyUnKxwUJigtEUI5Ki4fAzNFNjk7KzwtLxJCVDFv/EABoBAQACAwEAAAAAAAAAAAAAAAABBAIDBQb/xAAuEQEAAgIBAwICCQUAAAAAAAAAAQIDEQQSITEFQRNRIiMyM2FxgZHRFEJioeH/2gAMAwEAAhEDEQA/AO4oQhAIQhAISXXlxQeroumHuXlj0EpCRpSoEJTD6+MHVL2g8C4AqLjdb1cL3+6CfHcuPYtHLK2Sog1z1WctzrEje7wug7k14KVcm0K04c1g612tAHNZITm+AuNmvPGMnLuXUY5rgEG4OYIzBHEKUbSEJsOXoOUGykLzZe0llI8pQlslTYRKhChIQhCAQhCAQhCAQhCAQhCAQhCAQhCASJUhQISvJXopCFKDZavOqntVGqp2jTy16UyJC1IGJo7sz0hyluHVDhu1P84WZ6HXCRlVfOxYLHMWcXkhanpGivhVb92Iv/ZIP0WN6C5s61vdC71eEIV+m2jj8MqRVwtvRzktlYc2jW9qJ33SNh/JaTQvSqOIRQufeknNqSRxzikJ/qsh5+yfDgt5iWGxzxPhlaHRyAteDwPDgd91wbH8HlwqofTShz6KozY62Tm7iNwkb6271CX0CGr1Zc86PtPA/UoqiQF+ylmJylZujcf7QbO+3Hb0F8gAuSABvJsFCYh7SKgxHTmjiuA/rH+7F28+exUc/SJM6/VU4A3GR5J8gtc5ax7rePhZ8kbivb8ezdouubv06xD3IB+F35pl/SHXj/5wnk1x+Tlj8aqxHpeefl+7pyVc6w/pWzAnhsN5jcbj8LvzW3wvGoahmvE8OG8bHDuI2hZ1vW3iVXNxMuHvevZOQkulWasEJLoQKhCEAhCEAhCEAhCEAhCEAkKVIgEhcEoTFVTa1syCNhClCsxXGZ2yCGngL3kAl7yGwtB4naT3KkGklW2YMD4Zi0gTtjhcIoxv/WX2+atq6Tsujjcb3DXu2knexvhtO7LiljwPVpzGwBgIztkSeJTTHb3Q6RFz3NkiMeqXNuXhwJDrcFctkB2fwWdgw1kr5da+sRG8WJGbo2k+qs8Lw90dy4k7hck5eKaTEvGlNF1tFWRf2kE7PON1lyXoKq7Vc7P7SHWH4Xt/5LtcjQQWnYQQfEWXAeid/U4w2I8KiA823y/cRPu+glU6S6Ow1tO+nmHZdm1w9pjxse08R6q1Wa0y0rFJHqssZ5B2Ac9UbNcrGZiI3LbixWy3ilI7y4Pj2Dz4fUPppr2adaJ7SbObtbIw7jxG4jxV+zS+oq2simlcSwBtr2DwPt23utt5XVXjsz5nHrCXFx1nOJu6/EcFn+1G6xJ4tcMvELV1RkjTofDvwcsX1uIdFoIAtZglNEXsD8wTbx3LnmBY6JOy42kHgHDiO/iFrsJqyXC20WcBxIN7KrWvTfUu7e8cnD145/40uP4C0Obqssx1mkgZXJ3rD4/QPp5SzdtadzguwwyNkYCNhA+Sw2k+CVkp1NTrGsJLHhrQSO8qxkxbjceXO9O5k9fRkmNR52wptIM9u4715w/FJqWUPjcWuHkRwI3hOxxGNxDmkEHPIg8jwTdTG17iRrWOwWvbxVbU+fd6K+OLbrrs6Xg/STSvjvMerkHtDVc5p722+q9VHSfRt9kSv5NDfmQsHh+h1RKA5kR1Tsc92qPL+Ctm6CTsAcWsd3Nu4+q3xfI4NuFw62ndv02uz0qxboJDzcwJyLpPiJzhkHJzCmMMwSYZalrcWhoUp8rRdj2tJGRBAISb3jy0WwcXeq13+qwpdPKV20SM+Jtx+7dXlJiEUovG9rh90j1C55iGHQHNnYd9zIeWxU7a2WB4Ose5zbjzWH9RMT3J9Nx5I3imYn5S7GhZPR7TASANkIvucMvMLVNeCrVLxaNw5GbDfDbpvD0hCFm0hCEIBCEIEQi6RSgoUPFsQEUdye05zY2fE429Bc+CmLLVkhqK7UHsU3ZHDrnNu934Wm3MlQLXDqMEh32W5MvtOdy895Nz4qwqXWY48AfkvbGAAAbAq7Hq3q4r73OYxo4km9vIFSeyNhZ/Xu4WIHJpsD5AK6cqvCIbOP3WtHiVakIiPBolcAw09RpFbYBWvb/iPP8AzXf3L580hJZpDK7hW0rh4iE/MlSR5d+rKxsUb5XezG0vdyAuuI4xirppJKiQ5vOQ4D7LRyC6H0kYlqUzYgc5nAH4G5n1suXYpkxjfE+IVPPbvp6f0jDFcU5Z8z2j8kecXz8uSgVNOHNsfDiDxCkRyZWQ8KtE6l1smKMtJrKgIdG7aQQbtcPmFrsDx4vsL2lbnl9q32m/l/IpaqmDhY+B4KqGtG6xJBBu0j5hW4mMkfi879ZwMnVXvWfMOy0mnkzG2DWX33vbnbcvFVp3VvBGu1oO3UYAbc1gsLxgSWY/+k3HYH9/PuVnrLVbJevaXe42Dh8ivxKVj+EtztYkk3J232kqZhsLS8AmwvmQLnw71VtepEE2YSt433dDJTdZiHT8NxZrQGHYMhrOBee8gbFdRTsO8DxCxGDVlBqAyN1XjvcQVb//AKeiGQzHwhWomHjuRxLdUxWtv2aR72gE3FgCdoXLcRxPtuN9pcfMq7x3SaldE4Rt/WHYQLW4nJYSqqblastq606fpXBmu7Xjz81jLiyjOrg7I71VkkrySVz5iYdr+nrWdwnwVLongg9n+cl0vRXHw8BpPw/kuWtdrNPEKw0er3MeM+Czx3mltqnO4tc+OfnDtjTdelX4RW9ZGHb9h5qwXUidxt4m9ZraYkIQhSxCEJECFCQlAUoR8UrhDDJKdkbS7mdw8TYKn0QoS1he/wBt1y88ZHnWefM28E3pbPrOgph9p3XSD7kZ7I8X28lf0NPqRtbvAueZzKB8lZnSKXXqqSDc3XqHjuHZb6krSOKw9Likc1dVPBOsG9VGLZakb9Qm/e4koiWuwtvZLveJPhsCmFNwR6rWt4ABeiUTDy9cA03j/wDdVDvdqKE+bY/yXf3FfPWm9TfGKvuqaQfsxxn6qUR5bXpHqC+rjiGxjGAc3OJP0WLxc9sjhl6BarSN+tiQvwh/0wVk8Y/pXc1zr95mXtuLqmGlfw2hWXsOSAL3qrSvVMzNyyUGWMPGq7wO8FWTmqDUstms6TpR5mKJjft7qxzSw6ruYP1BV9heMa1mSEa32X7ndx71BDWvaQ/INBcXb2gb1GwZkbn6shOrY2tkdbcfBW+2Svd574l+Fli2K3n2/lfP0jgb77/hGoPEkX9Eo0zgGynceb3X9H/RUeJ4O9j+z2mu7TTrNy7iT81Bkpnt2jyII8wsq46xDHJ6lybzvrmPy7NY3S+Amxa9o4312+VgR6qwjrg4azXAt4g38O5c+upFFXPidrNPMHY4cCoti34WeN6vlxz9Z9KP9tw6Yojic7cvOGWmaxzLkPNrbw69tXmus4JojTxxND2h0trvuTYHhbuVeuKbT3egz+pYsWOt479XhzmmwskJJ8JPBdXGGU7dkbPK6h1mEwOBs0A8W5eizvijWoc+PV+qfszpyuGkIdbjdeaAWktwv6FbabAgDe2QusrDTWlceZ8yqvRMLkcyt4l0fRCXJw5FadZbQ+P2j3N+q1K6GL7LyfL+9kIQhbVUJClXkoPJRrIVdjOIxxtbG8nWqNaKMNJDnHUJNiNlgCbrJiocGd+kVks5N2F+rGL3DY4uHN1itiSqHRLDWxMIbsaAwcfecTzJV28qBExes6qCaTexj3DnbL1WL0Pw0NkDgXOEgiOs4WJs0ucbcC5x8gqLpV01e2oFJE7sRt/8lu50jrOa0kZ9kWP4lrej+pM0McrmhpDA0Buzh8gg2RXklBK8lSbI4r5u0jm6zFalw+1VO/dcGf7V9F1Mwa1zjsaC48gL/RfN+jcRqK+InbJIZXc3OLj80kr5brHRavHww/6bVl8ZP63w+pWr0uGriH4YT+6B9Fj8ReTK7uyHlf6rn293s8M7x0n/ABh4YF7skYF7sq0unTwbcFHnZcKU4Jh4U1a8sRMaVlf2Ie+V5H4WAEj9pw8lVQG8gb+I8grnHDeCE+5JM1342sc3/K7yWVdWakodusQeRXSx/ZeI5X3tl7U1tt6jNxFQ6h2tmDcHZZRQ0rYrLhzdcFzRkPatu33+fkmwFCiqy1rm39u1+X8kp6J5QbnQKQhtQATk0TNIys+ORjXEH4JPRdUwPH4204BcNclxfc53vv8ABch0Qkc2KoduLS0fE+SMW/ZjefEK2jnPFVM2XonUPSen8WORxtX9p7OlnHQ7YctydixC6wNLVkb1dUtfYXJyVeMst2ThRSOzT1lSNQjecvBZltKLk8T6BD8TLzYf9BWWF0Zke1o328BxW+J2oRHRLUaNUurFf3s/DcrlNxRBoDRsAATitVjUacfJbrtNghCFkwC8lel5ciJNkrCVuINnxxtPfKlp36ovtmeWFx8GEeq29RKGtc47GguPIC5XD9HRLU4t14c5ri+SZzm5ECxs3yICyY6dsw2HVY7iXu9Oz9FA0mxwUsJfbWldcRMF7udxNtjRtJUCHHKkhzAYGvvkXhwv381U4t1ULJauqlEz42lwY32S77LT3XtkhLktXTPknlc8mSSSUNe43A/SJHa79Ue6ANUDcLcF3TQqh6qnA5DyFlx3RCnfPUsvmQ6SZ9thmlNz5Xy4ALvVDAGRsYPsgBITZJukJSXSFSx2zvSDXmLDKxwNnGJ8bDwfJ2GnzcFynoqoNevB3Rgn6LZdNOIatJDDvmlBI+7GNb56qrehWh/p5uJa0fNRPllU90iM1K0H+6jPkXfksTVD9a/n9At90rxWnid70RHk535rBS5vceJuufk7TL1/EnqxY/ye2BerIavRVV2K+DblHepD1HkKzq0ZbaRZog9rozlrZtJ3PGw8syPFZPEMPcCQQQ4HMLWStKYlY141ZBcD2XA2e3kd47irmK+u0vM83j9duqrE3ezYSPkvX6XIcr+QC0c2j+t7D2Hud2HeuXqmho5MPsD/ABIrf5lv6ocqcdo9lJDC69yrakp3OLWtF3HIKdBo+b9pzGj7p13emXqr/D6NkYsxuZ9pxzcfHcO5YXyxWFzjcDLnt41HzSKGmEUTYgb2Os8je+1r8gMgnwvF0GTgubbdp29lirj4+OKV8QlsnDdu3gvbapzj3eijU9G95yC0uE6Pm4uLncAs60UeRyY8Q94TRk2y2+pXQsDw4Rtufbdt7hwUPCcIEdiba3oFewtV7Hj13l5vk8jq+jVIalSBKtygEIQgF5cvSRyCl0pJ/Q6q23qZfVpCw/R5QRiqqXNtbVYGcnAEj6eC6LVsDmuacw4FpHEEWIXHMYjq8NnfJCewcmuI1mkHY1w4qdoiHSa3DGkk+P8AFcn090iZK8UlOdaNjgZXjMPkGxg4gH1CiYhpBitbeEvdqbHtjAjZx7RG0eK02hXR8GOEklnPGz3W8uJRERryuejPRcwx9a8dp2fjw8PquhBM0tOGNDQMgpFlJLyV4JThUeZ9gURMOL9MeIdZXRxbqeH9+V1yPJjPNbvotw7q6KM2zeS5chxqrNXWyyjMTzHU39gENbbwAX0Do5RiOCJnutaPGyhl7Mn0uQ9mnd8bfquaAXJ5D5Bdc6UabWpY3AexJnyIsuSx+0R3FUcsfSl6f0628Vf1emuXouTN05GwlV9Oz19ha6fhw4u3KRBFGzN7mjmc/JS245C0dhkj+TdUeZW2tdKeW257mGYGBtBPduTU2E3y1QB3BPTaQTn2Imt+K7j9FBlmqX7XHws35LNp+JSPJH4VGPasOZso8jaZu4uP3b280/FgUjj/ANkqyptD3HbfxyUtduRH9tVAapuxkYHPtFSIYpHbf58FraXRNjf4BXNJgTW7GhNb8NE8m0eZ0x9JgT3bj4q7o9Gmi18ytTBhrVYQUoGwBZRhmVbJzo9u6mocA2ZBo9Vf0lG1gyHM706yNSGMVitIq5+TkWuWJilxtTcbFIaFmrPSEIUAQhCASFKkKCHUrnnSb/VgPekaPIOP0XRaoLn/AEiQa0MY/vWjza4IKHo5owWPv7xPoF1ChiAGS5voA7VD2naHuBXSKR6ErBq9JprkOkRBXlZHpBxz9HopSDaSQdVHx1nixcOQufBaKoqbLi/SBpD+kVQY03ip7tbbY6S/ad6AeB4oaMaE4N1tZE23ZiALuF9tl3ijasL0aYD1cZkcO2/M8znZdEjisiZRMcw0T08kR+006vxWyPmuF4hh7o5DcWsSCO/evoNZjSTRKOYmRoAcfaG4nj3FactOrvC9w+T8KdS42Im3uTfuCebG45C4HdtW0OjUbTmLFOx4bE3cFW6XZtzNx7MfBhZ3Nz4nMqxhwOQ7VqGRAbG+iebEVsjHaVS3KrHuz8OjY3qdDgsY3XVuylUhlMtkYvnKtbl/KFdFRAbApMdKpzKZPsp1sjHWFW3Ivb3Q46VSWQKUyBPNiWbTMzKOyFPsiTrY061iMXhkaeaxK1ida1EBjU4kASoBCEIBCEIBCEII87clkdMqEvppANrbPHNpv8rrZvaqyuprg9+ShLlmF1QZU64yZUAPHdIBZ7ed7nyW9oq4WC59pNgslPJ2b9WXa8Z4HgpuD6SNLQ17g144mwPIol0VtaE3NXhZV2ORtF3SMA73t/NUOL6aEgsp7knLrCMh8I3nvKMdLHTfS3q2GCI/rniziD/RtP8AuO7zWU0V0adK4TOHYabMy9p35BWGjuh0lQ7rZdYRk6xJ9p57r/NdKosIaNVrWgNaAGgZABErHAqTUjAVsmoI7BOqUBRqt2SkqLVBBnK2C5UVtMrmaBMiBRLKJQmU6fZTqU2FOtiRO0ZkCfbCnmxp0RojaO2JOtjTrY04I1KDTWJwMTgYvYjRBsMXtrE4GpUHkNXsBFkqAQhCAQhCAQhCAQhCATEsd0+kIQUeIYW2Rpa5oLTtBCxmI9HrSbxuI7nC/qF0t0abdTBRpO3K4+jd5Ob2+RPor/CdA4IyC4F7h7w7Pktm2lCdbAEEGChAGxTYoAE6GL0pQAhCEAmZmp5I4IID4U31Cn6iTqlCUIQr2IlK6pKGII4iTgjTwalspQbEa9Bq9WS2QIAlslQgSyVCEAhCEAhCEAhCEAhCEAhCEAhCEAhCEAhCEAhCEAhCEAkKVCBLIslQgSyLJUIEslQhAIQhAIQhAIQhAIQi6AQkukLkHpJdedZeddTpGzl0JvWQp0jZxKhCxZBCEIBCEIBCEIBCEIBCEIBCEIBCEIBCEIBCEIBCEIBCEIBCEIPJSFCEHglIhClDygoQsmEkQhCl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484" name="AutoShape 4" descr="data:image/jpeg;base64,/9j/4AAQSkZJRgABAQAAAQABAAD/2wCEAAkGBhASEBAQEhIQFRAQFA8QDxQQDw8PEBQQFBAVFBQQFBYXGyYeGBkjGRQUHy8gIycpLCwsFR4xNTAqNSYrLCkBCQoKDgwOGg8PGCkkHBwsLCwpKiwpKSksKSwsKSwsLSksKSksLSwsLCksKSksLCksKS8pKSkpKSksLikpKSwsKf/AABEIAMIBAwMBIgACEQEDEQH/xAAcAAABBQEBAQAAAAAAAAAAAAAAAQMEBQYHAgj/xABFEAABAwICBgcFBAYKAwEAAAABAAIDBBEFIQYSMUFRcQcTImGBkaEyUnKxwUJigtEUI5Ki4fAzNFNjk7KzwtLxJCVDFv/EABoBAQACAwEAAAAAAAAAAAAAAAABBAIDBQb/xAAuEQEAAgIBAwICCQUAAAAAAAAAAQIDEQQSITEFQRNRIiMyM2FxgZHRFEJioeH/2gAMAwEAAhEDEQA/AO4oQhAIQhAISXXlxQeroumHuXlj0EpCRpSoEJTD6+MHVL2g8C4AqLjdb1cL3+6CfHcuPYtHLK2Sog1z1WctzrEje7wug7k14KVcm0K04c1g612tAHNZITm+AuNmvPGMnLuXUY5rgEG4OYIzBHEKUbSEJsOXoOUGykLzZe0llI8pQlslTYRKhChIQhCAQhCAQhCAQhCAQhCAQhCAQhCASJUhQISvJXopCFKDZavOqntVGqp2jTy16UyJC1IGJo7sz0hyluHVDhu1P84WZ6HXCRlVfOxYLHMWcXkhanpGivhVb92Iv/ZIP0WN6C5s61vdC71eEIV+m2jj8MqRVwtvRzktlYc2jW9qJ33SNh/JaTQvSqOIRQufeknNqSRxzikJ/qsh5+yfDgt5iWGxzxPhlaHRyAteDwPDgd91wbH8HlwqofTShz6KozY62Tm7iNwkb6271CX0CGr1Zc86PtPA/UoqiQF+ylmJylZujcf7QbO+3Hb0F8gAuSABvJsFCYh7SKgxHTmjiuA/rH+7F28+exUc/SJM6/VU4A3GR5J8gtc5ax7rePhZ8kbivb8ezdouubv06xD3IB+F35pl/SHXj/5wnk1x+Tlj8aqxHpeefl+7pyVc6w/pWzAnhsN5jcbj8LvzW3wvGoahmvE8OG8bHDuI2hZ1vW3iVXNxMuHvevZOQkulWasEJLoQKhCEAhCEAhCEAhCEAhCEAkKVIgEhcEoTFVTa1syCNhClCsxXGZ2yCGngL3kAl7yGwtB4naT3KkGklW2YMD4Zi0gTtjhcIoxv/WX2+atq6Tsujjcb3DXu2knexvhtO7LiljwPVpzGwBgIztkSeJTTHb3Q6RFz3NkiMeqXNuXhwJDrcFctkB2fwWdgw1kr5da+sRG8WJGbo2k+qs8Lw90dy4k7hck5eKaTEvGlNF1tFWRf2kE7PON1lyXoKq7Vc7P7SHWH4Xt/5LtcjQQWnYQQfEWXAeid/U4w2I8KiA823y/cRPu+glU6S6Ow1tO+nmHZdm1w9pjxse08R6q1Wa0y0rFJHqssZ5B2Ac9UbNcrGZiI3LbixWy3ilI7y4Pj2Dz4fUPppr2adaJ7SbObtbIw7jxG4jxV+zS+oq2simlcSwBtr2DwPt23utt5XVXjsz5nHrCXFx1nOJu6/EcFn+1G6xJ4tcMvELV1RkjTofDvwcsX1uIdFoIAtZglNEXsD8wTbx3LnmBY6JOy42kHgHDiO/iFrsJqyXC20WcBxIN7KrWvTfUu7e8cnD145/40uP4C0Obqssx1mkgZXJ3rD4/QPp5SzdtadzguwwyNkYCNhA+Sw2k+CVkp1NTrGsJLHhrQSO8qxkxbjceXO9O5k9fRkmNR52wptIM9u4715w/FJqWUPjcWuHkRwI3hOxxGNxDmkEHPIg8jwTdTG17iRrWOwWvbxVbU+fd6K+OLbrrs6Xg/STSvjvMerkHtDVc5p722+q9VHSfRt9kSv5NDfmQsHh+h1RKA5kR1Tsc92qPL+Ctm6CTsAcWsd3Nu4+q3xfI4NuFw62ndv02uz0qxboJDzcwJyLpPiJzhkHJzCmMMwSYZalrcWhoUp8rRdj2tJGRBAISb3jy0WwcXeq13+qwpdPKV20SM+Jtx+7dXlJiEUovG9rh90j1C55iGHQHNnYd9zIeWxU7a2WB4Ose5zbjzWH9RMT3J9Nx5I3imYn5S7GhZPR7TASANkIvucMvMLVNeCrVLxaNw5GbDfDbpvD0hCFm0hCEIBCEIEQi6RSgoUPFsQEUdye05zY2fE429Bc+CmLLVkhqK7UHsU3ZHDrnNu934Wm3MlQLXDqMEh32W5MvtOdy895Nz4qwqXWY48AfkvbGAAAbAq7Hq3q4r73OYxo4km9vIFSeyNhZ/Xu4WIHJpsD5AK6cqvCIbOP3WtHiVakIiPBolcAw09RpFbYBWvb/iPP8AzXf3L580hJZpDK7hW0rh4iE/MlSR5d+rKxsUb5XezG0vdyAuuI4xirppJKiQ5vOQ4D7LRyC6H0kYlqUzYgc5nAH4G5n1suXYpkxjfE+IVPPbvp6f0jDFcU5Z8z2j8kecXz8uSgVNOHNsfDiDxCkRyZWQ8KtE6l1smKMtJrKgIdG7aQQbtcPmFrsDx4vsL2lbnl9q32m/l/IpaqmDhY+B4KqGtG6xJBBu0j5hW4mMkfi879ZwMnVXvWfMOy0mnkzG2DWX33vbnbcvFVp3VvBGu1oO3UYAbc1gsLxgSWY/+k3HYH9/PuVnrLVbJevaXe42Dh8ivxKVj+EtztYkk3J232kqZhsLS8AmwvmQLnw71VtepEE2YSt433dDJTdZiHT8NxZrQGHYMhrOBee8gbFdRTsO8DxCxGDVlBqAyN1XjvcQVb//AKeiGQzHwhWomHjuRxLdUxWtv2aR72gE3FgCdoXLcRxPtuN9pcfMq7x3SaldE4Rt/WHYQLW4nJYSqqblastq606fpXBmu7Xjz81jLiyjOrg7I71VkkrySVz5iYdr+nrWdwnwVLongg9n+cl0vRXHw8BpPw/kuWtdrNPEKw0er3MeM+Czx3mltqnO4tc+OfnDtjTdelX4RW9ZGHb9h5qwXUidxt4m9ZraYkIQhSxCEJECFCQlAUoR8UrhDDJKdkbS7mdw8TYKn0QoS1he/wBt1y88ZHnWefM28E3pbPrOgph9p3XSD7kZ7I8X28lf0NPqRtbvAueZzKB8lZnSKXXqqSDc3XqHjuHZb6krSOKw9Likc1dVPBOsG9VGLZakb9Qm/e4koiWuwtvZLveJPhsCmFNwR6rWt4ABeiUTDy9cA03j/wDdVDvdqKE+bY/yXf3FfPWm9TfGKvuqaQfsxxn6qUR5bXpHqC+rjiGxjGAc3OJP0WLxc9sjhl6BarSN+tiQvwh/0wVk8Y/pXc1zr95mXtuLqmGlfw2hWXsOSAL3qrSvVMzNyyUGWMPGq7wO8FWTmqDUstms6TpR5mKJjft7qxzSw6ruYP1BV9heMa1mSEa32X7ndx71BDWvaQ/INBcXb2gb1GwZkbn6shOrY2tkdbcfBW+2Svd574l+Fli2K3n2/lfP0jgb77/hGoPEkX9Eo0zgGynceb3X9H/RUeJ4O9j+z2mu7TTrNy7iT81Bkpnt2jyII8wsq46xDHJ6lybzvrmPy7NY3S+Amxa9o4312+VgR6qwjrg4azXAt4g38O5c+upFFXPidrNPMHY4cCoti34WeN6vlxz9Z9KP9tw6Yojic7cvOGWmaxzLkPNrbw69tXmus4JojTxxND2h0trvuTYHhbuVeuKbT3egz+pYsWOt479XhzmmwskJJ8JPBdXGGU7dkbPK6h1mEwOBs0A8W5eizvijWoc+PV+qfszpyuGkIdbjdeaAWktwv6FbabAgDe2QusrDTWlceZ8yqvRMLkcyt4l0fRCXJw5FadZbQ+P2j3N+q1K6GL7LyfL+9kIQhbVUJClXkoPJRrIVdjOIxxtbG8nWqNaKMNJDnHUJNiNlgCbrJiocGd+kVks5N2F+rGL3DY4uHN1itiSqHRLDWxMIbsaAwcfecTzJV28qBExes6qCaTexj3DnbL1WL0Pw0NkDgXOEgiOs4WJs0ucbcC5x8gqLpV01e2oFJE7sRt/8lu50jrOa0kZ9kWP4lrej+pM0McrmhpDA0Buzh8gg2RXklBK8lSbI4r5u0jm6zFalw+1VO/dcGf7V9F1Mwa1zjsaC48gL/RfN+jcRqK+InbJIZXc3OLj80kr5brHRavHww/6bVl8ZP63w+pWr0uGriH4YT+6B9Fj8ReTK7uyHlf6rn293s8M7x0n/ABh4YF7skYF7sq0unTwbcFHnZcKU4Jh4U1a8sRMaVlf2Ie+V5H4WAEj9pw8lVQG8gb+I8grnHDeCE+5JM1342sc3/K7yWVdWakodusQeRXSx/ZeI5X3tl7U1tt6jNxFQ6h2tmDcHZZRQ0rYrLhzdcFzRkPatu33+fkmwFCiqy1rm39u1+X8kp6J5QbnQKQhtQATk0TNIys+ORjXEH4JPRdUwPH4204BcNclxfc53vv8ABch0Qkc2KoduLS0fE+SMW/ZjefEK2jnPFVM2XonUPSen8WORxtX9p7OlnHQ7YctydixC6wNLVkb1dUtfYXJyVeMst2ThRSOzT1lSNQjecvBZltKLk8T6BD8TLzYf9BWWF0Zke1o328BxW+J2oRHRLUaNUurFf3s/DcrlNxRBoDRsAATitVjUacfJbrtNghCFkwC8lel5ciJNkrCVuINnxxtPfKlp36ovtmeWFx8GEeq29RKGtc47GguPIC5XD9HRLU4t14c5ri+SZzm5ECxs3yICyY6dsw2HVY7iXu9Oz9FA0mxwUsJfbWldcRMF7udxNtjRtJUCHHKkhzAYGvvkXhwv381U4t1ULJauqlEz42lwY32S77LT3XtkhLktXTPknlc8mSSSUNe43A/SJHa79Ue6ANUDcLcF3TQqh6qnA5DyFlx3RCnfPUsvmQ6SZ9thmlNz5Xy4ALvVDAGRsYPsgBITZJukJSXSFSx2zvSDXmLDKxwNnGJ8bDwfJ2GnzcFynoqoNevB3Rgn6LZdNOIatJDDvmlBI+7GNb56qrehWh/p5uJa0fNRPllU90iM1K0H+6jPkXfksTVD9a/n9At90rxWnid70RHk535rBS5vceJuufk7TL1/EnqxY/ye2BerIavRVV2K+DblHepD1HkKzq0ZbaRZog9rozlrZtJ3PGw8syPFZPEMPcCQQQ4HMLWStKYlY141ZBcD2XA2e3kd47irmK+u0vM83j9duqrE3ezYSPkvX6XIcr+QC0c2j+t7D2Hud2HeuXqmho5MPsD/ABIrf5lv6ocqcdo9lJDC69yrakp3OLWtF3HIKdBo+b9pzGj7p13emXqr/D6NkYsxuZ9pxzcfHcO5YXyxWFzjcDLnt41HzSKGmEUTYgb2Os8je+1r8gMgnwvF0GTgubbdp29lirj4+OKV8QlsnDdu3gvbapzj3eijU9G95yC0uE6Pm4uLncAs60UeRyY8Q94TRk2y2+pXQsDw4Rtufbdt7hwUPCcIEdiba3oFewtV7Hj13l5vk8jq+jVIalSBKtygEIQgF5cvSRyCl0pJ/Q6q23qZfVpCw/R5QRiqqXNtbVYGcnAEj6eC6LVsDmuacw4FpHEEWIXHMYjq8NnfJCewcmuI1mkHY1w4qdoiHSa3DGkk+P8AFcn090iZK8UlOdaNjgZXjMPkGxg4gH1CiYhpBitbeEvdqbHtjAjZx7RG0eK02hXR8GOEklnPGz3W8uJRERryuejPRcwx9a8dp2fjw8PquhBM0tOGNDQMgpFlJLyV4JThUeZ9gURMOL9MeIdZXRxbqeH9+V1yPJjPNbvotw7q6KM2zeS5chxqrNXWyyjMTzHU39gENbbwAX0Do5RiOCJnutaPGyhl7Mn0uQ9mnd8bfquaAXJ5D5Bdc6UabWpY3AexJnyIsuSx+0R3FUcsfSl6f0628Vf1emuXouTN05GwlV9Oz19ha6fhw4u3KRBFGzN7mjmc/JS245C0dhkj+TdUeZW2tdKeW257mGYGBtBPduTU2E3y1QB3BPTaQTn2Imt+K7j9FBlmqX7XHws35LNp+JSPJH4VGPasOZso8jaZu4uP3b280/FgUjj/ANkqyptD3HbfxyUtduRH9tVAapuxkYHPtFSIYpHbf58FraXRNjf4BXNJgTW7GhNb8NE8m0eZ0x9JgT3bj4q7o9Gmi18ytTBhrVYQUoGwBZRhmVbJzo9u6mocA2ZBo9Vf0lG1gyHM706yNSGMVitIq5+TkWuWJilxtTcbFIaFmrPSEIUAQhCASFKkKCHUrnnSb/VgPekaPIOP0XRaoLn/AEiQa0MY/vWjza4IKHo5owWPv7xPoF1ChiAGS5voA7VD2naHuBXSKR6ErBq9JprkOkRBXlZHpBxz9HopSDaSQdVHx1nixcOQufBaKoqbLi/SBpD+kVQY03ip7tbbY6S/ad6AeB4oaMaE4N1tZE23ZiALuF9tl3ijasL0aYD1cZkcO2/M8znZdEjisiZRMcw0T08kR+006vxWyPmuF4hh7o5DcWsSCO/evoNZjSTRKOYmRoAcfaG4nj3FactOrvC9w+T8KdS42Im3uTfuCebG45C4HdtW0OjUbTmLFOx4bE3cFW6XZtzNx7MfBhZ3Nz4nMqxhwOQ7VqGRAbG+iebEVsjHaVS3KrHuz8OjY3qdDgsY3XVuylUhlMtkYvnKtbl/KFdFRAbApMdKpzKZPsp1sjHWFW3Ivb3Q46VSWQKUyBPNiWbTMzKOyFPsiTrY061iMXhkaeaxK1ida1EBjU4kASoBCEIBCEIBCEII87clkdMqEvppANrbPHNpv8rrZvaqyuprg9+ShLlmF1QZU64yZUAPHdIBZ7ed7nyW9oq4WC59pNgslPJ2b9WXa8Z4HgpuD6SNLQ17g144mwPIol0VtaE3NXhZV2ORtF3SMA73t/NUOL6aEgsp7knLrCMh8I3nvKMdLHTfS3q2GCI/rniziD/RtP8AuO7zWU0V0adK4TOHYabMy9p35BWGjuh0lQ7rZdYRk6xJ9p57r/NdKosIaNVrWgNaAGgZABErHAqTUjAVsmoI7BOqUBRqt2SkqLVBBnK2C5UVtMrmaBMiBRLKJQmU6fZTqU2FOtiRO0ZkCfbCnmxp0RojaO2JOtjTrY04I1KDTWJwMTgYvYjRBsMXtrE4GpUHkNXsBFkqAQhCAQhCAQhCAQhCATEsd0+kIQUeIYW2Rpa5oLTtBCxmI9HrSbxuI7nC/qF0t0abdTBRpO3K4+jd5Ob2+RPor/CdA4IyC4F7h7w7Pktm2lCdbAEEGChAGxTYoAE6GL0pQAhCEAmZmp5I4IID4U31Cn6iTqlCUIQr2IlK6pKGII4iTgjTwalspQbEa9Bq9WS2QIAlslQgSyVCEAhCEAhCEAhCEAhCEAhCEAhCEAhCEAhCEAhCEAhCEAkKVCBLIslQgSyLJUIEslQhAIQhAIQhAIQhAIQi6AQkukLkHpJdedZeddTpGzl0JvWQp0jZxKhCxZBCEIBCEIBCEIBCEIBCEIBCEIBCEIBCEIBCEIBCEIBCEIBCEIPJSFCEHglIhClDygoQsmEkQhCl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6" name="Picture 6" descr="https://encrypted-tbn1.gstatic.com/images?q=tbn:ANd9GcReo5Mfn5gDDHwraaU7Y3Ubp6-4n9q9swyWC1OkkwWCRWRXEAKVq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729" y="738395"/>
            <a:ext cx="3084014" cy="1982580"/>
          </a:xfrm>
          <a:prstGeom prst="rect">
            <a:avLst/>
          </a:prstGeom>
          <a:noFill/>
        </p:spPr>
      </p:pic>
      <p:pic>
        <p:nvPicPr>
          <p:cNvPr id="20488" name="Picture 8" descr="https://encrypted-tbn3.gstatic.com/images?q=tbn:ANd9GcStnCUuZdvnVr4gTzUVkEK_9ipKKS9TU_mjN1QOLUUd_0Nn3kYH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7425" y="4310742"/>
            <a:ext cx="3106315" cy="193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07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vlákniny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Obiloviny a výrobky z nich</a:t>
            </a:r>
          </a:p>
          <a:p>
            <a:r>
              <a:rPr lang="cs-CZ" sz="2800" b="1" dirty="0" smtClean="0"/>
              <a:t>Zelenina </a:t>
            </a:r>
          </a:p>
          <a:p>
            <a:r>
              <a:rPr lang="cs-CZ" sz="2800" b="1" dirty="0" smtClean="0"/>
              <a:t>Luštěniny</a:t>
            </a:r>
          </a:p>
          <a:p>
            <a:r>
              <a:rPr lang="cs-CZ" sz="2800" b="1" dirty="0" smtClean="0"/>
              <a:t>Ovoce</a:t>
            </a:r>
          </a:p>
          <a:p>
            <a:r>
              <a:rPr lang="cs-CZ" sz="2800" b="1" dirty="0" smtClean="0"/>
              <a:t>Ořechy </a:t>
            </a:r>
          </a:p>
          <a:p>
            <a:endParaRPr lang="cs-CZ" dirty="0"/>
          </a:p>
        </p:txBody>
      </p:sp>
      <p:pic>
        <p:nvPicPr>
          <p:cNvPr id="19458" name="Picture 2" descr="https://encrypted-tbn0.gstatic.com/images?q=tbn:ANd9GcQQiWPDfeu401iSN2RbEpguhnRjJh7DWCaRqUJU6xLkFoG1fwmU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789" y="797170"/>
            <a:ext cx="5077259" cy="2491032"/>
          </a:xfrm>
          <a:prstGeom prst="rect">
            <a:avLst/>
          </a:prstGeom>
          <a:noFill/>
        </p:spPr>
      </p:pic>
      <p:pic>
        <p:nvPicPr>
          <p:cNvPr id="19460" name="Picture 4" descr="https://encrypted-tbn1.gstatic.com/images?q=tbn:ANd9GcR97p3SMT86E2CoeskH9B-gHsAv0fPkEpXqUGvc3fKv4LVoR0IN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590" y="3457506"/>
            <a:ext cx="5119810" cy="2867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57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Obiloviny a výrobky z nich</a:t>
            </a:r>
            <a:endParaRPr lang="cs-CZ" b="1" dirty="0"/>
          </a:p>
        </p:txBody>
      </p:sp>
      <p:pic>
        <p:nvPicPr>
          <p:cNvPr id="5122" name="Picture 2" descr="http://www.newremys.com/img/produkty/vyrobky-z-obilovin/R158-Psenicne-otru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94" y="2227385"/>
            <a:ext cx="2977661" cy="3352799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Svl3Jv2iRK1pZTncVHApjxxAq7pNh16O8j6a1IteVLl5Zq5oo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3482" y="422030"/>
            <a:ext cx="3572364" cy="2649416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Ryn1wNcnWDZjFmaKnrRxy9MsKlDQ_qpKTM-I7jwZNaX7SUPyZeN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0037" y="3493477"/>
            <a:ext cx="3592219" cy="2813906"/>
          </a:xfrm>
          <a:prstGeom prst="rect">
            <a:avLst/>
          </a:prstGeom>
          <a:noFill/>
        </p:spPr>
      </p:pic>
      <p:pic>
        <p:nvPicPr>
          <p:cNvPr id="5128" name="Picture 8" descr="https://encrypted-tbn1.gstatic.com/images?q=tbn:ANd9GcSTyPb-QtSDzX11tQQHeqUxMQ9uyIVaAeRQkpTpghWjnnGuH80W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9050" y="2180493"/>
            <a:ext cx="4032133" cy="3470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4880"/>
            <a:ext cx="10515600" cy="1325563"/>
          </a:xfrm>
        </p:spPr>
        <p:txBody>
          <a:bodyPr/>
          <a:lstStyle/>
          <a:p>
            <a:r>
              <a:rPr lang="cs-CZ" b="1" dirty="0" smtClean="0"/>
              <a:t>Definice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Dle Americké asociace cereálních chemiků (AACC 2001)</a:t>
            </a:r>
          </a:p>
          <a:p>
            <a:pPr marL="0" indent="0">
              <a:buNone/>
            </a:pPr>
            <a:r>
              <a:rPr lang="cs-CZ" sz="2800" b="1" dirty="0" smtClean="0"/>
              <a:t>Vlákninu </a:t>
            </a:r>
            <a:r>
              <a:rPr lang="cs-CZ" sz="2800" b="1" dirty="0"/>
              <a:t>potravy tvoří jedlé části rostlin nebo analogické sacharidy, které jsou odolné vůči trávení a absorpci v lidském tenkém střevě a jsou zcela nebo částečně fermentovány v tlustém střevě. Vláknina potravy zahrnuje polysacharidy, oligosacharidy, lignin, a přidružené rostlinné složky. Vláknina potravy vykazuje prospěšné fyziologické účinky: laxativní a/nebo upravující hladinu cholesterolu v krvi a/nebo upravující hladinu glukózy v krvi, a další vlastnosti.</a:t>
            </a:r>
          </a:p>
          <a:p>
            <a:endParaRPr lang="cs-CZ" dirty="0"/>
          </a:p>
        </p:txBody>
      </p:sp>
      <p:sp>
        <p:nvSpPr>
          <p:cNvPr id="34818" name="AutoShape 2" descr="data:image/jpeg;base64,/9j/4AAQSkZJRgABAQAAAQABAAD/2wCEAAkGBxQSEBQUERQWFRQVFBwXGBUVGBsYGxobFhgXIB8XFhwYKCgiGCAoHxoXITIiKCwvMDAyGR82ODMsNzQtLiwBCgoKDg0OGxAQGzclHyUwMDQ4MS8tLSw0NCwvLDAsMCw4LTQsNywsKywsLzQsNCwsLywsLDQ0LywsLCwsLDUsLP/AABEIADQA8AMBIgACEQEDEQH/xAAbAAACAgMBAAAAAAAAAAAAAAAABQEGAwQHAv/EADwQAAIBAgMFBQUHBAAHAAAAAAECAwARBBIhBRMxYZEGIkFRojJSgaHwBxQjQmJx4RVyksEkM1OD0eLx/8QAGQEAAwEBAQAAAAAAAAAAAAAAAAECAwUE/8QAJxEAAgIBBAEEAQUAAAAAAAAAAAECEQMSITFBURMiMnGRYaHR4fD/2gAMAwEAAhEDEQA/AKjm5+qpzc/VRm5+oUZufqFcg6pObn6qM3P1fxRm5+paM3P1LQAZufq/itzF7NljhimcWjmzZDm45bXvppx08687MwbTzRwoe9IwUag2vxPDwFz8K6/2n2dFitmyxYc3OEOVbcQ0I1X4gkfGtcePWmzLJk0tI4tm5+r+KM3P1fxQG5+paz4LDNNIkUeruwUajiTx/wB1kamXEbOlSCKdhaOUsEbNxK8b6acvOxrTzc/V/Fds23suHE7OmwuHOZsLZRbiJI1DW/cg2+Jrikd2IC3JYgABl1J4AVrlx6GjLHk1pmTCwvIwSNWdjwVDmJ+AFP07EY212RY78N5KqnpVz2sq7E2cNzY4qYhN41j3iCWI5KL2H7VyfEHeMWlYyOeLOwY9TTlCMPlyKM5T+PBZZ+w2PUXEJceccit/9quPcEg6EGxBbgRxB0px2R28+DxMbK5ERYCRMwKlCdTlHiBci1P/ALM+za4uaSaUFoY30U2szMSbHkBYkcxSUIyrSPW43qK9svs1i8QuaKFynvlgq/Atx+FMF7CYw+yI2Pksyk1i7b9p3xmIdVcrho2KRorABsptnb3r205WqtRIEN07pHirKD1FElCLrkE5yV8DLa+yJ8KyriI2jLXy5mHey2vYjja69RWhm5+r+Kb7e26+KhwglctJAJlZiRcq5gyEnxPcYfClGbn6lqJpJ7Fxba3DNz9X8UZufq/ijNz9S1v7H2a+IkCrfKPaYEaDpx8qhuijQzc/VTDZ2yZJbt7EYF2kY6ADiRprTOeeHCu8kqmSVpGEUItoqG1zfgOGp/8ANZu0G12k2chdRG+IbLlDX7oJJ18RYfMUm3tQrRVpZ1Ykx3CcFu2pA/M3kTxrzm5+qi/P1CnP9CfcROM+8klChTYKFZJGDZreUbk+QtVpN8A2lyJS3P1VGbn6qsGI7PXCbp7nJHvATezSpKyWAUWBEeUXubkVEfZeQ2/FjF7fmPFpd0Auneu9wLcfCn6cvAvUiV/Nz9VGbn6qcR7IALh5QSkTSlUbXKAcr3ykWJtpxsRWy/ZSQSZDLHcFwxDXC7pkUk6cAXsT4ZWvwo9OXgNcSu5ufzqM3P51OYHgbjwNwLjzseFF+fzFZlmW/wBXWi/1daleYJHLLWzHjgvs4aM85GLfIECmI1r8/mtGbn81pgm3p19mLDL/ANv/AN6yr2mxV/Yw58gIzc8h36Pd/n/QWWb7MNnv/wARi1QuYYysS93vSMDoP2Fv8qd/Zfs/GYaWZcTE4SYZyzFD+ICbnun8wPpFLe2+0pMJhsJhsimRwZp1BKC/AAWN+JP+NVnCdo3idZfujhkYMCsrHh4HNobjSvUpLG4p9fXZ5WnO2uzx2z2R90xssYuEJzpw9ltQBfy1Hwp79l2zmaWbE5C+4Q5F7vekYGyj4D1CrT9omzYcThosWc5VFvmjXMckliCVsSbHy8zSTtBgxhsDh8DFKI3mJndnORiBaw04XJH+BocdGRyfC3Hr1QUe2b32aYDG4fEzfeonVZxnZyUI3gJN+6b65m6Cq9tfZQwm241OkbzpIt7Ws78Pg1xSmPZ+Nw8iSpvHKMGBVwynKb2Ive3wq/8A2lbO+94KLFwg5ohn09rI9r8fFSAeVjRGUckPb1uDThPfs1ftqjOTCt+UO4J04sq24/2tXLb/AFda7Fs7aUG2sCYJWCYgAXGlw44SIODA8vMiuZ7Z7N4nCuVlia3g6hWVuYI/3Y0s8bepcDwSpaXyKb/V1rsv2REHZ5txEzX4cbC3DlauZdn+z02KmRFRwpYZ3KgBVvqbnlenP2e9qo8HiJFckYaVtGNjlsSFc28CtgTbwFLD7ZW+Cs3ujSKasZTutcMpKsLroVNiOtTf6utdG7e9i3eQ4rBDeJJ3nRMpIJ4ut/aB4m1c/wDukl7bt7+WQX6VGSDjKi8c1KJhv9XWi/1daZ7Y2M+Giw5lUrJPvWyHLcIm6CkjwJLP0FLPr8tQ01yUmnwZsJAZJFReLG3FetWjaO0/u0sGFwwHtKZGax7rMNP7m118KTdl0JxcXIkn2eGU+VYsXtc7+aWD23kIWUhSFRQBdAeJJBNz4VFWwbHuJ7PPPjZHcFIrgBri7AAXyjUgX8Tal/atlWZQ5DOiZYoE0WNTbvSMfE2Gg8q29l4mTCwviMXLI+YWjjdtWPIeF9P2F6qgLMWeQ3kc5mPd1J8vIcqUU7vrgP0Jv9XWnUOFx4LSpnBc71mBiBORbBmB4AK9uHB+dJ14i97X1tlvblTraW2mcqIY2tkUEuD3kilDqApY+CqrkaNbgK3x1u7Jn9HhMFjWJZ3mBskgPdJZsOQsakDgVZtL+JrDj8RjYmQzSSq1wy5il7xO1iLeTFq2ptvYlZLmGG65DZQzAXm363KudS1ib6ngaUYmeWXJvBcxx2zAasCxYyPckXJYm4sKqTSWzdkxTb3RP9Un/wCs+i5fyezcG3DUaDpWzgtvSxKQQJSc1i5Ww3mcurC3eVmbMRpcqutLnQjQgg+RAFefr8tZrJJdl6Ivo8oLADlyo+vCp+vy0fXhWZZlty+S0W5fJajLy9IqcvL0iqETbl8lphsiTEKzHCkqwXMzBIiVC37wL3K8TqKX5eXpFO+y4F8TfKM2FkUZsq3LWsoudSauCuRM37TW2ntLFzKhxMjSKwujOkVyAfyva4F+IvUw7GxeayLKGvaysAbkA2AB10IPxpumPiXDYfD4oB8PJETmQKz4eTO/4gAueBW6+IrJs11G2o2MiMiMv4t1CWWIDMGJ5CtHC3u/BlrpUl5NeDaW11GVJ5MqqGylYbBbkX08Li1ZJJsTi7pjYZpsrZCVELlSfyi4DLe17KdbVqdkosseMVghJwxQI7KgZi6nIDfXgeFMNlSxQwTb9QFXGwyZI5FJUIGuy+MgUkXt1q0nJbtkOk9kaWE2ErKz4LFPHlbKwbMmVjeysNLHQ6EeFbc2M2zhwBvmdLaBVjsQPKwv8q9DFNho8Q0hhxQnxIMoUraaN0kOZRclLMRbxU1lhnjheGSCdnw8OHdyhK5yTI5SFg59oE+HgKhY5R+Mvz9lOSfKF8C72VhNhpknjYKzw7tSrEkAWXLrcHgCasEWJx4Ijgx7EkNaPEIrN3LZtSL6XF7+da+J2wssuCm3aSLIybwyOiyRSRsoLsOYGa/I1h2XicL/AFGYlWSS853hKbtg4axVr+Nx5UKLT2b58/uJtNbpcBjMTtiRLb8sjaXhESZr8QDoT8KqcmyZY1bNC6hCFa6Duk3sD0NPMfs5MTDhvuuJRNxAIWjMm6KurNc2uLhuN+VOsR2jkUyyQvHOinDRMjMlpciTCZhc31Yx97zF6bi5fJ8fwNTUeEVPBbQxeERXhlliR75QCpQ5eNlJI0/am57W7VEm6MpEhsApiizd4C3xNxTLGY+JpsMw3csAjlkdZQodAChEVibFyRa/jxrG+10nfCYpYYmZ5RHNvjGJIyjgrKPMFSdRwyihLIls/Hf5BuDe6KltfF4iaYnFyPJKl07wXu66qANBrx/aveG2PK4zFd2g4vIFVR/umW29p4iGaXdiBVkxEzI65ZGZd4SGOU6XDDjzqv4p5JjeeR5bcAw7o/ZQbDpWM1LU7NYNaVSNrEYxQpiwt7HSSewBce5H7q8+JrDhJ2i/5SqCOBZFYj9rnSsQTl6RRl5ekVJVBiGeV88ztK/gWC2H9oGi/AVFuXyWpy8vSKjLy9IoGlRBXl8lp1j9vLJGyKkyNljVZFZQSI96MrDgAQ0d8trmMXpKV5ekVZU2jgLRh4dc8e8IjsLMlpLW1suUHTUmQ+VXC9yJ1se27X/ihoYZFbM5y9xs5a4TPpc5bRiw4hBxrEdv3MbPBOdw6703Wz2VFyzXHgyyEKdO+16nBbXwqNATHFnEkZlkEJsBErO27AF+8xRL2vZSfI0QbUwixhCwfespnLQsWNoZCz6jvNvnUgXt3BbxI3tvtGNJdCHF4h55Gc5208VUlVXzy6W59TWB4mABKkBtQSoAPMedWSHaWBZmGTdRskYJyNmu7RbxAUHBVQ6+JdiPKvOO2thTAAm7kkWJUUNE6qpfeM5jBXjmYakjguvEVk8d72aKdbUVq31YVFvqwqcvL5Coty+QrA2Dech0qd5yHSoopgTvOQ6VBf8ASvSiigAz/pXpRn/SvSiigALD3V6UZh7q9KKKADMPdXpRn/SvSiigAz/pXpRn/SvSiigCCR7q9KghfcXpRRRYUSCPdXpUl/0r0oooAA/6V6VO85DpRRQAbzkOlG85DpRRQAbzkOlGfkOlRRQAbzkOlGfkOlRRQAZ+Q6UF+Q6UUUgIz8h0qM/IdKmigZGbkKM3I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0" name="AutoShape 4" descr="data:image/jpeg;base64,/9j/4AAQSkZJRgABAQAAAQABAAD/2wCEAAkGBxQSEBQUERQWFRQVFBwXGBUVGBsYGxobFhgXIB8XFhwYKCgiGCAoHxoXITIiKCwvMDAyGR82ODMsNzQtLiwBCgoKDg0OGxAQGzclHyUwMDQ4MS8tLSw0NCwvLDAsMCw4LTQsNywsKywsLzQsNCwsLywsLDQ0LywsLCwsLDUsLP/AABEIADQA8AMBIgACEQEDEQH/xAAbAAACAgMBAAAAAAAAAAAAAAAABQEGAwQHAv/EADwQAAIBAgMFBQUHBAAHAAAAAAECAwARBBIhBRMxYZEGIkFRojJSgaHwBxQjQmJx4RVyksEkM1OD0eLx/8QAGQEAAwEBAQAAAAAAAAAAAAAAAAECAwUE/8QAJxEAAgIBBAEEAQUAAAAAAAAAAAECEQMSITFBURMiMnGRYaHR4fD/2gAMAwEAAhEDEQA/AKjm5+qpzc/VRm5+oUZufqFcg6pObn6qM3P1fxRm5+paM3P1LQAZufq/itzF7NljhimcWjmzZDm45bXvppx08687MwbTzRwoe9IwUag2vxPDwFz8K6/2n2dFitmyxYc3OEOVbcQ0I1X4gkfGtcePWmzLJk0tI4tm5+r+KM3P1fxQG5+paz4LDNNIkUeruwUajiTx/wB1kamXEbOlSCKdhaOUsEbNxK8b6acvOxrTzc/V/Fds23suHE7OmwuHOZsLZRbiJI1DW/cg2+Jrikd2IC3JYgABl1J4AVrlx6GjLHk1pmTCwvIwSNWdjwVDmJ+AFP07EY212RY78N5KqnpVz2sq7E2cNzY4qYhN41j3iCWI5KL2H7VyfEHeMWlYyOeLOwY9TTlCMPlyKM5T+PBZZ+w2PUXEJceccit/9quPcEg6EGxBbgRxB0px2R28+DxMbK5ERYCRMwKlCdTlHiBci1P/ALM+za4uaSaUFoY30U2szMSbHkBYkcxSUIyrSPW43qK9svs1i8QuaKFynvlgq/Atx+FMF7CYw+yI2Pksyk1i7b9p3xmIdVcrho2KRorABsptnb3r205WqtRIEN07pHirKD1FElCLrkE5yV8DLa+yJ8KyriI2jLXy5mHey2vYjja69RWhm5+r+Kb7e26+KhwglctJAJlZiRcq5gyEnxPcYfClGbn6lqJpJ7Fxba3DNz9X8UZufq/ijNz9S1v7H2a+IkCrfKPaYEaDpx8qhuijQzc/VTDZ2yZJbt7EYF2kY6ADiRprTOeeHCu8kqmSVpGEUItoqG1zfgOGp/8ANZu0G12k2chdRG+IbLlDX7oJJ18RYfMUm3tQrRVpZ1Ykx3CcFu2pA/M3kTxrzm5+qi/P1CnP9CfcROM+8klChTYKFZJGDZreUbk+QtVpN8A2lyJS3P1VGbn6qsGI7PXCbp7nJHvATezSpKyWAUWBEeUXubkVEfZeQ2/FjF7fmPFpd0Auneu9wLcfCn6cvAvUiV/Nz9VGbn6qcR7IALh5QSkTSlUbXKAcr3ykWJtpxsRWy/ZSQSZDLHcFwxDXC7pkUk6cAXsT4ZWvwo9OXgNcSu5ufzqM3P51OYHgbjwNwLjzseFF+fzFZlmW/wBXWi/1daleYJHLLWzHjgvs4aM85GLfIECmI1r8/mtGbn81pgm3p19mLDL/ANv/AN6yr2mxV/Yw58gIzc8h36Pd/n/QWWb7MNnv/wARi1QuYYysS93vSMDoP2Fv8qd/Zfs/GYaWZcTE4SYZyzFD+ICbnun8wPpFLe2+0pMJhsJhsimRwZp1BKC/AAWN+JP+NVnCdo3idZfujhkYMCsrHh4HNobjSvUpLG4p9fXZ5WnO2uzx2z2R90xssYuEJzpw9ltQBfy1Hwp79l2zmaWbE5C+4Q5F7vekYGyj4D1CrT9omzYcThosWc5VFvmjXMckliCVsSbHy8zSTtBgxhsDh8DFKI3mJndnORiBaw04XJH+BocdGRyfC3Hr1QUe2b32aYDG4fEzfeonVZxnZyUI3gJN+6b65m6Cq9tfZQwm241OkbzpIt7Ws78Pg1xSmPZ+Nw8iSpvHKMGBVwynKb2Ive3wq/8A2lbO+94KLFwg5ohn09rI9r8fFSAeVjRGUckPb1uDThPfs1ftqjOTCt+UO4J04sq24/2tXLb/AFda7Fs7aUG2sCYJWCYgAXGlw44SIODA8vMiuZ7Z7N4nCuVlia3g6hWVuYI/3Y0s8bepcDwSpaXyKb/V1rsv2REHZ5txEzX4cbC3DlauZdn+z02KmRFRwpYZ3KgBVvqbnlenP2e9qo8HiJFckYaVtGNjlsSFc28CtgTbwFLD7ZW+Cs3ujSKasZTutcMpKsLroVNiOtTf6utdG7e9i3eQ4rBDeJJ3nRMpIJ4ut/aB4m1c/wDukl7bt7+WQX6VGSDjKi8c1KJhv9XWi/1daZ7Y2M+Giw5lUrJPvWyHLcIm6CkjwJLP0FLPr8tQ01yUmnwZsJAZJFReLG3FetWjaO0/u0sGFwwHtKZGax7rMNP7m118KTdl0JxcXIkn2eGU+VYsXtc7+aWD23kIWUhSFRQBdAeJJBNz4VFWwbHuJ7PPPjZHcFIrgBri7AAXyjUgX8Tal/atlWZQ5DOiZYoE0WNTbvSMfE2Gg8q29l4mTCwviMXLI+YWjjdtWPIeF9P2F6qgLMWeQ3kc5mPd1J8vIcqUU7vrgP0Jv9XWnUOFx4LSpnBc71mBiBORbBmB4AK9uHB+dJ14i97X1tlvblTraW2mcqIY2tkUEuD3kilDqApY+CqrkaNbgK3x1u7Jn9HhMFjWJZ3mBskgPdJZsOQsakDgVZtL+JrDj8RjYmQzSSq1wy5il7xO1iLeTFq2ptvYlZLmGG65DZQzAXm363KudS1ib6ngaUYmeWXJvBcxx2zAasCxYyPckXJYm4sKqTSWzdkxTb3RP9Un/wCs+i5fyezcG3DUaDpWzgtvSxKQQJSc1i5Ww3mcurC3eVmbMRpcqutLnQjQgg+RAFefr8tZrJJdl6Ivo8oLADlyo+vCp+vy0fXhWZZlty+S0W5fJajLy9IqcvL0iqETbl8lphsiTEKzHCkqwXMzBIiVC37wL3K8TqKX5eXpFO+y4F8TfKM2FkUZsq3LWsoudSauCuRM37TW2ntLFzKhxMjSKwujOkVyAfyva4F+IvUw7GxeayLKGvaysAbkA2AB10IPxpumPiXDYfD4oB8PJETmQKz4eTO/4gAueBW6+IrJs11G2o2MiMiMv4t1CWWIDMGJ5CtHC3u/BlrpUl5NeDaW11GVJ5MqqGylYbBbkX08Li1ZJJsTi7pjYZpsrZCVELlSfyi4DLe17KdbVqdkosseMVghJwxQI7KgZi6nIDfXgeFMNlSxQwTb9QFXGwyZI5FJUIGuy+MgUkXt1q0nJbtkOk9kaWE2ErKz4LFPHlbKwbMmVjeysNLHQ6EeFbc2M2zhwBvmdLaBVjsQPKwv8q9DFNho8Q0hhxQnxIMoUraaN0kOZRclLMRbxU1lhnjheGSCdnw8OHdyhK5yTI5SFg59oE+HgKhY5R+Mvz9lOSfKF8C72VhNhpknjYKzw7tSrEkAWXLrcHgCasEWJx4Ijgx7EkNaPEIrN3LZtSL6XF7+da+J2wssuCm3aSLIybwyOiyRSRsoLsOYGa/I1h2XicL/AFGYlWSS853hKbtg4axVr+Nx5UKLT2b58/uJtNbpcBjMTtiRLb8sjaXhESZr8QDoT8KqcmyZY1bNC6hCFa6Duk3sD0NPMfs5MTDhvuuJRNxAIWjMm6KurNc2uLhuN+VOsR2jkUyyQvHOinDRMjMlpciTCZhc31Yx97zF6bi5fJ8fwNTUeEVPBbQxeERXhlliR75QCpQ5eNlJI0/am57W7VEm6MpEhsApiizd4C3xNxTLGY+JpsMw3csAjlkdZQodAChEVibFyRa/jxrG+10nfCYpYYmZ5RHNvjGJIyjgrKPMFSdRwyihLIls/Hf5BuDe6KltfF4iaYnFyPJKl07wXu66qANBrx/aveG2PK4zFd2g4vIFVR/umW29p4iGaXdiBVkxEzI65ZGZd4SGOU6XDDjzqv4p5JjeeR5bcAw7o/ZQbDpWM1LU7NYNaVSNrEYxQpiwt7HSSewBce5H7q8+JrDhJ2i/5SqCOBZFYj9rnSsQTl6RRl5ekVJVBiGeV88ztK/gWC2H9oGi/AVFuXyWpy8vSKjLy9IoGlRBXl8lp1j9vLJGyKkyNljVZFZQSI96MrDgAQ0d8trmMXpKV5ekVZU2jgLRh4dc8e8IjsLMlpLW1suUHTUmQ+VXC9yJ1se27X/ihoYZFbM5y9xs5a4TPpc5bRiw4hBxrEdv3MbPBOdw6703Wz2VFyzXHgyyEKdO+16nBbXwqNATHFnEkZlkEJsBErO27AF+8xRL2vZSfI0QbUwixhCwfespnLQsWNoZCz6jvNvnUgXt3BbxI3tvtGNJdCHF4h55Gc5208VUlVXzy6W59TWB4mABKkBtQSoAPMedWSHaWBZmGTdRskYJyNmu7RbxAUHBVQ6+JdiPKvOO2thTAAm7kkWJUUNE6qpfeM5jBXjmYakjguvEVk8d72aKdbUVq31YVFvqwqcvL5Coty+QrA2Dech0qd5yHSoopgTvOQ6VBf8ASvSiigAz/pXpRn/SvSiigALD3V6UZh7q9KKKADMPdXpRn/SvSiigAz/pXpRn/SvSiigCCR7q9KghfcXpRRRYUSCPdXpUl/0r0oooAA/6V6VO85DpRRQAbzkOlG85DpRRQAbzkOlGfkOlRRQAbzkOlGfkOlRRQAZ+Q6UF+Q6UUUgIz8h0qM/IdKmigZGbkKM3I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2" name="AutoShape 6" descr="data:image/jpeg;base64,/9j/4AAQSkZJRgABAQAAAQABAAD/2wCEAAkGBhQSERUUEhQSFRQVGBgVFxcXFRoZFxQVFxcWGRQYGBwXHCYeGBkjGhQVHy8hIycpLCwsGB4xNTAqNSYrLCkBCQoKDgwOGg8PGiwiHyQtLSovLDIsLCkpKiwwLCo0LDQsLCwqLCwsKiwsLCwpLCwsLywsLCwsLCk0LCwsLCksLP/AABEIAJgBSwMBIgACEQEDEQH/xAAcAAEAAgMBAQEAAAAAAAAAAAAABgcDBAUBAgj/xABOEAACAQMBBAYFBgoHBgcBAAABAgMABBEhBQYSMQcTQVFxgSIyYZGhFGJyk7GyIzNCUnOCkqLB0Rc0NUNTVLMVFmOD0tNEdISjwuHwJf/EABkBAQADAQEAAAAAAAAAAAAAAAACAwQBBf/EADERAAICAQEECQMEAwEAAAAAAAABAgMRBBIhMUETFDJRYXGBkfBCodEiscHhBSNS8f/aAAwDAQACEQMRAD8AvGlKUApSlAKUpQClKUApWJZ1LFQylhgkZ1APIkcxnB91ZaAUpSgFKUoBSsbTqGClgGOSBnUgYyQO3GR76yUApSlAKUpQCleE1jNyv5y+8VzIMtK+VcHkc19V0ClKUApSvCaA9pWI3Kj8pfeK+lkB5EVzIPulKV0ClKUApSlAKUpQClKUApSlAKUpQClKUApSlAKxXEyorMxwqgsT3ADJPuFZahvSftjqrURKfSnPD/y1wZPf6K/rVCyexFyLKq3ZNRXMhewd6WG0/lLnCzOVcHsjfAQH6OE1+aauUGvztNCRowIyAcEdjKGB8CpB86u3cnbHymzjcnLqOrfv400JPiMN+tWLR2b3F+f5PR19SSjOPl+Du0pSvQPKFeGva4e+W2fk1nJIpw5HBH38b6Ajw1b9WoykoptkoxcpKK5la7xb0k7T+UIciBwiDvRCRIB9Il9e4irgtbhZEV0IKsAwPeDqDX576kqq6HhYHhPYQpKnHfggjyq1ui7bHW2xhY+lAcD9G2SnuIZf1RXn6W17bT57z1dbQlXFx5bvnqTShNK+JpgqlmICgEknkABkk+VekeQau1drRW8ZkmYKo95PYFA1JPcKrXavSPc3DiO0UxBjhQFDzOfio0zoM4764W9G8b3kxc5Ea5ESa+iv5x+ceZ93ZVhdHO7AggE7j8NMAQT+RGdVUZ5EjBPkOyvP6WV89mDwj1FTDTV7dizLu5HFteje7uBxXdywzrwFmlYZ7Dlgqn2DIrb/AKG7fH46X9lP+mrBpWhaavmsmV6y3k8eRVt50TzRAm2mRjzxgxMfAgkE+OKj42xf28nVGa4jfIBV248Z0Bw+QR7RpV5VDukfZKvHDNj045okz2lJJFXB8GZSPPvqi3TKK2q93qaKdW5y2bEnnwJgBWrtPaccEbSSsEReZPwAHMk9gGtbLtgZJwBzJ5CqR3v3ma9nLAnqUyIl7PbIR+c3wGB35vvu6KPiZ9Np3dLHJcTt7Y6S7id+rtF6sE4U8PHM57MDUL26AE+0VsWvR3eXI4ru5Zc68DM0ra9hHFwL5Zrq9Gm7IjhFy4zJKMpn8iM8se1uee7HtqcVVXS7FtWvPgX23xqexSksc+ZX39Ddv/jSfspj7K0Lvollj9K3mQnuIMZ/aUkZ8hVoUq16Wp8ilay5cyirja9/ZsyNNcROBnhd+MAdhHGWUj2jSrxgB4RnngZ8e2on0nbIWS060AdZEykHtKuwVl8NQfFRUvXlUaK3XKUW8rd/JLUWxthGSST35+x7SlK1GIUpSgFKUoBSlKAUpSgFKUoBSlKAUpSgPDVR7xyHaG1BCpyisIB9FcmdvHR/HhFWNvVtn5LayyjHEF4U/SN6KeWSCfYDUJ6Jtk5eW4bXhHVKe9mw0h8ccGvzjWO/9c41+rN+m/1wld3bl5nz0qbHCPDOowrL1JxyymTH+7xD9UVg6Ldr8Fw8DH0ZhxL+kQHl4pn9gVPN8dkfKbOWMDLgcafTT0lHnjh8GNUnY3pikSVD6SMrr7cHPuPLzqi7/Vcprn8Zq0/+/Tut8V8R+hhStewvVljSRDlXUOPBhkVsV6aeTxmsbgaqzpR2mZbiO2jy3V4JAI1lk0RfEKR9ZVl3t4sUbyOcIilmPsUEn7Kqvca2a82i08gzwEzt2gOxxEvlzH6MVk1Lzitczdo0o7Vr+lfc7G/e66xbPgKam1ARj3q+A7ft8J8zUX3F2v8AJ72Mk4ST8E/65HAfJwuvcTVx7QsVmieJ/VkVkPgwx76oC6tmjZo30ZGZD7GUkHHmKz6mPRzU4/MGvRy6auVcvmf7P0OKifSZtHq7IqDgzMsf6pyzjzVSPOupuptn5TaRSn1iOF/0i+i3kSMj2EVGelz8VB3cbe/h0/jWu6f+pyXcYNPDF6jLk/2K5sbYSSxx/wCI6If12C/xr9CKuBgchp4VQewSBd2xP+PD/qLV+1n0XCRq/wAk/wBUUKUpXoHlivGUHmAf/rlXtKAjPSJtExWMnCcNJiIeD+v58AaqcihLsqDmxCjxYgD4mrO6XP6tD3dd8erkx/Gq42Wfw8J7BLGf31768nVPNmD3dCtmnK8S/oIQihVGAoCgewDArJXgr2vWPCFKUoDxlB5617SlAKUpQClKUApSlACa8VgeXh7udRvejeYxsltblWupiFTtEQPORx3AZIHbjuBrv2VqI41RckKAMk5J7ySeZJ1J7STUFJNtLkTcHFJvmZqUpUyApSlAKUpQClKxXM4RWdjhVBYnuAGSaArXpX2xxSR24OiDrX+k2VQeIXiOPnCvNm7vbYgjCQusaanhzEcFtTniQnPnXL3bga/2mJHBwXM7juRCOrU+fVr4A1clefVDppSsba7j1LrOrxjUknuy8rO8rn/Z+3P8Ye+D/t1B9s7Jlt5THOAHID6EEENnBGNMZDDs5Gr+qA9K+yOKKO4A1jPA30H9UnwYAfrmu6ij9G0m3jvGl1Tdii0lnuWDJ0V7Y44HgY+lCcr+jck/BuLyIqdVRm6G2Pkt3HIThCerf6D4BJ8Dwt+rV45NWaSzahjuKNdVsW5795CelPbHV26wKfSmbJ/Rpgn3twjwzUb3c2DtNIhJaMI0lAbnHlh+STxqSBg6eNa235ztDafAp9EuIEx+YhPGw/fbwxVxQxBVCqMKoAA7gBgCq4x6ayUs7luRdOfV6owSTb3vPz5grwbP25/jD3w/9uonvNse5hkD3eC8uTxAr6RXhBzwgAHBHZV5VF+kXZHXWTsPWh/CjwUHrB+wW07wKldp/wBDabePEjRq30iTSSfcsEW6Kdr8Eslux0kHWJ9NQA48SuD+pUg6UbAvZBxzikV/1TlD5emD5VVuzr5oJY5U9aNg49uOY8xkedXueruYNcNFMnkyOv8AI1Xp30lTrZZq10V0bUUFHKVIZdGUhh9IHI+IFfoDZt6s0SSr6sihh5jPv7Ko3buxHtJmikzpqrdjofVYfx7iDUq6ON7REfksxwjHMTHkrMdUPcGOoPeSO0VXpp9HNxl8ZdrK+lrU4b8fsWjSvAa9r1TxBSlcjenbfyS1kmGC6j0FOcM5OEGmuMns7M1xtJZZKMXJpI5nSVYmSxcgZMTLJ4AEqx8lZj5VTpz2HB7D3Hs86/QzxB0KuAQy8LDsIIww8Ko7ePYDWc7RNkrzjb89M6HxHI+32EV52sg8qaPW/wAfasOt+ZdOxdpC4gjlX8tQx9h/KHkcjyreqqOjne0QN8nmYCJzlGJ0jc8we5W+B8dLWBrZTarI55nn6il1Ta5cj2lKVcZxSubvHtcWttLMcEopKg8mbki+bEVu2jlo0LABioJA5AkZPxrmVnB3ZeMmWlKV04K+HlAIBOp0Ht0J+wGvo1FtobcB2rbW4I0SRmHz2Q8A8eFGOPnCoTko8ScIObeO5skV7epEheRgiLqWY4Aqud4elEsClmpUHTrXGviinl4tr7KxbyvPtK+a2h/FQMR8xWGjyP7c5UDU6HHM1v7X6Pbe2sZpCWkmRCwcnADDHJV0x45586x2WWWZ2NyXPvN9VVVey7d7fLu8zndF1kZbuSdyWMa5y2SS8mRxEnUnhVx51atQToltsW8z49aTh8QqD+Lmp3V2ljitFGsltXPw3ClKVpMgpSlAKUpQHw8oHMgeNQLpG3uj6k20Lq7vpIVIIROZUkflNoMdxPsqbbQ2XFOoWeKOVQeILIgYBgCAQGGhwTr7TWrHutaLytbYf8lP5VTbGU1srcX0zhCSlJN4Ib0TGNVnZmQSFlXBIzwAZBx3FmYfq1Y2a5Mu6Vm3rWlqfGFP+muqq4GBoKUwcI7LF9isntrme1p7YsFmgkifRXUrnuyND5HB8q3KxzwK6lXVWUjBVgCCDzBB0Iq1rKwUp4eT88OvMHGmQcHI8iOYqe23SPjZ5QlvlSjqlOPWBGFlzyyBz9o7jU6bda0P/hbb6lP5V8/7p2f+Vtvqk/lWCGmshnD4np2ayqzG1F7iuei1YxdszsoZYyEDEDJJHERntCj941basDqNRXLfdSzIwbW2I7upT+VdC1tEiQJGqoijCqoCqo7gBoK00VuuOyzJqbY2y20Za8ZQRg6g6Gva8Iq8zFA7YsBBPLECCEcqpBzlc+hr38JGfbmpx0cb3oifJp3CcJ/BMxwCCclCToCCdPYcdlTP/da0/wArbfUp/wBNfP8AulZ/5W2+qT+VYIaacJbUWj0rNXXbDYkn5nm3dgwXsXA+CRqjqRxRk9o9h7joaqrb241zbZyhlj/PQEjHzlGSvnke2rg2dseG3BEEUUQY5IjRVye88I1rcq+zTxs3viUU6qVLxHevEp7d3pGntwEk/DxjQZbEijuDa8Q9h94qX2/SlZsMt1yHuKE/cJFSG+3dtpjmWCF2/OKDi9+M1zH6OrAnPUY8JZR8A9VRrvhujJPzLJW6ex5lFp+BoXPSnaKPQE0h7gnD7+Miojc7wS7TvbeMgLGJVKxgk4AOXZj2twBuzA9+Z/F0e2KnIgB+k8jfBmIrrWGyIYARDFHHnnwIFz4kDWuuq2zttY8ArqK8uuLz3s2xXN29sCK7i6uUe1WHrI3ep/8AwNdOla2k1hmGLcXlFLbwbh3NsSQpmi7HQE6fPXmvxHtr73b6QZ7YBGxNENArNhk9itroPzSD3DFXNWhf7At5jmWGJz3sgLe/nWN6Vxe1W8HoLWqcdm2OSN23SpZsPT62M9xTi+KE17c9Kdmo9HrpPYsePi5Fb0nR3Yk56jHhLKB7g+BXsXR5Yqc9Rn6UkjD3FsVLGo4ZRXnS8cS+xX2195Jdp3EUPDwRNIoEYOScnDOx7SFJPcNfGrjArTsNiwQfiYYo88yqAE+JAya3asqrcMuTy2V32xniMFhIUpWOecIpZjhVBJPcAMk+6rzMcDfLexbKIYw0z5Ea+HNm+aMjxOntFQRbVkWcXHEWlDiTJPNgckH2EaY7jXSBk2pf9oMrfVQrnxHor5Fj7amXSLsCKKwj6tQogcBcDXhf0WyeZJbhJPaRXlTcrszXBcD2qlDTuNb3ylxJRu/YxKrTRcrluvJ7fTUEDw5nzNRvpR21wwrbJq8xBYDnwKdBjvZwAO/DVmh3rhsdnwK7K0wgjxEG9PiKDAbHqj2nu0ydKr2DeaQXDXTqks51VnzwRn2IDrwjRddOep1q66+KgoLnx8CjT6eUpub3pcPHu9C1t37ZbGzijkIDnmBqWlcliigasRnGnYK7yE41GD3d1RXc7YkpIvLxme4dfQDcoI2xoq8lZtM47MDvzLK1VdlckYbu29+XzFKUq0qFKUoBSlKAwXbMEYpjiAJHFnBx2aH41x9zt4HvYOudUQFioVSSdMaknHfyx2V27j1G8D9lRLop/s9fpv8Awqpt9Il4P+C6MU6pPnlfyb+zN70ku5rV8JIjERnOkqgAnHzxrp2jUcjjf3i2i8FvJOgQ9UjOVbI4gozgEer29hqJHdhb35aVPBPFduYpNQQRHEQpI14cjII1B1HaDhm3peSxvLS7HBdx28w1060CNvSHZxcjpoRqNNBSrWk1Lxw/nxmjoYyacfDK9t/l+xKpLy7KQmKOBmkXjcu7oiDCEKCAxZvSPZg8J5VzF3mvDdm06m16wR9ZnrZODGmmerznUdlSfZ64ijHci/dFRKL+3m/8t/FKnPK2cN72iqvZe1lLcmztxXl0I5TLHCjp6S8LO6OoUnmQpByMctPbmuVsneW8ubU3EMFsfWwjSuGYr2aIRk9lSfaH4mT6DfdNQPcOO7/2ept5IAuXwrxMzkhvSwwkC69mV07c0m2pqO/g/wCDsFFwcmlxXf4kj3v3gksrfr1VHAIUqSQcnOoPkNMedau1N6p7R4jcxRmGVgnWRSHKMdfSV1GRjJ0PIHwOHpU/s9vpp/GtTbd6Li4s7W6ja3j4hMCzKwmdAVWIFSQAeM5zg+qMekKhZOSk0n3YJ1VxcE2s9rPfuS4Ek3p20bS2acLx8LRgrnGVaRVbHtwxxW3srasdxEssTcSsPMHtBHYR2iuTv1/VV7c3Ft2ZBHyiPOfKuDtOwl2TMbm2Be0c5mhH9385e4dx8jpgic5yjLPL9iEKozgl9WXjx4bvwSRdsS/L/kpWPh6n5Rx+lnHWcHBw559vFnyrPvTtr5JayTDBZRhAeRkbRAca4ydfYDXK2Zfx3G0VmiYMjWWAf+fqD2hgdCOyse8F8sl9HE6SyRW6NLII4nkzLICkQYIDjCGRte8Vzb/S9/PCGwttJrgsv548Duw7V621E8I4i8fGi97cOQp7vS0NcLbu8l7ZwddNDakZCkJLITk574xppWp0a33B19m3GDC5aPjBVjG57VYAg5IbUf3grY6Vv7PP6RP/AJVGU3KpzT34+5KNcY3qtrKb+x1YLu94oy8Vt1bEcRSWRnVSNCFMYB1x26VrXe8cybQjswkZEi9YJCWyq4kOOHtP4PvHOpDa+ov0R9gqH7S/t22/QH7J6nY3FLD5ohWoybyuCZ2tsbxdXKlvCnW3EgJCcXCqIM5eRsHhXTsBJ7BWHaN5fQoZBHbzBdWjQuj4HPhJyGPkP4VxNhyf/wBy7D+sY8Ln80CE4Hlg++p5XYN2JvON7RyaVbisZ3J+eTjbE3kju7czRZ0zxKeaMBnBx4g+0GsO6G9aX0IYejKoHWR51UntHep7D5cxUa3KThm2pw6RqzAdwIefAHgMfCsEG7MgtLS9svRuEgiLoBpMvAudO0kDBHbp2gGqo2zaUvPPuXyorTlHOOGH5rO8l+8G15YHgCLGwnmWD0uIFCwY8Wh9LRTpp412gcDUjONewe3wqDPvJHfLZMvoyJdx9ZGeaHgl96nsP2EEV2t+NoNHamNC3W3DCBOEEsOPPWMoXUlYw7adwq2NiaclwKJVPMYNYfP3PrdTepb3rsADq5Cq4PrRHPVv54b3Vt7x7Se3t3mQK3VjiKtkcQyORHI+RqGW93Ha7TiaNJY4J0WBhJE8QDqAqEB1GeUY0/OapXvr/ULj9Gf4VGNjdcsvesk51xVkcLc8f2bW720Hnt45nCr1ihwq5PCD2ZPP3CulXG3N/qFt+hT7ors1dDfFGexYk0u8Vw99mIsLnHbGR5NofgTXcrmbyRBrS4U8jDJ9w60s3xfkK3iafiQLoktwZ53PNI0UeDsSf9MV2d65Jr92s7VVKIV6+VjhFcYZY1Paw0JwD2DSuf0S2rcFy4wOLq4wcZAZQ7Hx/GLU+2fs9IYxGg0GTntZiSWZj2szEknvNZaIbVSjyNups2L3JcVjHsQWDoljVcy3D51LFFVR3n1uL31E9y9ji6vI1wTGv4V8/mKfRB8WKjwzU46R961iia2iOZZRwtj8hG5jT8phoBz1z3Z3Oj7dg2sBeQYmlwWHaiDPAh9upJ8cdlVuqErFGC3LiWq+yNLnN73wJXSlK9E8oUpSgFKUoBSlKA175XMbCMKWIIHExVcnvIBPwrhbmbDns7cwydS2CzKyu2uQMAgoMDIOuT4VJaVBwTltE1NqLjyZwd3dlzwyXBlEPDPKZhwOxK5AXhIKDOijXPfpWLfLc5L2PQhJ1BCP2H5r45r8R2doMjrzNc6OLjsvgdVslLbXE+LdOFFB5gAe4VGBsC5G0TdgQcJTq+HrH4uHA1z1eM5HL41Ks14XHeK7KKljPI5GbjnHPca2043aJ1jCl2UqOJioBIIySFJ7e6ovsDY20LODqY1spACSrNNKpHFrqBCc6+FTATL3j3ivoGuOClLaydjY4xccbiM72bvT3VolurR8Xol3dmGSo7AqHOTr2eFbW2N3vllqIpwqSDBVkJbgcDRgSqkjnkYGh867ua8zR1Rec89x1WySSXJ5IfebEv5bUQSG2ZkeNll6yQFxG3EOJeqOGJVRkHtJ7NZYillxIq5Iwyg8S+GSBkY9lZaV2MFE5KbkRbY+5/yO5llt+ExyJhY2YrwPxAkZAPoYGmmRjGvZvbs7Klh69p+rMk0plZkZmGMBVX0lXAVVAFdulcjWo8DsrZSznn/BFdq7tz/7Qju7YwjCBJFd2XrBqD6qN2cOvei6aa5d89hTXluIU6pcsGYs7aYB0XCa6nmceFSWlc6JYa7wrpZi+7ga2z1cRqJQgYAA8LFgcAa5Kqeeeyo7e7v3LbRju16jhjXq+AyMGYYk1z1ZCn0xpry51K6VKUFJJPkRjNxba5kb3h3UaaWO5gkEN1HybHEjjX0WHmRnuJ05YyB9ouvAY7OJiMGUTSScPtWMxLnwLipBSudGstrmS6V4Se/HD5+Th2m7vya0aG3wzuG4nkYgu7jBdiFOvLTHKs27Gz5ILaOGUR5jUICjFgwHI+kq40x311qV1QSeURc200+e8jG0Ny0a8iuouFWV+KVcaSDB9IY5PnHj48877KuHv455BD1MKOqKJGLB5OHilP4MDPCCvDntJzripBSudHFcO/JLpZc+7HocDfXd1ry3CRlRIrq6MxICkaNqoJ9UnzxXxtLZ11PZNA4t+tdQjMJH4MaZcfg85OPV9vOpFSjrTbffuCtaSXc8oiWz7DaUFusCCxPAvAsjSy5HPBKCLBI0/KGcVK4lwoGScDGTzNfVDXYxUVhEZz2t+DwmoxvztUiEW0QDT3f4JF+a2kjnuULnX+RrPvRvfHaLw/jJm9SJdWYnQcQHJc+Z5AGtfdLd2RXa7vDxXUoxjshTsRe7245ctdSa5y23sR9fD+y2uGwukl6eL/HedfYGxltbdIU14R6R/OY6s3mezsGB2Vq7ZW9k9C26iFSMGV2LSD6CBeHzZvKu5SrNhYwirbe1tPeyK7ubgRWz9bIzTz5zxvyDHmwBJPF84knuxmpVSldhCMFiInZKbzJ5FKUqRAUpSgFKUoDzNae0dswwDM0scY7OJgM+A5nyrFebMkl0ad40/NhAViMcmdgW9uV4TWpa7kWaEt1COx5tKTKxPeTISag3LkiyKh9T9jkXXSnbA8MKTTty9FcD97X3Ka0X302lL+IsWT2ujt8TwCp9FAqDCqqjuAAHwrJVbrm+MvZf+lqtrjwh7vP4K2cbcl/4Y9hhUfazVifc3a0nr3OP/UyD4IuKs6lR6tF8W36kutyXZjFehWH9F923r3KHxaRvtxT+h+Q87iP6tj9rVZ9Y5Vb8kqPFSfsIrnVKu77s7127k/sitf6G2/zMf1B/7le/0STDldJ9Ww+x6nNzb3h/FzWo+lbSN9lwK581vtQepNYN4wSr8RK2Ki9NUvpfz1LFqrX9a9v6Iueji/X1Lv3SzL9ma8G7W2I/VuC2O6ct/qrXdkudsp/dWEnsQuCfrHArUn3x2jEPwmzifoMzf6Yeq3Ctf9L3Jqy2X/L9v6OaLjbkXNWce1YW+5g0G/e04/xtrkD/AIEq/HJFbSdLgU8M1q6N2qJASPJ1U10LbpWtG9dZ4/FAfuM1cThysfqdcbPqqXp/RybfpgwcS22Poy5PuZR9tdO26WLVvWS4T2lVYfuMT8K6Me+uzpx6U0WOWJVKf6iisi7B2dcDKR2j57Y+H7YzVq6T6ZplUuiXara9fyfFt0hWL/34X6aun3lArqWm8FtL+Lngf6Min+NcO46MLJvVWRPasjH7/EK5dz0QRH1J5B9NFcfu8NS2r1yTIbOmfCTXms/sT9XB1BBpxVWB6KLiP8Rcpn9eL7pavBurteL1J3b2C5ZvcJcCnTTXag/3HV632bF67i0c0zVWrPtyPmJSO4rA/wBzJ+NeHfDayetAx+laSfauBTrK5xa9B1OXKUX6lp0zVWp0jbQX17aP6iZftY16eli5HO3i/fH2061X4+w6lbyx7otHNKq4dK1yfVt4/wB8/ZR+kTaLfi7ZfqJnPwYU63X4+w6lbzx7lo15mqwG2NtTD0I3TwhSM/8Av1kG5G0rn+s3XApGoMjN+4mEPvp1hy7MW/sOqqPbnFfdk02rvba22ksyBh+QvpP+yuTUUl3yu75jHs6EovIzPj0fPVU7/wAo+yulsjoutYcGTimI7G0TP0V5j2MTUuhgVFCoqqo0AUAAD2AaCu7Nk+08Lw4+5Hapr7K2n48Pb8kc3Y3IjtT1sjGa4bUyNrgnnw51z846n2DSpNSlXxgoLCKJzlN5kxSlKkQFKUoBSlKAUpSgFKUoBSlKAUpSgFKUoBSlKAUpSgFKUoDHNbq4w6qw7mAI+NcS73EspOdui/o8x/cIFd+lRlCMuKyTjOUey8EGu+ia3bWOWZPYeF1+IDfGuHedEMw9SWCT6StH9nFVq0qmWmqfI0R1t0fqKhO6u1YCOrMxA/w7j0R+qXGfdX2u8G14T6S3DD59vxD9pV/jVt0qHVUuzJon1zPbhF+hVcfSrdR/joIj5PF97iroWvTDGR+Et3H0JEcfHhqwyKwvYRtzjjPioP8ACuqq1cJ/Yi7qXxr9mRaDpUsm9Yyp9KPP3C1b8O/9i3K4QfSDL94Cuodiwf4EP1a/yrz/AGHb/wCBB9Uv8qsStXFr2/sqbpfBP3X4NaPe+ybldW31qfzrYXb1ueU8B8JU/nWVNlQjlFEPBFH8KzpCo5ADwAqxbXMrexyT+eh8xXKN6rK3gQfsrLSlSIClKUApSlAKUpQClKUApSlAKUpQClKUApSlAKUpQClKUA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24" name="Picture 8" descr="https://encrypted-tbn2.gstatic.com/images?q=tbn:ANd9GcTMEIRhkenxym6RA33ydRSLytw9RVHkQ961yyeiqOhciWlXuAgQ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2843" y="430834"/>
            <a:ext cx="3880849" cy="132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93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Obiloviny a výrobky z nich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4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POTRAVINY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 (g/100g)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PŠENIČNÉ OTRUBY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40,2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ŽITNÁ MOUKA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11,8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JEČNÁ MOUKA CELOZRNNÁ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7,6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OVESNÉ VLOČKY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7,2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POHANKA (PSEUDOOBILOVINA)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6,6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KORNŠPITZ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6,1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CHLÉB PŠENIČNÝ BÍLÝ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4,3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KUSKUS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4,2 g</a:t>
                      </a:r>
                      <a:endParaRPr lang="cs-CZ" b="1" dirty="0"/>
                    </a:p>
                  </a:txBody>
                  <a:tcPr/>
                </a:tc>
              </a:tr>
              <a:tr h="34504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MOUKA PŠENIČNÁ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3,7</a:t>
                      </a:r>
                      <a:r>
                        <a:rPr lang="cs-CZ" b="1" baseline="0" dirty="0" smtClean="0"/>
                        <a:t> g</a:t>
                      </a:r>
                      <a:endParaRPr lang="cs-CZ" b="1" dirty="0"/>
                    </a:p>
                  </a:txBody>
                  <a:tcPr/>
                </a:tc>
              </a:tr>
              <a:tr h="27900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RÝŽE NELOUPANÁ (NATURAL)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2,5 g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9444445" y="61917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nutridatabaze.cz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184" y="1594338"/>
            <a:ext cx="9875520" cy="1356360"/>
          </a:xfrm>
        </p:spPr>
        <p:txBody>
          <a:bodyPr/>
          <a:lstStyle/>
          <a:p>
            <a:r>
              <a:rPr lang="cs-CZ" b="1" dirty="0" smtClean="0"/>
              <a:t>Zelenina</a:t>
            </a:r>
            <a:endParaRPr lang="cs-CZ" b="1" dirty="0"/>
          </a:p>
        </p:txBody>
      </p:sp>
      <p:sp>
        <p:nvSpPr>
          <p:cNvPr id="4098" name="AutoShape 2" descr="data:image/jpeg;base64,/9j/4AAQSkZJRgABAQAAAQABAAD/2wCEAAkGBxQQEhAQEBQQFRAUFA8UFBAVFBAVFA8VFBQWFhYUFBUYHCggGBolHBQUITEhJSkrLi4uFx8zODMsNygtLisBCgoKDg0OGhAQGi0lHiQsLCwsLC8sLCwsLCwsLCw0LC0sLCwsLCwsLCwsLCwsLCwsLCwsLCwsLCwsLCwsLCwsLP/AABEIAMIBBAMBIgACEQEDEQH/xAAbAAABBQEBAAAAAAAAAAAAAAAAAQMEBQYCB//EADwQAAEDAgUBBAkCAwgDAAAAAAEAAgMEEQUSITFBUQYiYXETMlKBkaGxwdFCchQVYgcjM1OS4fDxFlSC/8QAGgEBAAMBAQEAAAAAAAAAAAAAAAECAwQFBv/EACoRAAICAQQCAQQBBQEAAAAAAAABAgMRBBIhMQVBURMiMoGRQmFxocEU/9oADAMBAAIRAxEAPwD1tKhLZAIlQlQCJbJUIAQhKEAiVCVACEBKgBCEqAEISoAQhCAEIQgBCVCAEiVCAEJUIBEqAlsgEQlQgEQlQgEQlQgIqVKhAFkJUiAEWShKgEslQhACR7gBc7JSVQdpK2xZGDodT+FjfcqoOTIk8IsXV9/UFx1TlLXhxsdCqKjqL2F1KnaGkEHVeBHyt2/d6+DLe+y/Qm6WTM0FOL6OMlJJo2QqEiVWAIVTWYp3/RsNres77BMPeb6OcfG682/ydVUtvZRzL1ChUFWXd13rcHqpy7abo3QU4lk8ghKhakiJUIQAlSJUAISE21K4p5M7Q7re3lfRRlZwBxCVIpAIQlQAhLZCAioSpirq2xi53Ow6qspKKy+gPoVd/HutmsLdFKpKpsg035C56tZTZLbF8ldyH0qELqLAm5pgxpcdgCV04qFiFnMe3qCok8Ih9FU7EDKbk2HDfBcTxB4sR/sqSnnLdORorGOpva/PC+OsnZZN7+zl3fJBo5sr3MJ9U2V1FKDbqql3Z+SSQyB+VptoBcrQ4dg4Z1J6ld9Pip5Wei6iy1prBoATy5hgyrsr6KKUUkjoQWSPOh8im5JLKLJUFGQzJQykOdfe5+qvMOqAN1V4pAI3ZyQAT8CuaetaOR8V8lfp7IWHP0y/Y+7wR1VyqPDST37acXV1Eb6r3fG0yrqbl7ZtD5OkqWyReiXBCVCAELl0oGpIA6nZVk+NAuMcQzOA1f8Apb7+VjbqK61mTIbSJtWbjIN3fRSGNsAOii0ERtndq4/IKWq0pyzZL31/gIEIQugkEBCUIAQhCAjLLY1OTOQdmgWWhfULO47Dd3pB71w+Qg50tIzs6HqWUO0JT8ILHgjwVJTz25Vvh0oc4Hgcr53TVTlYku8maZokhSN1XQC+wOgafGSqrFZfQtBO7jYK8ss/2xbeNjhuHfULDUuSqk49lZ9EOAxu1I1O6cFKAQ7LsqeglOl1fxVIIsvkHZLf3yjBcl1RtaWgjlSVAwo909L6KddfX6ax2VRk/aOiPQt0lkJVuSNuiuuDSBPpUBU1+BsltnuR0XNJgEUWrI2g9baq4Squ1fBGEMMgT4FkiVWJBCFU4jj0cVw053+yNh5lZW3QqWZvBDaXZZTzNjaXPIDRyVn8QxovBEV2t2Drau8fAKoq6+SY5nna9m8N8h91zTRPmNrnLyeAvn9X5Oy37KuF/sxlY3whI2STuy5nO6uJNmhX1DStBbEz1RuevUlMtysbkZtyepVxhdLkGY7n5BV0Omdk+efl/wDBCJOCVJdJmX05udISByVACEJUAIQhAVxpbquxPDXSDKHEDmyu0hChpMjBlKbsswEEl7vAk2V/SUDWAACwHCmgIVY1xj0iFFIFw967skLVcsRZJiq7Em+kYQ42G9+iuXsaAS4gAbk6Ae9ZrGO1FHGC25ld7MYuP9WyxulBL7nwUkZkYixji0nY+OquMOnMtvRtcR7RBAHxVLL2qYNYaRt+r3D6ALqLtfVO0jiiHgGuNvmvDlVpN25tsx4+T0SgBADVMAXmre1lc0asYPON35TlN23q3HKIo3HoGu/K9GHkKEsLJorIo9HshY6PtZUgXfS3/a43+6dj7dxDSSOVh5GhI+NlrHX0P2W+pE1qFRUva+kkt/e5T0e1zfmdFbU9ZHJrG9jh/S4H6LojbCX4tFk0x9CExVVbIhme4AfM+QVpSUVmTwiSQoGIYrHDubu9kb+/oqLEe0L3XEQyt6/qP4VBNWgXvfN4rxdV5dL7af5MpW/BaYljUktxfK32Rp8Sqb0mVR5qo2uApWD4c6oOZ9xENf3/AOy8WTsulmTyzF5ZMoaUzd46R9equcwaAxgs36pJZQAGNsGN+ydo6UvOY6BddGmc3tj+2WSwTMNpRo9+/A+5VmZuiYYyycDV9JRVGqO2JtHgUvJXUbF0yNOgLcuIAukIQAhCEAIQhAMIQhACAhcyMzAi5Fxa43HkgIOJ41DTf4r2tOmnPwWaxTt+0XbTMLz/AJj9G+4blM/+HF8sznkygHSRznB97XsAbjS4WbqqJsEhbI2U2PqgZbj3ry9RdqE2ksIpLd6HKzEpqr/GkcR7A0YPcE2IWgbBIJ4STb0sY4BAd8SNU6A13qSMd4bH4FeJbXbJ5bz+znaeeSMyIXACvMOlblyAWvuefiqaene0HQg2O6roqt0Qu8206FTXU8PPZKRtKmtEYDQbuS0EguTYC5ubBYHDcY9LUPBOgbpfnXVaOLEg2wCvOmUBg2cbMw8FUYrRMlOW/eGzhuByCqir7R5A1gd3nkADz0upFHUXWTr94GCzj7PwBt3NuepJ+yhzYAwd6EujfxqbH7hW9DK1xAcdAu6+qbcNaPeoaeMpjBmYsaqoDlEj9NCx2u3mnDjmd2afNr+vU2/+dfqtBBhkchzvALrDfw8E1V4ZE7TKPMaH5JKc9q3vKGHgrQPSC8JD+bNPet+3dUta83sQb9De6lV+HvpniSPa9r/Z35UmnxwPIErRnbqC4AgeTt2++6ooVvlPBDQ/gOCGQh0wNtxH93fhaKVwb/ds20HmoMFcHaMOuuh0J/adnfVXOFxMIzAhx5/p8LcLv0+n3vaXSG6XDLkOf7m8BWrWW2XQCdbGveqpjBYRpGI21l081lkoCVbmgqRCEAqRCEAIQlQAhCEAwhIkJQHSE2ZEnpUA6m56djxZ7WuHRwB+q59Mk9MoBTYh2Qp5dWgxu/p1b/pP2WSxPsPUR3MRZM3w7rh7ivRvToEyxnTXLtFWkzxqWaanOV2dn9DwbfApxuJMfrKG9NPuDpZes11LFO3JMxr2+I1HkdwsZiv9nkbiXU0pYfYf3m/6hqPmuSej9xZRw+ChpqGkfclsIPDrGNwHIBbYH33T0mFxRsc+7yL2aA5hO/W2thqqrF+ztVSg52Es9tneb7yNvfZVUGNOj01t0XNZVL2V6FxLC5GyNqG5pGMc02A7zRf9Q8PBW1PiosMpXeH9qW7PtrvoAfiFaPpqeotIwMD9LjbNp4aFY2NNKL4IIxxwRNLieNuqn4ZWl4a527gD5X1ssv2vo5C0ZI2jLvlGUnffg7dU9hGJ/wB20WIcAAWkWLSBaxHCzdCUdwwegQVem6soHMDMxN3HhYOnxA8lOz9oGtsxpu8kADoVzbWn0QaOrcJQ5nUEeXRV8fZsWu6TXwGgRhlT8Vdwd8rDb/JBmqnD5IWkscS3w482pijxB7TcEsfw9ptfzHitfWPa0WFrrG4o1rJC1tg02Nul+ilSlW+GR0bHCO1YBEdUA0m2WUeq640zD9JWsa8EAggg7EbHyXjZqnDTRzbHuu1+HIV7gGOvpso1dTndl7+j5u1e3pfI54maws9M9HSpilqmytD4yHNI0I+hTy9hNNZRsDnW1Og69FVzY029oxm/qOjfd1VP20xfIWU7Ta4zP8RwPv8ABUcddxdeTrdfKEtkPXsynPHCNccVfceofAA/lWVHVZ9CLOHCyuFSa5jqrulns4u8ly6bWWKacpZTIhNvsuEqQG+qF9CbCoQhARSm3FOkLktQEZ5TTiVKcxcOiVWiGisnrMu4TP8AMQrCopbqlq6IgqjTKvJMFaOoXX8aOqoZYXDqo0hcOqo0ypp/48DkLk4q0bkLHTOd1KjiN73BrdyqOTXLJybOo7QxxtLnO0HG5PgAvI+1mKsqZc7Io4xr6oALvF1tCVpMapg1vowQXD1nePQLGVsNlwS1X1JbV0Ucitc8hO02JOj2cQfko06hvetlBSXJC5NzhvapwGSQBzTvyP8AZXFK2lnc1zMsbwBcHZ+vz35XmdKXHXgKxgmIsdb+H4WE6Nv4sjB6RibWtiez0LS/Kcrh3TfgjqVgaeRwqGGRrm77gjjdWeHY/LHYXDmjh2tvwrkeiq2WAbfW7DoWnq1yzjiOdyGR+jrrWsryixLm9gqfDMIY2zZPSWt6wLb+8EWuoWMTxwP9GJM7HC/Ac3ixA5XHOGXwTwaSWu9Ie7c9Lcpiqwp8jsxLRoBY3v8AJcYNlYyw3O558lc04uuZw2sozN1NA+E5nDumwzDUe/ouKSqLLj9J3H3C1zyCCxw7pBBCx1VF6N7mHg6HqOD8FHKZBqMCxP8AhpB/68lrj2Dw4LeteCLjY6g9V5DQy2uDsT1Pd8QFs8BxYiLK7UgkA/b/AJ1Xt+O1f9EjauXpmY/tDe5tWTwWst5W/wC1SU9aVre1VMamzwO+0EW9oflZSGAA256Ln1lL3t/JWfZosKqjZaKhkvZZOh0WlwV2d2Ua23tsPC/VYU0SlJRRWKeTWU57oTqYjfwngvp4rCSOoVCEKwGEIQgEsjKlslQDZamZIAd1KsiyAqJsPBVfPhi0pam3sUNEYMbUYfbhQnNETcwvndcDe7W7E+9a6tYLHrYrF4k12YusbdPqLLyPKWyjDbH2YzeCsrGXH/NVm8Ti3WkfKCLKprYrrxaJNMyTMfVNTFNQulPdBtyeAr8YWZXhrRuVrv4KKlhDbC4Fz1c47+5et/6FFcdlkzz2WIM7vATDHG91Z1MJkcSBpxonYMJPK3rTaLpEOO58+qnU0pYQ4bj4HwKlNorcLo0y0dOUTgusLx4P7kvddoGu1+Z4Wex3DzC/0jWnITrzZ3nyCuzERt8FOo6wWEcozRba6mO/HiFyyr+m/wCxRoscPmcWtcLWIB36q0/mYibmebKOXspYi55D4gAGjLfP0seNOVnIsTbPIWBji3MSP6G+N1yTgpdIng1VPi5md3A4jwH1ULEGvzkyNc29rEjgDqrTC8RZYRsa0AcABWs9K2RpY46O49k8ELgb54KYMnTn/taDs64uc9n7SPjlP1CopoTG9zDuDv16FaDsqzvk+DB8Xj8LTTZ+qsCPZeTYc+xsNbLE1vYypmkL8zmkne5C9cATNQ9rNXED7+5fVyrh3Lo6dp59g/8AZ8QQaiaR49jM6x81uKOiZC0MjaA0cBcfzKPa587FTIHBwu0ghRVZS+INfoLHoVgT4XLWLtblhboXKEA0hCVAVGI4wGOMbLFw3J2b4eaguxGQ/rPusszPUH0j775nX87qVTz3svl9XrLXY1nCMHNs1FDixvll9z/yrlZTQt8VfYRLmibfcXHwXf43VznL6U3njKZeEm+GTCVHmkXcjlDmK9eTLsakfdUGM0Tmn0kZI5PNj4jkK8Vbi09hZefqYqccMzksmVqI2yEmRuR3+Yz1T4kcfNVs1G1rwwvBJFxYgkjqrqTfRcUtAHSZ8lyQB9fyvG+lLJntXsco6QQsuAMxG548kjcDMur72OuvPTyC0VDgmueXU8A7BXMVIDxovR0uif5SEYGLj7MDe2iWTs/bhegiADRcPpgeF6sa0kbKGDzKfCCOFBmoLcL1CfDWlVVVgl9kcBg84kprcKLLFyN1tK3ByOFRVVCRwsJ1kYIeHV/dMMgBjPX9J/BUKgocs8sbnmMEDK8a6ZhbzCfkpem6fpKgWdG/lrmgH9JOxC4La9nXRRodjh/hXue5zXA65w4ZQOgG67l7Ttc4ZSbDnW3uWUxCOZhLH620vqb+KKGlc61yPJcs6YtbmyjaNVBVenkL9bfYbLedm6XJkvu7vkdAPVH396xnZ2hv+1urj16Beh4VCQM7vWd8hwFbQ0brcrpE1rnJZYhWiGN0h42HUnYLJHEi8lzjdx+XgFYdrQ4xMse7m1HU20+6xTqstNlv5KcnLHpGljZqoDnKsmROjs9pWWw3EleDE7iy8uO1c+zJM1FFUiRubnkdFIVDgEneI4IV8vp9Hc7alJ9nRF5QBCRC6SwyXLh0wChyylRHk8qjkRkxmPQ5J5LbFxI8jqmYJCrztI1uUOPrjbxHQrJ/zRjTrnv0DSfovn9bo5Sm5RXZi4mqpJzay1GDNIjHiSVjcBa+cgiN7Y/aeLF3kFuaFhAtwFv47RzrlvkTBcjzmpp8KlAJbL2sGuCvfTqoxOiJWnLU26AHdUlUpEOJi4sMJKvaGhDBtqrQUoGyHRKkdPGPJXYNNZdS42WXELeU8t0sF0gsiyEKSRLLl0acQgIctIDuqavwQOuQNVpEhbdQ1kho8yxLBnNvos5V0ZB8V7RNRh2hCosT7NtffLusZ1ZKuJ5+zLMz0cthI31H8O8D+VGpaLvW5+iusT7PyR30NlRvY8ENkaSB+4HyuNV5F+kmnx0ZuGWbjAaD1fYbr+89VpjKBysp2RikZG5pLy0m7GuuSwc6nXW6uJYydyvR08FXBJIsljob7TPD4e6dWuafqPusHXEn8rcvj0IOoOix2PZYHWBJHT2VjqK3J5DWSJRvIWhoSstFicINy7XpY3Wk7Pl07hkjcI+XuFr+QXnrRSnLhGextm07Pw7vO2w8VdXUGnGUADhS4zde9RUqoKKOiKwjtCVItSSGadcGjUtCjAwUldg7JD3lxT4JCw3DG36kXV4WXSCMJhEYI0cPQKXEyyUBKgwKhCEJFSIQpAIshCAAEqEIAQhCAVCEIAQgIQAkslQgG3xA7gKM6gZ7LfgFMQgIQpQNguH0l1YWS2UYIwVTsPuqWv7JtkcXHlbBI4KNqGDJUPY2BmpaCVoIKZrBZoAHgFILEmRWJOQ1OxhAYu0AIQhANFAQhQBUqEKQKhCEAiVCEAIQhACEIQCoQhAAQhCAVIhCAVIhCAVCRCAVIhCAUoQhAKhIhACChCAEIQgFCR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0" name="AutoShape 4" descr="data:image/jpeg;base64,/9j/4AAQSkZJRgABAQAAAQABAAD/2wCEAAkGBxQQEhAQEBQQFRAUFA8UFBAVFBAVFA8VFBQWFhYUFBUYHCggGBolHBQUITEhJSkrLi4uFx8zODMsNygtLisBCgoKDg0OGhAQGi0lHiQsLCwsLC8sLCwsLCwsLCw0LC0sLCwsLCwsLCwsLCwsLCwsLCwsLCwsLCwsLCwsLCwsLP/AABEIAMIBBAMBIgACEQEDEQH/xAAbAAABBQEBAAAAAAAAAAAAAAAAAQMEBQYCB//EADwQAAEDAgUBBAkCAwgDAAAAAAEAAgMEEQUSITFBUQYiYXETMlKBkaGxwdFCchQVYgcjM1OS4fDxFlSC/8QAGgEBAAMBAQEAAAAAAAAAAAAAAAECAwQFBv/EACoRAAICAQQCAQQBBQEAAAAAAAABAgMRBBIhMQVBURMiMoGRQmFxocEU/9oADAMBAAIRAxEAPwD1tKhLZAIlQlQCJbJUIAQhKEAiVCVACEBKgBCEqAEISoAQhCAEIQgBCVCAEiVCAEJUIBEqAlsgEQlQgEQlQgEQlQgIqVKhAFkJUiAEWShKgEslQhACR7gBc7JSVQdpK2xZGDodT+FjfcqoOTIk8IsXV9/UFx1TlLXhxsdCqKjqL2F1KnaGkEHVeBHyt2/d6+DLe+y/Qm6WTM0FOL6OMlJJo2QqEiVWAIVTWYp3/RsNres77BMPeb6OcfG682/ydVUtvZRzL1ChUFWXd13rcHqpy7abo3QU4lk8ghKhakiJUIQAlSJUAISE21K4p5M7Q7re3lfRRlZwBxCVIpAIQlQAhLZCAioSpirq2xi53Ow6qspKKy+gPoVd/HutmsLdFKpKpsg035C56tZTZLbF8ldyH0qELqLAm5pgxpcdgCV04qFiFnMe3qCok8Ih9FU7EDKbk2HDfBcTxB4sR/sqSnnLdORorGOpva/PC+OsnZZN7+zl3fJBo5sr3MJ9U2V1FKDbqql3Z+SSQyB+VptoBcrQ4dg4Z1J6ld9Pip5Wei6iy1prBoATy5hgyrsr6KKUUkjoQWSPOh8im5JLKLJUFGQzJQykOdfe5+qvMOqAN1V4pAI3ZyQAT8CuaetaOR8V8lfp7IWHP0y/Y+7wR1VyqPDST37acXV1Eb6r3fG0yrqbl7ZtD5OkqWyReiXBCVCAELl0oGpIA6nZVk+NAuMcQzOA1f8Apb7+VjbqK61mTIbSJtWbjIN3fRSGNsAOii0ERtndq4/IKWq0pyzZL31/gIEIQugkEBCUIAQhCAjLLY1OTOQdmgWWhfULO47Dd3pB71w+Qg50tIzs6HqWUO0JT8ILHgjwVJTz25Vvh0oc4Hgcr53TVTlYku8maZokhSN1XQC+wOgafGSqrFZfQtBO7jYK8ss/2xbeNjhuHfULDUuSqk49lZ9EOAxu1I1O6cFKAQ7LsqeglOl1fxVIIsvkHZLf3yjBcl1RtaWgjlSVAwo909L6KddfX6ax2VRk/aOiPQt0lkJVuSNuiuuDSBPpUBU1+BsltnuR0XNJgEUWrI2g9baq4Squ1fBGEMMgT4FkiVWJBCFU4jj0cVw053+yNh5lZW3QqWZvBDaXZZTzNjaXPIDRyVn8QxovBEV2t2Drau8fAKoq6+SY5nna9m8N8h91zTRPmNrnLyeAvn9X5Oy37KuF/sxlY3whI2STuy5nO6uJNmhX1DStBbEz1RuevUlMtysbkZtyepVxhdLkGY7n5BV0Omdk+efl/wDBCJOCVJdJmX05udISByVACEJUAIQhAVxpbquxPDXSDKHEDmyu0hChpMjBlKbsswEEl7vAk2V/SUDWAACwHCmgIVY1xj0iFFIFw967skLVcsRZJiq7Em+kYQ42G9+iuXsaAS4gAbk6Ae9ZrGO1FHGC25ld7MYuP9WyxulBL7nwUkZkYixji0nY+OquMOnMtvRtcR7RBAHxVLL2qYNYaRt+r3D6ALqLtfVO0jiiHgGuNvmvDlVpN25tsx4+T0SgBADVMAXmre1lc0asYPON35TlN23q3HKIo3HoGu/K9GHkKEsLJorIo9HshY6PtZUgXfS3/a43+6dj7dxDSSOVh5GhI+NlrHX0P2W+pE1qFRUva+kkt/e5T0e1zfmdFbU9ZHJrG9jh/S4H6LojbCX4tFk0x9CExVVbIhme4AfM+QVpSUVmTwiSQoGIYrHDubu9kb+/oqLEe0L3XEQyt6/qP4VBNWgXvfN4rxdV5dL7af5MpW/BaYljUktxfK32Rp8Sqb0mVR5qo2uApWD4c6oOZ9xENf3/AOy8WTsulmTyzF5ZMoaUzd46R9equcwaAxgs36pJZQAGNsGN+ydo6UvOY6BddGmc3tj+2WSwTMNpRo9+/A+5VmZuiYYyycDV9JRVGqO2JtHgUvJXUbF0yNOgLcuIAukIQAhCEAIQhAMIQhACAhcyMzAi5Fxa43HkgIOJ41DTf4r2tOmnPwWaxTt+0XbTMLz/AJj9G+4blM/+HF8sznkygHSRznB97XsAbjS4WbqqJsEhbI2U2PqgZbj3ry9RdqE2ksIpLd6HKzEpqr/GkcR7A0YPcE2IWgbBIJ4STb0sY4BAd8SNU6A13qSMd4bH4FeJbXbJ5bz+znaeeSMyIXACvMOlblyAWvuefiqaene0HQg2O6roqt0Qu8206FTXU8PPZKRtKmtEYDQbuS0EguTYC5ubBYHDcY9LUPBOgbpfnXVaOLEg2wCvOmUBg2cbMw8FUYrRMlOW/eGzhuByCqir7R5A1gd3nkADz0upFHUXWTr94GCzj7PwBt3NuepJ+yhzYAwd6EujfxqbH7hW9DK1xAcdAu6+qbcNaPeoaeMpjBmYsaqoDlEj9NCx2u3mnDjmd2afNr+vU2/+dfqtBBhkchzvALrDfw8E1V4ZE7TKPMaH5JKc9q3vKGHgrQPSC8JD+bNPet+3dUta83sQb9De6lV+HvpniSPa9r/Z35UmnxwPIErRnbqC4AgeTt2++6ooVvlPBDQ/gOCGQh0wNtxH93fhaKVwb/ds20HmoMFcHaMOuuh0J/adnfVXOFxMIzAhx5/p8LcLv0+n3vaXSG6XDLkOf7m8BWrWW2XQCdbGveqpjBYRpGI21l081lkoCVbmgqRCEAqRCEAIQlQAhCEAwhIkJQHSE2ZEnpUA6m56djxZ7WuHRwB+q59Mk9MoBTYh2Qp5dWgxu/p1b/pP2WSxPsPUR3MRZM3w7rh7ivRvToEyxnTXLtFWkzxqWaanOV2dn9DwbfApxuJMfrKG9NPuDpZes11LFO3JMxr2+I1HkdwsZiv9nkbiXU0pYfYf3m/6hqPmuSej9xZRw+ChpqGkfclsIPDrGNwHIBbYH33T0mFxRsc+7yL2aA5hO/W2thqqrF+ztVSg52Es9tneb7yNvfZVUGNOj01t0XNZVL2V6FxLC5GyNqG5pGMc02A7zRf9Q8PBW1PiosMpXeH9qW7PtrvoAfiFaPpqeotIwMD9LjbNp4aFY2NNKL4IIxxwRNLieNuqn4ZWl4a527gD5X1ssv2vo5C0ZI2jLvlGUnffg7dU9hGJ/wB20WIcAAWkWLSBaxHCzdCUdwwegQVem6soHMDMxN3HhYOnxA8lOz9oGtsxpu8kADoVzbWn0QaOrcJQ5nUEeXRV8fZsWu6TXwGgRhlT8Vdwd8rDb/JBmqnD5IWkscS3w482pijxB7TcEsfw9ptfzHitfWPa0WFrrG4o1rJC1tg02Nul+ilSlW+GR0bHCO1YBEdUA0m2WUeq640zD9JWsa8EAggg7EbHyXjZqnDTRzbHuu1+HIV7gGOvpso1dTndl7+j5u1e3pfI54maws9M9HSpilqmytD4yHNI0I+hTy9hNNZRsDnW1Og69FVzY029oxm/qOjfd1VP20xfIWU7Ta4zP8RwPv8ABUcddxdeTrdfKEtkPXsynPHCNccVfceofAA/lWVHVZ9CLOHCyuFSa5jqrulns4u8ly6bWWKacpZTIhNvsuEqQG+qF9CbCoQhARSm3FOkLktQEZ5TTiVKcxcOiVWiGisnrMu4TP8AMQrCopbqlq6IgqjTKvJMFaOoXX8aOqoZYXDqo0hcOqo0ypp/48DkLk4q0bkLHTOd1KjiN73BrdyqOTXLJybOo7QxxtLnO0HG5PgAvI+1mKsqZc7Io4xr6oALvF1tCVpMapg1vowQXD1nePQLGVsNlwS1X1JbV0Ucitc8hO02JOj2cQfko06hvetlBSXJC5NzhvapwGSQBzTvyP8AZXFK2lnc1zMsbwBcHZ+vz35XmdKXHXgKxgmIsdb+H4WE6Nv4sjB6RibWtiez0LS/Kcrh3TfgjqVgaeRwqGGRrm77gjjdWeHY/LHYXDmjh2tvwrkeiq2WAbfW7DoWnq1yzjiOdyGR+jrrWsryixLm9gqfDMIY2zZPSWt6wLb+8EWuoWMTxwP9GJM7HC/Ac3ixA5XHOGXwTwaSWu9Ie7c9Lcpiqwp8jsxLRoBY3v8AJcYNlYyw3O558lc04uuZw2sozN1NA+E5nDumwzDUe/ouKSqLLj9J3H3C1zyCCxw7pBBCx1VF6N7mHg6HqOD8FHKZBqMCxP8AhpB/68lrj2Dw4LeteCLjY6g9V5DQy2uDsT1Pd8QFs8BxYiLK7UgkA/b/AJ1Xt+O1f9EjauXpmY/tDe5tWTwWst5W/wC1SU9aVre1VMamzwO+0EW9oflZSGAA256Ln1lL3t/JWfZosKqjZaKhkvZZOh0WlwV2d2Ua23tsPC/VYU0SlJRRWKeTWU57oTqYjfwngvp4rCSOoVCEKwGEIQgEsjKlslQDZamZIAd1KsiyAqJsPBVfPhi0pam3sUNEYMbUYfbhQnNETcwvndcDe7W7E+9a6tYLHrYrF4k12YusbdPqLLyPKWyjDbH2YzeCsrGXH/NVm8Ti3WkfKCLKprYrrxaJNMyTMfVNTFNQulPdBtyeAr8YWZXhrRuVrv4KKlhDbC4Fz1c47+5et/6FFcdlkzz2WIM7vATDHG91Z1MJkcSBpxonYMJPK3rTaLpEOO58+qnU0pYQ4bj4HwKlNorcLo0y0dOUTgusLx4P7kvddoGu1+Z4Wex3DzC/0jWnITrzZ3nyCuzERt8FOo6wWEcozRba6mO/HiFyyr+m/wCxRoscPmcWtcLWIB36q0/mYibmebKOXspYi55D4gAGjLfP0seNOVnIsTbPIWBji3MSP6G+N1yTgpdIng1VPi5md3A4jwH1ULEGvzkyNc29rEjgDqrTC8RZYRsa0AcABWs9K2RpY46O49k8ELgb54KYMnTn/taDs64uc9n7SPjlP1CopoTG9zDuDv16FaDsqzvk+DB8Xj8LTTZ+qsCPZeTYc+xsNbLE1vYypmkL8zmkne5C9cATNQ9rNXED7+5fVyrh3Lo6dp59g/8AZ8QQaiaR49jM6x81uKOiZC0MjaA0cBcfzKPa587FTIHBwu0ghRVZS+INfoLHoVgT4XLWLtblhboXKEA0hCVAVGI4wGOMbLFw3J2b4eaguxGQ/rPusszPUH0j775nX87qVTz3svl9XrLXY1nCMHNs1FDixvll9z/yrlZTQt8VfYRLmibfcXHwXf43VznL6U3njKZeEm+GTCVHmkXcjlDmK9eTLsakfdUGM0Tmn0kZI5PNj4jkK8Vbi09hZefqYqccMzksmVqI2yEmRuR3+Yz1T4kcfNVs1G1rwwvBJFxYgkjqrqTfRcUtAHSZ8lyQB9fyvG+lLJntXsco6QQsuAMxG548kjcDMur72OuvPTyC0VDgmueXU8A7BXMVIDxovR0uif5SEYGLj7MDe2iWTs/bhegiADRcPpgeF6sa0kbKGDzKfCCOFBmoLcL1CfDWlVVVgl9kcBg84kprcKLLFyN1tK3ByOFRVVCRwsJ1kYIeHV/dMMgBjPX9J/BUKgocs8sbnmMEDK8a6ZhbzCfkpem6fpKgWdG/lrmgH9JOxC4La9nXRRodjh/hXue5zXA65w4ZQOgG67l7Ttc4ZSbDnW3uWUxCOZhLH620vqb+KKGlc61yPJcs6YtbmyjaNVBVenkL9bfYbLedm6XJkvu7vkdAPVH396xnZ2hv+1urj16Beh4VCQM7vWd8hwFbQ0brcrpE1rnJZYhWiGN0h42HUnYLJHEi8lzjdx+XgFYdrQ4xMse7m1HU20+6xTqstNlv5KcnLHpGljZqoDnKsmROjs9pWWw3EleDE7iy8uO1c+zJM1FFUiRubnkdFIVDgEneI4IV8vp9Hc7alJ9nRF5QBCRC6SwyXLh0wChyylRHk8qjkRkxmPQ5J5LbFxI8jqmYJCrztI1uUOPrjbxHQrJ/zRjTrnv0DSfovn9bo5Sm5RXZi4mqpJzay1GDNIjHiSVjcBa+cgiN7Y/aeLF3kFuaFhAtwFv47RzrlvkTBcjzmpp8KlAJbL2sGuCvfTqoxOiJWnLU26AHdUlUpEOJi4sMJKvaGhDBtqrQUoGyHRKkdPGPJXYNNZdS42WXELeU8t0sF0gsiyEKSRLLl0acQgIctIDuqavwQOuQNVpEhbdQ1kho8yxLBnNvos5V0ZB8V7RNRh2hCosT7NtffLusZ1ZKuJ5+zLMz0cthI31H8O8D+VGpaLvW5+iusT7PyR30NlRvY8ENkaSB+4HyuNV5F+kmnx0ZuGWbjAaD1fYbr+89VpjKBysp2RikZG5pLy0m7GuuSwc6nXW6uJYydyvR08FXBJIsljob7TPD4e6dWuafqPusHXEn8rcvj0IOoOix2PZYHWBJHT2VjqK3J5DWSJRvIWhoSstFicINy7XpY3Wk7Pl07hkjcI+XuFr+QXnrRSnLhGextm07Pw7vO2w8VdXUGnGUADhS4zde9RUqoKKOiKwjtCVItSSGadcGjUtCjAwUldg7JD3lxT4JCw3DG36kXV4WXSCMJhEYI0cPQKXEyyUBKgwKhCEJFSIQpAIshCAAEqEIAQhCAVCEIAQgIQAkslQgG3xA7gKM6gZ7LfgFMQgIQpQNguH0l1YWS2UYIwVTsPuqWv7JtkcXHlbBI4KNqGDJUPY2BmpaCVoIKZrBZoAHgFILEmRWJOQ1OxhAYu0AIQhANFAQhQBUqEKQKhCEAiVCEAIQhACEIQCoQhAAQhCAVIhCAVIhCAVCRCAVIhCAUoQhAKhIhACChCAEIQgFCR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2" name="AutoShape 6" descr="data:image/jpeg;base64,/9j/4AAQSkZJRgABAQAAAQABAAD/2wCEAAkGBxMTERUSExIWFhUVGBYXGBgWGBIVFxQYFBgWFhgUFxQYHCggGBolHBQUITEhJSkrLi4uFx8zODMsNygtLisBCgoKDg0OGxAQGy8mICQsLCwvLDQsLCwsLCwsLCwtLCwsLCwsLCwsLCwsLCw0LCwsLCwsLCwsLCwsLCwsLCwsLP/AABEIALcBEwMBEQACEQEDEQH/xAAbAAEAAgMBAQAAAAAAAAAAAAAABAUCAwYBB//EADsQAAIBAgQDBgUCAwcFAAAAAAABAgMRBAUhMRJBUQYiYXGBkRNCobHBMlJi0fAUFXKCkqLhFiMzU/H/xAAaAQEAAwEBAQAAAAAAAAAAAAAAAQIDBAUG/8QAMBEBAAICAQMDAwEIAgMAAAAAAAECAxEEEiExBRNBIlFhgRQyQnGRodHwI7EVM8H/2gAMAwEAAhEDEQA/APuIAAAAAAAAAAAAAAAAAAAAAAAAAAAAAAAAAAAAAAAAAAAAAAAAAAAAAAAAAAAAAAAAAAAAAAAAAAAAAAAAAAAAAAAAAAAAAAAAAAAAAAAAAAAAAAAAAAAAAAAAAAAAAAAAAAAAAAAAAAYrd+S/JSP3pGRcAAADCVWK3kl6orN6x5lG4ap46mt5x9zK3JxVnU2hE3r92ueZ0l8y9CluZhr/ABInJVolndNa629DKfUcURvvpX3qtb7QU+j+hSfU8evEo96GMu0EVvH0vqRPqdI8wj3oexz+D+V+6Jr6lSfhPvQyhn9J73RavqWKZ77TGaqbRx9OW01fo2kzqpyMd/ErxeJSTZYAAAAAAAAAAAAAAAAAAACPicTwNX/S+Z53L5s8fLXrj6J+fybV/aTNvg0eKLvKWkbfcp6jzPbwx7c97eP8qXtqGWBxsKdJcVVTk9XZp6tbLovMthz4sGKOq+5/n8kXj7tmBx9N3cqi4peiSWyVxxuZhtM2teNz+hF6/dYxknqmejExMbhdVZln1On3U+KX0XqcXI51MXaO8sr5YqpK3aCq9nZPoeVf1DNbxOmM5bSjVMxm9XKVvNtnPbkZLd5mdM5vKO8TJvnb+tzLczKNy84nu9CIrIwm3bQiaTMaO7GlxcOrIpivFe6Hjb8bo0ikjN66331Jtj3KWSpPyZPtTBplw8W+hPRvynTUr3a3EUnwhNwud1afO6/a9rHTj5mXH8/ovXJarpctzuFSybUZNbX09z18HLpkiIntLoplifK1OxqAAAAAAAAAAAAAArMxx/C+Fcjxufz7Y7dFGV7/AAhLF1N02edHK5MR1RMs+qVhl2P4+7Lf7nqcD1Cc09F/P/bWl99pTMRSjKLjJXTWp6GfDjy45pkjcSvL5p20x04Vu9H/ALeipvVJpRXF7O/0PEz493i3xHhz5N7QMFmUnHWzvqrq3pdfc58uGLePLLUpkcxSt39+S1Zy0wTM+dfhEVmZ0l4jGzVNqFS2m3Fbzvr9Datb07Vmf6/4bR9MahT/ANob1bcnflGVvdpFbRvyxtHy3VMa0/0ytbTQTPfwhsWZRcbWtItMxoYf3xb5URXLEG2uebNa6WfJl5truba3nCWr+9hv5hG2CzlNbpc9zSImY7Janmd/nsIx3+yGcszjwpcRpOK0x4TpqjmbvpN28mZe3k8aO6TSzHq2/YtGG/yalnSx6XiXjDaINS3LNU/luZ2pY7s8Pjqa5NSvuny8jKImsflGnWZTnr4bJSl0XC39UdmHnZqxrUz+jppknWnR4Wq5R4nHhvye57HGyXyU6r11+HRE9m46AAAAAAAAAAAAHLZ93Zt9T5r1TDPXuHNkjUoGFzn4e6UkcXH5V8Md43CsW09ynHuVaMuV1fwXP0IwZejPW9p13Kz3T85z2LnUw/E4d3uuzvJrV25WPT5/qP1zj/hj5/P+G17TH8nOY+DxsFSqvhqU+J0pXSUr2vCcX4rdFcPJpy69EzqY8f4U319nFVcS6CaqRfdk01+1rdNf1sRFf4JRXXy20s44k/026rd+VtTG2Ka/cn6fDHFQq3ToRbVr3i++3bXu3v8Acbxz2me6l7RPaEWWezg7SlJS5puSa87lf2aZ8M+lMw/a+S2k/WzX1uVjjXr4k1Kxp9pYz0koO/7o/wAmZ2rljzCO7W61Go7OMV5Xj9mU9zJX4hGmFTLKM0rTnHy7y/3M1rzentaqYlFq9n3fuTUkut4nRHPw/MLdUfZ5UyarFX+HdLdxbkvozoryqT4mE7aaeHd/0/RmsZLT4T3SJ4SWll9EWtN/g7pVHLajta69ERq8mplOp5PL93u/wW9q0rdEp8MibVuJt+pacE61CfalZ5f2UXzXJrxN+Vow/d1mXZJQppWpRv1au/qduPj46/DWKVj4WaVtjdd6AAAAAAAAAAAAGnFYhQjxP/6Y589cNOqytrahzePr/E1cVb1PneRy75e8x2c9r7UFfAq/d4mnpwpXZjx4rlt0z5Vjv2XuRZG7NT44LSy7qv8A4tPsz06ek0vvr21jFvyl9oMLCFFPhTa0UnrL/U9drmPq2CmHidNY79o38/1MkRWmnIY58bUIx4pPZLf35HzXGx232YTbvqFRieyVaTcuNa7p3lfzfM9evK6e0xtetphzWPySphp8Tivh31s9k9NV5noUzY89d18x8NJ6b17eVrgMZoonDl+zmleYeqm02oy/xRUtOl3qc1onxs3MIWd5DRrLipxVKp5WhLztt52NMOW2OdTMzH57p6mjJ+w0priq1OHwhaX+7Ytl5dt6pXf5W8vM67IzoRc4Tc0t01aSXXTcpXkz1dGSupJhjkOSV664lLghybu7+SRGXJSJ6Yjco6dpmY5ViKHeupRXNaW9GYxelp6bRqUTXTRhc1a30v0J9nU7hXSTDHRf6km/e/qTXJmxzuskdk3Cqi3e7XhxO3odeP1PJH78NYuvstp4R245ST6yu178j0+P6lxcna06n8+P6ta5K/LqMNlVFJOMU09nvc9asUmNw2jSXDCwW0UX1CW1RRI9AAAAAAAAAAAAAAA5TtHj38Th5LQ+Z9UzzbN0/EOXLbvp7gXGcd0hgrXJXUq17qyrioxneL2ej8jyL5ejL/xz4lWO0u7pyuk+qTPu6zuIl3Qou2X/AIIt3spq9nZ2aa382jy/V8fXirv4sxz/ALrlssrQXFOPzt26qKdrX9D529YpOqueNR4WWGqwd+KaRbDWlt9c6hMOZ7T4pKDlZO3J7NNpWZXh98szHhHy5PEUuC1SGtN+fdfR/g9G9NomEzB43xOO9JhVdYfHaK5WZ7JTKU4aOLcWujaK6r8I0sKleVSLjKXErWvzX8y1q9ept30tufljg63w0op2ttdW2+hx2patuqspiyVmWL41dq2np5jlZrZbRa0alMztSZJk1KTc6mqbdo3aVuuhpbN36dkalY512epKCcEovdWbafg77F8sXw6mZ3Ek1hRZbl85ztfhtu9zPJkiI7d9o06ilkbjC8Jy09hGLJavXHhbo+zXgc1q0Z8PE1Z6p6pry/Jpxedm49txPb5gi01l2WWZpCqrbS6dfFPmfW8TnY+TH0+fs6aXiyedq4AAAAAAAAAAAABiZ0NLxMF8yOeeXgiddUK9UOS7V0Ly+JDW/wBfI8b1Pi+5PuY/lhlr33Dl5Yia5Ne54n7Pl/LHutMhy91JqdTuwjZu56XD4Fa/8mXxHdelfmXcf3pC9rP6Hqz6vhifEuj3IR834K9CcE9Wtnvdao297Dy8c1pP+S2r10+WUq3wpKm3wpyaTb2bf6X01PDy4vO47w5Y+y6jhZ8ai9Lq99NupyWpH2FvhsJDZRTfV6sildzqqYRM3wFNqUZQirrXRK/mL2vgv3+ET2fP8bl0qM9Lyi/0v8PxR6Naxlr1VTrcNlFy3a2ML4Zj4V6UyniWc1qITaOLaKatUTaWPurMt19tSJVGrG1k9Oj1XsyOiPgbqFJck0uXDqv9L/D9DK+GL95/smGnFzqRTdnKK/bd29N0Urx5mdeU91dl2ax+JUs/m+yVyc2C1Yg3qV5TzmSTSej0sVpyM1YmlZ7T20vFlXjsW5Tultoy1qa7SpLdhMa42adpLVPo0Upe+K0WpKN6fQchzRV6d3pONlJeP7l4M+14HMjk4ur5jzH5deO/VCyO1oAAAAAAAAAAHkpWV3siLWisbkc/jszc3wx0R81zOfbNbor4c17zLViaHDDibMcvE6MXXKsx22h5ZUU6qpT1jK/v1J9Kzz73tT4n/tbHPfS6/wCnKN797y4mj6L9lx73pt0Qi5zGNLghFKMd/GT2u3zt+TyvWLdFa1jwzyzrUI+H7+i1Z4uCs5J1Xyzh7i4uHg1qaZK5ONeLx2mEzuHGdqKVrVlFOE9Jrl0ue1mrGWkZq/MIvG46obP70U5pwVrxit77K255l8e43CkJlLGSjrexhETWd1nulNjSUu9Ubbetr/cyvHVPVZH82VXLqMo2dNW3579TSmS9O9UqfGZDZvhXEuXVeB6vFzRyI1PmF4jqVjwdnZ3XmWvghWaPHhei97nLfBCuh0Gjntg1CNNlGLM/ZlCXTqSXOxSaWjwllLFbdVzMbTMdzTOWGpT1klxfuWkvWS39bmkZLRHedx+RHr4OUE3Tl8S3y/pmvfSXp7F6Ux2ncT+iYlBoVns9Hu76amWSvfco23upZbmPTtWV12OzTgxUYt6VO56vWP10/wAx63pOX28+vi3b/C+G+rvpR9W7gAAAAAAAAAAi5mn8KVuhzcyJnBaI+yt/3XC16zTZ8XaLRLjR6mYzm1C7beiRW2TLkjpmSZXOT4NU5qpOd5LZLZXXXmdfF6eNf3JnuvTtO5dHSzNXsz2MXrVJnV47fdvF1P22pNwhOPy39UyfVsPvUrarPNHy5/AZg7b2aPnscTSdsolvxuauTV5cWlrHZab5p7ztM2mVpDJXUwSUlrJSdn0bdj6Hi4Jrx61s3rX6dS+a4qjLD1OCV1G94ySu46+OnoefmwzW34c9q9MrDNs1vVw0IvSSqSltvBKybXmmcVcH02mfj/6RC5o5hexzWx2Ql1M57nBZLx5l7Zre17cQmZ7ab8nqy44zlF8N9b6XTVtE/wCtCnByRgzVyWnx5TSdTt0by/D1trX9n7M+pxZcHIj6J3/3/R0xMW8KzGdklvFlb8TfhE0hVVsiqR5XOO/GvHwznGgVcNJbwfoc9sevMKTSWv4UfLz0MpxwjpY/2fXlYynDCNM6dBlZwbRp7wvbdHPbjz8IasRSd9lJdHuvJ8iurV7T3hVDrUkvllbqrpr/ACu9/RkxSLeCe6DTq2nFwfeTTXW6d14PY0rWa6tHwr/J9eyzMI4iKa0sk5LXST5eWn2PqePya8isTX9YenS267WZ1AAAAAAAAAA8nG6sRMbHK5xlErtxi35HkZ/TYtbdWFsW/CiwGCdJzqTXebtFPklv7v7Hlcnj+z/NlNelYYLHQUrz2MMGTHW28kdkRMb7pdbOofJGyNM2bHb/ANVdLzePhY5ev7RQafJ6P8Hsem7zcea2+J7NKfVXupMVkFSLdqTfjBx19HsUv6dO/Cs4kXKcHwV4urFxjrxJq7W1l489jKnRxsse72hWI6bd3W1s3Xyq68dL+h0ZvV6VnVI3/ZrOWPhyHabL41k5KPnbX1RlX1HFmnptGp/szm0WcJXw1moTdmv0yW6128V4FclZpP4ZzHSsMRWjSoRqTkk3dKzvxNfw7r8HJ02tb6URO0zsm/jSdWeqWkVy0+b8GWaNfSnTtIQbXEUpgma9SdH9pdOUZLdP3XQzre2DNW9f9gi2p261M+2ju7BxT3Q0I9XAwlujO2Oso0h1ckg+nsZW41ZNIVXs4uSRzX4MT4VmqurdnKi/S/yc1uFkjwpOJGlk9dcr+5jPGzR8KTjllDK63/r/AK9iv7Nln+FHtS2/3NXlo6cLeNzWvCyT5hPs7Yw7Exk7yi0/4ZWJ/wDFTP8AFKfYdVlOWxoQ4Itvxk7vyuepxeLXj06Y7tq16Y0mnSsAAAAAAAAAAADm+0eEu7o8n1HD1TFoYZa7cvWw0trHkTiqw03YHLpN2sbYsE27VhMVmXeZbg1SpqC9fM9/jYIw4+mHXSvTGko6FlZnsYKnxtLiTST6X018NTg9RpW2Lcx3+P5s8mtOYliLPU+QyWtS+rOaZTMZGKhGfKR1cnDWMdckfKZjttymbZaqqdt1r5XPQ9PzftGGaz5r2/T4WiOqHLYrDOcXTmu/FOzfjbb2Xsi1bTit38M4+mW7shmipQ+G9LXTvy1M81N36lpdbSz1rSE91bTn6HNN7441WdI3pKwrqfqlCT8NLsxxREW6roh2eRY51afe0nHdeHJ/j0Pp+Byvfx9/Mf7Dqx23CyO5oAAAAAAAAAAAAAAAAAAAAAAANdajGStJXRExE+RXyySF9JSXhdfkwni45nwr0QlYXAQhqk2+rd3/AMGtMda+ITERCUXSAQ82o8dKSMOTj9zHMK3jcOAxkJR31s9+qPludi6q713ccw1/ElJWu9DzenJMaF92XytzU5TVotJRvzfNn0PonFvWtr2jW9ab4q/Km7UdnWnxJWa1TO3k4DJTbkMbgLqTjGKqLVt6cVvHxPNndZ6ZYeF72NyqdPiqVkuNpcOt+GPXwbMMtqz4Wh1dHvOyav4u1zOlLZJ1XQ9w2KlSqp+NpLquY42e/Hz7/SY/Ca2msuvTPsYnbregAAAAAAAAAAAAAAAAAAAAAAAADVicQoR4n/yzLNmrir1WRa0RG5U9XOJPayXu/c8PL6tkn92Nf3Yzln4a4ZvNePmYV9Uz1nc91YyyuMFi41Y3Xk10Pf4vJpyKdVf1j7N62i0bVeZZDxNyptK/J6orm4tbotSJRMJ2cqX78oRX8Ku36ttIxx+n0rO5VjFDpqcFFJLZaHoRGo1DVHx+EU4tMi1dwiYcFnGTcMuJLVX0/cunieVyeP8AMeXPkp8woamMlRajB917XvZNbx8DyJr5Zwzed8W6szlvTfhEytcvzCP6pSv4bsthrWk9d5TD6HllbjpQk92kfXcXJ7mGt/vDrrO4SjoWAAAAAAAAAAAAAAAAAAAAAAAADmu0uKtLh6L7ngeq5p6un7ObNPfSnw2LjfU8bFeu+7KJTcbiqXBeMrs7eROCcf0z3WnT3szin8e3KUWn5rVGvpEzXNMfEwvin6nXn0zpaq+IjBXlJRXi7GWXNjxV6rzEQiZiPLKlVUkpRd09nqTiyVyVi9PEkTvvDM0SrM1wSkjO9NomHE5jliu4yWktP5M8bl4JrPXVz2p3cJVwFSM3G+ztY86cldeHPMr/ACXD23POz33PZNbPreV0uGjCPSK+up9rwsft8elfxDupGohKOpYAAAAAAAAAAAAAAAAAAAAAAAAOX7U4Zt8S6HieqcebT1Q58te+3J1Kb6niU4nV5YxDC9k9zb9jiveE6dL2Pw7tLEVO7CKdm+b5y8raep6/p+CMcTlv2iP922x119UrPFZ9dWpqy6y39FyKZvVomNY4/WS2X7KecVK97vxvr7ni2nc7Y+fLqMlxaqUlb5e6/RH1PA5EZsMfeOzqx23Cedq7xoCpzHAKRjekTGlZhyGc5Hd8S0a3/iX8z5vm8O2Ldq+HLkxfKf2dyW9RX4VGKTas3Ju+13otvqZ+mcL9ot1Xnx30nHh77duj651gAAAAAAAAAAAAAAAAAAAAAAAAA0YvCqasyl6RaNSiY2o6/Zy70cfVP8HHbg132UnHBh+zKv33G3RJ/dlqcKsT3Ixw29pFwUY04q0bq/ktfvYw9VmY4/THzKMvaunLvEnzHU5k3D4yHw5J/q5HVTJSMVonymPC67Kz7sl6nsej9scw3wr89lsAYVIXREwI6wie6KdET5Rpuo4eMb8MUr72GPFTHvojW0tpoAAAAAAAAAAAAAAAAAAAAAAAAAAAAAFZntDip+RyczF7uKaqZK7hweKw8k9j5S2C9Z1pyTD3C4WTezJrx5tKYh3WQYP4dO73f2PqODgnFj7+ZdOOuoWh2tAAAAAAAAAAAAAAAAAAAAAAAAAAAAAAAAAAAHjVwK+tk1OTurx8nYxtgpbzCOmDD5NTi76yf8TbXsTXDSviCKwsTVI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ttps://encrypted-tbn2.gstatic.com/images?q=tbn:ANd9GcStKDFhgZqrgm4GhULqi4A7UIulF6nKFHC30lJkx_n-8FSMfhJg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4830" y="596333"/>
            <a:ext cx="3493477" cy="2560105"/>
          </a:xfrm>
          <a:prstGeom prst="rect">
            <a:avLst/>
          </a:prstGeom>
          <a:noFill/>
        </p:spPr>
      </p:pic>
      <p:pic>
        <p:nvPicPr>
          <p:cNvPr id="4106" name="Picture 10" descr="https://encrypted-tbn0.gstatic.com/images?q=tbn:ANd9GcTIFv5hMkydN6iDy-lvZ4gflIi8YMSg2wTfe_QnMORJdcoX5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7606" y="3797453"/>
            <a:ext cx="3384794" cy="2535330"/>
          </a:xfrm>
          <a:prstGeom prst="rect">
            <a:avLst/>
          </a:prstGeom>
          <a:noFill/>
        </p:spPr>
      </p:pic>
      <p:sp>
        <p:nvSpPr>
          <p:cNvPr id="4108" name="AutoShape 12" descr="data:image/jpeg;base64,/9j/4AAQSkZJRgABAQAAAQABAAD/2wCEAAkGBxQTEhIUExQUFRQXGBgUFRgUFhQXFBQYFhQXFhcYFxUYHCogGBolHBcUITEhJSkrLi4uFx8zODMsNygtLjcBCgoKDg0OGxAQGiwkHyQsLC8sLywsLCwsLCwsLCwsLCwsLCwsLCwsLCwsLCwsLCwsLCwsLCwsLCwsLCwsLCwsLP/AABEIAOEA4QMBIgACEQEDEQH/xAAcAAEAAgIDAQAAAAAAAAAAAAAABQYDBAECBwj/xAA5EAACAQIFAgQFAgQGAgMAAAABAgADEQQFEiExQVEGEyJhBzJxgZGhsRQVI0JSYsHR4fDS8Rczcv/EABoBAQADAQEBAAAAAAAAAAAAAAABAgMEBQb/xAAoEQEBAAICAgEDAgcAAAAAAAAAAQIRAyESMQQTQVEiMmFxgZGx0fH/2gAMAwEAAhEDEQA/APcYiICIiAiIgIiICIiAiIgIiICIiAiIgIiICIiAiIgIiICIiAiIgIiICIiAiIgIiICIiAiIgIiICIiAiIgIiICIiAiIgIiICIiAiIgIiICIiAiIgIiICIiAiJ1dwASTYAXJPAAgdolco+OME2v+r8raflb1X4ZbD1CaGZfEXDU2VVV3P9+2nyx3OrmV88fyjcXKJUsP8Q8E1RqZdksNQdwNBAtxYk9e3SWijiFdVZWBDAFSCNwdxaTMpfRuMsRElJERAREQEREBERAREQEREBERATgmcyAzvGMrdhMebmnFj5VFTFXFKvJnbD4gOLiUPFZ3vaTPhjMLm3ecfF8658kx+yNrRERPSWIidXcAEnYDc+wECPzvPaGFUNXcLfZRuWYjkKBzPNPEHxGrtqSkqqj61p7A61II1M1/SbEEC3M0sfi3xj4iqagYo1qIcqoVXY+kKeTpU/8AMigAppK4IXQVD6VXkix7EWBFtv0nBzfJu9RncrfSGehUJRVAvvcU/UH09LfWYqd8Q7KSae3ygXUsOlzzew2Fv0m7mVZqdEUksoLG7WBJBNwA3IBNvxMXkNUZVuTp0r6jbbe5OkbDk39plOTyx8p0o7ppolUIcbAbhiKgvYkXuVI4sPeZsLmTioGplha2nUxHlkEklAPe1r34nfH5QAE8slgh1FgCAdiLKTuRv7SNxNNlIchgGXhTwT3JkY8u7oei+HfiGmGQrinq1Azf0jYMdrhwzG3BsevO09MyzMKdemtWkwZGFwR+xHQz5f8A4NqiupLclgoAsSux3J53kxkniOpgqb0qWtWq2RvVcklunRDY2uLzs4+XU7WmWn0jOZ88ZF4vq4euWu5qbAhyzDT12J34WXXB/Fv+oBWogUz/AHISGX6htjv78S85sb1VpnHqUShUviIHxdOklMeSzrT1sbPdutug/P2l9mmOUy9LS7IiJZJERAREQEREBERASE8T4fVTuOkm5gxlLUjD2mXNh54WIryLG3BkjkuOKEGd80wB1N9Ziw2GsJ8/+2qLTjfG1KmlyLmc5B42pYjY+kysYfw+te95pv4fFGqpUkWM9PH5HJJMr6N166pvKN8VMTUWlSVWtTYtrAHqJAGkau252nOYeLfJpADm1pRc5z2riQgYiytfSTtv1txedOfNjcdQyy60j6+CV0UroBP+ZVdfoDNasKwUGoQ6KdOrlkBPUqbW36/mTeIw3HqWmCL2Fufc3v8ApM2CwVFU9bgNcFla+mpc7aTax3tPJn8VVczbCvTZkqIxAK2bfQwPBBH1najR0MELWaoxJtsEAXhbb9d795Pvl1SnUcuS1InUNwbi+1x06zSrYNHxdEWsNNQjsWJU7/aWnV1L/Y9typmv8OpARagf0DU23ykswHPb8So51iCzUlsSLh3HYX/9yz4rLAK5N7hFIHtc7/fYSm5rjSru3U3PsFG2814tW+k6bIql2dgRpuAun0sx2uBYbnbb6GZMtwz7rUSyNc+Zp1EWHVSN136fmc5eoqIlWmqvbfYEFCttiCed5L4az/IXRhs9ha4A5A4U89+PrL58mp3/AMUROEwLBntUppT2Uu/BHFha5uPrYTLSw612p03dmYqSugWClTba/IsLzYz6gVrU0SmQraahJudQJDah2udvqDLDSwGGp2qMwpOwIFzYqP8ALf8A6JnlyXGT81bSqUstZKqDT5jMQyadRZbMN2BHo/45nsOS/ECgUC4lhTqj0tsxUkD5r26m+08zz+hpUNSemCfVqDkt6dxc26jb7zTyWooAeqxIe5ZjfSNyCo/8prw8+U7JdPoPAY5Kyh0JKkAg22IIuCO4mzPKfh94hrnFDD0wrYYliFJ3ooFv6b76b2sPf7z1OlVDC6kMO4II/SeljluNZdu8REskiIgIiICIiAnBnM4JgVXNEVXN5C4vGooIm94oxy67Ayq5lSNrz575HWd0pUhgM2Kk2mnj8yfVdvtI/A1bNvN7MMShFusfUvj430hBZxjdciKDm+8k8bR62mmuHB4+p+034r9lcmXG4Q4nTZ1Swsx7gd+8z4SvoC01YMovrDjp3G+0izjLKyrtfYk7Wmkag/tuG4N+DLcknpEes4FPNogix26dpCZnk5AWqvKte36H9Jn+F+ZAUzScG+ptPYWGog/rJfO8SGDgAD2E5ZjMbva6rZi1qPmLsTqVvruQTPMs/wASSCvTsJ6phaHmU61Pve316frPHszchmDcgkH6g2nZ8Xukb3hTLqz1E0ioKZOpyNQUhd9yNjvtPR8mrl6n9S49TAEixFuBfrKv8KsU71a1JmbQEBG50qdR6ff9Jfciwvoq+axazHRvuLXtYnvK/K3c9XSWviVK1tFzot5jWJ0jeyrbpwTKrmlQ4muwW5A22+VVUblm6dZcaWGLtcqSpNyLfMBwCe0261WnTYgLTUt8w2BO4ubCc8ymKNK9T8IUkCiorFTsrPVZQT9L7Le+1jxIDxKlMIiBFuBYFWqWpsCNJsSQy+4l7xmNcDSzqqbgWVmb2stuf0lM8RstO6ojixV1Yt6m0i12Tr9pfizuWcRl16amUJUDBgdwLFkudIC+3tf8y7eAfFa4Z2SsQtJ7uTYsQ1h/hva9+DKTlmLNYAUlCkc6rBXa9yAB79PcCaVWg6XekLpcg6QboC1t1txcEX+l53cWVnv2idV9RI4IBHBFx9DO0pnwyzw18OadQsatM/3bnQfl39txLnO7G7m2suyIiSkiIgIiICV/xTnIpUzY7zT8aeI/4ddI5nnNTFVcUbsTacvPzzDqe1bXFTMWdyxM3f5kHXTNPFYLy0JkRkNfXVI7GeVlPLdVSGMosBcSJpYs6rNL8cKug37SgZ1QC1LiOOS9VFWSnSDJNOmwoXqEBjuuk8fWaGCzYhQJ3zCqjqoJNypYfnpNMcfG2VW1C42pcsRa5NyOh+k64esCLWH0P+hnbEoW+X5VsAeLf7zKuU6x6W39oy1vtOK6eCqYKahYMhJI67rYGTON0tsm567WkD4JwtRDV172QAH6t/xLBQ2JJ4nPySSrVs0MqFOnqvva5/eeEeKVVsTWZPlLki3G5uf1nt2c5j/SK9xaePDK2qVdCjkkH2F9zOn4usbckJz4d4QpRZ7WNRtv/wArcD/WXfCpew6dfea2XZeERVAsFAA+0y4nEBBYHeYcmfnnalsZ54gWigRAC/A7D6ykiq9Z2JDH/E3F/ZZtZ54kp4VfSA9Zuh/c9hKjj/EFeuLEhFPITa/1PM3w4rZsXWhjRelTNUhXYIDyO3PTcW/Mzplz1q7orK+ghdTAE9ja/HSVLIsUgQU2VTwLnZgdV1ZTxsbbe0suHxuk13tpLLzbcMxCtt1sReU5Jcb0r/NxUwoXWm2tG2IsNgBe5HJvIqsVqOaSahYnUD8/pb1MfqTe0xNhmLswcX1LbgbLxtfjnabuQroepUqXNR7jYC5F+AB1PbsBL6sm/uTsyjOK2Eq2UnXfSjA7NTJ4t7269p9BYSrrRG/xKrfkAz5xzB9VQMVtqIUAbCmL7G46y++Ac5rrVpUEZqlK5uDbrydRBNhzYHpO7h5Vsenq8RE7GhERAREQPIPijVtWF5BZdmAUWEvnxL8ONWXzE5E8pCtT+YEW5nmfJ475bZ3qpvPsz/pn6SL8KLZi3Xma4rCobEyfy9EpjkTlt8cdDbxmbFRaU/M8UWJkhnuKBPplfZ5fhw32ra4pVTcDubS24+mWChbMEC8W++8pbmWPwpj9PmLpD3ANm42/adPLh1tVxVqqy7oQRzbggRQrlW/pgsPeS2IxWX1LeiqjdQDsJYvCmQ4eqPMplzTU+rUNyedM5M7+VpG9k1JhQVmXSz+q3Yf2/wC8zFLCSdakSewmEYbW1hxOTK+WSaruY0mc2UEngAC5P0mbJ/Dpp3dl9bfa3teXPLMsRWDWuwuL9BfsJjxaMDNd+OJpF4fAqfmIIHQGUrx5mgR9FIC6iygdzyT+knM8zspdafzcXlP/AIcC7vuTvvLccnuisjJWdWqOSahNzeaBFpYcQKtZtNBGbptso+rHYSzeD/AaK61sU2t1IZUXampHF+rEfidn1JP3VKIynwwKVMYjFHSBZgnbfbX78bCSGUv5jatNqeoWUj5rvdmaTvjBU1hGPpXc+56SAqZoUGmmhseyneclyufsYaNIBmqVaRs+vSAbEEcaV5Nuo35mnUqHUSRoUIdYsDsGFtP+YkdeLyey3D0anmGqhJChwNwVLc7fUXnVqFMK4qagVsdWx1bhhcG1xdrcy05ddfdXSs1WKncgBe5/Iue1xLf8KMwpnEjzKlmOoU/WbMTsAdt7jge0p4pM6sjFWdXIV1JNwb3uvbk8dZueDMO5xlBKLU9S1SdbmykKRwGAO9hZRubidfDJMpfa230ZERPSaEREBERA6VaYYEHgym594VRgxAEusxV6IYSLNj55zbw49JyygyDxmNddjfafRmLyFXvcCVnMPh9Tck2mGXDjkpcXiAxl+ZhrYkT1yt8MV6TX/wDi4SJwyVHi8mRixsBL34PyFtFRzf5eBzLThPhuFN7S35Pknk9LATS4TXafGPMsn8GVcQNY9CB9JZwfe5A62sPzPT8hoLRX+G0gKtzTZRYOpNzqHRxf7yY1bW6TVNAC5A/73E8Lkz1f09wk0YjDCafl6dvzJGo9lF+ZGs+ozPLW+itzDVrbCa+a5hTQEMQCRsTOQukX6fvIzH5cH9VS306D2l5dTSFLq0jVqMyg2J2m4mTLb17+0nmpAC1NfaY/5Wzf/Y4Udl5lfO+ohGAqgsoCgdp2XFHpOM0SnSYBRcW3LHcyKOMUbagPuIktSl8HhqWvU4uf8xvMubYrDrYvptwLHg9tpDPWRV1sGZepWzW+tjNQ4vDVQxp723ZdtQHUgX3E18eu0pAVKfmagfSyixvsQpvsROc8wAYaqYNwQlQL6iwHy2HHIEisaF8ldBvZtr3BUkce3H6zkY4LTZNdiUsNBsAbkqBfoNxb3lLjr0baSUqbVSyi1Rr8cWK2P3vbbtOrZetHE4en5y7ul2DafLN+GI+X9/xIlMws4YmysNytxYg2G3QWHTqZk8J1KdLEprBZPOSo9+2onk8ncE+wPedvDx5S91Xb6UiInrNSIiAiIgIiICIiAiIgJo4ytc6R953xWKtsvP7TUVfzPM+Z8qa+nj/X/StrsJ3fYe3X3mPVbnmaLVmb/vE8zehmquWPtOEoj7dZ0NdR9ZrV65bjiKq3/NRre0z4kgruLyGoVQsz1MzSxuw43lsP1dVO2t5wGsra6/eQ+NzIlrKLnr2mnmedpqKq1r9BsSO9pDVvElFRYm35k4YWe0IXxIzioxd2YdrmwHsJD09LC/F+LiSWY+IKTE6DrPHBFvuZD5hnLW+RSvBtyJ1443WkN+jrp3KMyjrpPP26wDUY60qm6m9tv1HUTX8P5qtrE3U7Lfoe06YpLM2ltB5BHBk61dVKXbMwKfqHqO23pUEbggkmw9veaYJbRezK3ykGzJsOSPc8+xnbQopUg4DuQdfTS25/b9pGVawXiwN9IAvfvtt3vGOGP4VbGKoDTdRvpGzWNyCQeOCdv1l8+EnhylXWq9ZFqIhULcFbtzwDuLW5lNy7CGtUSkoLMWVBp59RFx6uwN57j4N8JpgEqKrs5dgxLC3AsBa57n8zr4eP8xbGbWMCIidjQiIgIiICIiAiIgJpZpWKobC+x/7absx16WoEdxMufHLLjsxuqKdhqtVbkb+1uJv4XNrbVBZu4G0zUKYUkHnidMbglcT5z6OUm4rrTYrL1mjXqW+nt0mPDYlgfLffsZ3rG5sJXGm2BiSbzFXrgTvUN9h+Y/hwm7bmaTHaqPrVGIux0jn3/wCJ514j8Wanalhr3Gxc9Txt/vLJ4gzap5jKoFluN+p/2lIx+HqO2rSoPXSLbT0OLgkx390ImqXpkkv6jyb7m/vNaq7MjH+0bTLicFVuTYkdLzGoqBSpU25t0M38KNalcH67iZAx9Vzt+857khgf7duJqpSZiwJAAF7nr7D3l5hanTrRrEA9rgyawuJLJcgkDe/bfiQS77W4kphqg+Vfl21n37CV5MdlTFHGANv6rX2I23HfrYbTX/ibEgBS7cDqNX7RmGGDtTWipNxoZRuS17z0n4V+D6LK9bFUW81X0qtTZfSL309d44+Py7RIlfhr4Dag1PE4i61FBCU9rAMB6jbrztPSpwJzO3HGSajSTRERJSREQEREBERAREQERECHzjCMTqp2v1ubCV1s78ttNUFSO/H2PWXHE4fUJX80yDzAQRcTzebg7tnX+EVoV8WjaWB3E23bXYrsLbyq4jwviKRvSY2/wtuPz0k1h8PijSCBdJ4LbGw9vf3nn34+dz9KVmxGPSlte7ftITG48vtwP3+slcN4Sflue53Mk6PhZRzvO/i+PMRRatC/Sa5y8npPS08PqOk5/kQ7Tp8aaeXPkp7TE3h89p6x/JR2nDZMO0nwTp5G/hq/Sa7+FSek9fOTDtOjZQO0mYGnjNXwcTe2018N4JqJsrC3W4ntf8oHacfycdpbxTp5l4fyV8PVDg377ciepZa91BHWYmygDpNvCYUqR2mkTEpQYzbUzpTQTJLJIiICIiAiIgIiICIiAiIgIiIHBUQBOYkagRESQiIgItEQOLTgoJ2iRodPLEeUJ3iNDGaInAoiZYk6HAFpzEQEREBERA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10" name="AutoShape 14" descr="data:image/jpeg;base64,/9j/4AAQSkZJRgABAQAAAQABAAD/2wCEAAkGBxIREhQUExQUFhQVFxUUGBgVGBcXFxcZFBQWFxQVGRcYHCggGBsmHBcVITEhJSkrLi4uFx8/ODQtNygtLi0BCgoKDg0OGhAQGywkICQtLCwsLCwsLCwsLCwsLCwsLCwsLCwsLCwsLCwsLCwsLCwsLCwsLCwsLCwsLCwsLCwsLP/AABEIALcBEwMBIgACEQEDEQH/xAAbAAEAAgMBAQAAAAAAAAAAAAAABAUDBgcCAf/EADkQAAEDAgQEBAQEBgIDAQAAAAEAAhEDIQQFEjEiQVFhBnGBkRMyQqEHFLHBI1Ji0eHwM5IVgsJy/8QAGQEBAAMBAQAAAAAAAAAAAAAAAAECAwQF/8QAIxEAAgICAgEFAQEAAAAAAAAAAAECEQMxEiEEEyJBUWEycf/aAAwDAQACEQMRAD8A7giIhB9REQkIiIAiIgCIiAIi+SgPqKDj82oUATUqNbEWJvfYQL3WvYzx9QaSGMqPdaAdLNRO0ajPW8clVySKucVtm3oue0PxKkkPokajDHAywTIaHO5mYBja/abPwp4sdiHBlQMl2vSQdJhvVp7EXCo80FJRvtlVli3Rt6L4F9WpoEREAREQBERAEREAREQBERAEREAREQBERAfF9REAREQBERAEREARF5c4ASdggPGIrtptLnuDWjckwAucZ/8AiD8ZjqeGDmO0lznGxDCJDmxtIv1tHMKF468TPxLgykYoNuTGovMm4Fi20i+09bLTa+KqjiLw1gngafhk6uUEWcdLrmZtZYTyfRzZMtukZMdW0ODnVKrnsaA5zjqfTLoLJZaRHK8fcSnYOpXbpMsBLQRAJGkSKhN3XBA9dlAZiCGF0NFQE6Q+7uI6nRxQTaLAdFH/ADkNbraeLia0m7wTsRuQI2tBhcspvRzmV2A01WnWQwapGouL9JmwDbNdxASBsRGysKOJeK38EOFPQASZADpnTJbIi23VYMOS5pLXNcCRfUWvmTpY+/EJMSep2leqxJDSA8aTsbWby0niAmNzfUbLCVN97IOweEM1L6Yp1q7KleXG0TpBtPUgc4H7rZFwfLsfWa4VT/CMuDqgEPc1oNmHSDEH78yuq+CsSTh2ipiGVqnzGHSWh3ytMkk259V3+Plc49nXiy30zY0XwOBX1dJuEREAREQBERAEREAREQBERAEREAREQBERAEREAREQBERAfFzX8SM8ra34dmoU2tZqLCNR+JMmxmAL6ea6Hj8U2lTfUeYa1pJK4BnGKqOdVqEvqHU4XkgOmdWgbiIJEEctlnkdIxzSpUiHicUWhrBD3neWk6QCTBg2sAN4tPO80u1M1AgvDLmYnSL6WuAA2IGrlsVC/MRwBw1uDgHFxa0w5o1S2b6rC5EBR6tZr6haxjq1QHrBbpnSRNj1kbRysuVq+zmoy0cdSNQu16qhGkBktDnCC0kkT8waN+Q9JGGytoeHOgtuBIBcG3uA0EFwuRJBIWFmJdqLS6gCBpfP9Q49X8/0yZ5bqZh6jhTh8MGoQGkwJs1/w2m8ne527LGdlWeWFtN19DxBAgObTcCJpl7RYbETJ3EqFiMU7VLWVC/S2YcCSLamv6QBAIvcXXvMtHxS2X6hxNf806iZYdQsO1xfkpdDLqVRx0sqtFviuYdIM/MQTb0krKMktg94nOaVcj+HornigNE2gCdXW/8A1KsgSI0Q0kABo5ENBN3ETaBAESfVUGIyui0EioQQ4gFxa54jsI1DkbjspjxSLYY99bSANiCXADZpmIMgC+56LSLUdEMnZbnT9bWMqPZJLoBe0tLQd2zGmwtzXUfBOe1sWKvxQBo0RDSNwZNyQZgG211yXGYZ0cDDJDS4ubpJeI0EB0QQBMgG8Dmuh/hzmTSXM16i4NjnOkGXEiw3APeNlvhyNtfpphlUkjf0QIu47giIgCIiAIiIAiIgCIiAIiIAiIgCIiAIiIAiIgCj43GMosc95hrQT3MDYDmeyj5znFLCs11XRJhoF3OJ2AHNccz7N62Jql9QhzKbtLDqc0ND5m4bp1cucbKspUZZMiibF4t8ZOrscyiCKTgBM6XODjEm0tA/bdaLjHcFVjnt21N1Oh0RzLQTJIkgk87L1WBc1pcQHNYXCS6WyZki1hMy5QnhojRpc4ERHEC6SXEGIkNg3J9ljJvZycnJ2z5jcaWkaXN01G7Aa3anAWvcix5WUZrtbdFI62N5tGkte9w0Bx/l3mAvTq8DS4BxY4AObAI1kzTYL6ZM3nn7SsODVadBaxrAwFgix1CxPaSSAdh1WE58Sxno4RkMFR7dI1VHywCO3zfLMD1Xo4poc0NbcONPVvsSeGfIe6jYag4h1IPHCXGZguLW6tUmTeReYII7qTl+DYXSXBsU3OB5OPEG/ePZccn38lTPgB8aC5t95/Ue6oXNaXkFzsPVJu5s/CqX+po+XrIBC3SlhfhYJjzd0tM8iDOqD6z6KBnNP4zWuDWgwIc0QQR15GVlhnxY0QcR4dZSpahiG1nuh5byhx1EtdPUTsszaVFrQ4sdzLoJDpBMknkd/tuqSi0seGOJAJBBEgm8uE9ZF+xWyYGqzSGQ8kTYXmTZsAfLtbsFrlbaVuyGRCNbwxlVz/iaSQ4wRp5SNhtyuuheAsKBVqCnUAc0tLgA2C0Eh7bXk8PkQuf18IKGJbV0aWvNwDI1cyDyneF0LwNlrxiqlRjmmlAMO+YCoCW6fUEGTyK1wybyqK0i2Ne5HQgvq+BfV6x3hERAEREAREQBERAEREAREQBERAEREAREQBfCV9Wv+OsUaeCqkAnUNFjBAcYJ9pFuqhuiG6VnOPHGcnF1jps0AhnBqdpDvnGq0zeACRIhaoRoYynpquIIJcZaHOqOnSerSC42uOyz4rEyawGuWwIbEAHkGzInTubwFjbSLyHzAnS1sN42kHU5zZMC5AtMBc7dnA3btnygJBLzQkjSZp2hnaSC2JnvCr3sfLdbrtd8QtadRu0BsC2nl13U2tTfUqEAvLLFxIaAWgw1rdQmJkEybR2XyrgdLdXEC3U9pIc6GktD9p0wXC8ewVXJLYXRDYxoGpwB0nigRI31EHYyQIvt6Lyx4I1gMbqcJbYBo1HebSIj0HrlyjEFpcKjNb5cALkTcF8cjvta1l4xdKk4MawcAcQTclzJLhI8pjz7rCX9aJPGMxHwQ1z6hioHOB33gOaSBYgAQNrK4yr+Iym0NAa2bvguhzhpB6zwwIWqeK6vHTDQAGtD4uQDtF/JQKmcVXOkOMkR5De3T0VpYOUetl1jtJnZMzew4dlEucXEgatzqfOk6f5ZG3KLLWMox2l5pVNjI8iN1SYDxNVDGgE6gZnYSAAD5ACwHdTMEWwHOaHON7yL8jZcS8aS6ZnLrZcZ3k5cw6fmHE08ieh7HZQsjrl/E2Q+mYcD8zSOR7dCswzSoCOIaeQIsOojootXEsbiG1Phmm9wgua+WVLbFpG337rT0nx4shM3OiaeKY6m8Q79+q2XwHinUpoVPQ8jG0ea5/RxYa5rmk6SSBMhzSN2OBvtcdlt2V4wPI1WI2cFz45Sx5E/omM6dnSgig5Zi9bQHfMPv3U5e/CamrR3ppq0ERFYkIiIAiIgCIiAIiIAiIgCIiAIiIAiIgC078UsY2ng4dPG9oDhcMIvqPXy79luK1v8QaNJ+Bq/FYHgCWguLOLYEEEGQCTHNVlorP8AlnFsO5z2tc0kXkmNRINS4EERG5deJG6wYrEcRcJaTDbM1aTrhp+IbAEavlH0FSWv+GWidPDqLmTtYU9x8oFz6dSq+tjC3Q5h11LSQSRFTlcwJJFotqPQrll9nCj3Qc6kx0xUeZGqWh1MuuG6HC1+LaxPZSsrxTGP0uLdXA53EWibydOkcXKJv0VZVc6rBNNoc5+obSSx5Ba06T0veFLp1AKr7HaC1wJMTJ+adoEdiVjKmqYZ9zPCkuJZqFNpBNQi79TdXARtEhojbT5qpdRcHGox8EkmI6/Yq6zWqyjSDgCGklskwC4DVoaPI+W/RatUzB5NgB+6rGMtxLx7MjsP037xB8woGJwvC4tGkj5m/uOysqNZ5vplTqDKdU/DcCxzgQD1EbK6nKOyeVFPkR1Fzee4/dbPSaIn/fLzWr4/BPw9TS8X3DhaR1BC9Uca9rgS4uHc/wC3WknatCceTtGwE6yJFhy72uVKLmu4HNlp+ynZO9lVoNj3/upuIyIRqYTBvf8AvuuL1lqRk0VFJ5A01OJrQIe2zwB8s/zR36q1yTNBOmSbiOX2n7KM/L3i7QfMAmP8KLTpNeTBDXgjjb8pPIOH0nuFE6muyrOsZJjzAn/fJX2NzptKnrdMdQCQPOLhc6yXMPht/ifSBq/uP7q2oY/FVhFJ1N+o/UBwg9bXA9VXDmnj6TNI5HHRu+V5kyu0lh2ifUWupyqcDV+G1rSBsJDRAnnA6dlaMdIkL18OVTj+/J145Wv09IiLY0CIiAIiIAiIgCIiAIiIAiIgCIiAFcn/ABFzo1qr6WpvwKfO/wDyFpDgY+bflbddYK4P4uIGNxMOYWNqaNLG83CSQBu8SR3IKzyPoxzv2lHDyZBeym1xFvndbQ3gIIaB1I581jwGBBLxDW6JqPe4jnOkOMaXm4ENG/LmsTmTWDQ5wYQXby4hpg73b1M3tsslXAGoDD4mSCGgaRHBTDuRPUAxdcc1KqOYmvwmlrNTgW6S1pAgtiADvc/a5XvCYOs5oOlznNlwJsCB0EC0RZQm0n0g0kOPCAGyZ2G173i+8OCwnPMRSeAKUNbJDeJp5T1HILlXKSpMJXovjkZr0QKhim65HNroIaR0AWoZxkdbBGXtFSnyqN27SPp/263PKPENLEcMw47tNj6Dn6K8qZeCCRBB5OVIZpYnTRZNo5bgsyaIloI/pPuVsWEr0KzdNndjZw7jv5L3mPhFsk0oYZksPynyP0/oqLEZXUpmCCDuJ/Y81t6kZ9oq1F6NkxeVsxFL4Tjxt/43nfsD+hWrVMBp/h1GlhFp0lwnkZ/srHCZy+nAqDY/N+5/utkLhiWamaRUAsTaf6XEbDy/RV5Sgvwqm49M1vIsLicO5pIaabueoe8TPpC6NlmOpuADiAT3E7wLLQqVWs4kYh4p6PmmA5o5NbFz57lY8t8RGnWgXpTYkQ6R9R6yqSUpNvovbZ0/8npOplxzCrc5yKm9vxWtkgGQNyO3cd1lyvOA67Tborui9rrt9Wrmi2pWirVnPxVJo1bPAaNHGIIBt6i6svD2aGg6HcLj8t5Dx1BV5mtNsxAh7SI72/yqs4P4QDaoFSi8BzTsROzgfpI7fotN90Zrpmz0s/a+zoBVrgMyLf6m/dc9xeDfSGprtdI/VzHZ45HvsVIy/NHsPULBZMmOXJM0U6dnWMPiGvEtKzLTcozRrrgw79VsuGxwdZ1j9ivb8fzI5FUumdUMqeyai+Svq7TYIiIAiIgCIiAIiIAiIgCIiAFcD8UVHfnK7XFgIqcRgtBkyDpgWBgTz1HsV3wrkf4v4Oj8ZjoDX6WveTGkw6G6gLzYAnoB0WOZWjHMvac/q0WktBiJk6mw8AtvBBh0dpuF8y9ul3C6oZhpMcEAw0AgCTF9Q+y9YbEGsD8Rrm6AHhxMzBklvDwRc2sfRZcS51VpFBw0tbxQRIkiGmIk3K427VHMWFHHjENIDmlotbUNwNrTNgO8dl5fRYIEDVJEnUSbRN1hyvBfIXGXgTxcMBpgzbrK9uyyah1Oc+WuAGlwvNnuO0iVxuUVL6Io8jw+1xksv1bYrZcDRq6Q3U4xbi3/AMqqwuXOpk6akmNmuMt6GNlb4LMKrPmAcO9j7rKT+GxZ7qYerYxI7qNXa2oNNRvof1V0MeHi3C7o79lgrgEcbf3H+FnrRDX0ahm/hlzgTSfaPlcfcaolVuUtqYV+l0gc2kRHcdVvFOk5h4eJvRTDg6dZtxfuNlrHPKuLJ2qKCth6eJA1WeIg9f6T+xXxvhKlUHCYcNxsR5hZ8fljsOQRy2/qA3b59FdVaANNj3SAYio0kESJaZGwPVSm4/4VVo19mS1aO026K0wWZkEB9j1U4PxYHAaNYctYLXf9m2PqFKw2SOqsLqoGs34eXbvzUygpdom7I2LxQfoncH3kG6n4eiK+Fa366eoDvBPD6iPstdzOl+XcGkkmZgbjvCsfDuLdTZf6nFx7E/4hFLhHvZG2eMMK9Npf8JzGg6SHFrgRHMDYHovTMLTqXo8J50zt/wCpP6FbZhMYxwgxB+/ZUWdZJoPxKPy7kDl/hY5LfuiONaK4Uy07Frh1V3l2ZkWf7qvy7MmvGmqJAtf5h5HdTamDH0ukHbr5FZolG04LG2EGW/cKzpvDhIWj4aq+key2LB4qbtK9LxvMcfbI3x5GumXKLFRrh3n0WVetGSkrR0p2ERFYkIiIAiIgPi+r4iEWfUXxEFgrkf4mPe/FhtRgY0NGgiC6pDtyOlyI7Lri0H8VsBNJlcG7OCLCzuYdvPYKmRe0yy9xOaCiaZ1Aam8msEgcpgmJkCRtZeMMw04DuJjnahphjhBJLYbtJg+6kYMU9IdcvtAIiCdNxNp0k3PMq4x1KlSbIudzAJO0i/VeHObjLRzLRVtc4OJc20+oAIuI5m4/2Fjr5qGglg+I4SeJzeEOm+loud+myzupktcQ++mep0iRMXjnfstZw2De9+pt7EgAcV+QZaOV1eChJXXZCJlDxBUaLBjR2E+5JUuj4jfz0HzEfoVrWIDA6LtiARYEnrHLlZeBimDckj7+61lgt6L8fo3fC+LKMxUYR3bxD23+y2vBYqjUbLXgj29wdlyzC5nSFgNHeC4+6nsxNM3FX3P7LJ4OPwyOLOnfkgbtPssMFp4h6ha14e8SYekND3GSfm1Fw8tP0j3W0DGh41MLHNPMQfuFhkXH4IM9fDivSLJEkWPQi7T7qwyCr8OhTp1I1Nbod0MSPaIVMKwFwCP0WdmJB39wo9T20ibM+YZIx0uoO+E7puw+n0+nssGAr1qLtNSQeu7T5FSGViNjI+6m0KzXiDHkVSMmmRRUjKqT6jnnVqcZJJJ9PLsrI5G2OAwfsptHDsiwHSFlGHA2Jb53HutYijX6lB9M3EKVh8ednK3e131Nkdr/AGUSrgGO+Wx7pxp9AqcTlzXOLm2J9isdIObv8wIHlYwR1VmKLmFQsXP5ii4XadTHDoCJDvQtHupeKMthl5gKLXMuNpv53K9fkywy0rMysAFlZVlaOMdFj7h8RNjZ3VT6WI5O9+SguaCjQRzkLfFllDReM2i3RV9PEFvkptKoHAEc16OPNGejojNSPaIi1LBERAfERFJUIi+IAVQeKqArUX0z9QI8jyKviqnMKcqrM5s4TmWCqYapDhMbObbTG2/Ib+ixYHNKbWkPeNZkDpN7kk3MT7rq+YZe18yAVqObeEaL/pHouXLgUlTMeKNPw+ZNB1GQ4fK4XDhcEETP3grG/EA1NQ36tEFl9geYgmxsrp3h1tMQBYdVj/8AGxyWSwxiOKNbq4QvcXG5PX7L63LOy2mll3ZTqOWdlr2W5GmtyzsvTsujdb4zKR0UTN8lPwyWgy29udiD+qrJSohyZp4wdrCxvcAnseylYWrWpkQTb0+4Wx5PgmVqYMgvAAcOYMbx07qRVyaNgqcLRFporcJ4jqsgPBe3nIAd7jdbJgcyo1o0PbqP0nhd7Hf0VFUy4jkodbLxzCwl48GQ0b00kduxss7ahWiYfF4ilZtQkfyv4h97j0KssN4lcP8Akp+rD/8ALv7rnl47WhRu+HxxarOjj2nmtNwufYd+zwD0fLD97eytWVAdj/vmFT3R2QbI1zTtY9l9NMnoVr9N5mxhS6OYOG91ZS+wT6lAeXmoeIwJNxuOY3UmlmAKzseD28lZUwVLHOb8yk03nkVOc0HcArGcO09ip4gx065UhtfqsDqMIRaB69lCTukWSPrcU5w87C177K/w9IMaB0/0qlwjZqsHSXH0FlfL1PGhSs3xr5CIi6jUIiIDyiIpKhERCDw5Q8QFMeolZQzORU4ikq+vhpVzVYsRpKpQ1nEZbPJRf/D9ltpoL5+XVXEGrMyqOSlUsvjkr/8ALjovTaCjiQVDMEvZwatxRXr4CtxBybxDlX5WtqYXBrrtjdpHILecFhtdNjju5oPuJVvicnp1Y1tmL3UpmGAEAQBYBZxhTZVRplC/KweSj1MkaeS2f4C8mgrcESadX8PN5KsxHh88l0I4deHYYdFm8SYOXV8lcNwozMJUp/I57P8A8kj7Lqj8vaeSi1snaeSyeH6BoFLOMWzcteP6mwfdsKywfikExVYWHqDqb7wCFe1/D7TsFWYrw4VjLB+CizoY1jxLXA9wVKZWI2K02rk1SmZZLT2/cc15Zmdel8zZ7ix9tlzyxNaFHQKeNPNTKWJBWiYTxOzZxg/1CPvsthwOZ03gX/sojd0wT85zAU2ho+d50tjfufRZcLT+GwSTbqZJJ7qA/DB1UVDBDG8PmTc+w+6yVsVJDRzW+Nd2XtVSL/KGWLuth5BWYUDLqg0hvQKeF6eNVE1ho+oiK5oEREB5REQgIiIKPLgsFSmURCjRgdRK8GgeiIoMz58A9E+AeiIhFH0UCvQw5REolI9jDL2KCIlE8UexSXoUl9RTRbih8FfPgBEUUTxR5OGC8nCoiURwR5OEWN2FK+IoohwRjdhj0WN2F7Iiq0ZtGCpl88v0UDE5GHfSPsiKkoogpMb4UaeQ+ypavhypSM03FvkY/e6IsJwQJ+W1MWOAkOBteP2K2rK8ucLm7jubfZETDFEovsNRIU5qIuyK6N4I+oiKxc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12" name="AutoShape 16" descr="data:image/jpeg;base64,/9j/4AAQSkZJRgABAQAAAQABAAD/2wCEAAkGBxQTEhQUEhQVFhUVFhoXGBUVGBwZFxoXGBgZGBcYGBgYHCgiGBolHBYZITEiJSkrLi4uFyA0ODMsNygtLisBCgoKDg0OGhAQGywkHyUtLCwyLCwsLCwsLCwsLCwsLCwsLCwsLCwsLCwsLCwsLCwsLCwsLCwsLCwsLCwsLCwsLP/AABEIAL8BCAMBIgACEQEDEQH/xAAcAAACAgMBAQAAAAAAAAAAAAAABAMFAgYHAQj/xAA4EAACAQMDAwIFAgUEAQUBAAABAhEAAyEEEjEiQVEFYQYTMnGBQpFSobHB0QcUI2KCM1Ph8PEV/8QAGQEBAAMBAQAAAAAAAAAAAAAAAAECAwQF/8QAIhEAAgICAgMBAQEBAAAAAAAAAAECEQMhEjEEQVETIpFC/9oADAMBAAIRAxEAPwDuFFFFAFFFFAFFFFAFFFFAFFeTRuoD2iaT9T9St2E33DCyB55rT7vxi95psbVtCeoyS4mAVMZHfFUlNR7KSmom4epepW7CFrjACJiRJjOJ9hVJr/i1Aqm0N27u2AO/HetG1Vxnlr4lsgGeOy8zLEewH3qKckg757EbThcbWwsZgwAfvXM/I5aRg8zfRuY+OsD/AIWbJBKHcMf0/OadtfGVllJ23AQQNpENmJOTwBmtB322BZyRtLFQRsIOJAB+rMySSP7YnUqrBMScwMOVgAEwJAg9zFUXkSshZZHYLGoVwCrA4nB8/wBKlrkej9Ua2SyXCCvYAxA4GcsvB7muoaP1K3cAKupntOZ44+9dGLMpo2hk5DlFFFbmoUUUUAUUUUAUUUUAUUUUAUUUUAUUUUAUUUUAUUUUAUUUUAUUVFqdQqKWcgKokk9qA9v3gqlmMAcmtE9b+M3W5FshRGFIG5pOGzkDBwBXnxd62bh+XbJ+VCuWA8E+ee2O8VqlvUqsssqJIAYSx7CAYIBKmO2Mwa5M2V9RObJkfSLT/wDtahSxL3SxJPJAiMAicGM4/pUFz1K4BuLf9ssVIAzJInMRIMYP5pKxpnW22+TcLYhh9JmSJxG4/T9x90gbMlYBjkklMCRMGeswB+1caySt7Mtlvf8AWd+0Nc+Z1BQCDEEZMkRAIP70vauKw2EKjBmgA4kZjBxJ45rK9cBs2whg9KkbgcA5yP1RORnvNV2hR9sxaJyZwWFwFpEsYiIk5qP15dsimM6vSN80MtwAgE7GxujqIVvyZP7EGo21qkNbCDcACA2GYnbkkGdp6YPPNY2dY5Yl7W0rvUyYHy5O4qe8RwPaqz07TbnJDhQWKgBTtIEkTPGOFHeDR9EFnpr/AEAtauKoUHa3AYgbWMxI3DyYz96msNd77NrDduY7Ifs20g52/pGMgxms9PCcuzbdoYRLLmFiJBmfI9/FZW32tjJGSBySf/cVRtJkT7ginP6CV1Vmbr+WWQgLgjdEzuOCMjgdjTHpOjYu4YGMKhBwYAyIzzn8mowpY8xgArAMYbkwCeff+VPaTUtZuShMk8CWUKJBX84IHbFc85RSqLLx+s6B6D6ibyNKlWtubbAmciCDMDkEVZ1rXo2uh2noUlSRIILviPIJMVsor1/Fy/pjTfZ1x6CiiiuksFFFFAFFFFAFFFFAFFFFAFFFFAFFFFAFFFFAFFFY3bgUEkwAJJ9hQAzRzWmfGfxChW5YSCVALkiQACDABwT+aU+NviFLiixaLGWWWUwp+5/hBg/gRWn6ohmReoqSXEE7egwo4kmQMT2NcmXN/wAxOfJk9Ihvas/VtuZJYSQJTEBB92kAjJPfFe6u9b2/QTKCAqy4mCpct5bAOZjuTid9YACxM7T9Rc7ZJA6is5Ejpnvx4QuX1e4xhmZdvHVC78eFLbgOrMgz71gqbtmBlpfTdj7zcZTJhGi5g52iDOGngGMZ5rDWW2tSWb5ivKs4xAaISBzOemSMdopmzpz+prZYHACqp2mAWyDI/HIqQXSCQqqxYkCYwJAByYHLTOYzms3xbaFmNlxvUrbaEJhQCSQIwA30uAARJ44rG1qyTbFoMoV9zfNA3FDKqSsQSJYwOwPtRe1FvYVPH0/8cW2iZJggwAQcjvPbme9p/nBShKsrTKSWGAu1eZG2IOYgZ5rCcUmTZhrJwFuC3tnqhpJg/RiIgZz7VUPdCm0ql9otx80dRYAldyqYAnvEmtl09hVVuN5BVgwlipOSRwHB5/PNKD0wDaLZ2psACEnJB4HgZMyJ/HCFpdB0Vdi+9wgE7sHOEKMxMqd8kkjzJ4rYtNoQw3qDumCANp78n9QMgxSaaInczqs/pAIYjEgKZ5++asvTvTnDIpUxhpOAMSB0/wBcZFUy8r0Iqx9LQVHJXazIY+YYUHlZI+4nxHvVdadCdtwEEgQU5lcna3Ef2pL4j9d/5PkqF289SyAeYA7kyPNSafeLq72DFgqqCekGZiAIjBrFpou36N7+FQwYzlYAB5YyJBYDAiIz+9bUK1z4O0V22h+cBmNrH6yPDR2HbNbHXueJBxxKzpj0FFFFdRYKKKKAKKKKAKKKKAKKKKAKKKKAKKKKAKKKKAxdwMkx965t8XfEvzC6rOy2RA/iJwCQBMEmBWyfHfqGyzsEEvyIk7RHHgz39jXNjpv+JVDGYJUiMkgknnxPJrlzz9I580/SEtdqCoaN48AjpXJZeO/GTPJqZnQLKlS5EOwY7eRvVicFQDgAePvWfyQSMptIG5wILNgAEnB78YFIkKqnIdTnexj/ALGAZA6RBPOeK5kvaOcjDSrKkO20gvckMYkCAMM3JE9iZ4p6zbUgDrK24Ik7YZgQTIzMkH2JXGar9JqxdyqkCYkkKRIAw3mAeP46nvXCZFtllRMBiIeYw2C54Iz2qeW6ZJ5c1kEFiyy67hg7WCr0qSxLE4yPzStzV3HG0Th4YZBgGEDhV2rJYtkmQImmT6WytbDFWIAQtcYAfQfoEDcZJ4/hyc1YaD0z5Z3BmusRtLOy7dsHpVAIwTMc++asgVek0Oou3AchUUfLLr0kbipCwCFBxgzHNXSaZLUTbaZIBYnM5wEOBzyMwfOZbVhlBZWVtwAYlSFCjuDJ2npJ5PHFIXUHSC7G2QUAAHAOC5/cz7VWVAnW+ssyvCuTlgQQwLgQMbQNrNIMmsb164SFTZ1/T8wxtbkja0k/bO3H4if063A27XJG1dwLHcwy2eGAAP7xBqG7ZU79zHkE7bZWUBXaDnA3Y6R2NZ8k+gTaHXKZtEFbqHKqNo37olSBkRmAO2K2bQepMwCkgtBWcS4BgRBz+Pfwa1b1b0wKfmWZjbG1sHpAMqSZ/eOZpexqwQqoE4AR2DDbcI+mBJJPM8VnNLInRKbTLP4stwLTbSp3MnYSBB3T2yY/PFW/wZpUv3FUbgVaJLQRtBaRM5kzHvSA17XVtvInbBQnp3SWMZz3gfaupel+pI1gXHZV2gBzwoaBI7eat4uCLdN9GsEpSstBXtarqvjrTq+1Zb34BPgYzTnp/wAWae4QC20kwN3E/cV6iyxurNv0j9L6iq/VetWLf1XB5xn27Uje+L9KozcOIwFPerc4/SecV7L6iqf0/wCJ9Nebalzq8MCp/nVuDUpp9Epp9HtFFFSSFFFFAFFFFAFFFFAFFFFAFR6i6EUsxgKJJPYCpKofjW/t0jgGC8KIMHJkxHeAaiTpWQ3Ss0T1n1U6i65bcEMAbgcAjCrIz3z/AJrXtTe3PbXoiGlioIAjHuBng+OTTlhDuCzj6idoIjGFjjxJqs1d8MwaAOr9fSu0jOVEngYnsB3rzXK5M4Xtjo1MxutyB+vG1mjqABkfpxPbxSev1Q2DLIchQBJgQZPkkMTHH9s9Y2CEMNJO62DAEb/Bz1kcznOKitOZUbVTpG4lI2k5VJ3SSAMzme2KXq2iCq9W0W+wmxmUAKYJjmFOAMtxAxEZq0+HvTremU2pZmZw5BPSAOkHHeCJA8jPnLbv1KqDuS2d5USvUpiGOf1LP9Pa0a6h3NIJ+lgo5bEAtGIJEAd14NWg20WvVHl2/wDUVkqpMwCCIJjC/UZWJHgjsait3S27fE56ZB2gLJDwDPEQJ5jtS96+gONu0gE7CFwAxAPVliRxtPJnJqBmubFXI3bmIA2BAAYQSvSwBAODI75qt30VJ7RDMBbtmPpA2MqF4gEgmBAmMcjivbmpuOSTjeOkGOgFJ3lgMt7GP3pFQEy1xmBlesCS+GBhSSP5GDTNx127Smw4JExE4kk/SMDFZym3r0Sixt+q21JbcN+3aLe3dBxks0RxH4NQ6xy7xtBKQ8yFBDHEtuyMnse3HfD07SsdwVQAxkg4UrAMoOd0ljJFZPZtj/jXMsX2g8yTy09gO0k596wVRk6JsgDOrKrlSNpI6wxVTO4hTEjpODgxUL3lHy7iqomG3K0vtIKss/pAkmIFL6YWjdzbQMggNv8A/Lco74OJ781N/wAfy2m08B4JYbdonBUDDE966KpEWXOjZAgDLuLBVMQVM5yYHbtjNMI9x7K21uKtpQX/AIYluXxDNBAqgv2m+WSCVQBW2gjG6VU8zBOJ7SJqw0bKtspEqUAZv04BzjxHeMiuVNwevZNkNglyQG6QcNAX7HOaYVGEFnAHHE/mexpR2jpWQF8ES347ClxqIY/MH1fTBzXTy+FS7ZGnpfnxwY7GRUV42xzPuCcD8VVvdUiH3ZjBjHjg161wHhefOM9pzVlADh8KCB7nH4963n4K+JQALF5oMgW2PvwpNcztSMmOk8gnH39qcYlgGtZY+/jggnjIrWEnF2i8JOLtHega9qt+Hda17TWrjiGZeof9hg/zFWVd6dnYnewoooqSQooooAooooAooooArS/9R9QoWwpYA7ywUxOFPUAeSOw9/at0Ncx+PvUd+qCK3/pgCOwfqY5GcQDHsKyyuomWV1E1K9eJ3qvUx2gKT1E/+PPB/tUH+1JRGdLJgyV3QDBMK38Kg5IgkkUwbYt3FfaZhiSOcfwjuSTMT3pUbRcW4MDngggOJYgfTtkgf+VcXRyGYvKrlzB+ZABC9AyIYKYAB5nkx7Ut6nqDFySOgMZYHO7bBCEgKO09wTU9/UHrAKn9aFRDDqj6GMKBMwOZql9VsljbQsRacptB+vdgMxAJIO0cnAirJRJovPT7a2QsQtxyQxIDkRuO5QOwH+M15psKqqyOCytgAzxATp2hoBJ57DtTLusbmMkSzTkkAECATHAjv9VLSuy3GFfaDkz1Z+leSxMEyIxS/RI7qNdggKJXBZFkQRkE/wAWOAMRJ8VT7Cd9yWW53RmBG04LZMtI95kistS0OqxcysSfKyJOdpBK7TmIE9qnKfMVd6mYEFzAkxIAUgBRAAnke9ZJKOiD28LrQZCgpwCFMkdM7uBHMmcClrdxheuMWZLRQQvDkDwTG47hz3ivdM6omCSZxEASZ+8gEEDvAqXUaUM6kHaQfl2zKssKoad0STJJmB/KoT7b6B5pbjWgWVtzTt3hmli0YQci5wM+OKUunUjcCqLbMlRdK4K4hlEHd1U56kqhWktAIuNtY/VHTi4T3ESM0lqy1u4uzeSXDSrAhdw2hCWH1AxOe9Wjxl/SJLLSIxLG5ctggBTt2hiFAiIH0jzP+KZvNI3Q204fO7gwvbp7fgRS+ltvyG2nducttJnLHZtHEEgzWWhPUFJYEW+oMdogyG/TO4HwOR3isJd2QOWdJuskggCChYNPUBG5BGeAY9veo9SRaYDaWhQRK9mhpnvMzHato9L9F3qpLMvQQ2yAGnIMxO4c8fq4pP429DuW7Vq8rtdK/wDG7NhipMpPn+H9qiFN0XcHVmmam6d5LHnuBAjxPY1Hdv8AUBJkDk574FDagMNpDZx5zS2mRkMGSc5YSCPauikkZj9gnqO2D55j2HivPnbMASR3J/qPOKjJYEEKF7Rk9qwdZAIEMcwO4/pFSgTfOEAkHPYCZ45Iqxsagg+cYI5+3FVVjb+mcCSvb+Xap5Gztgn/AOftVqLI2n4f+JLmlbB324yk4x452muo+ieqpqbQuJ9iDyD3Hv8AeuEI2ZiPcZB//a2P4K9XaxqF2nouEIykx9TQG9iJrbFkp0aQnTOyUUCius6gooooAooooAooooCDXOy22KCWAJAJjP3rinqF8BzvncW3Ejkbu3sSQM12r1ByLVwgSQjEDyYOK4ZcKHcSCWU7WiT9KlpABz37YjmufP6OfP6MtRdMqGJJJZRHA943YgARFQ2xhSFPSVXcwJOwgljA4+ktOc1jbub9wgQN2CpEGAwEcjB58CktQ4eyDIIPYqZgCCMcZkBsmYrm92zCj3/fQ6uyRkDJUsybelvIXaRGCZJ7ml7+qFt1uHa1wsAEtiCVPTAHaDHuSKY1iKLqvtW2qggOBBgrEd5JBIEwO9JaVHFyy0qyfUQQCzNK9Q7yV25nsaLi3aLGx6xtsSGLbwQIG/cI7cRDeP5Uu9gwkDp5baw8hCC2MbJ4Hei8RuZto3E7ckhtoBDEgGNpK8eaVtdVvKFgWChTkSF+gTjkwARRlTEaQOVZX2rGQXMZkNJgiD3AwJ47VlqEZy0EFdodPpPVAkE7ewiAP81DfvsF3hTsVihFyFGIkpBzOeB35zWV0MNgFvcxB6gvgfRlgQdoGPeqJS2SS2ULFWCvaKtuZEABj6VaB9TAeexwKXsqqMSPmggb7hcBX2tIBQdpx5IzVhcvJ8vaFJLtGOsiTAn+E8ZnANKa/Tnqg226YIMuygwAC/JAx+9UjkbW0DEatGxCv8oM5Zu4Y9K84I5ntivB8xBES463ady9sgeIgH7UqNQXKW9NbDIMupAMt3Bx9J/NW+q9FvIpk2rS3JPy0BDFWEEBj+r2irSlFVGyaMLepALsXbaSACVHUdpDGPHFN6O+cqjAm4BuZWmVBlgATCmSRH9aQs6IpuCglNo3N9QWcrBYmJ4MZgfuzY003EuFiu2NhGJjmR++OaykoxK+zpmk19tbJ2MigxBuEDqwDIET2qwuOl0NpyA+5OpScbTiT45xWv6FEu20FwAqeUj9SmVZeCD2jn++0elaBU3MB1NEz2AHSI8CsscrZ1RtnGfjL0W5o75VpKMd1towV7iSfqHf7z3qj1d0sFjcTPb+/tX0F6/6TZ1VsW76blmRkggxEgjiuC+v+nmxqXtDeu1yADiVGVPuCDNdaaejLJj4uyFFuhZAO3yTx5nHFTXHZQDgcYH+P8eKhDnk8eQYifNT6e/B2sWJaFk5/bxVzMluDE7Yn8HtivEuzERJPfJ4yCaLqcm2wLRlcR9/Y0tbYjDLM8/f2P4qEBuwnYRHIGTGfNO2GEx/2HHeT/KKS08DtH28f4rYvgbSLd1tsFREm4ZyDAmI8/4q0e0StujtNn6R9hWdeCva9A7QooooAooooAooooDxhIzXCviZGs33t7dhFwsMwoEHaeO0n3Iru1aB/qloEZUPStxpXdA3RGDz2rHNG1Zlmjas5gujL3yYjCKdoKkystM5Iyc0NqtrbLaAAbuFMzuPWTxAKie2RU66fYpBO1nKKsZMY6sHH1VnsAThdijbnJgyZJxzGeJNcrr2ctlX8y5dVvm/SI/4l+swvS0gfcweINWGi0yoULCeraMiABgDJgEBoicwfFZWXDTcRjDNwOnmAAQOIyeIyalChbbMzCZgsjQZEm5G6Nn2xkVRtR0gQX9PsuAgLgwdxClpJE4BznucQK9NuWJFtWRn3FiRjauGWAM7lORk/tUj6kGGJToMEEboniI57n8e1Yaax0BGKtlhtBxM4C4mIngkGD9qs/52DHeEUN9BO3bKyJAHSQ3cnODwQaVcHIQb2+gkAhQ7ZPQ8h5EZHArLVXQuMdKsQUgsu2dxGPpyAe8jxWNnrO+4pO8KSmWgjsCx8LnHtURVIkd9O0rAMLxibRzbPUSIKs5ODBERxVb6nIR9pUMYyFGRwQJmD7e9MXtXu2WwjNtkt8swO6ie8cGCewqZtIHRC4giBtY4Cj9RIyf3rFOtsFh6In+2t2lYdQWQyqB1NLfKlsMc89opz1r1E3EUMBJQkxD/AEgyRA7HaZH27VRvqflHadx6l+rgARG0tlSAP6VP81Q5NxVZf+RC4OxdsHJBPPBxiqSxuUrZNshCMVR1aV2CbDHpYDaCwziT7ead9IJvOtm3ljJJ/T43ewESf/mk/SrAuOLh+kZDZAnMQOw9vatp9P0Bco6l7MfqRoMAkbYB7xk+DVZtXVBLZuHofw/btFXYm5cAGWjaDMyoAHetj21S6XVTVimqxUxf0640uiZjIitZ+Nfhcay1KwLyA7H8j+Bv7HsavdJfDTUmoYhTFQptf0S0mtnA7no+oUEPZuiJ/QeAczGORFJGR9ZE/wAJB3Dtmu9LpQ+7cdyuIK9oIgitbvf6dacNvthnH/tu0DPcMBMitI57VmDxfDmCtxjBg/btBrxGAZgwjmCTjOa3P1P4IvWkJtD5y+OHUTMR3/FaK+7cxJaP4T2OMGtIvl0ZNNdjrM3IyFAmO8nirf4Y1ht6m2yY2uog4EEwQT4yapdKdoxzPFPaW1LKqfqMSSfI7/mtKHs+hBXtYWhAA8ACs69E7QooooAooooAooooANaP/qb6SbltLwJ/4+gx2DEdU9oI/nW8VQ/G9jforwBAhZkkiIOYjvHFUmriys1cWcbbXAMxHUJZWEYliu2J+o445xQbZACCSIxAEcKAQTIUe+TjtS1pv/TBiSxAUGRIkbiDyIHn7V4moJYMCQAowyzJUPhSO0AiJOT+K49eziMltblUs29jHWGDZVojsT5I/wCtTPtVHVoBYyR0qT0rBMmYgE9+OaRuyHgwVeYUGIAG/wAA7TM7Zp+2rMpUhiw+YAcLAJIAKmYXpIk54FVVJ2KFNPaK3GaSAJBUcNnaxJY4UnMATNZvdBts5JIVSr7TBK/c5ERwOxHmpUuALs+swQTjOARAyInPYY7cVVW3Z71wrLBx9BiSwCzMfTiRPtzURk3dgbOgTYhVMbTtmSNrktA7vkjqx9uaaVIGwzKkg7xy0Eg48CP3rK+XULH1Y3ZG0LO0FR5z/OoLelJ3SoBDTDGIYc8TMjHEVWewKXrLq4dSrW5llHcsIgqOYH9KshcVgBB3mAJjAxzGJP8AamND6UXub7agbp3AggQfABirzVejC0GYsOlGOyCYKruER7AzWEpKVJFlFsT03or3ChJbqnJ6gRM/gcc80xqfh0LILAj8cAcY4MnxXRvSPh62thFubnYqCxZjyRkCIgCl/VPhRDbb5bOp2mACCCYwM/5rZ+Hk7bNli0aBo9ClzalvaBbKlpEyoBgQPerfSem/JWFYsJnPP/5SvwJ8P6h21LXFa0QyqouKROCce3Gfetjv+k6hP0qw/wCp/sYrF4ZrdEKL7FdPfjvVf698SC0pzxwPJ7CsNS5k8g/tWGj0ttm3Oqs68E5j7f5rBya0ybZf/DuoufItm7G8jcREROQI+0Vf2r8jNUFi7T9lqom7Lp6HLQgkf/YqZT4pf/7NSrcHerKkWGFGZ4Ncx/1P+H9jjVWlhXMXQOzdm+xzPvHmulLcqv8AVriOpt3Mowgr5HitozUXZEo8lRwxCRA4kfvP9K3f/T30Jrt5HIHy7RBYngsOAKrNZ8IuupVAYtPw/MKD38NFdc+HNFasWhbtA7RmTySeSa78S5u/RjCFvZbiiiiu46QooooAooooAooooAqo+LdN8zR31GTsLD7r1f2q3qLVWg6Mp4YFT9iIqGrRD6Pn0MDtJJEoODj/ALYPgdiahtOArNjieg+0qYIgCcmPJpn1vRPp7zBxHyjBHIAON8H2IjzSSIrPt3FWK7TIHTEQw7A4jH5rz5HDVMcuXwfq+oAqVgCYWfxyRJJ5+1RWnEAhSEYSZVuWaAACNxBGBtx3qI2txbcAi5DrIWe8L33eZ9q9a4OhGAHA7YGIj3yo/NEklRJX6rWFCUu22QkBelz9IYmFkciQI8isbbFEU2hkwAJaAYyxHDE4/wAUxfG4SSrF8dZVhE4Ak4MjmeKh0lwksdqqAOnnaGEYYDt+00e1oD3p+sLQOlWUkGW6pjEyO2c4g1aaTTtuBJJDHMYA98Ak8ZPvWv8ApBVuWhskqYyZO78DOD2Ap5tdcG62rSDwCDkd2J74jHPNYZLk6QNxsetBNtq0pD4Jdvp2H9S+Y4z3qx9G1G7Vaddy5usRuAJaEeQpPHT9u3mtT9M9TdmUMnzM4gHftBhxPuMx4Fbf8I/DlzfZuuALSObiI+HWVhfeeDmOKyw4pfomvRrFts6TRUHzq8N2vcOklY0tdrM3KwLVVxshmofFbWgG3StwLKmPr9p71q2n1YweD7/0ro/q/pdvUIUuTBESphh9j+KqvS/g7TWbeyGcnlmJ3Vw5vFlN6ozlFtlLpdVNWtjWAcml/UPhl0lrJ3Dxw3+DVLksVbcCOR3rz8mGcNNFejbrWuDEBTzief2pq3VZ6NtPWIgKFA7jv+KsBdE1Tj9NDK5ciaWsAOSTnipbpBmo9JdwB+KOrHbHX0ocARwZp7S2IqXSaeFE8nJ/xTIFe342JwgrLAK9oorpJCiiigCiiigCiiigCvDWBesGepoHNf8AVj01jcS8AShULgY3ruKgxk+fxXONBdPWxXZcUmY5MxJGOmK+hPUdOl1ClxQynsRMHsR7iuIfEHp7ae44KkLufa7qeocEjEHFcuWFOzmyRp2VCOhw0sUJeWMTIBMDx4xmDU76cEgsud0qswDIHgSZ3LNRKu6NvSqjq5EjaIzyY/vXtk7WhJjdJUjEgmYMmBxAPFYa2ZHi2pIOTJlmB6pmAM/p8R4rHTWf1dU7u5wATgbRzBM55pJmIQgkdUADcYAPAYnAj+/vVjbuG2B0yCA3IxIIj/sKpJtIHh9NMbm7ElCFEySfHM0NpDcXcQY9myJEd8lvz3pu36uXtm2p2MpM8ZgkRn3pW96g0HaN+R2yIgSR3kjt5rJSk+yaLj0DUPaKQjAAypU9UnaTPbtEV0Gz6q/mtH9PvttG4Q0ZjzVvY1Jrpgq39NI6Ntt+pN5phNcfNavbvmmrdw1tyZfkbGNb717/AL33qjRjWYB96nkyeRdf76vRrxVL8tqxOnanNk8i+X1Aea0j4i9fIuEXLO1lJG8HDJ2mRn7+9WjaO52JpTU+l3X7k+x4rHNymqKttldo/XhEL0gmauNN6hPelLvoF502kJ7EKAR9iIqbQfDN9YBZSPzNedPx53pFdlomrmr30jRR1t9wD/U0v6d6QEgnqPv/AIq6RDXV4vh1LnP/AA1iicGva8UV7XqlwooooAooooAooooAooooBUtULvUpFRlKsVFbr1RevaG1fXbdWYmDJBUkQSCO9bC9qlL2jBqrjZWRwv1/0x7DQVkHhl+mBwP+vH86q11kGVwQcrGBMzMn7Z9q7b6l8NpcBDVrd/8A00sEyGcfZq5pYbMeBzhrwJ2Ag84x+TBx471LqvWE2AD6xAC8/wA4jzzW+D/TOz5JjyaasfAttOAP2FZSw3VkcDkGntONxVXG44lTx4xxWy+helXN29lYHjPf3xXSbPwwop6z6GBVvzbZLizVdLoj4qzsaI+K2G36WBTSenirrGW4lLZ0VOWtHVqulqZbFXUCyRX29JTCaanVs1mLVW4ItQoNOKkWxTQt1mLdTxQoXWwKlXTjxU6pWYWrcUTRClkVKtsVIFrIClIkxCVIBQBXtSWCiiigCiiigCiiig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4" name="Picture 18" descr="https://encrypted-tbn3.gstatic.com/images?q=tbn:ANd9GcQJKHiNYbeZSgdlvUwhvqLGJyXCmt3gcdDm0t1mUBgIYlKoWh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7666" y="281354"/>
            <a:ext cx="4225609" cy="2811952"/>
          </a:xfrm>
          <a:prstGeom prst="rect">
            <a:avLst/>
          </a:prstGeom>
          <a:noFill/>
        </p:spPr>
      </p:pic>
      <p:pic>
        <p:nvPicPr>
          <p:cNvPr id="4116" name="Picture 20" descr="https://encrypted-tbn1.gstatic.com/images?q=tbn:ANd9GcTx7Zy69t1cGohxnDUQyPny1a5k799k4GbvDlIZz4rZeKbFLH7ps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8251" y="3751384"/>
            <a:ext cx="3182506" cy="2252785"/>
          </a:xfrm>
          <a:prstGeom prst="rect">
            <a:avLst/>
          </a:prstGeom>
          <a:noFill/>
        </p:spPr>
      </p:pic>
      <p:sp>
        <p:nvSpPr>
          <p:cNvPr id="4118" name="AutoShape 22" descr="data:image/jpeg;base64,/9j/4AAQSkZJRgABAQAAAQABAAD/2wCEAAkGBxMTEhQUEBQUFRQXFhUVFxQVFRQVFBgUGBUYFxcVFxQYHCggGBolGxQUITEhJSkrLi4uFx8zODMsNygtLisBCgoKDg0OGhAQGiwkICQsLCwsLCwtLCwsLCwsLCwsLCwsLCwsLCwsLCwsLCwsLCwsLCwsLCwsLCwsLCwsLCwsLP/AABEIALcBEwMBIgACEQEDEQH/xAAbAAEAAgMBAQAAAAAAAAAAAAAABAUCAwYHAf/EADsQAAIBAgMFBgQDCAEFAAAAAAABAgMRBCExBRJBUWEGInGBkbETMqHBQtHwBxQVI1JiguFyM0OSsvH/xAAZAQEAAwEBAAAAAAAAAAAAAAAAAQIEAwX/xAAlEQEBAAICAwACAQUBAAAAAAAAAQIRAxIEITEiQVEyUmGBoRP/2gAMAwEAAhEDEQA/APcQAAAAAAAAAAAAAAAAAAAAAAAAAAAAAAAAAAAAAAAAAAAAAAAAAAAAAAAAAAAAAAAAAAPknbU+nCdtdutzdGm7Rj89uL5eCOfLyTjx3Rc7R7WUqbagnO2V72jfo+PsUlftTWqfK404r+lXb8+ByMql39iRRqN2SvboeVyeVnf3oXtDbNRzTu5Lq3f1L/8Ai04pWd78L6f7OWwtDi5eRcYKld6+aM+HPlLfaF7HHO15ZdLswltG2l2/+X5miWBT/H5Wv9zZQwkY5+5p78nz/q8TsLj5Ozccvr9MixhJNXRzLx287UnaK6LMttmYm6tLX6PqaeHyfy627/yXVWQAN6oAAAAAAAAAAAAAAAAAAAAAAAAAAAAAAADGrPdTb4Jv0PGMVWc6knm5Nt2+565tpv4FWzt3JZ+R5XUcYXUFbm+L8Wef52WtQbKeHhFLfW9Ljnl6cSSsZFZWSXJWsVMpSk8rkijSjH5nnyPJyotaMIy0yLnCQUEs/wAygp49L5V5n2vi5b1kyMbJUOsjiY8yHt3aKjQm0+Fr9XkU+HqtLMqe1O0GqUYvRyvbwOtzuvR2dDsWV4242VvCxcYRqMlfrppc5vZGIUaavrZexZ4bGJa+RfDXWErr8JXUskSSj2G+9rfJv2Lw9fxcrlx+0gANAAAAAAAAAAAAAAAAAAAAAAAAAAAAAAK3tJK2Gqv+37o8jq1c89D2XaWG+JSnD+qLS8bZfU8Nxc2pNPJp2a5W4Hm+fL6onfHytHI0OXW7If7xwMnWPKsRta4KV2kTaLu7lNhq1lckU8URBdTr8jnu2MrbnJWX5ljh6t3d8Dne1mI3t2N85S9//p0xu7Ih1WFd0rFhTsyjwlZ2Si8kWHxt1ZZ8PPkXxQ7ns3i6dnHe799H7IvjyiniN2V4y6+Z3PZ3bHxEoTfe4Pn08T1PG5prpVpV8ADakAAAAAAAAAAAAAAABjUmopuTSSzbeSRzW0e2FON1SW8/6ndR8uLKHtb2gdSo6dOX8uOWX4pLWXhyOWq4jMw83k6usR1VbtTXee/bolFL2NeH7Q14577fizmKc+LNiqtmLLyMt/Ubd/gO1V7b6X66nS4XFRqK8X5cTyKlVsW2zdsypNZu1+fsduHzLLrI29OPjZXbI2rGstVvWurcVz/M5r9oW29zdoRbW8rztq1wjflln5HoXlxmHeJWe0+19Om7U4Sq/wB0WlHyfE1Uu21K16kJR8GpfkedLF3W7q+S+/Q2XdtV7nn3zM5R6ZQ7YYSX/ccf+UZJeuh5r+0CFL94dTDzjONTvSUeE/xeuvqVuOTt3W0+GSfna2hze0HVWk5f5JNfRKxOXPObHrRvlW5H2OJZXfvsG92UkpcWslfwZ8dTPJp/QzXi/lXS8pYlvIkKr18jmamO3dcvU3YCdWu7wTjDRzfHpFcSv/hb7/Q6P9/4JnObbxy+NRTf4k/R3+xe4XZcY23t6T/u+yJz2bB2vTT8UrJ9XwHHjjjlv6ho2dj76fTkXmEqLJNXXU0YWhBZWiue6aquJqxf8qEVyc+9fyTVvVkZY+tDp6eChO9sr+ZPwuzpxs4yV073z19Di4bbxkXnCn/jBpe50+wtrSqLvx3ZLVZ2fVXIxymOWkvQsPO8U3rbO2l+JtKzYdfei1yfuWZ7vFl2xlWAAdAAAAAAAAAAAApO2GOlRw03D5pWhfir3u11tcuziv2k4q0aVPnvyflGy92c+W6wtHn7r6mNKm3r6mGFp3kvQnYyKhFRjx9jxMru1VofJaI30KRooU3yJkI21fkjPchthTMKz4GrF4pLj5cCpq4+71+p1xm4rV3sfbDo1Yyu7Qe+1/bdKa84t+iK3amJr42rOtadry3VFPyzXJWXky6w2zadGMZVO9UkldP5Y3V2rcX4kyji09MorjovI64clwx6ryevbk8Ns/ERVnSqLwjL34kqnTmmlOLjf+pNHXQ2hDq/oSv3qnJWlHL19znbKnTj6lOKWV5X1ehRY+CfDI7+tsqhNdy8H0z+hyu2tl1Kd+65JfiSuvEpjhqled7Wwi3nbIh7Kws6laFJuUlJ2VnZ6N69NfIn46azL39nuCvOdZq+6nGPmu8/t6npTO44Uk36Wmzew1LL4jlK2b3ne/RLQt6+EUHGMUo8EtLRRbwnJ2UXFO+avw6dSTV2Wpd5vvWsv9vUx98r/VVssLHLqG67tXb9kTo0t/XJWWS0J+I2ZuvvZRS+bnzsuJXYjem7QyS4fmyJ6rnYkSShG0ba2b/MxoN6ykvDgfKGGil32r9bkijRhJO0tM7cPU7Y5d1GeFnFuzyfDk+hebPlGzTStfzOfcFdLlmn1LujLuq3n4lOvW+lpXS7BpuMpLg43T55l4c3sbF2avpozpD0/FsuHpcABpAAAAAAAAAGDkfHMDNs8k/aLtnfxFo/LTkqV1q7vv8A1TR6tvZng+Pk5ym5/N8SUpeN3f8A9mZ/Iv46Ral7IqRlnpbXmTMViYuTVjn8FiHTlKS0tdrotCXVqzbula9+V/Q8rLD7pCVOs3zt0NFXFWRHqVHd3bIVepfV5cLHGcexqxeLbvmXPZjZFaUo1fhr4cby3pfisnZRXHO2ehH7LbJp1XKdb5E7KLbza+ZvpwO7rVHGCs7R+ljTj69RaY/uqnEU5zk3Lx8uRDrV3polwLJYvXiQquMV80crCtdKq0ydQrMiRxvRE7CVIy1VvYz36hvpzJ0Y70cvmWl/Z9COqF9HfoSKWRbqjbhO23ZyE4uvRg41E18SCsk1e0nbhJc+Ni07L4KNJKCsorlx5vrnc6TG0lJN88pL2f29Dn9mYZ71SDvZTvdZWha6z839TpOS3HrWjg1td1aC1jb8iTTr3dlmra/Yi1JNRSg9Wl5H3YeAnv1HZqLdlfPrf6/QpluzUduTH0tXht6PezS5lNjME7fy5RS5LulrtOe5TcW7OV15HM4GvJPclpmmThdalrHm01cPON95PxWa9UZYGeveatw5+Js70Z24Xy6rmb8r5pff1O0k36rm+3u0TcLKyaI0aaeV7P8AWRKw+GlZvrYjPK6Im4SdpJo7mlK8U+aRwmFi7o7bAN/Dhfkjb4F+rxIAB6KQAAAAAAAEdyMbhnwD7c8v7YbAdGrUmv8Ap1HvJ8E284vrd+lj065zHblb0acXo3J+atb3Zn8iTpu/o08wqQSyRtlG6Tv0y5pZrobJUIrR8WrX0s7amuM3dxd1+JePH7Hl/cvaukPF1OXIqMVUt4k2pFu746kDdfzNZvJL7lscYO62fhHSoJcVH1k1d+V2zZ+970JQvmop/mYSlKpG97LK3pl4lJhq+7iXndOKX2Zzvq7WtTXWa4mM57yuteJhjIOL8dPA0U5tMrkrW+MupZYSRDhS381rxRIoXictC6oE2nN8cyrw9TqTKcydoWWGob8lF6PI5zaVZ0Z5pu7cHZZ5Zprpr6nQ7Pk95FD20rxUVzbtf1J48e2cjphl19p2xaO/Z3evg15HU4NxjHd48+Z5J2e7STi7Tza/Esnyz5noWz9s05pKTSb0ztn9maZjMPX7dbydzblHe9Uc7iKLU7rI6TaTdufiyjxOIT1+uWhlyx9uWT7CSnGzya49TRTg28+Gnkfb53WnGxjTT7z/AF4lpeznV3gsPSdt9Xeubfsic5RirJJIpKLcc3e2nhc3UsXdpS4ycV5Ju30Jm0yrSnVTyWTOyw8bRiuSXscpsLBuU02slm/sjrIs9TwsLMd1MZgA2pAAAAAAAAaJRNbRubNUiowbK7a+FVWDje0lnGXKX5FhMiViLJZqpcPjtkOF7xzd25xzi3bNvjG9ikjs7v70tF1v55Hd4+cuBxe1sNUu3CyfRW9TDyeP/bV9S/VNtWpSpRvZbz/WhFoYJztOpU3brKMUm7dW9PA1VdkVnU35u/LoTaeFlxLcPBqfkpWypW+HTUU3KKslfXzK7aTUJRqLKzs/B/79y1hRye95eJBxcFNODyumr9eD8nY4cuExtUrfGtvKz01T/XA1yi0QtnVX8sspRya8Cwi75N+DM9iGWGqNaFnRrqTtLJ8yojGzzJMHyOdgurbv6yJFOZV4Wsy3wWGctMlxf5HO+/iVlgXaMpPgreZwHbrG71SNOOkVd+LO32jiVGO7HgtOpxGL2XKUnJ5tu7N3i8W72/hZzuGm03wvx6nQYDEO3e6eTK/EbNkuBBnUqQ0v5mrl4e3xD0TAbWbW5PNWyfgY7QjCSW9dxfXJ9PA4LZu3nGf8zLPy8DoKO1N12ylB8HmjHnw2fS1eQx8PljFWR8lineyyK2nOi3dOS6ZMnYX4d1dzl0SRyuFqu1lTi7K75a6eJbbO2I5VFN5U1drm5PLe9L/+RqwGzFNqVSLSWkW/daJHUYZWN3B4s+5IiZh4KKSirJEmJHpkiKPQi7Yj6fEfSUgAAAAAAANDNUjc0a5IgapEeoiU4mEoEaFbXoXK3EYG/Av5UjVOiVuKduTr7N6EKps7odlPDkargiNIcTisBdNfXkygqzcU1UWay658Uz0TE7OfA5nbmx5SXyvxRz5OPt7g4zHStJVY5Wylzy0l6ZPyLLDpzV4ps0Sw0oSW9C9uNmQ4urSnejGbi9YpZLqr+xhvHlbrSul5DCzl+F+f5sscPsh2vOSS5LNlHg9r1tJUqq/xb9i4w0qslZQnnzVjneDk3qQWWGhSh1a4vNkittO6tBEbC7Jm853LSjsvoaeLwf3nf9G1XGF9dTZHB3LulsvoTKWzuhumGMmoSub/AIVc11OzylqvodnTwJIhgyesTt53U7F05axRhDsBDg5R8JNfRM9Mjg1yNscMh0g88wnYaK1nUfmdFs7s/Cn8qz5vN+rOljhzZGiTMcZ8iuldRwdiZSoklUjYoEp01wgbUj6kfSUgACQAAAAAAAGFj44mwAaXAxcDfYWAjbhi6ZLsN0CE6Ji6BO3RuDQrnhjVPAp6otdwbg0KCpsaD1ivRGv+BU/6V6I6LcG4NIUEdiQ/pXobobMiuBc/DG4NGlXHZ65GxYJcix3D7ukaNIMcKjZHDolbp9sNJR1RM1SNwJGv4R93DMAY7p9sfQ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20" name="Picture 24" descr="https://encrypted-tbn1.gstatic.com/images?q=tbn:ANd9GcTLa7FEjyzgx5S6S80T22IPJFWG-PLH6pFaq1wIadaBSp08W2a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590" y="3504883"/>
            <a:ext cx="4439871" cy="295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Zelenina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POTRAVINY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 (g/100g)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HRÁŠEK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6,7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KAPUSTA HLÁVKOVÁ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4,8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CELER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4,5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PETRŽEL</a:t>
                      </a:r>
                      <a:r>
                        <a:rPr lang="cs-CZ" b="1" baseline="0" dirty="0" smtClean="0"/>
                        <a:t> - NAŤ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4,2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RŮŽIČKOVÁ KAPUSTA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4,1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BROKOLICE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4,1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PETRŽEL - KOŘEN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4,0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KOPR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3,7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FAZOLKY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3,7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MRKEV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2,9 g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444445" y="61917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nutridatabaze.cz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Luštěniny</a:t>
            </a:r>
            <a:endParaRPr lang="cs-CZ" b="1" dirty="0"/>
          </a:p>
        </p:txBody>
      </p:sp>
      <p:pic>
        <p:nvPicPr>
          <p:cNvPr id="3074" name="Picture 2" descr="https://encrypted-tbn3.gstatic.com/images?q=tbn:ANd9GcTitpYG_Ec0wOreO-iUSW7YW5qd6-I5EzYbxjMBhfhDuli0mjX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421" y="445476"/>
            <a:ext cx="4350083" cy="3452447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S49PWQ0OjhLGwwD5PL_Nx9EeyUpwUCr6yVNlKdyyW27Jddl6qIJ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67" y="3019365"/>
            <a:ext cx="3548918" cy="3275926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QEhUUEhQWFRUXFx0XGBgXGBwbGBgWGRoZFxccHh0ZHSggGholHxgZJTEiJSkrLi8uGSAzODMsNygtLisBCgoKDg0OGxAQGywmICYsLC80LzUsLCwvLDU0LCwsLDQ0LCwsLCwsLDQvLCwsLCwsLCwsLCwsLCwsLCwsLCwsLP/AABEIANsA5wMBIgACEQEDEQH/xAAbAAABBQEBAAAAAAAAAAAAAAAAAQMEBQYCB//EADoQAAIBAgUCBAQFAgUEAwAAAAECEQADBAUSITFBUQYTImEycYGRFCNCobHB8FJi0eHxFUNTghYzcv/EABkBAQEBAQEBAAAAAAAAAAAAAAABAgQDBf/EACQRAAICAgIBBAMBAAAAAAAAAAABAhEhMQNBEgQiMnETUWGh/9oADAMBAAIRAxEAPwD3GiiigCiiigCiiigCiiigCiiigCiiigCiiuWcDkxQHVFFFAFFFFAFFFFAFFFFAFFFFAFFFFAFFFFAFFFFAFFFFAFFFFAFFFFAFFFFAFFFQsyxgRSAfVBipYJXmCYkT2neoONzq1ZMM2/YbxWOfFhYLMQ3seD/AH1qswCeaGfEMdmKwpjVB+KeYPauZ+ov4nRHg7kaPGeI2JDI3pPEdqpsx8R+YxDMFZTG5gRAMifnVRjcDbsPqS9cVHPwSpAbkwWUnfn6HvULFYqz5io4VhpldW5Zp3J7ndfvXk5yl2dEeOCPQMh8QAWSSwYBtIgg79tv75qbb8RGdwPp/wA1icdYvCwfLRdQgqsgQQRzHAiZjeKrcfmN635ZZAvmNo16gVUwTPc8GOK0uWSwjH4Yttmuu+MW1agfTzG0R71p8Jn1q4QuqGP89vnXk2ZCyLLG2rF09Q0ljqYHVDAbGT/NTMnxyrZt3Il3UMS25E7hRPEAx85pHmkssS4IvCPYQaWsxkGe6kPmMJX7watcNndp20gwfeupciaORwadFlRSA0tbMhRRRQBRRRQBRRRQBRRRQBRRRQBRRRQBRRRQBUTNMZ5Ntn7D/au8ZjFtCWMVj/EXidJVNtLmCTHO8D61ic1FG4QcngrrfjG8Lqag2h2iWBCRuT6ojgHjtXGa+JkBZiZX9XsO/vVLmmbuVchHdY3hWZY6gkCAKeuYbDWbJWEf0wzOAzMY3Mngewri/JJo7XxwT0UdvNLmLxDJZtu9kHe6NhsJ06iNIaY69eNqMbmKWVcGbTLJgtO/O+51A95qTgMVev2rdvCW1RAulNR0rC7NGxJGx9Ub9yTTN/KWwZuYq8yXmUAAhT+UNyxAMzyPVyB9alG0yb4XIxi+ZfUMQfQhMqBAliOCd+vH1p/Pri2gosonmatRQBRKruxBPHAH1rNrl958QpF5rFu76rttGKtCiZO0Kx2G2/2irx8vshWNtYePiLMxYDoxYkmjlFLAjxy8rZdrdVApuElzE77LO8bVWX8uR4tvc1hTrCsIBmQhJBnbfce+1UGRZ82JfSUlE4vNshA27bt7Dt0qVb8xsS4Fy20qpncBRuAsCSTsTPvUaaYVdFvg8wUWwtoadDFHUfpcE6h9eQeoINZfOczNq5c8p1IBHpP+NokAg9Z471PybKVt37r4sI9y4xZSpOkoOnQyJ4P9asMeuGwo863btepgrggGJnSRPG+x+YqqkyMlYLD6LRm8zXXUEtA0AjcQOYB96lZVfXQjuSXYBpB2E7wP96yOf50to2/JAPmggKD8JECQB0M8d6jWs0uYe0EZSxEKpPpO5gagegn7U8ZbK3HTPasu8SKz6D8ue4B/rWkUzXjWSkKqvJZyZYk8n+grdYTxYmkzswMBZ5Ne/FzXakzm5uCqcTWUVncL4jloYCPbp/rWhUyJrojNS0czi1sWiiitECiiigCiiigCiiigCiiigComZ4ryrbsOQCaM1xJtWmccgV59j84uKwdluaP1NzsQeRzEx0ry5OTxwenHxuRAzfxPoYriCyBt0Z5A9xJ2HTfiszjJx9xLNuXQupuOPgUAhiNQ2nbgb1d30XHqfMZTa1AzAaSN9unXn3+dV2OxS4BFW0fywdj2Ymd+4JP8CuS7+zurxVGpx7IwKISrAelgTC9hp4j2isXjMGlvAM1zXcxFxPMATURaVp0wF2iep9+BTmPzW42HFwBbZug6WLaiF4DRHXkb1cYG09xNFqPLUafMc/EQANo3Y7c7DaOkDKbWy+Ma2UnhLFXPLt3iVCKpthB8TIBpBG8LwD7x05q1xy3cTYY2dOl5ANwsuoAw0DST0MSBNUOPyq/hhoDhrjs2hVHoMknSGMcdSRt8t60OCxgFm3bdh5ltFRgN91ABjrBiZqyebEF0QMgw+u/cOJDL5IAVJ2fXPqJHK+nvzM8RVjmq2mtsyAIVgnTtqQH1qY7id+ahZcpxeIdhcK2rf5bQPU77NG/Gke36o7094iypDaMXXFokC6JGrRP6WjbeJkHaYimNMjuy/wAFdGkKoAQDTEQsRxHEVkMoy/CarpXWH81x5mtp0hiF9JOmAI6Un4e8Xt2rd+41t/8AyABlAE7sAC6wPnMczIezLINF1L4ua7awLtvTp1cgNyZAkSOy9an8sePZnc7zq5buKCp0IzDzB8Lfp2/v71pcPmQOnRBWJBH7Gp2ZOlyy6XAPLKkEdAI6dorK5NcwosoPL0SN92VmPUzMmtYcdFTals0uKvIzWri25vaiCUWSVCt6iAOhgSe9Qc5xdo6BiEUnzF0hxBHM878A1zknmYfWbiuAzkIzRunCA6SdJ9jG5O1WOYYu3c8rWiO6vqXUAdIgyd+nH1iosOiy0Q7z+VcTyBqR1JiZ0MCO5mDqH2PyqXhsgxDJrZh5mosAOB/U/wClSbI81rd5bXwk77DUpB7876SPlVmuPB3nTp5Hb5+1FVmW5VgZyLUzRdISDuASxI9oHHuYr07A3QyiDIryjCZopuMyxDn4u4nY/Lk/WrbLvF2gQltgY1MHBEfLvPt2r04uRRwzy5uOU8o9Koqr8P5wuLtB123gjsRVpXYnZxNVgKKKKoCiiigCiiigCiiubjhQSeBvQFP4hx4QC31b9p4+9YjNMXpkk1N8YZmDLBdUDdZgkfxPt+9YLMLd03V12rjKQT5WssZI21Dggdt4rj5ZeTO7ggkrHslu3ntPosnytbeWxKqGBYkwCQSJ6xFO5NhExJfzlBKGCjgMqgQQdJ2YknaZAjvVvl9l8RZUybKqoUyssGUAMAJG09Z+9UGNy18Lce8t1n1qLYULG+raQCdW/ERya82j08ug8SYPDCHZmhf+3ICnoBCgbDsPlS4bPFt20sBWQ8IuggtvtpBHqG/SmfD2LWzfZsWjG+drCBC8bEu20w3TeIAPc11dzN7uO8zEIbSJacWS8csV1GQYDEDjtNKrDLd6QmfZxdsmw1y2VRWJZpUwSrKPhJ71Oy/MVS3q+FmktIhjuYBneAIge/vVZj7929oZLD3LYYNqgQY3BAJltwOBT6ZTZxtrzLzXQ7T8DBdPsQV3I6zUdVk0rvAZNmF7EXbr2wq2tQGtjGpwIaAOdgKtLN1xeC3ApUKXQgyGYEDcHgrMx7jtVFgSuCP4VnAA9aMxA1KSSfkQZpcwu+aqvZuT5JNwspkGAQVBHO0+2wFGlsly0aa/i9Svr2ABM9iBM1T5hjXe2ts2ygvwpbUI9XI9JkGP9qpfxl3FCbc3LSH8yNiYg7CPUB1/rVxibpxNkW7DKbj6WTfZQrAljHQf1A61PHx2atSWCVb8PpA1X7rEf4ipQ9gRpBj61HzDHW1sObun0MI6+sMAI+v7VzndrEWlWGtsDszCQVPT0nkfWmslwGFvWQjANdE6y8F9W8tJ3APSKqeLZjukT7Vy5iLZKJKOpA1MF1AiNgTP1qts5NZtgMxuNdXSHZnb4ZBcaSYCx7f61OyzB31d1Qq9u2QF9UPEA6eIkcc1LXCq7M9wsHaJUEDQQAI43O3Jn22qXRWrLDEYjiBt/cVnc7y65jfM8tdgumS+lGcEyI4McEx7dNmsPhGw/mo193APp9UaUIkDbcEEkdttoq0yW6rYa0LbAhV0HefWuzT7yJnrNRe3KLiSoTI8rs2kW3cVmdeS7NM87QYA7R+9LiSbmI0q4UWhp/xFw4VoIkRG370xcxZbF2xpJtBSGaDpLiSqTx3n7Vd3XW4h1gCBKtABUj37e1G+2Sq0XmRY5MJbCIdUnUSdtz0+wFbHKseL6ahsRsRXkWWredp06gxBEEbbAbyfavTvDGGNu3B5PMdPaurhlJnHzwUc9l5RRRXSc4UUUUAUUUUAVX51eC2yCY1bCrCqPxVg2uWwU5HTuKktYLHeTy/xJjLiuE8sljDLG6sFIJ36fWKmYPNbbeaQw1bfMKJkffkfKoOOS95qO1pwludRIjciAN/n8qt7eGs3raF0lQBC8Q0S5MdZNfPf9PpKqorsB4gtkGyx0sJYdmUmTv7E/wAU1g81T8QkyVIYK36fMIhd/lqHzNcZ2q2kJwts6yQSltSSw43jfbntz3qPYuJfFlWWBqQXEuLDCCJUg7iePrTDyRqsCYnG27eJW6SIMoW7SOfuB9zUnNzbv2nQFbmtSBpIMzwdv5qfmZF2UdQUIiI2j+lef5TlmKy8vesqj2jMqSdTW52PHMb/AF43pGKlm8lc3HawX2SPi2JtsyhUAGsgyT2gbTHXb5U1jsFisPd1C6l1Lhn4dJVgBtsYIIB39jU7EvdwwuM66kY6wU30+kA7RJGw43p1bL4q3bYXFtAHWFK6mMiBO4C8nbel5NJKtnOTsShuXINwkq0DhVPpXfeIM/NqhYw2zfs2VhBeLLcjaVCljxw20T7/ACq2ybKla5cN6RpIUBGKq4IDajBB6wB0g81DzPwnbuYm2bTuimWdi0tb0QRpLTzPWY9+KJq8mG3eCNlqplmIawzflXd0Y9G40z9opMlvGxeeLLpbLvDldIZSZBWR6ht06Vo7+WWy6urN5iAhSxDbHnptxyKZxWYresslw6RIB3+GGAMHoRvvTZfKq/RW55myeS6odbsQogFghJHqYjZQOd44rj/45hmUagWMbtqIb6QdvpWhtwoCoAFjgVlLuKP4m5aQflq6BmmNKsFLgfKTUiqVRLJ27ZO8O423bm0GjSxHaeo+Zg711fuXMRiX8gIUUBWdmIGsDeIB1HgfT2rS5m6NZZLgHl6CI6AR0HSsnk9m9g7KC9pid3QyAWPWQCCSflR1sibkN4HDeVi7rX/VdIUpPwhQCJUcdOedvc1Y5/5Rwd25d9JTSQ4MNGoArI5kEiPr0qHnNn8UQ9p97IJMfqmCVnuAJj5VMyLGDyAW/MLM3xQYAJUADpsP3q3pka6RLsPbuKAunyiuxHw6Y2IPT51S5dmi3BK3jcCu0SRwGOkmAJERua7vthVxi2woVXGpwNrYc6okcDUY27/OpviK3bWwzOinQQyjaZBBC/Xj60VI18tCNi7guoQrpbe4svpIWNiTPSTtPvNeiZFiz5oHQjesxl+Z2sQmpWDqRB6x3DDofY1ofCBSWA3gmG3MrO3Pb99q3xfI8Of45NiKWkWlruOIKKKKAKKKKAKrc5xotKNpJqyql8R4I3FBXkVmV1gqq8nn6Zn59y/ZurAQbidnDfCQe3M+4qozXGva9OHVTJCi3xJO0g9On2pcwv3LN25c8sQRA9W5Aj/SqvKcW2LxSuAVtWwzM0GGb4NE8Ay0/wDqa4as+kqiabDA27KDbUwl43BfrvG4HA9gKoPEODa/cRU0htJ1MR8K7RxyZ4Hz7Va3lXcWyyHuCTB+TSD9qxOXZ5fS5fVxruG4LbXTAVACUGwA9Ilm271FB7RfJaZMxWYvhmt2sTdN9S4AgQx3+FhJn5k79a1eMe2V/wDsXSRp3I5OwEczJiK4v4TDW10+WjE8syhmY9yxHP8AYrKNasufMa4xVWLJDRpCtKbjc8AzS0x4sm38XiMNbZQyNb30i4pJVeg2I2A6VD8M4vEOLdry2UkH1MCF0jr0npA/5qe2JvNcttcw7CzrEsYkyDo9HxCWKg7ftVtiLd9bi3QgKLOtVMvojchRyRzAkmNhVetESzsqMxzK7gb4dvzUuAKFVYZWEngkyTJ+336wXiK42LTVbZLbKyw3JJAae0jREe5rvH5rZe/YIOq2WJNyPQpghZPAmSPapviG7atqDdj41KgctDAmB1EVP1grWXk7xmYi2puIly51AVGE++4G3yn2mqrOsiS6iP5rqjkeaBuCWPxCePURtuN+Nt9VYueZFwMuiJmRpj51mr2AvXnxKFtFksr2tPxEEk8ngalJiOtSLLJJ/wBJRy67b8q3axTFGIVi4XWFAJJDRudo3HX6U3jsnWxJsSSzDUHYkNqIUkk8RM/KdqayXw8zKbmIv3DpeLQSFgqfiYwZM9OPnNc+Lr5CNYNxV1hDrGzaWaNxMDg7j9qq3SZnqybicmC+q5inIQagu3lAjcEgnUQPn04p25hLuIwzAsgNxCAhmBI2lv8Abmq1vB+tdD3bjiOrHn6HejL8yuprXy3ueUxQskQxHzI3qNJ6Yja2SMNla4HCM1ouSi+tWgzJ0mIGxBM/Sm/D+QFbIPmPLbneYntI2poZ9+KJs27bKdU3Q+0dl2J7DfrHamLxxmC/7i+QTC+kE254EsJitK+9kx0O5Vkam5et3LhLBuSASZAI1d+ekbCrnJsOLK6G9TqYYkloPPpnhSCIHYiqWxgL9u75yhmVwC5bkvxPsIA5AHajE3b9m8W0HVek+l/T6dKjUCvIBUbcx0qO5dljUei1zHILTXvNtBUcrLCPSYOxI7+47VceE8zuKquxA1AHSBsJ7k7k/asnfwt9Lai5e1eY2kkr65IJEQY6Rx2rS+E8mvDTbuOpUDY/qgcAgbTHWelWN2qYkl4u9HrOCva0Vu4mn6i4C3pQKOgipVd6PmBRRRVAUUUUAUxi1lSO4p+mr/BoDybxPgk0sNy4B3kjf2APtXeakLbQWoCKo0/4dEf15n61B8YZqlh2RhL9N/i7R3+k1X5Bl978O7X7jaWY6LQIhRyZMat+wMc99vntUfRWUiTcwV+4msBbRYfrMt84HE/ffcVD8N5VpXEecoZxdiDuCCikN7zPPsfetPcxqXhrVh/mE7qexHSsvZxDXMa5svoXygu4lbmlmkx10yNx3NL2aiis8T5e6KGtMVEwU1EIRE8cDimDlH4RsJevPOtyXSPQp0MyR12YCSf2q58RYY6A7vJDLA+FZLARv34kzVb44xN92tarWi0nWQTqMCTHAH9a1FtpIjVNyJF/PZvW1U6vVJA32gifkCQaubWbpYm5ccALvHWmcDkuHKqbcrcj45JP1BMET8vpUS9jkvW2sek3W1Wyo30kEqxPsN6xS0jbt7LNVsWLE3ShTTvwQwj9IHxT2FZHECw+Hw4RAGJAUDdomCDHUb/arA+Eld0S03lqJNyOqcbdNRMR7E8xT97w9awl21dtaiit6gfVyI1D3/pVTS7M03g4uIMAim5GgnbuDBP14NaixggSty5dYMVjSunQAYMGVJYjvI/esxnCnMboUBlt2zydizQOh4AB/c1Y3MHiVNu0lxWXQfUy+saSB0IB5HSo8/YpR+hpL9/DjFMz22QXPy1KmCQiszTqkTIEd1NL4czC1jrDC8tu4bh/MEbA8ADqsQIjfr70x/0q8ty0l9hcsm4zMSNzILBSBsVLAbdZjejxHhrTsgVvIJYDWh0kLuWAjuAfrFKV12R5VkrKsqZLbJ+IuhFLIPV+lSRM8jbsdqr8iwtzAIwnzUuHXpGzL0BEnckASNqkHLrF4DCK7rbCFjFxixUECJJI3J6gj2qbmmEUW3a2xDqpILNKkgTB+3Spf+mqRW5VmNtsQ7EeXrAjVzK7GY2HTrUvxNcuPY/LTUisGdvYGTpH6gBuT9prjC4OzgHtSxLX0JYueGUgyO06z9hVpjs6t2rRLmJ2AMyxPQDk/Sjq0VXQuCx6rbDMwK6dt92J4A7k9qhjLTbueZfc3GKegcKo21DSDBMxv/YrBaRrIxdq2qpZDMWKw94KIYKDEAQdzyVj3rq7i8ZfvI9uyPJVCCrbnVM7kH4uNlmIquL6MqSJ+MKC9h7jEgamRQT6Q7KYbfg7EfUfXTZTZfzVjvWVsYFcVbt3MQNyAyqpIVNQ7dT0k+/FbHwXgES4RvKiV9wdj8iOK1BW0icsqi2egWDT9M2RT1dx80KKKKoCiiigCmcYhZGA5II/anqQ0B5H4nVQHW+AoG4LdCOCJ61XYNr2ItzYNspw5Z4h4EgQCeo6VvPFeHDtDKCAJE/vXnma27lpx+HbQzMAV/Sw6yPYSZ52rhnFJ0d/HJyjgr7GDe1iYxa29LrpRgZGvUDpMgQSAY6SAOdqtFwdu9e9Q2trqUAkHUTpBkbwBP3FVKWluu//AFAu6rBUIjG2B76Qd54mncsw4vXfNwIKW09Dve1w8wSiod/8JnYDbnis7PXWyHnuXG5eCG63lQWIYzBEARPees/vTmUWsRf14dWR7QWC1ySUBkKNj6jsdjHBk973B2Ws4k3bmggpotlf0mZYGeCYG/8Al+72YXoIuWU1XWIVgsBnUyNyYErOqTwA3elsJrX+lHicLdwarou60BAcsIZRwW22P7U3iMvw/qu2pt3YLeZrYyfiOoEwQTzEe1S/FC3VslWTZ/QWUghA2xJ7fxMDrTuO8LYdrQtoGA0wGDtJ25O8H61FLFsONulkb8PW7wUYi4+rzUH5YAGlT6lPu3ce/tXGb+IUg27Ss7SA+xXSNifiiTH9in8DexD4chbDM1ubc6lAfR6ZEtO8dqZya3ZNoF7auz73Cy76j8QM7iOI6RRrNsLVIXC2cQPzUKKHAOh1JkdCYYQa5yLNr/n3BdtNdbZT5QGm3HT1ECDzuZ/p1ezmzbZrPmb24CjctpgED37fSp+TY9TZEeltTFwedRJ3PfaPoBS6zRGlpMj4nNfxd04UJcshRruMw0vpBEBIPU/r7AxuZHFvJ7IxK3GZnIQ6Q7EgMCNxPWK7uL5+IVxcK+UpVisS2qCEMgwBE8dRUbNckDXbN3zbhQNBXVEMRswKgH2j3+dVu/4Zqiyzm+zWzojX/wBv/wDfQfI9faapszy/GMbasyLbZgHKSSOw9Q4JgfWpmLRbRGIBc+WdJUksCHIXUB0YEjcdJqVezRblpvJZbjcbGQpkfERxHbmspuJtq2SMTkdu9Juy1zSFD8FQOAsbDv79ZquwuW4c29BtJqBKlgBq1KSpOrmduamXc2csttbQFxx6SWBT3O3qMDeIFcHI/LtkWr9zzTLFm0kF2JJMRsJPAqPWzUcPJT5xcxNzDm1h7WpbXobcanVNm0r1kDjmtDlGJDWLRt7ehQR2IA1A+8zVblGcWUUa7qKwYqylhr8wGGETJaZ+dc4Lw25u+eL4IOo+SFIX1GQNWqCRxJFXqmTF2hLGYXWv4i2iIyI+xLEH1AMehkai29ek+EMCAvmzqdhB2gL3UCT968owwZsXdawyygVWQ8NzM9iNq9n8MWgLSkfq3Pseor34l7jn9Q/ZsvrYpyuFFd11HEFFFFUBRRRQBRRRQFJ4ltflMY3jY9p2mvJM2tlW1qWa6pGiTySY0wIG8x9a9xxFkOpUiQdqy+M8KWp1AGRuskwG6HbmPevDl43J2jo4OZQTTMhkd9biXLdwBHVpYTKmVEQxAk7Hb5d6jWcRaRmw+pVbe4onkGA37/z7UXLDYZrwuJqQkbCC2rmROxEEVmHxlq5irVu1bZPWupioEqSAyj5iRXLWaOtfuyb4txrLZ02dTNqU6lEhVVgxM8dIgb71IyLz9P4gFXDJAUkKeQSRtG8dTU/MwWJUcdukVQ5XnS2Q9u5q0IxAYKWAA6GBtG4+lF8aQlu2WWOzUfhrrNs0FAjbE3GkKv3/AGBNUVzHY6wqwLflbajOs2wSB7GBPYge1XK4axfveb5auGRRqZR6omDuO0faouZWrqI4VZsa/LLzJVGgMSDyFkid+N6RpdD6ZpcobSiif9ydyTWc/wCmm8b92xfdGuO5RfQbbbwDxInmZ6zFT08PWza8svcCxEi63Hznj9qq7mIu4e0zKqvonS0wCF4Mddt460u/iaUVfuJvh7A2fKU6AxYeosJYnrM8mZqDZyFEa5iHdjZlhAkaEDGG2PqWPsN6cyjJFNn13rstuQjwoJ3O3Ud++9GfeIbeGtnDN8bJHHo8s7avtIjoZ+ty3SM0kk2SMHbtWTGEHn+YdTW7bDV21gsYA2EyQON+7eZ4zEXLtrDpaNltWs+aQQVUGTKEiBPQkzHFHhvBXrSM6IqC4QwkkMRAAnbYf61J83EYhxxb8pirFxOqVGyxyN1Mz0HvE0y7C9hHu3VtF18uC76QQ3pgDkkcn/mpa5TasLcNiZ3dlLSGaPf4SQOm3tULC5biRiDcNy3AUhVAPrBIJJP6SCB3/ems2zlrTrYNtrfmA+tiNMcMFg/Fv1jmalN4Q8l2QUxN04hMRct+WFUi0CQZBHrkjhiP4671fYnMTbtm6bV3iQpXeOk77D3qszfESltdJufm220qJOhXBufTTI/9oq9zHEgy5YFOZG+3bbr7UklgttOil8OYCzdw4vMiu90s7kgH1lm1L8gZH0ru9hruGL+XfKrClVIU6dTaYkie8VAa62Ew9j8Oyhr2+lxKiZZjsRxMTO+1Lj8Kbir+Jul2LglV2H1C8ADgn261p/skUXmQeH1N5GEgzuR+oH4gfn/Net5bhhbQKOAKwPgSwVfYswj9TFo7c8V6TaG1e/p1izk9S/dR2K6oFFdBzBRSUVQLRRRQBRRRQBTOJWQaepCKA8rzy24ZpWd5I6z3rL5Xlrm/+JcFFRtk6sFMEn99q9uxmCVtyAfpXmfjzHG15lu0AGYEF53XUPVAjc79/wCK5JcLjlHXDn8va0Vmc4keUbtu/wCgidS6SYO+0iZ/ep2ItKqqqAaI9McQdwfeax+Hyq4MLLOSGUlQAB6em8TJG/1rVJghatJbVm0qoA3Pbmen0ivJpI902yqXA3C10W7/AJVsGBCBiHj1RPAk8d54pb2JWxhrlq84ny2UH/yagVBAJksTyN9/vXGGf8NdGH06luBrg9UMpBE95DFvvPNVuNu32xhZUUiwoOg/4H3mSPiMHptH1rVWRSorXx9q2qEknSd0B3IOx29ud609y7bxC20RoV+TEHSBJ2YbHgbjrVVm+a27pUPh2VywhmAhSN+Rv/rWmstqteWASWELHOqNiOxHM1G8FSV/winL7VpYtFrZUbEuzDbiQxMj7GouSMuLwxe6Fa6xZHIHEE6R7DSQfqe9QDl+K823bxhQWzJdrbGWAG6yQNJPcdJijEXXe4lvBRa0bMVUadPRSIgn35H1rNPVno2qvov/APqlvhm0unxJBkTxAA3Bjb+xUa1nQt+Y91WCE6gVEkAKFgjvtO3f7wsiyt/xbnEMGASTH/ckwJ7AEHb27GrvMcBauoYRVK+oaRpkrvBA2YfPjmjpGMlfgc8bE3wqWnUaToLiFYbFmJExG23P3gSs5y4yl1ylxUBBXSRp1ECdyQenansbjlsNbW2mob+Zp5RSBG3UzyOw+U9OwvBraTuBqkFSFPaYO/Ej33kVluso0o2yHlNlVuOLShV2JHZiJj5cGPejFOpvsbaBn0BQ2wQuJMFudpHT+KcxmBs4dk021d22cE76IO5O+8xzzv8AOmFzu27LbsWmBnYNCggdRE+nrP7USvJXLOCqwWWFrUC2iMZUm6PMaQSG9MwBM7THtV14by9rI8ooAyxuvDA8H6/0qRleSXvMhryPrctGkrp1EtsZMgT2Fel5NlQtIAdz3969Y8bn9Hnyc/h9jmSYIW0UBQpgSAAN49qtwK4RIpyuxKkfObt2FFFFaIFFFFALRRRQBRRRQBRRRQCMJrG+LPB4xTa0bSxiQRsY26cGtnSEVGrCdaPLcX4efD2UViHiRsIAH6RJ5+w4qjuXrthfWQVnjSSVXgAQRIHv/tXs2IwiuIYAg96pMyyBDbZUUAmP2IIE/SvCXDm0dMOfFSPF83t2y/mozXL3QwRAHA3gBefT71ajLbiN+IR/zXAk/oZY2WP8P79ZmtBdyV11HyjIBPEcb8nas5fy1ltlRcuTuxGptBYmSNMxp9u1c7s64NMh3sQ+NsODYCCSouatttyyjSCI+f1q18N2EsLZxDOzTbZLhZiQpLD1RwIKafkSa0NvI7i29OjrOxEb8x/xWZzS22E1IWFtGmQwnc9RPFGmsGbUi1z6yl2y+oj1ghYIkk7DT/M1S+C7Hki5aZGJtufzABpYH1AbkeqCPb3p7Jr1pgdFv1L2iPuen0qzy0kowJGvUzH3BMiO4Ahfp71m6tGqtWQ/PZrzPoNtgNKq0HVbHX0kjcnodtvrWeJc6YBbVtUFy4dJBOqFIM7bRPH1NP57hBiLlpZ2RwSR/mOlhPy7VYXcvU+gWxHQAQKJoOLImUXUtWUW4VtsIWOATwNPee3NJnqXJ87RdCWkPw6dTdd1+MAR2HJmnMvxTNcXzbahbdxhqAJJABCPHHBB+s1qsvwJvGVIK9SNx/NVJtknNJZMVlWGe4zBxyuqEnT/AJp+4/etHlfhh3uC6o4Qrv1kqdvtWu8PeHFw+53YiJ9q0drDgV0R4bzI5peorETOZFkJRtb89BWoRIroLXVe8YqKpHPKTk7YgpaKK0ZEoopKAKKSigO6KSigFopKWgCiiigCiiigCuStdUUAxcw4PSqg+G7IfWF3mY6T8qvqSKjSeyptaIBwoisV4ly5vN1spI4UxMDqPbevQytcNaBrPJBTVG+LkfHK0eZ4DIDfOtRoI2mPiB6fTn/mrzAeFFE+YA0giOkHY/tWuWyBXeisR4IxNz9RORkV8IIDzt2j+tGZ+F/MIKsVHVZMH7fxWv00aa1+KH6Mfmnd2Zmx4YSBI36kbTVxg8uW0IUQKnxRWlFLSMuTe2cKkU5FFKK0ZCiiigCkoooApDS0lQCUUUVQLS1zS0ICiB3+dLSCloUWikpaAQUtIKWgCiiigCiiigCkilooBKKWigEiilooBKKWkoBaKSigCiiigCiikoApKWkNABpKKSh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s://encrypted-tbn3.gstatic.com/images?q=tbn:ANd9GcQMBaonNMJzhfOOiUKknrTARU1EberjmQxccAXkIuXpDgr776vh2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568" y="4384431"/>
            <a:ext cx="4314092" cy="1971064"/>
          </a:xfrm>
          <a:prstGeom prst="rect">
            <a:avLst/>
          </a:prstGeom>
          <a:noFill/>
        </p:spPr>
      </p:pic>
      <p:pic>
        <p:nvPicPr>
          <p:cNvPr id="3082" name="Picture 10" descr="https://encrypted-tbn2.gstatic.com/images?q=tbn:ANd9GcQU_rgoe-QajwQGzSwWwPkVFDJV8f5xF28yqZn1JvWckpWapc3JW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3294" y="530082"/>
            <a:ext cx="3376247" cy="310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Luštěniny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POTRAVINY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 (g/100g)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SÓJA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19,4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FAZOLE BÍLÉ, SUŠENÉ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19,2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ČOČKA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15,0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HRÁCH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12,6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SÓJA VAŘENÁ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7,9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FAZOLE VAŘENÉ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7,3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ČOČKA VAŘENÁ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5,0 g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444445" y="61917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nutridatabaze.cz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Ovoce</a:t>
            </a:r>
            <a:endParaRPr lang="cs-CZ" b="1" dirty="0"/>
          </a:p>
        </p:txBody>
      </p:sp>
      <p:sp>
        <p:nvSpPr>
          <p:cNvPr id="2050" name="AutoShape 2" descr="data:image/jpeg;base64,/9j/4AAQSkZJRgABAQAAAQABAAD/2wCEAAkGBxQSERQUExQSFRQWFRUUFBcYFRQUFhUUGBIWFhgVFhYYHCggGBwlHRQUITEhJSkrLi4uFx8zODMsNygtLisBCgoKDg0OGhAQGiwkICQ0LCwsLCwsLCwsLCwsLCwsLCwsLCwsLCwsLCwsLCssLCwsLCwsLCwsLCwsNywsLCwsLP/AABEIAOEA4QMBIgACEQEDEQH/xAAcAAEAAQUBAQAAAAAAAAAAAAAABAEDBQYHAgj/xAA9EAABAwICCAIHBgUFAQAAAAABAAIRAyEEMQUSQVFhcYGRBqEHEyKxwdHwFDJCUuHxI3KCosIVQ2KSsiT/xAAaAQEAAgMBAAAAAAAAAAAAAAAAAgMBBAUG/8QAJxEBAAICAgEEAgEFAAAAAAAAAAECAxESIQQFIjFBE1EyFBVhcZH/2gAMAwEAAhEDEQA/AO4oiICIiAiIgIiICIiAiIgIiICIiAiIgIiICIiAiIgIiICIiAiIgIiICIiAiIgIiICIiAiKiCqKio4oPSKPhsUyoJY9rxva4O9yvrETsVREWQREQEREBERAREQEREBERAREQEREBERAlYrTumqeFZrPkuP3GD7zjw3Abyp+KrtptL3EBrQSScgAuXaW0kcTWdUOWTB+Vm7mczzWv5Gb8cdfKN7cYZGr6RqkmMO0bpe4+5qg4n0h4l1mtos/pc4+bo8lhsQ9rTe/AfPYpuhNAVcY6WNDKYP3zMcgTdx5LnRnz3txiVUWtLw7xTjn/wC68cg1vwWb8PO0pVIcKrgz81QAtPIESendbNonwjQowXD1jt7vujk3LvK2BrYyW3j8fJ83tP8A1ZFZ+5RMMazW/wAUMcR+SRPR3zUTTuODcHWqNOVN8bIMEQQcjOxZcrTPH9YNovozHrywtzvqvHrBbbqwVsZJ4VmV2OvK0Q1v0faIxD8RTrtdqUmCKok+3LZDdXI5tM/qurhYHwVhtTCMO15c/oTDf7QFn0wV1SJSzW3eRERXKhERAREQEREBERAREQEREBERAREQFQlVRBz30haZLqrcKyYGq6pAu5xgtYBtsQeoUfB+D8TUAnUotO8kv6gZd10D7DSFQ1PVs9YYl+qNYwLSeixWmPEbKMhpBd1PYDNaeTDXc2ySUwWyW1EbYDDej8NcDUqhzRmAC0kbgSbc1tI0jh6LQwOYA0QGtvA6LRsTp6pWfEzwMmOjYaPNS8JhKz9tuDQ0fBalvMxYf4Q3/wC3WpG79NsPiGjsJ7KrfEFHeeyww0VIhxB7T3Cg4vRTm3GtHdUW9SvP8ZhV+CrcaGkqb8njrb3rUfSYAW4VwNxVeLHfScf8AsL9pLHQeas6eryKN8vWHsyOmahPqc5I/HavcrMWGIvE7dL0K0Nw9FtrUqY/sCmyuau9ZaHEAAAQdkZ9lfwuka4/3HAbybrYx+rU6rxRt4v3FnRElagNM1nAapMfmMSV5Okakyah7x8VsT6jjj6RjxbtxVVqVLTNQH788xPnCyWH05+dvVtwpU9Qw2+Z0hbx71ZtFZoYhr7tMq8t2totG4UCIikCIiAiIgIiICIiAiIgKhVVg/FmmhhaBd+N3ssHHf0zWLWiI3KeOk5LRWvzLGeLPEYZNKmRrfiM/wBoXPhi3PqQSTPG/lsWMxmMc9xJMk/RJW3eFdGAEudwnIzkfkuH5Oebbl63H41PCw7nuWa8O6FDRruAJOQ2DotgXii4RAyCs4uvDbTe3cLi25XlxMt7Zb7lTF41rBdYmrpl3Sd4+ty91qDQZuTu2TsWH0lTLAIjWJgAXlxuVKmGW1hw456ScVWbU1temHQJJA1XcgRmVidIU2ua0yQGzn7WYjOyyGDZqsE5kGd5G+6xWlcM4M9k2y8+FlbSPd22aYMU21LK067S1sPH3QBLSJICq3UB9t+tGYA+a16pTLQBORy5Z3VxjNbKQcyZnmTeysjDWJ3EJT6fjid7bQ7S9MWFO283P1mqDFtcJhsbIg9pzWCOHc2JM2Bz2HePmrlF5DCI2wO1rD3qN9sf02OI9rKPrNzB9nfu3ztXuniY5b7DyyIWD+0atwCHfi3ECJIG/PmqsxIsW3FuHOPkqZYt4/Ta8LiSLtMHyK2LRekhUsbPGY38QtBw+OHGIB2WO33eayOHxsEOabiCCtvw/Lvitqe4cvP406b8FVRdHYsVaYcOvAqTK9PW0WjcOZManSqIikwIiICIiAiIgIiogOXFPSHps18U5oP8OmfVt3GPvHqbdAuq+KdIeowlV4MO1SG/zGwPnPRfP9d2tVDbiYBnnJ960/LvqOLv+hePFsk5LfTLaIw+sdbKIJnLcBxW46GrxAbHAbhNzxOZWs4d0C2Xfks1g8RqwSNkCNs2vuzXLvG4djy4m7am4kNAHHuZ391ZOILyT+EWbsGY8yVBbVkuF8hImen1uV9r5bAOeY2iJyWtri4/44hcY+CCZGZ6n6zViqQ58zkCBzOamOc3tbtbtkocDUjMZzldImEq/tShTBnbAgDnF+FgrOMota0gk8ON+KkYFpI6ieAhUxLNZ8Q34AT5lN+5PerIOJoCPabF9wJjjCi0Ghj3N/DrLJ4oRF7e4xbmsbVfHtERbIhSrPTYx2mY0uGSQNjQTMgTI22USoYa4AwZjsPqy9YjHuLR7JAnO05RBUR9GRMn4zuUZXUpr5UqYqWicxJy2HP3Kzh6paSJgG7d07uCvs9pzdYEfhtHS0XUPHNLCHAkETbhkq749tisRPtS3VwGnmI5bo4EqfgsU0gxmIn4rB1wXMa7YTAI3wMu684fElpJzm3Taqorr4auXBE16dH8L43UqFhydlz2LcQuUaMx8O4NIcDwt9dF1OhU1mtI2gHuF6L0+8zSaz9PN+Zi4X2uoiLoNMREQEREBERAVFVEGh+lrFauGYz8zyTyDf1XG8M8l+zZ+y6f6aK8CiP+NQ+bQuUUHX2SVzvK7tL2HolYjx/97bVgKog9p2D6usrhKzXODRkDcnYsDhjGqOAPlCv4dxa4bDy5wVyvyN+9IluLHybcI2ZDyV+hiIkuO3ps+a18YqGATEnjtMm+3IrIGsGiJvmZ2AnYJ5KM/DnXw6ZWnWgX42/qzRgk52vAy3/qsbVxIGRIAAnkDYq0zHEXE3Eiee9U2tqFUYZZ1j2tGXTiZtKx+KxQ1vZO7rwCsDGyAZG3rtyKh42uNYao2dOoVdL7sljw+7tM9ZrNgkTfpuhR65LmhpAgEzx5cBCjvxGXfoTdXcK65dmBlssdt+8q6sr4px7W3VYGtB2wNnUZSjGaxBuG944q/W1QJ2E/D6Cv4SsADleOQ+SujWmJtqNxCM8+3ABNwQQIMSOyjaZ1TYGTfz3d1JqVYfaRe+W+6haQztJsFnSzHHuiWMpVv4WrNwTAOw8O6tMk+zfOR1H12Xqk6WuBFw49oEjyPdWWcLWjl+qo4xEyuvrtktH1DIzv+ll17wtX18NTO6WnoTHlC4zo+vBA3RZda8EVJoH+c/8Alq63gfyed9Tp7YlsaIi6zjCIiAiIgIiICoqqiDknpwPtUP5Hf+wuW0X3C636bsPLKLtkPHWWn5rjuutDNHul6v0rJrBEQz2HxcuA2RHblxWSp19t/wBcz0ha1g6sH6ssjQxHsjr2i/S65uXD+nY3Fmbq1h7Ik59heB5qW2vaTJi3Ra2KvtMvv9ynNxImD2O+P3Wtalo0xNGWwtUTczkY5R8FexT5bYyBblOfXJY/COva239u6m1K8ZbRkOcrVvvkqtERZfw7mho3xeYOxWcRXkkDY0BQxXiTHAcpXh9QGQM7TfZl+qxWneyKd7ScZWy90qZh8UGltwYEZHdsPZYTEPkwNmc7FLwtbWn38VsRvUJXxRxZWo/WgyLi/ukL0XGM7Qb8AMisfQq7wLbt/LYrtWtkRG3buVsWa8010u1Km8bI5neo+JqRz1b+fkvNSuADJvmBlZRKteZ25kg7VObJ1qjU6mqel+tlYdIO2IJHHceSjiuTNttj19y9sJgk2AtPvThpPJ+0zR7iXDjn3XXvAI/+dx3v/wAR81yHQBl3CfiuzeCaGrhG/wDJz3f3R/iul4Ve3nvVbdabAiIum4YiIgIiICIiAqQqog0v0qYH1mAc6L03B3Q+yfeF89PsV9W6VwQrUKlI5PY5vKREr5e0/g3UqzmOEOa4tPQrXzV727PpmbjWaozHqax85RkVi2vUqi6fPfuWper0GLLtkRUJLcpgjhln5K+58u+ufLYouHcDnY+Sq1wbt6c1rTXtfzhsOj3ixtce45o/EkmLRs6rG6OrQ48rK9UeACdhyWlbF7lO/ckGp8fgrYrZyo1OtfPP6z7K1WqiTNrjnZSjF3psVTK9QRGZI8lewjrTa2YFgsY2p7Vugy2fupdGpqtPG5OdrwAs3x6rpKfjSbWqRf8AeFcOIEgWGV84vmsK2sYBcSvTcRlzt2HxWIxTCPH6ZDHVLjaPq8KFiK+qDtJ/XYrZqb8zY8L7CVbrVRcWyPNWUp2h8DAHNkTbfvtuVHPkW3x8VbLoDQOO2+Wa80zLoHXn+yu4qcktg0BS9trRn813jR+H9XSYwfhaB5LlPo20Zr1dY/dbDj0Nh3AXXQ5dLxaart5f1LJyycf09oqAqq23OEREBERAREQEREFCuMemTw7qVRiWj2atnxsqAZ9RHYrs5WL8SaKbisPUou/EDqnc78J7qNo3C3BknHeJfKtUQV6o1IKyel9HOo1HU3iHNJB5rDOsVqzXbvYszIMqSrpfHuWPFVXKVS8qmaN+maGXo1IIP1uhGYkO1pnOOSh0n5KoiZBzVM0hbyhfNUtI3HLkq16k2zvP0VHmV7BkWz+gs8V0XhepXIFlIqVYbmoNMmdu7cvdd5iMzwUJruUucSqyqSdyuhwzOXx4KC2Vd1bfVlKaszZI1o9w+F15MlwiJttHuVhzzz6oxxm/11TjpTe8Ls7TBvsU/RtCTw2qFQZrHLl8FtnhzBgEOdkDPMj5ZqVKcp05/k54rWZdG8IYUUKAGTnQ53DcO3vWzUqq1PBYyVm8LXldSscY08ze02tMyzTXL2FFovUlpUlb0iIgIiICIiAiIgoVaqFXSo2IKDnPpM8M+vBr0h/FAGsPzAbea4vjMORMi4X0dpStC5h4p0TTeS4CCcwN+9vyVV6/cN3Bm11Lmi9NcpOPwDqboMxsMZqFrKqa7dGmbSX6xVD1GDlUOVfDTajNtKZUurwqWz2qEHL2HqFqrYysgKq8hwJN8lED7c17DoChxWRlhIbA8+u5NU8J+uKja8L1rynGUJzPQPPirlMEkALwynKmOxNOgJd7T/wsBueLj+ELMUmelGTyIrHbJYKg2m3XqZZNG1zvygfULJYLSBcZ7DYBuC0p+PfVfrPPAAWDRuaNizmjKmS3MePg42fNOSf8OhaMxWS2rAVlouiTktw0aVa1bNmwz1OYVjcIsjTUkJXgioFVGBERAREQEREFCouJFlKKs1moNU0wM1o2lmG66TpHDTK1LSmj87KKcS5zj6UzIkblg6+AYcjqnjl3C3nH6N4LA4vR53KOl1ckw1ipgXt2SOF1ZLSMws1VwZGUhR30n7z1g+9QmrYr5GmNXoFSnNd+VvZeJcNje36rE0Wx5cLYle9UlPWVOH/VvyV1uNrD8n/RnyUfxs/1kKCgbWKmU8BqjWqEMaNrjHYZlQ34msfxEfyhrfco7sM5xlxLjvJJPms/iQt5cz8Qk4vS4FqI/rI82j4lYoNJJJkkmSTmSsjTwJ3KXQ0cdysrER8NW97X7lDwlErZtFYfJeMDos7ltOjNGRsUkJlO0TQyW3aOpZLHaOwUQthwdBZQmU7CtWQphRqDFMYFJB6RERgREQEREBERAXlwXpEEOvRlYnGYCVsBarNSksMtIxmiZ2LCYvQvBdIqYUFRKujxuTTO3LcRoLgsfW0Edy6vU0UDsUapocbljSXJyepoM7lZdoQ7l1d+hBuVp2gxuTTPJyn/AEU7kGhDuXU/9CG5P9CG5Y0cnMG6DO5XmaCO5dMboQbldboYbgs6OTnNLQPBZDDaC4LfWaIG5X6ejANiaY5NSwmho2LN4PRsbFmqeBhTKWGTSMyhYbCQslRoq5ToqSyms6Y2pTYrqIssCIiAiIgIiICIiAiIgKhCqiDwWryWK6iCwaS8mgFJhIQRDhwvJw6mQkIIX2YJ9mCmwmqjKF9nC9DDhS4SENo3qAqiipEJCMLApL22mrkKqDyGr0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https://encrypted-tbn2.gstatic.com/images?q=tbn:ANd9GcTp83MOgN_4-FvO2zHXwsFuGCvP3md80Usnb6WdmbsDF3n4POY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458" y="3153909"/>
            <a:ext cx="3470472" cy="2280239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T2lzw-4BbBiZ61vaRjk3auag1leHj9ggLu2xQQOKxiTuLBpdB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948" y="790050"/>
            <a:ext cx="4272060" cy="2136030"/>
          </a:xfrm>
          <a:prstGeom prst="rect">
            <a:avLst/>
          </a:prstGeom>
          <a:noFill/>
        </p:spPr>
      </p:pic>
      <p:sp>
        <p:nvSpPr>
          <p:cNvPr id="2056" name="AutoShape 8" descr="data:image/jpeg;base64,/9j/4AAQSkZJRgABAQAAAQABAAD/2wCEAAkGBxQTEhUTEhQWFhUXGBoaFhgYGBoYHRgaGxwWFxkcFx4ZHCggHBolHhQaIjEhJSkrLi4uGh8zODMsNygtLiwBCgoKDg0OGxAQGiwkHB8sLCwsLCwsLCwsLCwsLCwsLCwsLCwsLCwsLCwsLCwsLCwrLCw3LDcsKyssNys3KywrLP/AABEIAMgA+wMBIgACEQEDEQH/xAAcAAABBQEBAQAAAAAAAAAAAAAAAwQFBgcCAQj/xAA6EAABAwIEBAMGBQQCAgMAAAABAAIRAyEEEjFBBQZRYSJxgQcTMpGhsRRCUsHRYuHw8SNyFZIzQ6L/xAAYAQEBAQEBAAAAAAAAAAAAAAAAAgEDBP/EACERAQEAAgMBAQEAAwEAAAAAAAABAhEDEiExQWETUXEy/9oADAMBAAIRAxEAPwDcEIQgEIQgEIQgEIQgEIQgEIQSgEKvY/nDD05gmpGuWI+ZIHySOH55wrvicWHaRM+ULO0V1v8ApZ0JHCYplRuam4Ob1H+WKWWpCEIQCEIQCEJMV2zlzNnpIn5IFEIQgEIQgEIQgEIQgEIQgEIQgEIQgEIQgEIQgEIXjnAXJgIPVDc4Pc3B1y0wcuvaRP0lSOJx1Om3PUqMa3qXABRlHjGFxgqUGVA4lpDm3BjSRIuFl+Kk/WFYqtUd4WHwg38UTG0dEvh+InKcrifOLX2XHMPCn0KxY8O8Nh/UNQR3UO9vTN0MDULnjY9GW/saV7P+OGjiG0nu8NaxH6XXyH109QtaWE8gcLdXxNMy4BpLs24y9O+l1uyvGuHJPQhUHnTnSrh65pUckNaC8kSZN41sI9VG8O9qLz8dFhsJIcR/KdoqcOdm2oIVX4bz1hqkB5NIn9UZf/YW+cKzGoOovpfVbtzss+qR7TeJ1aTaTKbzTa/NmcNTAECxmNT6LMHY5xJc10EH4p181ePa/hXONCo22XM3pcwR6arLTWDy5pBBPiHQkf6UPTxXri0Dlfn6tROSt/yMncyW/wDUzPobdwtawGNZWptqUzma7Q/z0K+aKVTKWR3lat7JeJFxq0w0lkB2b9LrCOl/2SXV0zlmOU7RpKEIXR5ghCEAhCEAhCEAhCEAhCEAhCYVeNYdph1ekCDBBqNF/mhPT9CSZiWHRzTvYg2SqBLE1202Oe8w1oLiewuVh3NvNdetUOdxbTk5GjSNpH6u61/mniLKOGqOqBrhlIDXaOJ0B7LAq7oeSXy39IAEDUjynRc8rL49HB5d6NwHHxkgjY9NetkcO4k6jXD6by1zbgjYgfXX7phiqwcT4ndh9oSWHpw3SDMidx0CjrHome/H0XhcFTx+FpVarG5qlNrjGkkbTsoLiHIuFpNdUecjGiXXgAfv5Kc9nVUu4bhiRHgt5ZnZT6iCqV7Sucqbqn4amSQwnORvUBiL6xBuNyVWo8stl0S4LzVQwZPuqIym0uc4OiTEyI2UxX9pL/ibSphk6FxLo9CAs74fxhjmulgJGoJ6W313TM4imDmYIdNo/g2hJNOvTG/TvmHi2YucWmXPJJ2M3/cKHGMa8Xsetx9QlcXVNUkE3ufXpCKfBXuHgF9CO63TpuSOKeIc2XBxd6z01Ep9+OfXY0vcC4AATeBAyjyVer0iDDhEH5dZS9CWt0kEw0n9+y1yyt2sdLiFXK5j3FzXaguMdi2Zym31KgK9VxsQLaQJy+R1i6lH4xxbENact/IQmGGxDi8eEG4M6b79tkZEpy9gnVq9Ok/8xF23IB/zdb9y7wunhqLaVJoa0fU7k9SovlbgVFlNlWmxoL2NdI7gHXpdTmO4lRw7Q6tVZTadC9wbPlOqT6555b8h4hQNbnHBt/8AuB/6gn9l7wvm7C13+7ZUhx0DgW5uzZ1PZW5aTqF4HL1AIQhAIQhAIQhAIQhBR/abxmrRYylSOUPDi53YQInbVZViajiARe50m/VbhzbwEYullOoMtPQrI+LcqYmlIykt6j+Fyy3t6+HKdP6hv/IOJEG2muvn/C0b2d85uc9uFrXmcjjaDEhneQDCypuDcHZS2O5sB5qd4FjRhH++aAXQWguvlnVwWSaVyaynpXn/AI45+Mqtz+8a10Ngw223pp6Kn1aVR0kA6E21TiuYvNv1QTPUmAuKFeASZI6jN91cx9cu2pqGmHAaQHjUXmTA6wNSl8PVBdGQgXklxkjaQdPRMcQ9x+EQBoN1617jZotuNT5d1WtslXDD894qlDKVZ+VtgAGlogaCRpZRnFcU/EVTiHU4c4gmBGY6EwNCU1wTg0EvbHQdZ2TkY4EQ5uU/TymNVnXSpZEfiKOUy0GNd9Z33BXhqVXeFrCAP6Tb1KWxPE6cgZSI7fUFS/DuJj8JVzi9R0UwJkARneSfyaNHcOU2K7IzgmGc4OcBebkzbuOp7KapCTqWnrcfQKDdiSYDZa06ASAV7oJ3HVbq/hJP1YuDU8O2uTi3ZmERLrkH8pteNjbfsmnG+LYV7/d0WeAaOdbMfL8oUUKxNQkNzZha+liJ/eE1rUgw+Jh791mmeJCtRp2tqOpsfmmzWOa6zu86SF774OaMm9oI0IS3D6gc1weBLIMdZMGFqpY0LB8+VWcPo06Yis4uY15uGtZEmI18WUbeGVQuI43E4p8vquqkCAXGbDp0V2xvAG4rAYetg2luQOBb3kZ/OTee6z7EU303ES5p08NjZMajU+vKHE3sOV14tEJccUfmn4QdLb9imD3uLpvJsXG7vnsprgXBKtd7W02kkm5k2bu502A+6q0mmj+yHiNWo+qwuzMDQTOzpi3184WnqA5O4C3CUQwQXG73RBcf4Gyn1mPxxz128CEIVICEIQCEKE5l5kpYRoz+J7vhZMTtJOwRsm/Im0KgUPabTE+9pZb2yuDvnICmeD87YauQ2SxxMNzRB8iLT5qe0VePKfizKm84c3UaGam0e8qi0bA7g3ueymebuKuw2FqVqYBe0CAe5AWGsxDi41Km46bnUmU23DDfpPGYw1SXvkEkkz9gPVMKz8zc7jBmA3slc7XugzluNxB2PdJV3lkAAZjOvaL+srdOl8Nq2ty5vT+LfZSnB+CVMQwmllOmYEQbzBtAOh+SgcQ+ahbJJBi15db7K8cDx5wWFzEgVaxDRoXMY0EghvUlxPr2WWsR+M5PqNYXVnBoaC6BA0E+ZJVVGMaI+LXQWnsSpXjNfMx7nucT/Xqb9VWBU3InotkTalG1nOPvABbqPCPJNnVaj3eECbzGl9TPVOsLVimCCIOoImD36ruhjSQWgBsA+JogjuR0TapKZu4XUAl1gNt+qK2OL8md7nABrQB+VrRAAm1v3Ks2Eki8OnU5b+kGD8lBcS4bllwIIN9dOoI2WT2sukb+LINiY+X2XTcYBbJ9ZTZ1PxQbLs08v7KkXKpHAYuLGRJ22upTE4lgpuIcSRoDY67KD/8AHuLWnMy+xcJHmNU5o4UxDxPYdxa/XspsdMb44pYuCCyQ42M3nuenopQ4FxHic1t7gAydepUG/COY82JAvHX/AAKRp8V8JaND+oSR5FUNA5S5v/A0XUnM940kFomMp0cdDqIPorDQ4/w7E3rUjTJ3c2QfIi/0WT4JstBMmenXpr2TkVHZZLxBvBdrHnuFzs02Yy1tGG5EwTwKlNoc1wkEGQR2U/w/g9HDthjWsG5/klZFyZzy7CUX0g01JINIONmkzmvuNLJvzLzfVxL253eAaMbZvc9z5rE3C79bhh+IUXuyMqMc4bNcCfkCnS+c+HcRNKoKlIuzZrZbEROmxst55axzq+FpVXiHPbJtF7iY7xPqrxv4nPDqk0IQqcwhCEAs89qmEJFOsBIaMrtOsgj5laGo3jnDG16Za4SCsy+Kxy63b5+fVDnDNZ3fokcUXUnkTpcdwe/WLqy838rVKDg9jZYOg0/sqnxTFuqRmi0XE3Hf5qdePX237F84Px/8Zhn4Os8kvZ/xOcdHtghpOpG8HaVQsbUq0zkqgtjSRe3TqF3w6n/ysDH3lpHXMCIjvt6q7c41MMHCm+XO/NAnLI379gs+Ivnz9Z87Hhw0IcP07+ab03ucc2YybZiNPITrCsNHgdJ8vouzagi4I8xqExq8NNN+Qg5dQTp0t3CuZbTf6hX4CoHSHSOot9FIYSrBzECQJBg6g/wdV69l4dLP6v5hch3unEEgjqLzPfos0mJI4ulUzOcO1/U/O6r2Le2XMY22upt5X1UvSDTIcBpZwmZ9NbbJphKRAdOUk3JnbtN5tot22zZhw/FGmbiRYx/miBjPFIF7z5dE6q4WTm8LZt5kbHoTsdFC1WkE6i5Wos0nsMx0zOZpvOYtI8iN9il8XVIaJqBxjQiT3En7qCoZtASOl9Uvh85INvODb5IFuJPZoG72Ohi0COyZAeGdpXtesQ7QB3YQPMJw3h7oaR+a4H3lGG1Jxbe0p2eLOi7dwdeiSrkEwRDu9gfJGBqhjjbNItO3kipSwxpeQX2EzYT5AidE1wlnhxaXNBu3SfWVMUcEx5EhviNwJEXgSnVXhfuzLGS0RMkWJ3nos2rRjRoZ6gbTaaZdp7x4g9PFAg7X+accRw9egQ2rTLToC4W9DcHzXpeXXLgCLaSB6q+crcUFel+GrgOeAcuaCHtHn+YD5j1WVvsZ/haniyn4idtCe1oTpxzujLDg6IXnHKAp4h7dLjawtNgEcNwTqtUNoF73H4jEG9v8Kz4qXd9T3J3Bvf4gUgCWSS939O48zp6lbXj+KUcHRBeQ1rQGsY3UwIAaPRQfIPLBwtIl/wD8j4n+kAWb9yqH7U21RjC8khhY1rYOkTI9TdTvSZJnlpKcR9omIqS1gbSBmMpl3kSd/JRPDuYcU19qz/FM+InX/tP2VWOJALXAAuHmR0MjZKtmbkSdCCp1/Xp64z8jVOUec3vqijiCDmOVjt50AMdVf5WJ8icHdWxTM3wMOd57C7R6uhbYrwvjy8+MmXhPFYltNhe9wa1okk7Ku4rnzBMIBqOdO7WOIHn/AGXPtIa44F+UkQ5pPlN/2WKOcQYIvt280zys8VwcEzltvx9BUK1HFU89NzajDaRe41B6Hss45v8AZ22XVKByk6jb0VU4TzNVwrxUw7iAPjpu+F/SR+47Kycy86MxmFpkE0h4ve08wkluUAWvluTeJSXbMuO4ZefGeUsKGuGUy7WRIjv5pQOJf0Nr90szECSaYED0nrcrphzvPhLXZYtfyVeaVLuvMPTy1CWuBeA8ACblzSImLiTey6Zh35YqucANfitsDsmjpBGWQ6Z7zqfRSLsXUcKdJ2jjE667FTuyun+OZRFYzHGn4CS4g5ZcPURG/nYrj3gecrWCXAbD6xP7J/zJgsjM1yzSejhsegUFQxobcACI/wA7qpduFx63SYrhrNSSJMSCZjbbqonBYkOqOaYaCZBOx6eSXrcS940i0noAu8DgC52ZwAblObX5oU/q0mHK5p8JjMIkARcdo6KuYim3IQbOFx3BKdCu1pLHw8bVGz9dAl35oa0hpYSPHr5CVSfqKwWKaDFQT30hSIpl12GI21ncOHzUvhWUgwBracbTe430XmOYABlaDF7R0Mx8lz7Ok4tT0xrtBa15DSZgsd1/Uzom4xN2t2bdsz9YSXEKeQ5ja8SLidwuaWNBc0EBsRJ6/wB7K4nPGFK+F94cxEgaxMADYTdJU6LS4hogCNdptdPq+OGW1pJJFiZtM+aY4PEguc0/nAEzpBEemqJ1EnhA2D4QQ20zeSbQN4CcN8TTLi2BA1N0gzDtY9xa4ZQIJnU2Nu6MLjXtPhjzjXz7ppUNalUtec3w6ADtBEj1Vn9nrnVMdRAO7jtGUNdm7iyrGNLzUJdAJFxH7BaL7MWYbCl9bEVGU6vw02vMODCBLsuokyJjQLK226PfaVwVjKTqzW+IRJ6A2J+ypXK3MlXDuJpObJNw9sj9j8ir17UuLU6mEAovDw54Di0gw2C6/TQLK8Q1rspp7DxAjcb+qz/rMd69avhfadXaAKlCk7rkLmdty6FauG4rDcUo58l2mHMdEtPpq07FYCzFu0IIO15Hy9FoPslxNT8WAPhcx4fYxoCIPWQFlLhrHtFsxns9oGcrYUNS9m7s9nANnXdai6o0WJE+a7Czqyc2URPLvA2YVmVmp+InUnupdCF0k1HK3ftM+K4QVaTmOFnAg+qwTmLgNbD1HBzXFk2cOnovodM8Vw5lT4mg+iyx04+W4Pmx1CrUMMa5/pfysmVfCOYSx3hMkunY9F9N0eGUqQJDWtEGTAFt5WIe0CthquIc7CmQR43RAJ6tm589FmMdLyd74p7MS6IbMbRv9FI8FwFd7iWbiJO+694EaLaodXl7W/C1uXXrc+a0jhnHOHuIYx2Rx0zsyjtLtPqlbvSjnLTcRVBDm/btPXqo92KGY5RaZF7jofNXbn7hpNIuDZLSCbSY3+/0VKwrm5TADgBcOAv5HULJjtfeX1J8Tq0Dhy4O8Tgc289Z6bKjjCggaBP+I1sziAIBN47aaJDD0DB/TNir048nvxL8HwANIWEgkW80kH+KA3MGkggzHY+a4917rxBwmLQbdpTzggJY+SJdc+v+lsmmbMsY9hDs24BIA+QnyuoWq91N0XgEET9PoVZcLgmGo7PENIJnyafsFDcWpCpVqOYfAIg9YAlEVIYOsHtzHwydtJ1uNkphmkEEmBJ6dtj5qCwdTLY6a2T1+NhtiCDe6m4vRjySwvxlrnszuI8JGUDuYkqEM6yn2Ha6oCJgaiV3heHe8Dn/AJQY6Sey2TTlZ2viPYJPVLNbBktPdTmEPhvTZDQYDm3gW9TeVwHNu4tmBA9eqbV00RwLxJabgx6RH+k5q1WnwtgaTlnbzT7l/lv39IuktcSQ0m4Pn2lS9D2e1SRmqUw3ciZ77XKWpVypVFETTgveRDz+T0O99UrhmGpUBeQQLF5dMk6kki5H8Lzmvg/4arkiGx4J3/uo7CVnAwZIH5f7I1KPJgskkfqEi3cRBSdSlDQQTBMGOu3oU5PEmvi0EbA6zZN8V1gZHQQBtB/stuPjO3vqy8jcFpYmt7us25aYMxdurY3kX9FpXEwzhuEqVKTWgtAyiNXEhonr19Fn/s+pOqY6kW6B2Zw6BrXH7wFffadhHPwpy/lcHR1An+Z9FyVl/wCtMo4jxOpVcKhcXPF3O3j+FpnJXOJcadDESc8CnU7nRrvsCsqa0ObGh69dr9rKS4Xj3jKz4HNMtfOkGRHfySTV2754zLHT6DQs25Q50rGo2jiCKgc4NDxq0mwmPiBJF7eq0ldJdvFlhcbqhCELUo7mGlmw1ZsTmpvEdZaV83YwGLH5RbdfT1enmBCxPnLkqrSqOfRBcwkkjcan5I68eUikPfnMlrZtMCD0myKAAJF7iJGoOxj9l2ab9C2/VBYZ79Qpyd8Zan+FczYhpZRqRVYSG6eKDax/mU85h9n78zn0NHaj+OyheE4CpVqNZTs5xB/6wQcxOy3ujhpbe65y+s5pMXzdjOFPouAqN8v30SAeWySMt9/4W0c78se9YSweIXb53sspxPB6pdlLHOcBHwmPnC67c/sRGJxUiLdp/ZSOAo5TE2aAD9P89VKcN5LqE5qjY7Jjj6ZY43gGBHcdVUTfhljtcm2/fp9/oo73jizLYNcY02mPNSzWyHvdMxYjd0GAPmm9em1oblgkn6ggiemyfqXlfDgNAy5iG3PaI/uol+GuY6Aybaqy1ajWg5tW6wBM3nzG3qonC4d9RriBrqevQD5rCGFB0Ai56KUwuKAYGkEGLx8pUjg8EKgbaBkO0XEhRVUZHE2tY+Syzx0wtlS9Kk0gua7YzIJPQRO5TKi7wuEEO2Gu33umOI4m6zWCL+qBVcypmDgTqI26pJpeXJL4udTj5wdGnSYwOqBglx+EdbC5v3TQ864itDLMB2py0u8yZPoFA1S+scxP9PT5rjG1IdLG5ADNr33hb45nFcte6SXE/wBRmDOszouMnvHgNMkk3OqVwHuzBcHiPigAz6EJzUyQXMMEaWGm8nqioa4nCBkHXYuk2vovcJg6rgAGOcDbQm3oO6mOXcPUr1WMpMLjIc4nQAfqtAGmq2rhnBms0ACy2syslV/2Zcsuw4NaoIc4eEbwYku6Gwt5q/YnDNe0tcLFe4elCXUzFxuVt2zHj/s7OYvoHXZVPF8u1xDTSdY2i8reoST8O06hbY6Y8tjLuRuS3+9ZWr+FrDIbPicQQWz0AIWqrmnTA0Xa2eIzyuV3QhCFqQkq1AOEESlUIKhxbkyjUJIaAT0soKt7PGHcjyWmQvMoU6XjyZY/FU5d5Up4eS0STqTcqyloaJNgBcm0eaWhVT2k8SbSwb2udBqENEaxILvSBHqFmtFuWd9Q3M3tFoU2ubh2ms8GJ+Fk9jq4eXzWb43mbF1HOOcscYhtMBoAvO0+pKiakw6+veLf6SBEyBUPylbrb0TGY+LLR5qxTG3rNgDSo0O072ddVziOPNV76mQMDnGQ2SCQGyRPXX1SdDBuqOysDnu2EE/dX7CcmEYbIR4j4nT+ogD7CPRbtzzijYd+eKYHiiwkWsZN9SuuJVwB4W33I2I/0nnEeXn0nFwGg3MKEruzA6jtqtTDnA4M1nBokggkk7Xv8ypCnNB+UnKJnSdR/IS3J2Jp0HPdVEy0CQW+EAzvqfVdcz4ujUy1aDsxFiIi2unnZTa6YSb9M8NjfdgdZMj/ALEpk2k0mXTBk2//ADr3TjEZS1jGtgzJcPzDZdtaIOlxA/z0RUxkQuOwuV+hjrr3/dd0wCZn5QFq+A5PZXwNMH4nMzZt5O/0Cz/ifL9Sg8sqMOvxAajsqmTlfplTpObDhaSQJ6pUYW0uzEfLXz1T7h3B69SBTZUInoQPmbBaLyryMGuZVrkve24B+EH94WWq8kVanyRUaGvDjMT9O6rvGKBpPg3cTcHb0W8cxVm4fD1KztGNJ8zsPUwsCqOc4lzzJcSXHzO3ZYyXbvhterTeHU6jmumxaSIPeFuPs3467E0C2terTs51hmBLsptuMsH57rFGxFtJsdzG61/2T8MDaLq8mX+ETaAD06k/ZZb6rOTpur8EIQreYIQhAIQhAIQhAIQhAIQhAKme0bl04qk0tMPZMdwYkfMA+iua8c2UbLY+ccdyxih4fdF3e11zwvkLF1XR7rI2budED0lfRTsM3oqXz1zQcLFKhHvCMzjE5AYiBPxG5v0U/HSZXK6hnwvhmDwIFKpVpNflBdmIDj3PQKSwvM2EfW/DtcZsGvjwOPRp9NYgrMcZiw/xGC6ZLjJJduTMElRdWu57oHTWPhvYrNun+Lf1ZvasYqUqeUhpBcTpN8segH1Co+cMMN+eq0fiXC343AUKpcXVWB0uP5iCWmf/AFF+yoOJwWSxYQ4bn6qpYnGa8ImuJIuB84XVJjC68dQbj69V42kdTAHfT6Ltoab2jYCfmP8AN0ydJNm2IoOBAbeB9if5Uny5w84nEUqRHhLhmI/SAS76Aj1Vo5L5QfXqe8rMPuS0lpdYuJjKRGo3laRgOWaOFa91JgBIudzF1OqzLOYq/wAz84MwIZSosa+rHwkw2m0QBmy3mNB2UDiPaI99xhaU9S5xHW1h+6qHEalQ16j3DxOcSQe5mAmprzPg1tM/aFSJjG3cq8Wo4pogBlX81M/dhgZm/XqrTSoAL57wWIreHK4gtMsLXQQR0W18l8eOLpEvbD6ZDXG0OtqI07hZ/E8mGvSHtBpA4KsCJGWbdiCsKGEkxNjqdLbr6T4jhBUYWncQqLhfZtTDvE5xHSduiN4s8Z9ULl/lypiazWtaRTsC6LNG99FuvCsAyhSbTpiGt2+vzXnDuGMotDWNAA0hPVkjOTk7BCEK3IIQhAIQhAIQhAIQhAIQhAIQhB4VkXtM4YW4g1o8LwM3ctAbHawC15R3FuFMrtyvAKyxWGXW7fPgbMaz6285UlwXhD69XIxpduSRYW1P8LVsNyTh2uzFgPmrBhOHspiGtA8gAp1Xa83+jHg3BW0cOyiBZojzm5PzKg+Ncl06t4g7K7ALwtW6cO1+sereyx5dIq23BE/upnhHsyo0zmqOc89NB8gtH92EBi1vamuDwYYAAIA0Tp7JELpC1LL+c+RXOLn0GzJJy6a9FSanL1dhg0XjyZI+i+hSFwaI6IvHOx8+4XguJLoax19fDC1n2dcBqYWi/wB67xVCDl/TAI+ZlWgYdvQJUBTJ7tuXJcpoIQhU5hCEIBCEIBCEIBCEIBCEIBCEIBCEIBCEIBCEIBCEIBCEIBCEIBCEIBCEIBCEIBCEIBCEIBCEIBCEIBCE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8" name="AutoShape 10" descr="data:image/jpeg;base64,/9j/4AAQSkZJRgABAQAAAQABAAD/2wCEAAkGBhQQEBQUEBIUFRUWFRQYGBUXGBQVFRcYFxQWGBcWFRkXHCYgFxkjGhQVHy8gIycpLCwsFR4xNTAqNSYrLCkBCQoKDgwOGg8PGi0kHyQsLCwsLSwsLCwsLCksKSwsLCwsKSwpLCwpLCwpLCwsKSwsLCwsKSwsLCksLCwsLCksLP/AABEIAK4BIQMBIgACEQEDEQH/xAAcAAABBQEBAQAAAAAAAAAAAAAAAQIDBAUGBwj/xAA6EAABAwIEAwYDBQgDAQAAAAABAAIRAyEEEjFBBVFhBiJxgZGhE0KxBzLB0fAUFRYjUmJy4TOC8aL/xAAZAQEAAwEBAAAAAAAAAAAAAAAAAQIDBAX/xAAjEQACAgICAgIDAQAAAAAAAAAAAQIRAyESMQRBIlETMmEU/9oADAMBAAIRAxEAPwD3FCEIAQhCAEIQgBCEkoBUJJRKAVCRCAVCRKgESoQgBCa54AkmANzosLGdusHSdldXaTvlBcB4kKG0iUm+jfSLm6f2h4JzgBWsfmghvnyWzgeL0q5cKVRry3WDMIpJ9Bxa7LaEIUlQQlhCEiQlQhACEIQAhCEAIQhACEIQAhCEAIQhAEoTUKSLHITUILHISSkQWKkQhCAQhCEioQhQASpEqEgmVqwY0ucYABJJ0ACeuG+1HjBp0mUWmPiSXf4jbzJ9lWUuKstGPJ0c12w7bvxXcpDLTE7yX8i4DQdFyvwi5pOXxIUQg7weieHlognf3XnSk27Z6cYKKpFcsLu6DbbpuZW/2W7SnB1mVAczD3ag6Hl1ELOxODDaQdl7zye9roNAPx6LOp0nCA0kxciN4kwpjJromUVJbPo7CYttVjX0zma4AgjcFTrh/smxhfhHtJ+5UMDkHAG3K4K6TtH2gp4Gg6tU2s1u7nHRoXoRlas8uUalxNGrWawS4hoG5IA9SqdLjuHcYbXpE8s7fa68R412wrY1+as6Gz3WNJDG+XPqVmuId8xnYSVzS8mnpHTHxm1tn0cHJV4Bw/ilegf5NZ7f+x/8jxXf9mftIzEU8YADYCqLCf7xt4j0V4eRGRSeCUT0BCRrpEhKug5wQhCAEIQgBCEIAQhCAEIQgGoQhSVBCEqARCVCARCVBQCIQhACEJlWs1olxAHUwgHoWbU7SYdtjWZbqFV/jbCTHx2qLRNM3JXl32sVAMRSzXHwxb/udxooe132j1HVH08M7LTBjONXc4OwXGVMc6q6Kr3OnNqZNhMSVzZMil8UdmHE4tSZSxNQMy5dw43P9x18k/DYxj2nNrsZs2x232VDEd4xuDbkeigwzwdjKx4nbo2cVjS34ZkgXkTvz9wrfBKf8tp0c9zgHHo0/iR6LIrVpYwZbBzgDz0XQ8IcfhiA3+WCRLojMduahLZM/wBTb7IcfOAdVJYT8SJabQQbEHcXKzvtC7YvxT6bCAGNBdAuC42v4CfVVKnGmuAERBNtcsAyAdwTceJWRx6s0w8X25RN9PVHOX6roxWON8mtkLK7S4QA3qrpps+VwB8beYWTgyCST/4tWi8EGLeCyZqJTcBqPRSiRvI62KUU3ATJj1SimDJJlUsHc9hO2RozTxDyaUd06lhmL75fDRemUK7XtDmODmnQgyCvn/Ckte0m4m/65ruOD8RdhDmo1A6k7WkTbxHJdmLNqmcWXDu0emQiFl4PtLQqwBUaHH5HGHA8itQFdd2crVBCISoUkAhCEAIQhAJCVCEA1CEKSoISF0arLx3afD0TD6rZGwufZQ2l2Sk30aqFyVX7RqIEtY8iYmwUNb7S6Y+7SeZ00Cz/ACwXs0/DP6OzlErhW/aO50xh/wD6St+0aPv0Y53+ij80PsfgyfR3MpC5ZfCuO08TTz0z4jcFY/bbtKMPQIb999h+JWzaqzNRbfEOJfaNh6TnsbmeW2kRlnlK847Q9pqmKdNR7gJsy4b/ALUTnAtENAm88yVn4tpf3Xajb8lwyyOWj0seGMdkWIAcf5U6dJlZ9esWePip62DfTgwYcLc/JPwvCjUtVdE+1t1T4rs1cWUqmMLm8yfJVW179dF0LOzNMgGXRYEbnqOidV4BQ2Bby7xb6k+SjlH0Sv6YJdDQSDvcbk3uVHxDKH5mWDg1w6E2cPUFWsVgHAGCY0A2PQ7TfzUPDqDaocx33oNrDQbLVbHWyKk6Hhrtri8RzstLDmoKfKRbmQZI+hWIKhsLZmkFpO+2W61MPx4AFlRgguzTeQQZgjcG/qjiHJtaIqGI75F4v08PqpMS4vBESefhopONYxj3zRiBuBAMwqbS8i0x6BZPvRdQtWR0Hfrr1WjSxA3EFY7qbxJjprulpYkixlJR+ipvsrH5bpxrOmYHkVksxg5q5SqTosXEvRrYXFjNrHP9brSpvcLfeaAJy8tbEXGi5+nUI19/wWjh6k3aS0xz18OfgqrRWSvZpVWxAMwQCxxEEX0cvS+w/Gn1qbmVNacQeYXmNKuYyvFrXg25TyXd/Z9xumAaDoDyZaf6raeK6sE/lRyZo/E7pCVC7zhEQlQgEQlQgESoQgGFyzOO8cZhaRe4iflHMqSvjIXnHbjiRrvDQbM+p3VcsuEbLYoc5UVuKdo6+IJz1CG8hYe2qx51kHxTKdTzj0T2E72leRKbl2etGKjpEVWuCIa0+KKNd7DIE7cwpG1AD39PBRuqtkQ6I2AKijQtvrucM0QdyD+Cz8Zi6kQ4ujrCjxGI71gFnYqs583JV0FE2uzvad+Frtg9xxhw2jmk432k/acYTq0S1vKNysjh+Ga897QDRZzc1OoRG/tK6Yt8KOecI879nUtMU4mRJKqtol1QAm2yZRxALdR4KaiC4ZjI5mCT1NttfZZtUaLZJisQRlayQTNyIImAAOl/dRUsUDzBGpnbnYc4VHF4qSDmvrvYi2U+WVV3Ypzn5g7vG9tb6m2izSOjjo1qVaSRJcY0EzHkffqpX1w37sTfS+u07qhVIzDISAWi7m5ZAABAAHObklW8Lh3Ce60jaTBtrE+c7o0ZP7HYKiASHaFpkGHTeIEarkOPUPg4hwbIFi3WQHAGx9QutdIgtcD38saEDp0JXPdpa388NffKyI1gmTHlIWuLsyn9mG1+a0STpqtLCcKMiTfWPwScKwsHP6ef691tVA0tblYRA7xkmb2PRXnP0iYR9srfAItpH681IcMd5tGx05pxvqPNW5DoEEm1ljZo1ZC3CsdOUOc6SeXdG5jSyZ+72tALu8STLdPfmrbcCRXyHu2Gpi0TCuU+HF5l0MpgTmsdBy91dbM3o5mtgom0KFlRzBcHXXddbVo0u6ymCbffIgk842HRUKXCi+ke7rOV22YajzCj+EqXszKWNLhc2hXMLiAPvHTl+KyRhHNPL0hWaWL/AKvCR+ShwTLtmu3ityJtyVrgvEA6vSDpa3O2XNMEAETHkCsBlMO0PTl1VijNB4MAkbG4Vb4scOSPeK3b3CMMF7j1DXEK7hu02HqGG1AD1Bb9V4lhuKnVzQTtr7bLTpY8OALmkdQVo/KmvRyvxI/Z7ax4IkGR0Tl5LgONuY6adVw6SQuo4b22h2WtDmn526jxG61h5kHqWjnn40o9bOyQosPXbUaHMIIOhClXYcwISQlQHOcQaYXBca4Sc7ngyNwvVa2EDlkYzgQcoyRU1RbHPg7PJGUcpKuUyA3vfn5Lt63YtpMwof4EavPfjST0d68mLWzinVGiYvuq5w7TJMDobn2XoTOw7BspB2QpDZSvGmP9MV0eX4jD5haB4aqA4Ihv9PjbzXrA4FSZo0ei834/iJqPO2YiNo0H0SeHgrZfHn5ukZzB8HS/VQV67XHvBNqYslsC0b84VOu+QD09/JEacV2x1VskCmdTH5+S1MdiCGik0kGALbgHp1/FYeArxWZM2ddX8aJfLdz9T/tJJ2aY6JqDfhguIY4uJ1AcBI1jS2/iFGymG02vG+bNECLtPj8wHkio7vU+6CANAJv1G9405J9FpcHNe2e8OYiZOh2sdrKpd9CMx1xLTYRI+9rI6WKu4GuKgIebOMgHMG2/taLqKpTLngMblDYkOIB13n6dE74zQZfciL3gDwMKjbIaRJi8UW2pnLEtgiHH8QNLbLlsbSgkuMucSTF46HqtXH8RzvJa61tvvRv0MLGrmZhawVGMmaWCLcvkrLCS1wEXj2WTgKliDPRXmYgt0KzkmmaraLFAXhaGBy0zmPodVQw9cGfu87z6CFMHuJ0t6hVZVo1K1Nrg5wcCSDE2iNRfX/aaxwe0CpUOQbASf8cya11JzYcS10zaC32vP5K7gqIa4uz0oIt348yImeiujJkFPJmJDjka0m4iIGnVJwUOPw46kT1cRbxVnE02VGk5/wCUD3jEOqEfhNgFSNYNM0QS5rYaGye9MC/Ic9zKslZHoq8Qw4DnObIgmSGAt8Qdwsk4Z9SAGXPlJ5rawfZ+s8d9uUeJPnyBV+n2eNO4mea14NEc0ZVTs66hQbUc4F5JzNBkAfLCR1Joa05gSRMXsr9em8SDMLLdQLbGOkrmyfsdWJ3GmyZtaI2idLz0PNT4fFHQGyThz+UHn4q3+xED4gIN40vf2WPejR0ux4DWie8bazl9tSpqFJ2ocANp/wBJcUCxoBF5vME6Wvy1U2AGdwGw6CyrPToolqzc7O9pnYeoBOZjjdoNj1HIr0+lUDmgjQgEea8grUWzpAG4/BepcBLP2en8Iksy2nXrPmu7w5PcWed5cEqkjQQhC7zhETS1KhSVGZU1wUhTHBSCF6pYh8K88KjiWK1AxsbioXmPHMQDXqQIEmep/JekcRpLhO0eBOfM35tehXN5EbidPjSSls5GtSJc7LEjbYhQYhoaLakaD6q1UflJm+oMfq6rUsKam8DnH06rli9HpMoNrEODtYImblblEjKH89OUbW8oTKXCGBt2yZmeh0CgbhY7osJEC5BM8vVS5xYjZLSe6S7VoidB5D39FpV3udlIyukNjKcumw/unW/us2pwlzb5iDfyM/TRQP4nXYG03gOaJLYHPqPE2WffRraN/AUM9RzasU8jSe97F3Mx9Fm4/GgOhlgCTc3e7STy6DZUa/EX1A3M6YHlHXn5q5Qwc0mVDAGaI0M3uTt/tKFVsQVBMZqbhBJkQfLQEmdByUdTDiSQGvYwDM6ANeV7xKuVns+Kx0NeXQHNc4kXAHeNoOs8lK3BipUdTGSk10HQQYJgs8t5Ckgx6r25u62ByuFLRwFSpEA3mJgC3irVfhoFbKbWEgQCbDTa+srQe8uojLYNaYveAIJmwOkHwG6B66MDE4SpQMOEGNJB9YRRxjgN46StaiLgvzOEnNF7Da99J30SYtrXTlkDKRcRcC5id7e6rVhyMo4uTAlWmYqq0OIDrG7gDlE7WECVqYftHUZhxBaHAlpflE2gjzgj0WPiMfWrf8lVzwIIBJIE9NJur8YlVcvRKce+pAeCGCBDQAPLmepXS4HjBDWtoUqdNsauDneZdEXXNU6p0N+Y0GsSIV+hh3AwA97DYXc0EgcjsDKrya6JlCL7Nav2iqsJBqXGsNZHgnU+LVatviH/ABygE+eixf2TfLBB8f8ARnotrh1Mtp2ZFu8dffbVZuUvscIJaRaZTHzVDYSczdOnioxwltUEuBjqC30Tq9Y5YAkbW1J3H5KSljHMa6RBi7T139Fldk010c3xLh5w781Nxy/ToVocM4pnaWmP8ToZ1I5+CtsxDntyljL/ADER5LV/gvM0OY2JANlaMHP9S88igqmZtbvMY2WgAi+8DoVPg6oiabRHodVd/hisB/x5+Q0Pqtbs52EeXB1YZGj5JmfTZarDJ+jnllgl2WqPZl1drTmgxvpddhwvh4oUm02mQ0a8zupqNANFlKu/HijDa7PMyZXPXoEIQtTIahKkUkAUwhPSFCCFwVeqxWnKGorkGRjMLK5XjWAAac1h+ojqu1rkLzLtBxk1apcDDGk5B4fMR1/JY5pqEdm2GDlLRz2I4cAXOvBsG6OJ5xsEtGhYxyueXT1TjiC90knS9hA2Updka+ZFtIggH6FeY2eor9ja9GGttI1mR4RCgrNLW58ohxtPleB4JMRXNRjW6uB5RYWF56qNjiWwA0nTSXeA9lQukK0h2o/PwUn7G4EBhE9bRP6KfTwjhI+ZuoF1JWxItIm0QTE6WdHkZREv+GVxPgJptztLXNOobfL67WVPCvc6GXLeQiTfbmdV0tIsLCWjvXGU32PMmRssOrSLHSADIBg+sdFpyLxk3pjMga4xptN5vp0PTorVLvvbJM7QNfIT6Qqzq8zJIJ1B7w8Lrb4RQcG5WMEnU7kcr6D2VZSo0rRFTweV0nLmcNNSDvDWi3KFM7CSYIseYi+sxBM31V2nTvlYRmPKAB4uIkqevhm0mmXySIMEQJ8QZWXNsq0jN/dgPe+IBoI0PInvG1reSHcKBkNu0TLie6OYzBD3Ce46D5Qo6lc2LnEzPM5Tt6pzsODI34BkBtokkkzBPO/QD2VHEcGnMWE948hr5aLWBBA78xtAAv8Ar2UuGqZDqL6yfObIpu+yKaOSa19J4Dhobbgwug4NXzZmukb5tDa8QbSVqYygKsZwI5iZPidZ6wsJz3UCWggif1crflfQvkq9l/G4doeYcdBcgNBmbyBAVnC1nhuQCWkCBIJMDof1Kr4XHtMh7fvDSYAtryOyth9NxEi1tI2RkfxktLE3DXCASDoLG0+4CndDybgaidARqDc6pAGvgAACCJd4zNuq0OG8Hc8ANa438QPyWTi6pDkltj8Nh8zQxu8DNEjxXpuFwbWMawCzWgdbCFl8B4AKIDn3dy2H+1uLv8bE4R2eV5GVTloaGDklhKhdRzBCIQhAEIQhACSEqEA1BTkikgicqld6uvaqWKpqyKmTjMTYg6LzXidFrXvBEEGBe0E2Ph1XoPEKJXN8R4c185gJiJi6wzw5o6MM+LOOYzUGztj4T7p1UZ5zG58lpjhRFndYdy5Sq9bAEAzNtCP1ovLknF0z0009or0nOpU3XOV0AxqZ3BiyqU2uY4ObpB0Mx6X3V5zCYzAQP+o8/RWDw8EZmOy9NW2/pOoQnooU6zg4upgm15AOtjPPmpvhb1O6BDnvddxJHdEfQKSqcpkNjmQAR1mB9U3HYf4sDTnMRtGkxrF1JJUfxC8tF5mY7vLXnOyu0eCOqU85BvMA8hYfRO4NwR1R7WDQmSY0aCJP19AvQa2GAEAWC6MWPmrZhlzcHUTzCtwUg3CuYDH5WtyA3tsLi0Hpqunx7QNlg1KLc05d1nlwtL4m2HyE9SJGNbmlzcoAsGgk+ZJVLEVs7iSD/wCbnqtJ7g4W5bplF1Fpuy+hm49NiuOpdM67TdoyHDYgjeEtEtcYB8ZMLZxFJk9xoLTG0EdLWUR4VTcZBg7hw/EfklMlyRRoUhoLAk6SSOqtigYifu8wNzsdtCr9LCgAjSw8+fglp0wJN5tANgANvRWSb7MJT+ilQojwJG+i6bAdh/i0WuqMhxn0kwfMQrnY/s5mcatRvc+UHcg6+C7oBej4+KlbPOz591E86d9mTTpZWMB9mgYe9UJHKG/ku+Quj8cfox/0ZOrMDBdkKNP5QtmhhWsENACmQrqKXRk5yl2xEqEKSoIQhACEIQAhCEAIQhACEIQCEKOpSlSoU2RRmYjASsjGcHnZdTCaaYRuwtHBV+CHks+twJ14Gq9KOGadk04FvJZyxqRrHI0eVVOBP5T4iVXPC3t1pSP7dV65+72ckDh7P6QsX40WaryGeS/uGo+zGPOmxA8ATqtnBdiXkiRlEXJMunw0XozaDRoAn5VMfHiuyJeRJ9HNcM7NMw7YYNdTuVJiMCugLEx1AFdCSSpGDbe2cTjOETssypwM8l6G7AgqM8MHJQ4plozaPPf3EeSZU7OTsvRRwsJw4Y1ZPFFmyztdHmLuyk6Zh4FW8N2ZfpJPjC9FHDm8lI3CNGyr/niW/wBUjisN2WJiZWxgeyNNpl7cx6kkei6IMATleOKK9GUs0n7GU6YaICehC1MREJYQgBCIRCAEIhCAEIQgBCEIAQhCAEIQgBCEiAVCEIAQhCAEIQgBCEIAQhIgFQkSoAQkQgFQkQgFQkQgFQkQgFQkQgFQkQgFQkQgFQkSo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0" name="Picture 12" descr="https://encrypted-tbn0.gstatic.com/images?q=tbn:ANd9GcStS1htbJYqIhJlSW3OxU9OzhlhNxRqdtxgsYD5bjBCGZHc9lD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47" y="4467497"/>
            <a:ext cx="3692084" cy="2074482"/>
          </a:xfrm>
          <a:prstGeom prst="rect">
            <a:avLst/>
          </a:prstGeom>
          <a:noFill/>
        </p:spPr>
      </p:pic>
      <p:pic>
        <p:nvPicPr>
          <p:cNvPr id="2062" name="Picture 14" descr="https://encrypted-tbn2.gstatic.com/images?q=tbn:ANd9GcQO_s7T8BspQyAce1_Qo2tLlQKzLvfSl5Fv1rGlGFesnJfuIAevl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3988" y="3622539"/>
            <a:ext cx="3422470" cy="2854904"/>
          </a:xfrm>
          <a:prstGeom prst="rect">
            <a:avLst/>
          </a:prstGeom>
          <a:noFill/>
        </p:spPr>
      </p:pic>
      <p:pic>
        <p:nvPicPr>
          <p:cNvPr id="2064" name="Picture 16" descr="https://encrypted-tbn2.gstatic.com/images?q=tbn:ANd9GcTBvmYZltycKeTx60_TWh8oWeT_sQWfHaghpPDPEAy7OJ2Guv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603" y="1321251"/>
            <a:ext cx="3528151" cy="23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Ovoce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POTRAVINY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 (g/100g)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FÍKY SUŠENÉ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9,8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ŠVESTKY SUŠENÉ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9,3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ROZINKY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6,8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MALINY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6,4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ČERNÝ RYBÍZ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5,8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OSTRUŽINY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5,6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AVOKÁDO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4,9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BORŮVKY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3,4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HRUŠKY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3,3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JABLKA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2,3 g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444445" y="61917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nutridatabaze.cz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Ořechy a semena</a:t>
            </a:r>
            <a:endParaRPr lang="cs-CZ" b="1" dirty="0"/>
          </a:p>
        </p:txBody>
      </p:sp>
      <p:sp>
        <p:nvSpPr>
          <p:cNvPr id="1026" name="AutoShape 2" descr="data:image/jpeg;base64,/9j/4AAQSkZJRgABAQAAAQABAAD/2wCEAAkGBxQTEhQUExQWFhUXFRYYFxgYFxQXFxgaFxUXGhgVFRgaHSogGRslHRcVITEiJSkrLi4uFyAzODMsNygtLisBCgoKDg0OGxAQGywmICYsLCw0LDQ0Ly8vLywsLCwsLDQsNDQsNCwsLCwsLCwsLCwsLCwsLCwsLCwsLCwsLCwsLP/AABEIAMgA/AMBIgACEQEDEQH/xAAcAAABBQEBAQAAAAAAAAAAAAAEAQIDBQYABwj/xAA/EAACAQMCBAMGBAUCBgIDAQABAhEAAyESMQQiQVEFYXEGEzKBkaEHQrHBI1LR4fBichQzU5Ky8TSCY6LSFf/EABoBAAIDAQEAAAAAAAAAAAAAAAMEAAECBQb/xAAvEQACAgEEAQMDAwIHAAAAAAAAAQIRAwQSITFBIjJRE2HBgbHwcZEFFBUzQqHR/9oADAMBAAIRAxEAPwD1YGlJqMU6aqyhwFPFRhqXXVWSiSa7XUZaumpZdEmuummClmqsuh4WnBaj1U174USSAO5IA+tU5JF0EUmqs9x3tdw1ve5q/wBg1f8A7fD96ouO/EVFErbx3dv1Cg/rQ3nguLCLDNq6N6TQ3GeJ2rX/ADLiJ5MwB+Q3NeL+P/iFxN3CsLaEnC6lwOrRzR61mV4pnySGBJ3MGY8x3k98dOpUpvwBlKK88nt972/4FSQLpcifgRzsc5IAoY/iVwkfDe3/AJU+R+Pr+9eNf8RMSNweuJEnBEnrGBmfWiOGuyCCScHSYA5fWczgRH6xRPp/LBfVdnsFr8QuDJyLq7HKDqOysT0P0qy4L2u4K4CRfVYMH3ga3HqXAFeHm/nBBUSG3GdTkeRGRk4MAYou1s2S407DUYaJIJURtB9DvV/R+5SzfY+gbTKwlSGHcEEfUU73deE8D4nctMHV2Q7GDpAAOCD19D0IrYeG/iFcHK4W4D8LfCTG8lcfahyhKPgLDJGR6NopoFYofijwyto4i1eskzDaQ6GOqsDmr/w/2p4O/wD8riLZPYnSfo0UPcvkK4SXguCtRMtTrWK9o/xD4fh7psqDddcMQwVFP8pbq3kBipKSStkjFy4Rq4p0VXez/io4qyLoRkBJABIMx1BHSrKKilfKKaoaVpCtSgVxrVlUQaaaRU8Cm6asogIphogrUZFQg0murqSqbJQs100ldNYcjVDgacGoS5xltWCNcQOdlLKGPoCZqS/fVFLOwVVElmIAA7kmsOZaiTlqC8T8XtcOuq64Wdhux/2qMmvPvar8Ukt6k4Uajt7xv1Vf3b6V5s/i9y87PcZnJ3JJ/wANClkk1aGcenvmR6z4j7fFp9woVf53gn1CjA+ZNZbxDxt7uS7Oe56eg2HyrLNxExnEbdqnt3SBOwH0+Z7TSct8nyx2OOMFaQ+/xbW3fWQW0gqsifr1O2POq48YzsNR1HSYA5o6kwO2Ou/XrQnEcWXZicwIggjp36Z79KjKgAiMSuxg9c7TBiutiwxh45OLnzyyN88BVwYhjGBBJAEeZnJBB7dN8CpFD41Fo0adjEEHuI6x5zTLL8oBxqACuuSCoMmQSWAEYjIFL74lWwWcac5IeFgxAGwmTBww70zEXCkGCrSdUFVk6jO0dgAJjyHnVgr6TAUzJgEcykN+XPRhgf6jt1EVJUGFZQFnU2mBCSCAeQGd8YI64L5AZdRdhG4xJffmGRGo9+noSGG2TrBYtnURDnJmdIkkEknUoE4mRvJAnHFG2gMzaB1MRKxOJBIBAhe3nQouuCFnJ1czEEgzOvlUhRj1z2wYgzDlaJWVAEbwQ0zkNzA5xsK0ZLM3+YKoMwZMnmZdJkA4O4MiZjrtUdhFC6nwCCVBUyO4Cic5E/3qHhr2n3iQMMFzjSWJ5oyfy4kkCcd6k5nUGQ5DLOSThZ1CMlRgmd5MdSYQlKC4vu9PLJ3iZPMWPUCOo/tWb4vwt7eVYlZMTg+hrUcOM/EUKsTEMSFCBuUCCchhieuxFQuhYkHmDSVYKcx5kyY7+RpTU4vS5x7HtHqHGSxy6KXw32t4zh+S3xFy2DIiZX5BpA+VV6vnMz1nv596fxN1DKkSZ8/maBtlgeWWB6H9fKkl6l8HU4i+j3P8Nfa3hxYXh7rhGWdJaApk7TsDPetX4v7XcHw4Je+hP8qEOx+S7fOvmS1xxUwwg/aixxEGBv2GTUucVQB4oSdpnqviv4sOZHDWQo6NdMn10qYH1NZ6/wC3/Hsf/kafJUQD9JrEC7NbL2A9lRx1w+8ZkthSQVjUYIGJBAEmsNzb7LcIRXRYeHfiLxlsjWy3l6qyqD8mUAj5zXq/s/4xb4u0LlvHRlPxKYmD/WvKfa/2Ffgl97bc3LJIBJEMhOF1RggnEiMkYoL2W9pb3C3Jt6SCIKsDDCfLr51SyyxyqXRl44zVx7PdDbqM26b4Nx68RZS6ojUJI7HqPrRRFOp2rFaoBNJTiKG4vi0tjVcdUHdiAPvQZSNJE9IfL+tVY9oeG/6yepJA+pFUHtf7aW7VplsXFa6wIDKQQk/mkY1dh3oTyI2oNs8i8a8Rm/eDubji44Ln8+liuodgYkdhFC+I+1PE3bSWXusyJhQTPXE/zEbAmYEUHxjqCfTr2oSysmSRRIwjV0N88RJLVonJzmrK0iwMH0EUnDqO3Si+Htqc5+hoWTIMwxhNkAbLnzP9qluGFaRGMEdN8kelckRMGP8AVj55p3BFWbTqInYqR02I7jypbG6mpPwazQcsbSM+LpUGVIBZj+acHIBESc77SamFpYMgwdJTTrK/Dza5IJ6DBgGSMTUnGcOyuxYGTJHQnSSeUSPy9BvJHeB7ohhysVGlu4BgYYNMHKjO+rYSI7S5PONUG3LZIIKay4IUaWUjlgFh2lp23I61PwiKuApPOy/l1EMCGOkklbihkO+InMSHW9QV3Usx0jSTpKqf4YOkHKiCTJH5RExhOJQKcGWaSGBBy2nS4LEagSWVjJHP1iCVGGOA5wYLDSAMEF5aVIWeZYwA2BqGxIIJVYtrjSMrMa26/EGHIxzmQd4IFQm5r1kpDPDhSbgMKJkFR8OkrBkjbc5pECr8bjmZQ2sQ4RUdiG0htI5gcEkg1tGCSxbYyJ1fCuZTRiBB2CMZO/QnaCRb6gDYzIzMq3RtYJlCeUY6Dzqz4u5qdAOYaM51BWKnVEEiMgbmdJPeo24YMERQApUESSicpJIJzBIIH2netFFbd4wgqqnCEbQ4zMjqCcmBp79MUSLxLlbOJWVUGYgZycn57yfIVX8dw50SfiM/OG5sRJ5iN4OcnIArrt1hBmAQcd5JOSMxJ69IHSsOdFqNmytkjlU6j8Uvqh95SAIAw2OsnpFTIrlxkAA9AxwRIVeb4Z2Jjesz4f4vJPvHIwCvUYEQQBG3TzFbDwi6ty0WI/izIwI0+7AIkkEHUAY0yDOaxmmvpyf2N4ov6iX3KjibQDNqMCTEAd9vOoOE8JtuxJLAnqVgfMgH9KlvnUxJEwcAmrHwjxJUYK40aiAr/lB7MOlebc5RXpPSqKb5ZQe0XgDWAHy1sxmMidpjBB6MKzhBnUCZ75mvZ/aG2i8JfDwJtuAMfGVJAT/d27147fRh+WPX+lPaXI5R5F5pWN4S8SYOa2Xsn7WXOCaVUNysADOnm3mPMCsKx+Ro3heLxB3o2SD7QO1VM+gfZLxs+J2L9jiVWWUjlBUFWxIBJhlPX0rA+1/sy3h91IcujgsjEQZWAyN0nIPmD5Grj8HOMVrkBhOhxHU/Dgd9ia2n4jeCNxXCfwwC9pveAdWAVgyjzg4HUgVna5w57A3syUujN/hh7Ukv/wALcAhpKEdGOYPka9NJrwL2Xv6HRwcqyn5T/evoBIIB7ifrU003JNPwVqIbWmvJnfGvFF4ey91shRgdycKvzMV5fwvFPxd9nutJwWHQAzpVewxWo/Ee7/Cs2ycNdlvRBn/zqk4Lh1tWb121BIDtvI5FYqD9qU1GR+1B8EYpbmJ41bCrgQOlYLxrjwPnPrV/4TcuOl4OSRIaTnmKyx+9Yzif4l0zlV27Y6Cs6fGt7UvAanXHkAKlm1HrtRlvhmEQKelsdv3o3hcj+0U7PJxwax40iK0hGw/X70RaY7aSfKphieZvsP2pXAKhhrB7AmfnSzlfYdClGA2if8zSoSI2kdaW1dAXZ9Xov7kYprXCMY+/+feh89F2qH8dY5VuITOvUTklYGFU5IA0giI6iqywVIfoxIyWfn+ZOYKESDJ95GSBRNziYwQIxE59QwO/Wm3bRgnJYkBZhgNRMsh08h+HG8kQRXS02XhRk+TjavTuMt0FwyWzf+M21JMl+dZZQpJCMJ+LVp5o6tiRBlN3SGEkqGaANTAWyCGcE+e+rPLg5psadBD3FKtd1MC0FBbMFdMHbVqkkkN1mCnhyj3gEkTp1jlbSotliWBAU5zG0zlYmnkjnhvC8TbEFsgS7SG16otqxYnlgwFiATuOkF2LAeLagKGQFYMBF5RrOoAl9AQguSIJAqt4a0S3uyoLHWWRSmtgo16FUklYaMbmH2mateDsM+m2ERmGiCXUFHlYGTy6ZJz2jEGtmQfjgq39RaHuMcDUCdQEglt4gGQBJHrBvil3V/ywIVm0GSVbXoGJPwkHIMyQRAAFBox92qn8+hgOhDEMCCTMTr584YDzqd7PMFATcSZA+GdMYChYQSRIMbkZOigCxbCMFfpqgoxAVtLLGsCY+LrsZ9APEvAlLOUZeXJQAyIYrJnIkgmM4YdDi4vtp1a3MoCUgKP+pIaVmWUgycDUMRJBPhqajbUwqkMSdSYMgERpPPq04MQBMRMDnXbNRu6R59e4YrBzgwcwRtyk9DvWi9k3cLcc5BhQxmdsx9/mauvG/DE4ewX4kczQLVrl1k7knJKiZJzJnNRcJcUoAghYkSQDB3O3rXJ1eoTg4w6+fB1tLp2nul38AjXwzHM5Ge2P7VofZvwYcQ2q4OTXpHYxBaf0+dZq3BAK/bqD/wCvvW89jb4/4fzW8foyqf1rnZXtXB0OTM+PEs7KSeRmCgsTADGABPbFUVzh4mf6mrz2mOnir3b3hP1AP71TPfB2E+dGhuXCB0mU3GcLvA86rbg+taDifhzH0xVPdUfSn8M21yCyQvoP9mfGX4a6r22ghgfmK+nvZzxdeKsJeTqMj+Vhuv8AnQivkoGDXoP4fe3v/Ah/eK9xDgqpEyPhYTjuD60Wqdis47l90WCcKF4zirUcq3LwHoHeP2r3Pw95tWz/AKF/8RXhfBeJC/x166FKi4XbSYkapMHz3r2vwK5PD2f9i/YRS+n98jWovZE8v/EKX4qzaB2s6v8AuuOD/wCIoDjALPCaFJX3jARvMyWn5T9an/Ee+U4u2Uw3uEBPl7y7iqjxS+Ws2CxOBdGB/oQrSWSN5EMY/wDbCvEQnD8K5HxMuB/qKgD9/pWB4fhyqySc56bVrfGeJ95atKMtp1NtI0gqAe27fSqQcLIiCdhj9DV4G4xd+WG2/ANYUZqaBExJ+dSGxAElQNssARU+lZgGdtpP6VtyvlBlSIFyCI9P8NOgdJB6/wBJolLBwcwdsfqNxtUjWVA/yaE5qzRVaVBME/sPIClVxPp/maKvcGD8szt+lQIQenUbdY6CiKSaK8lfxSyxyfIdqZwnGNbgGSv6fT9KM4+xpaTJ6gYoS4N89+3+b0xFqUaF58MtFdXTRupyokiGlTqgb4BEec9Kn4bh7ZZjbSBcdY/0TdJJYlizIqll6E8p3E1n+DDkwN4ny6YH1o/g/EisDby6URZMmP2uxXJp8c11Rc6GD51BUdjriXYQ7AISwIUkAGcw8byAO9gtdYBG+GGadn0c4xGwQE5jSjGCKK4DxdjBaJ67/saubHiS4keQnO/b71n/AFKcXzEC9BBriTBrgduUC4paQWbJCCU0KMRpUucgbgdKn4DwO7dWSrIMR8SxncK/cEkyZkdKuOG42MQPlI/f0+lFrx7TiAIJJk4/zP0pef8Ai+TpRSCR/wAPx/LZWcP7HlBquXDABLEkXJMfEAVjoMEkUvHeI8LwChbaa72nlBOR5k/lG+wz50vj/jq2rIbVqLA+766j0IH8vWfKvPNTNqZjqYmSxOTtk/2oMJ5c6vI+PgZhhhB8Im8b4q5xA1ONdwtgjEDsB0Aq10qEVdQHLBG5iMx2rNrxL27pONJEQfhIqwHjFtJbS2o9iPpvijyxPakv6o3vpknCbFSIiR5GIII+lbD2Jc+7fAg3LfXyI2rFcDxRuAsRufoc4+4rXeE8R7nhi/XUzjzPwoPsT8qV1Cft+WgkejNe1N8vxV5oJBuEbGIXln7VWPp2yPSBR968p31M3aN6q2UD8sHz3puHKA0vDG3E+fz/AK0DxC43oi9xPT9KDfjaaxxkZySilTYI4qx8Lb7Mv2oO/fDRiI+9O4O7DQOuP70aabiJwajPhm68DfVxGvuD956V7z7MvPC2Tvyfua+e/ZZ/4yiR8JOfnX0H7M//ABbP+z9zS2nXrYTU+xHmX4mWP49lujWwv0Zyf/IVS+IBhwtqR+Yg9PyLH/ia1f4jJyWH/luFf+4Bv0Q1mfEkLWCsYS8pB7q8/wD9rSWT3jGJ3iorfd8zGJOFzIkR1+ZP1qLh1NsEDryyTJ7TPc0WDOqMZbJ/0sem+4+lQtZAnO+SNs9fOay21GmGjW60Ja4bAxHyip04JpjFSW7wjaYkn9M/WlXiG3ET22+/SgtsLfJDxF4AR1ETAYnJjtg/0pLVkPBgiQCJHWOxyPpU968zHzzkkztgf6v7UouYUQdUx8j1J65LD6VOo8dkTd8jv+HQCS3yihl4K3nLKSJhQu4MHLA5/vRVi15RJz29aYbDEEncTyxHbrOev1q4NdWW1Luip43gS+5ZjGTMSOmB03qrveGxlUkH0weuSZ+1afjLASZnVEyTiIG8eZB79Kr1YSGjDKC06cYyyncjOR3U07hUnG0KZHFSM8UNpgxOPnsflXXhqzvP6iZ3q3vhX5dK6d1gQANIOkiMEfvQzeHG2JWWTcjdl9B+YelGace+/wByo5VLoh4e6V+IRK4nbbBERV5wV5TpzEZLHr5BQMVBwtv3gRgQ4UAaSYMAgqZAnBBEGfStXwPAAo3/AFNU6wCIGsNA/lgQOu2Z2pLNNeUEVdkfhyFsCWPWAcY6Exmc9atPd3ApZFBYgxMCeoGOn3Pej/Dp0sF1LChRlCx0SQ56c2ry+EelEXOIs21VyQoMY3aCTOlctOTPpSVNs1vo874nwh7yvfvPEW9UnYzJCAbKNoj+aqNuHuLmDgb7jG8ir72g8Q/4lmt2wUso3wxuRHxRt6DvQ44dgBzMBqGQJ3OR2Ax1710oKSit39vsDWTl0UNy2GEbT0O0+R/rQ9vgROYH7+Y6Cry54faYTqKEbyQdXTaZ3+dT8Pwq2/zap6lekflnB3GRW/qOK4s3uiyDw3gtRXTKgdRtHbzNaDi7Z5QAYG302jtQ/BgKZgQfrt9+n0o23dJ3BGfIz6UjN7nYVFZc4XvVL4jYDflP0gfetTxKyYNVvE21wrNnrpz5dJz5VrFJpmZVRln4dRuq+mTFA3EHb5VpeN4VQMAtHUwKzvEy3wiB1NdHFJvsA3HwgJrQFMcRRLpjah3pqLsWyQSXBrvZETeE/wDTP1INfSXgtjTw9odra/pNfO/sNYLXc9kUd+Yj+9fS1ldKgdgB9BQcK9bZnUv0xR537Y8Pr4W5iSsP/wBp5o/+hasb4XL22WfiSBjYrMft9K9GdQQQcgggjuCIIrzD3Z4a69slv4T7zkqfzesFT86RyxsPp5dxA+IbQzKFOoNmTgTzCe+4FDrpIEjAHmSDGDO28YjvVl4/w51B1GnUAMkA9TzDOwjPnQEttpGqSd46+W9XS2pm4ze5klpYO2P3nsOuPSjuHtyfl+8/sKCF19JgJPWQxz2BkCPkKmW3pYsHMtHwhcbQIIJj95oEo98h0+uAuJkQMEb+gM/Wkv3NI+EkxIOAJUjBJ+XyocXdJ5mfy52j15Yim3brRKz7wgYM7ssYUnE6h9RWYY+f5/6alJJdj+H4m+5KDRbtkSHChuUjbOJB/Q1FfY4ZW1sgEEkczBjykkxG2PKPQS94iAh0jAPQiQTGXWMgjVg5x9ROK47UokgcyqQGJMGQ+kjBExgk7DOZPRxaSblbSRz8urgo0m3/ANBfH8VNvTOYIBmGPNAIERvj1FBrdKgqtzUQsHUAWGqF0BRuxG5BIx6UNxJwo5P+ZB0nAOMRsBzPhTElt4WouGuR7wAwGBMJkmDG5EKCM9d/WujixRxp0c/Lnlkq/A+45ZrbkDdSpOkkR5DlYHrOTv1onheIYDmI1Sw0KVJ5RGotOVkwCJBiN8VWWXMNnfTuNWw6mDiB1jYdzRPA2dbgBJUyAAwkwDpKuRgCCxHkcHFblGMlUkCU5RdxdFkLikiUEtABEzloBntqx0zNHWvEbiDWLlxRHwnQSuSpOcnIIxIwexqutWMlcKrFjBgQ0S2ny+FpU9QJyKlt2wyhogxoYOJ5lIBYeWV3GwG+4E9Hil4CrWZUW1zxe9oGh2bWYEkL5/l9YoKzca6NTsoDahp1Q+oNHNPTB658qBNhl1lvhAVlBOoaSxhtMcsiRP8AWp7TkSYWZ1aVKkyVgc2xxjtjrNAlpFj9qv8AAxDVfU9zr8irJukrbJyTIOf5TMbAnp5/KiE//Nb6xzywXEcoJgZ6H5VHZuBSpEgEhSRtGk9Oh6TGIo4W/eAauomdxnOGByM4pTJkcVdcdfcdx47fHfYlqE5bagRpjT1nJIMQMA49BUbMScTggnM4zg/0qdHIOnIzhiQZECRgYEnt3qfQBJCgyRiOpwdqVlLngYUeOSot8OztOVAxp2zjON+lGBio5hGdx+9GHMHMmP8ADG9I/DFpEx54x6b5oGSe50Ggq5IG4sfmzOJ7470FxmgjT5Y8qXiOHbKzhep7xmP860HcDETnz8/tW4quUym01yhG4RY+Ik/L6nzqrv2RG8gTT+ILKSJPTIqqXjiZDNnoaexxnJXdi8lCMuBHXoPlVe2MUezCCCSe2f6UPbQFh6/pTcHQDKrqj0r8Nrae/toTlnT7TivoQV4h+E3huu+rGOU6z5fyj7fevbhWNMn6m/kBqn6kjGRWL9t+E03bd8fCw93cwPOD9Cf+0VtyKqvGuCF609s/mGD2Iyp+RApea4JjlUrMJ4ss21mGNpoYdGUxg+sJ9TVRdsHUSSdI1ZBGciG2kiJ2j4gZ6Vf8Na5SGGR/DcdY2U+oPLVbxXDQQAJaSDjfaI7Egmgwl/xHMkebGcTb5BGDABnOYGcbjc1HOZXC7SegOYJMdqJsArhojzwQY69668q9IaRGwYAnAPaM1mT5oJDoEL60nzg7YyAC0bA746fQVXEXyzc40k8uQ2nKmQWJmAdx1BPpVvc/hrjTJEYAkGMEnYZImqDiLLA87QQ4YhlaSBmDA5Y5Rn+aOhh/Sw5bXQhq8nCT7/jI795Se7CBJJgZkGY6jV6SfSoAQSERZIUSO7ERIJOCCRHqZqOwslTuAxhSVB2ODOD8IGdxG00TwysQzL8RCxsrHTzSqxKwBJImQD3rocs5w+4s6R8WnTIA2KkalZSBqIEgzkkE067YCsyZywgKfhBZhpiSBkz8sU62sFZ1NMzgMwIZhhJA+EBpkxqnrFHcXZ+IaAZDxpC7sVYMGgRgZMAAZ9dLow3yAhGFzmSIQkSNMK2EdBGU+Z+xp7WzqgGFGcAkMQuveIYE6sAxE+VTmzGhXIIQXC2kGBqU80kbEgnT8I1MRk0dqIXWp1vrBAAhtSTolpBxESszgkVaRTYPYsSGUwSZIYYGGYuSRI0iYPeVG2Da2V06yQxBCBgSQAWYQNzkqWAgiNNQOhG0sJWQNXvMhwqQAMwcx0Pkadw1xUPKGhnVgJCnQOSSDqCzJzkA+k1tIySMkADUgeLkb6RkDTLDeSP32oa4gUGF9SJKkKQhBnfMmR3O29FPdI0mRKE4Jbr0yN+UwT3iZrvEiNUo+lSTqJMf7nMyVA2wOsEDNW0VbG2yrKVlQF206hKndtUQMiMHrgZou/dV7ZbVCwQRyiI5RMbbTncEHrVVbssp1wzKJnURzESxK5IhmRgIgkAmjbK8w1DmIIh9MwTpAERHwkQAfiGBXG1eCnds7Wkz2qJeF4hRbDPgieh27x6TjpH0eLgGogqFIlTtJJEkECDuTntUU20YbsR1iQJxE9NwPpXDYEiSMAQMcxmB3xHzNISp+pLgfV3tsLRdubPT1HUU/hrjaBr3Jgx88kdJA+9DwNYhwdwYOBT7V5Pe6ANWxncQczPagqPwjbZHx1vTjec4PTvH+bVFcVdIMGIIHnpMfPapHJYG42577eh6D+9CpJEsZ3natbVRNzsC4zhdQwpOoHA2PcEzjrVFxfB6fyKvzk/5861V62wgiQB0kxB2P9qquNaN4o+ObjwgTVu2Zq7tUfD25ceePrRj2oJ7Gr72I8AF+5JE86qm8eZ/SnnkUYtgJq2et/hB4fFu7ejLEIPRf/VejUF4R4bb4e0tu2oVQPqTuT50bTGKO2NHPyS3SbMi4oO6tWLrQl1KUlE3FmJ8bsC3fDkSlw83YMBv9J+9Vnitgkal5mUdR3BAfzMGDWt8a4IXEZT12PYjYj51g38Wa2WtXRpYSs9P/RH7edKuMlK4j0JKUdrBRbLEgBjJbuTAO4+3feo31EaQ5VZJZVAJmBLBonbTijE4ldSwDpyM7DVHMGn/AHSNoYnvSxpnClhmR8QkLCmdwd/kfkVypcfgpRt8/kEu8KdJdmlwjc24bSoXHQGNGBvqO21VF7gV2DFQVWNQ/kVQDJnBbUABPUeugbVgD4SdJkyAZiTJELJUk7gDrFVt+0Qim7JJRlB1AaVUArGZYELHkOxIro6Zt3bOdqqTVL9ytYfw9OnSWlipX/cuoSDLAhTK9HGwE062QGWAJW3IghCpnVOrfcxAk47TLrVqE0wVALN1LYKBkk7KQzZiJnMkxLcEEkAjBV2BCABfy6QcDsRIPzMNKIq2TcPb0LM6tsAkO4GltLY7PIA3Iz2olWCgA45DGFVz8a6VnG6usgHLAnEgDcPZYkG5OAUKSqhYDZUmJXGRMjV2ySrHEge7ZJEmcISq6GSUOo/xRpAaRpMFOu20jDH2TIlSkAvrZS2kAklWUtBBJ07/AMwBiRUPAXirGF2XO5gkaSFKmW0y6iCY6yATR3CPbDiNUBg2/Mp1JCvPIRqJESTK7bUKt03WVSJClha/hyYAmNWPebCZHXaDVlHMhuOgDahhFbYxIXSAPh31QQAoI86mFwsVwJARdPNMQYX/AFZ3IEDEwASHWTIXSAuo8mSJJ1c3XUSUXOImJANS27PIpP8AMVCi3qbDktobUOadxgy0DG1lDbCE22yYD6ogiCpLKhEydTBskdSalZkuq4aZIUrqgGWKBySDLKBI5jHfyF8TIgSwILkqRoEANEOVxqIPc/B8g64QxALgK4IGrDRqhSBgA8xBaN16HNTyQ5L6gyxEyoZjpkIpZQY2dREztt0yXXEcm2AA7HMidJiCwIwIHNAHyqS4hZk0zhgSV6gqATpJxnSMfXvK7Lphy8LGmeUatpXTE+n0rm6zJUlwdLR490XyG3OHknpIOMLiZntMjtQg16j8IE9AYO8rvPbY0zhEWFIlpAggCeUAfrqED+aM0ZfuwsAFmC4XGYzietcjJcHS5v5OrCpKwXiHC9ojpPTyqKQ5UdipBAyNxnpBomzwbXAD0IM5kAD+Y0OCqmA4JBzp54HYlcDrWIJ39zc2qJDfUyuTvhVL/cCB9aZ74QBpj/cwB+iyaivcQMENJM4228vnVdfQ6tZJXEYOoR5jb6USGPc6YOU6Von4m6QCAR1z0328/WqTjLrnBgDyE0b4hfxC/ff+1UpckyzUzjx1yBlKx1u2WIAkkmB2mvdfwx9nQiq5X4Riep6n/POsN+HPsobrrccGNwOyn9zXu/AcOLaBQIosI/Un9l+4HLPaqXbCCaUGm0tOiRQXbBFDulaBrc0Jf4KdqxLGWpGZ4vh6x3tL4CLsMANY77Edj/XzPevR7/CkdKqeM4IEGlJ4mHhM824nhPdtoIJBOIjI7+oxP1ruP4MoJnEjuYwYIxAHzxkVo+O4Qgwem3nQ13h1cOp6CczGMkfeR5xS3s8dj8ZfUXPgovcgsdLAwM99UCAehG09YO+aiu+HhyCerbNkCGghg3xb+mDvImUoFuAidCELv0hWKjrvEnzJrr1xWZCimC56MZwSdUjHX9B0piLlCtvQtKpN7uysfhG1BWyADCkxCAOoUAyqxoB3UsGPcNQ922oBaWc+8lV0xiAAHjHS31OIOTBq8vcUqspj3jQSNElRgFQ47mf8FV3GqE0i2moK2pRkI7N8RJJGogEKSRtAkZAewajdFblQjmwJSe1kVvmW9o06dUYQFNJJ0pEaVOo6SxY4ZdgCajRmZg4Crp04ZwzBZUEl5ktBQyBOcdqLt8HIe2dtK3AqTqPKFBEjaOkgkhv5cRNMMWiVbIYqxdWYabamTBC61Pmc5pvfG6sWcZfA/i10rcI+H3gYOPd55hpLAElQQqRkAHUepFOtuzKvxa1RhJaAvNuGOGbkbLTicdhrXDhjcth2A3EMultK4nOTDMFciRPXcEWrQGvWdXKh1QsamE6znOdRJ6kTmSKu0ZpsjRwpVigCkCI5YOnUoYTpX8pnGAYHSlt3jLRcACxpImVChmCjUDqDax2360mkO3LndlIUk8l0NlSRJAhZHVvnTuEVmeDJHNmCYLiSskDbCwMSd8k1NyIosS5xBYqZPKigajGkuwYNO7EqsSQcjYTFTFBzNl7Y0jVg/kYZZ16dAMARO4iXieFWE5p5CGDmQHJkFdJjohGTOiZM4VuF1E7E6iIaIBTYggYMYnf4d+q0tXDwMw0k32N4e2qidcXlMn3cO06ZzpBK80QD5elT2QghlTJECWCiSYxjIwBj0ipXEOWQBSSDEQNzvGSJgkRQ9u0eYOoDcxDKI+gGJ3Iz18zXMnk327OnCDgkg21qUZFuQezNgbASQBHeK4cQ0Lg82DpgQO8iCNt560Nb4sxqgKNzq1H1xuufWin2EkbnA27jy6Um40+RlStEbKhZuVSQZYk6mLnv1BiKbxV2YA6dp+nn6UvGXtAE9cDEmYO/2oSzegDKKSfzyXPnoGmKz9OT9RrcvaQ8Qh5miSO52x9qor3F3FEkA9oIxPXrNHeI8WZjWd5kAL0iO4HlNU99y2BM4A6mncUaFsjB34lzJM58sCfOtV7EeyzX3VmUwcgEHIByz/6f1ov2V9jbl9lZxjBg7DsX/p1r272d8BSysAb7sd2j9B2FEt5Hth+rBSrGrfZP4H4UtlAAP6nzNWkVLpppp2MVFUhKUm3bGV004001ooQClinBa6rKI3tA0DxXh4O29WdJFU0mXZi/FvC5BDD51ifEeCe3KknScSCehkBu+R1r2a7w4O9U3ifgCuDAGeh2oM8Ca4CwyuLPGeKsZViTIMhsxO2R09KG15AYAsSZOQGBiREwTBOO4Fa/xr2du2Z0LqQ/l6jzXv6VlLtneRGcg9D6fWk3GUHz0ORlHIjrfEuupVhRAAAOwG2ABDRAzO43qW4wQaGQMSAYgD8yhY850bmd8xih7i6cE+hy307fWojZLZ1HUqpzS51sCZM5iAZOojcgbxVrbOXq4/P6lOMoL0q/wFu51gDsNXU6Q2xnzPSoluCGEAyFg8+InTEEQAQpjug7RUyED86mBmeUkNJABnaFM79NuvC4gPwhSREyBhScrP5cH6eVWt6W7np/uVcJPbx2v2IvD1ELpgQcHBDE/wAw2YkQpkZ0jpFKeD13SSVUqrwZA07RIxqjE7A6j8pWvgyEcghoaCR5HbykSdoqbhLVsQBBg8oIEyBEnALGF3Pn3qnOStybJsj7YpEdvhkOVBYEEggiCDgaeo2A+UdKjHDlmMLA1ZndeUDAjPcGcyRjBowXUB0E7+igbgatgogRUjcROArCZ+EbRPxEd+5xVLLKPKRHiUvS2C8epIOnfOAQ2kE5gtGpRJ3AO1D8K4T+GYneYiQY5d8gFdqJa8Mz9Fidu07/AD9KhdIkzPbGQMfac0G5cpug6UaVK2jvdjWrS0A7YgCOvU0SyiQe2Y3GO42NVQd0UiQzSYIJ5vUHqB50r8VpA2jBxiOpx86twk6plqS5sKR++3oZ+c/+qnvcSNAKkA4ExJjsMEbx5VSL4kILEjcmR5fvULceYOTHl5itLD5MSyJ8BV9xOokuDsCWOevKDH2qrv8AGGYA0jyECpeD4S7cyltmB6xpHyJxWh4b2LuwHuYlkUKNyWYLvGd5kCMVpuMXTMq2rRk7HDveIVQdXWYwO5Nbr2V9i3LK5A0/muEev/LB36ZrY+B+x1uy0x7wkABYkAicid/U1ufD/CwuWye3Qf1NSMZZXS9pmeSMOfIN4F4QttAIgdB1PmaugKWkmuhjxqCpCMpOTti0win0hrZkYRTCKkNMJqyji1MmmFqVTUISgU4Coi9JrqEJjUF96a1yobjVCAfGtqxFZ7xD2XtXQZEHoRWmCzmnhaz32auujyfxH2ZvWTIX3i5yJkfKqSzw7kwwEzhp09evX617v/wwNB8d7P2rvxoCf5tm+TDNCnp4tengNDUSXfJ4xf8AC5BDKDIxkQfKcEGgl8DYgtb5NABkxAgjquW7d4A7CvWeL9h1I5GMdnAYfaP3qmf2XuoX/hEzuVghvOBn7Uvsy41wH+piydnn5sFhhQ3TlK5jME41Z70llnUQbTqd9tQmIwZwOvzq+432d59TawY2aQZx8Oxjear3sXkcAwFJiTP7/tW4yk1V/wBynjjdrj+n8sqh4kykAmMnOnOe8g9ftXf/AOimQQCJJJaSM55Z6SAYxWj4Lwcu0lzkSILaTnyNXb+FAtAn4QGgwJHUREdZ+VCy5I9UEhja8mB4nxQLBt6cZEd+mkD+1RJ4kziIOr0b6Y8q9Fu+Dqg2dj21Z+8VPw3haRzKQexY/wBaGs0UqUSPG7vd+h5eqXWMi3cxsSNIzvMgCiLfhHEXGmFUdywJ69pFeq2fCVPw2Af/AK6v2q34bwm6RAt6fWBFbc8k+omKhHyeWcD7DtchpZgYmNKAeeps/QVpfDPYuykTHoIY/NmmPlFb/hPACBBYR5Cf6VY8N4TbTpJ861/l8k/czLzwj7UZTg/Asj3SAd2Mk/U1f8N4EI/iZ2wPLOTVyBS0bHpccfuBnnnIZbshdgBT66upkCITSClNcahDjTSaVjTCahRxppFLNJVkB6Wa6uqyhSaQtXV1UyEdy6Kgu3ZwKSurLZpEinFPtjNdXVCBlpKl011dVkFiu0iurqhBr2gRBAI7ESKB4nwHhrghrKEekfpSV1QhVcP7FcPbYlTdyZCl5UZ2GJPzJq1s+CWQByfdv60ldVOKfgtSl8hCeG2h+Rfnn9amS2q7KB6ACurqtKuimxdVOmurqhBZrprq6oQ6aWaSuqEOmu1UldUIIWpuqlrqhQheoya6uqyCTXE0ldVl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S2jUiHplWWL761SB9f7LXa5JKllUffVLP465ifuvsklm9nRl2-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2672863"/>
            <a:ext cx="3347396" cy="2329230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RbHXaCc4KxW4a1erg_BHyNpG-pYlUE2dZyV8S8UVG2BdXuxfrJ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1391" y="750277"/>
            <a:ext cx="3008071" cy="2253151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S1muA8aliZmtyjugPXwu-xc05NpudeaY9h3LG3626IZ8u-QDhz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529" y="1748813"/>
            <a:ext cx="3830271" cy="2548873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ROfrLhb_gXkvFi71AEJnp7PdGmPK3yva-43_RJ3WBptxNHixNyb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36" y="4147266"/>
            <a:ext cx="4557101" cy="2235829"/>
          </a:xfrm>
          <a:prstGeom prst="rect">
            <a:avLst/>
          </a:prstGeom>
          <a:noFill/>
        </p:spPr>
      </p:pic>
      <p:pic>
        <p:nvPicPr>
          <p:cNvPr id="1038" name="Picture 14" descr="https://encrypted-tbn1.gstatic.com/images?q=tbn:ANd9GcS98h9rsj-KWk4XHTvAS2dre3RwPzRKA6FWPtBngTTxCzygjX2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9975" y="3414761"/>
            <a:ext cx="2751748" cy="2764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Ořechy a semena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6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POTRAVINY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 (g/100g)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MÁK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20,5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MANDLE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12,2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PISTÁCIE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10,4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LÍSKOVÉ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8,7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SEZAM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7,9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ARAŠÍDY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7,6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VLAŠSKÉ OŘECHY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6,2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SLUNEČNICOVÁ SEMENA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6,0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DÝŇOVÁ SEMENA SUŠENÁ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3,9 g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KEŠU OŘECHY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2,1 g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444445" y="61917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nutridatabaze.cz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" y="558301"/>
            <a:ext cx="5826034" cy="57632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444445" y="619179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svet</a:t>
            </a:r>
            <a:r>
              <a:rPr lang="cs-CZ" dirty="0" smtClean="0"/>
              <a:t>-potravin.</a:t>
            </a:r>
            <a:r>
              <a:rPr lang="cs-CZ" dirty="0" err="1" smtClean="0"/>
              <a:t>cz</a:t>
            </a:r>
            <a:endParaRPr lang="cs-CZ" dirty="0"/>
          </a:p>
        </p:txBody>
      </p:sp>
      <p:pic>
        <p:nvPicPr>
          <p:cNvPr id="6" name="Picture 2" descr="http://www.svet-potravin.cz/shared/clanky/1971/ta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486" y="1397726"/>
            <a:ext cx="5367739" cy="4062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NAŘÍZENÍ EVROPSKÉHO PARLAMENTU A RADY (EU) č. 1169/2011 ze dne 25. října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b="1" dirty="0" smtClean="0"/>
              <a:t> „vlákninou“ se rozumějí uhlovodíkové polymery s třemi nebo více monomerními jednotkami, které nejsou tráveny ani vstřebávány v tenkém střevě lidského organismu a náleží do těchto kategorií:</a:t>
            </a:r>
          </a:p>
          <a:p>
            <a:endParaRPr lang="cs-CZ" sz="2400" b="1" dirty="0" smtClean="0"/>
          </a:p>
          <a:p>
            <a:pPr lvl="1"/>
            <a:r>
              <a:rPr lang="cs-CZ" sz="2400" b="1" dirty="0" smtClean="0"/>
              <a:t>jedlé uhlovodíkové polymery přirozeně se vyskytující v přijímané potravě,</a:t>
            </a:r>
          </a:p>
          <a:p>
            <a:pPr lvl="1"/>
            <a:r>
              <a:rPr lang="cs-CZ" sz="2400" b="1" dirty="0" smtClean="0"/>
              <a:t>jedlé uhlovodíkové polymery, které byly získány z potravinových surovin fyzikálními, enzymatickými nebo chemickými prostředky a které mají prospěšný fyziologický účinek prokázaný obecně uznávanými vědeckými poznatky</a:t>
            </a:r>
          </a:p>
          <a:p>
            <a:pPr lvl="1"/>
            <a:r>
              <a:rPr lang="cs-CZ" sz="2400" b="1" dirty="0" smtClean="0"/>
              <a:t>jedlé syntetické uhlovodíkové polymery, které mají prospěšný fyziologický účinek prokázaný obecně uznávanými vědeckými poznatky</a:t>
            </a:r>
            <a:endParaRPr lang="cs-CZ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43000" y="478971"/>
            <a:ext cx="9875520" cy="1356360"/>
          </a:xfrm>
        </p:spPr>
        <p:txBody>
          <a:bodyPr/>
          <a:lstStyle/>
          <a:p>
            <a:r>
              <a:rPr lang="cs-CZ" b="1" dirty="0" smtClean="0"/>
              <a:t>Doporučený denní příjem - dospělí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43000" y="1796143"/>
          <a:ext cx="9872162" cy="456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034"/>
                <a:gridCol w="5189128"/>
              </a:tblGrid>
              <a:tr h="38045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STÁT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DOPORUČENÝ DENNÍ PŘÍJEM  - DOSPĚLÍ (g/den)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WHO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25 g (vláknina) &gt; 20 g  NSP</a:t>
                      </a:r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USA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38♂, 25 ♀ g	</a:t>
                      </a:r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ANGLIE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g NSP </a:t>
                      </a:r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SKANDINÁVIE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25-35 g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NIZOZEMÍ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32-45 g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DÁNSKO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20-30 g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FRANCIE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25-30 g 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NEMĚCKO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30 g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ŘECKO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15-20 g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JAPONSKO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20-30 g</a:t>
                      </a:r>
                      <a:endParaRPr lang="cs-CZ" b="1" dirty="0"/>
                    </a:p>
                  </a:txBody>
                  <a:tcPr marL="91469" marR="91469"/>
                </a:tc>
              </a:tr>
              <a:tr h="38045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SLOVENSKO</a:t>
                      </a:r>
                      <a:endParaRPr lang="cs-CZ" b="1" dirty="0"/>
                    </a:p>
                  </a:txBody>
                  <a:tcPr marL="91469" marR="914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g ♂, 24 g♀	</a:t>
                      </a:r>
                    </a:p>
                  </a:txBody>
                  <a:tcPr marL="91469" marR="9146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18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875" y="0"/>
            <a:ext cx="9875520" cy="1356360"/>
          </a:xfrm>
        </p:spPr>
        <p:txBody>
          <a:bodyPr/>
          <a:lstStyle/>
          <a:p>
            <a:r>
              <a:rPr lang="cs-CZ" b="1" dirty="0" smtClean="0"/>
              <a:t>Doporučený denní příjem – děti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169127" y="1273629"/>
          <a:ext cx="987266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211"/>
                <a:gridCol w="55684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STÁT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DOPORUČENÝ PŘÍJEM 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USA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 g/MJ nebo 14 g/1000 </a:t>
                      </a:r>
                      <a:r>
                        <a:rPr lang="cs-CZ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kcal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1–3 roky: 19 g 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4–14 roků: 26 g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14–18 roků: 38 g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ANGLIE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2 let nekonzumovat potraviny bohaté na vlákninu.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NIZOZEMÍ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1–3 roky: 2,8 g/MJ nebo 12 g/ 1000 </a:t>
                      </a:r>
                      <a:r>
                        <a:rPr lang="cs-CZ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kcal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4–8 roků: 3,0 g/MJ nebo 13 g/ 1000 </a:t>
                      </a:r>
                      <a:r>
                        <a:rPr lang="cs-CZ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kcal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9–13 roků: 3,2 g/MJ nebo 13 g/ 1000 </a:t>
                      </a:r>
                      <a:r>
                        <a:rPr lang="cs-CZ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kcal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14–18 roků: 3,4 g/MJ nebo 14 g/ 1000 </a:t>
                      </a:r>
                      <a:r>
                        <a:rPr lang="cs-CZ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kcal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SLOVENSKO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4–6 měsíců: 1 g/den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7–12 měsíců: 3 g/den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1–3 roky: 10 g/den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4–6 roků: 14 g/den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7–10 roků: 17 g/den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11–14 roků: 20 ♂18 ♀</a:t>
                      </a:r>
                    </a:p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15–18 roků: 22–25 ♂18–22 ♀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9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EFSA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9554" y="2971802"/>
          <a:ext cx="9872664" cy="303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/>
                <a:gridCol w="4936332"/>
              </a:tblGrid>
              <a:tr h="43291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VĚK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DOPORUČENÝ</a:t>
                      </a:r>
                      <a:r>
                        <a:rPr lang="cs-CZ" b="1" baseline="0" dirty="0" smtClean="0"/>
                        <a:t> PŘÍJEM (g/den)</a:t>
                      </a:r>
                      <a:endParaRPr lang="cs-CZ" b="1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1-3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smtClean="0"/>
                        <a:t>10 g</a:t>
                      </a:r>
                      <a:endParaRPr lang="cs-CZ" b="1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4-6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15 g</a:t>
                      </a:r>
                      <a:endParaRPr lang="cs-CZ" b="1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7-10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16 g</a:t>
                      </a:r>
                      <a:endParaRPr lang="cs-CZ" b="1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11-14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 g</a:t>
                      </a:r>
                      <a:endParaRPr lang="cs-CZ" b="1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15-17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21 g</a:t>
                      </a:r>
                      <a:endParaRPr lang="cs-CZ" b="1" dirty="0"/>
                    </a:p>
                  </a:txBody>
                  <a:tcPr/>
                </a:tc>
              </a:tr>
              <a:tr h="4329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25 g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62" name="AutoShape 2" descr="data:image/jpeg;base64,/9j/4AAQSkZJRgABAQAAAQABAAD/2wCEAAkGBxQQEBQQEBQVFRUXFxIWFhUWGBcYGBcUGBcXGBcWFRgYHCggGRsnHhYYITQiJSkrMi46FyEzODMsNygtLisBCgoKDg0OGxAQGzAkICYvLDQuLC8sLDUvLDQ1NC0sLywsLCwsLCw0LCwsLCwsLCwsLCwsLCwsLCwsLCwsLCwsLP/AABEIAMIBAwMBEQACEQEDEQH/xAAcAAEAAgMBAQEAAAAAAAAAAAAABAUDBgcCAQj/xABEEAACAgECAwUEBgQOAQUAAAABAgADEQQSBSExBgcTQVEUImGBIzJxkaGzNEJykxUWMzVSVGJzdJKxwdHSF0NTgqKy/8QAGgEBAAMBAQEAAAAAAAAAAAAAAAECAwQFBv/EADQRAQACAgEDAQUGBQUBAQAAAAABAgMRBBIhMUEFEyIyYRQzUXGRoVKBwdHwFSNCsfHhJP/aAAwDAQACEQMRAD8A7jAQEBAQEBAQEBAQEBAQEBAQEBAQEBAQEBAQEBAQEBAQEBAQEBAQEBAQEBAQEBAQEBAQEBAQEBAQEBAQEBAQEBAQEBAQEBAQEBAQEBAQEBAQEBAQEBAQEBAQEBAQEBAQEBAQEBAQEBAQEBAQEBAQEBAQEBAQEBAQEBAQEBAQEBAQEBAQEBAQEBAQEBAQEBAQEBAQEBAQEBAQEBAQEBAQEBAQEBAQEBAQEBAQEBAQEBAQEBAQEBAQEBAQEBAQEBAQEBAQEBAQEBAQECt4xxP2bY7DKFtrEdVJGQfiORnHy+VHH6bWj4ZnU/R0cfjzmmax59E6m5XUOpBUjII6ETppet69VZ7MLVms6mO70HB6HOPSTFonwaa5x3jJrdGrDgqSGDKQrKfLJ8+XX4zx+fzrYrVmkT287jtMPR4nEjJWYtMd/HfvCXwbjTalyAgVVGSS2Tz6YGPxm/C588q06rqI+v8ARlyeJGCsbncz9FlrdT4aF8Zxzx6jzx8cTuzZYx0m34OXHTrtFWLT8UqsKhWBLdBzz8/SUpysV5iKz3le/HyU3NoTZ0MSAgICAgICAgICAgICAgICAgICAgICAgIHiwHB2kA+RIyPuyJW29dkxrfdq/aDRayxGDNW6D3iFG08ufRs/wCs8Tn4OZkpMTMTX6PV4ebi0tExExLTxYcbcnHpk4+3E+dre8R0xM6e5NK73qNuj9nHpNCjTn3R1z9bd57/AIz7H2fbDOGIxeP3/m+X5kZYyzOXz/nhK4loxdU1ZONw6+h6g/fN+TgjNjnHPqxw5ZxXi8eiPRwSpNpRdrL0cEhj+0R1+cyx8HDj10xqY9fVpflZb76p3E+iVqNFXZ/KIG+JHP5Gb5MNMkfFG2VMlqfLOlZw7ghqO8OQ2TjkCpTPIMPP75xcfgTinqi3f+jrz8z3sdMx2/qt7LAq7m6Dqf8Aeeha0VjcuKImZ1D0tgPQg+fyiLRPg1MeXqWQQEBAQEBAQEBAQEBAQEBAQEBAQEBAQED4ZHkVXBuCJptxHNmJ5nyTPJR8sfbOHicDHx9z5mf806uRy75tRPiP82mV8OrV/ERAreZX3c/tAcj850V4+OtuqsaljOa9q9MzuEqbsyAgIGLUUBxhs4+BI/0lMmOLxqVq3ms7hC4dw00kkN16jHlnlz6gzm4/FnDO4ltmz+99FlOxzkBAQEBAQEBAQEBAQEBAQEBAQEBAQED4TIkar2j4pZW6WV12IUJBZgNjKce6cE+YE8P2hy8mO1b0rMa9Z8TD1eFxqZImtrRO/wBYSuAcdfVWEEIiqM4ySxz6fD1OPSb8Dn35N5jUREfrLPmcKvHrE7md/o2Ges84gICAgIHxvhIEDTtaHKuMqPMfHp164nNjnNF9Wjs3vGOaxNfKwnUwIGDW6paa3tsOERWdj6KoyTJrWbTEQi0xEblxDW9pOI8Z1DVaM2InMrVW2wKmfrWvkZP2nHoJ7NcGHj03fy8ycuTNbVV72X7H8U02sotusJqD5sAvZvdweqnk0wzcjBekxWO/5NsWHLW0TM9nWBPMdz7AQEBAQEBAQEBAQEBAQEBAQI3EdGL6mqbkGGM+h6g/fMc+GubHOO3q0w5ZxXi8ejBXwalQuEAKfVYcmHx3DnMq8LBSI1Xx6+q9uTltvc+f0TxOqGD7JCAgICAgfIH2Agan3pWleFagjzFa/JrEB/Azp4cbzVc/JnWKWvdxlA9m1NmPeNqqT/ZVAQPvczo9pT8cR9GXCiOmZdMnnO19gICAgICAgICAgICAgICAgICAgYNWzhT4aqx9GYqPvAMyyzfp+CImfrOl6dO/inTTtJxPU0v7O3IIRuO02MiHHQjqMHznz2Ll8rHk9zbxE9+29Q9nJxuPkp72PMx2763LdabAyhlIIPQjzn0lbRaNw8SYmJ1L3LIICAgUHbLtPXw3T+K43Ox211g4Lt8T5KOpP+5E2wYJzW1DLNljHXcuV6fX8Z4uWehrFrBx9G3g1Kf6IbILH5kz1JpxuP2t5/WXDFs+Xw8Wca4twe1faWsZT0W1vFrcDqA+SQfsIPwiMXH5EfCjrzYZ+Lw7F2a43Xr9Mmpq5BuRU9VccmU/Yfv5GeTlxTjtNZejjvF69UOO9sX4t4d41Xi+y7z9YV7dvifR9Pe67Z63H+z7jp+Z52ec2p6vCu7JNxQVP/BvieHv9/YKyPE2jrv55xtmuf3HV/u+VMPvdfA6Z3dNxI2Xfwn4m3anh7xWBuy27Gz4Y6zzeX7jUe6d3H953941XtP281es1R0nDNwXcUU1gGy0jq24/VTl5Y5DJPp04eJjx068v/jnyci9rdNGFezHHU+kFtxPXb7Vk/cX2y3v+JPbX7I91yI77/dvPdxrddYl1fEg4etkCF0CkqQc8wMOOXUTh5dcUTE4nVx5yTExdJ7w9dq6dMn8HqzWvaqe6m9gpVySBggcwOZ5SvFrjtf/AHPGk57XivweXPD2d49d77WXqfQ6kJ/9UfAnoe+4le0RH6OT3XIt32iL2n4rwq5U1Rdh18O871dc89lgJPzBOM8xL+44+eu6ft/ZX3uXFOrOy9neM167TV6mr6rjmD1VhyZT8QZ4+XHOO01l6OO8XruFlKLkBAQEBAQEBAQEBAQMa0qGLADJxk+Zx0zKxSsTNtd5T1TMakubapIBPwUZP3RaemNxH6ERuVLoOPlrBTYmx8kEsdo+HI88nlynm8f2jN8nur11P4/5+LuzcLpp7ys7hfT1HAhaniddb7HOCRy6nn6cvOc+Tk48dum0taYL3rusJgM3ZOEd7vEDdxM0lsJStaD0BYB3bH/yH+UT3OBTpw9XrLy+XbeTX4N/4Z274VpqUoquwiKFA8K3y8z7nMnqT8ZwX4me0zaY/eHVXk4axqJVPbzthw7W6C2lLd1mA1Q8OwfSKcjBKYGRkfMzbjcbNjyRaY7erPNnxXpMbYO4rVnbqqD0BqsH2sGVv/yst7Sr3rZHBt2mGz97H803/bT+ak5eF99Dbl/dSpe439Dv/vz+XXNvaX3kfl/VThfJLo1y5UgciQR+E8+O0uufD8+dg+LrwviBbVKwAWyl8DLVtuXLY6nmuOXrPe5OOc+LVPzeThvGLJ8Tt3DO0+j1OBTqKmJ6LuAf/I2G/CeNfBkp81ZenXLS3iVvMmjxqLlrUu7KqqMlmIAA9STyEREz2hEzEd5arqe8nh1bbfH3fFEsZfkwXB+U6q8LNMeGM8nHE621rvH7SaHX8ObwLkexHrZFIKv9YK20MAT7rHOJ0cTBlxZfijsw5GXHfH2lN7jnJ0VwPQahsfDNdcr7R+8j8luF8i67b9tl4W1StS1viiwjDBcbCvqDn634TDj8Wc29TrTXNnjFrcNZ/wDMtf8AVH/eL/1nTPs238TD7bX8Ho98ChQ3sdm0kgNvGCRjIB29RkffK/YY3NeuNx/kJ+2R56Xn/wAy1/1R/wB4v/WX/wBNt/Ej7bX8G49i+1A4nQ9y1msLYa8Fg2SFVs5AH9L8Jx8jBOG3TM7dGHLGSNw2GYNiAgICAgICAgIGL2dcs20ZbG44646Zmfu6bmdeVuu2ojfhkAmirHfp1fG8BsHIz64x/vKXx1v80bWre1fEvaqAMDkJaI12hV+f+8OkLxq4W5CNZQWPn4ZSvcQfsz9097iz/wDnjX1eTnj/AHu7oo7qNAehu/eD/rPP/wBQzfT9HZ9kxvv/AIn0Prf+8H/WP9QzfQ+x4132X7HafhzWNp/EzYFDb23clJIxyHrMc3Jvl11NceGuP5UHvY/mm/7afzUl+F99DPl/dSpu439Dv/vz+XXNvaP3kfkpwvkl0iee7Gt9pOxGk17b7kK2Yx4lZ2sfTd5N8wZ0YeVkxdqz2Y5MFL+XPe0/dO9FT3aW3xQgLGt1AfaBk7WHJj8MCd+H2hFp1eNOTJw+mN1la9zPaO27xNHcxcIosrZjkhc7WTJ5kDK49MnyxMvaGGtdXqvxMszusqnvq427ahdEpIrRFdlH69jZIz64AGP2j8Jr7OxVis3nypzMk9UUhsPBe6bSrUvtRsssIBba21VPooHM49SfunPk9oZJt8PaGtOHSI+JS9v+73TaLRvqqGtBU1jYzBlO5wv9HPn6zbi8zJkyRS2mWfjUpWbQuO439Dv/AMQfyq5l7R+ePya8L5FT37/ymj/Z1H+tU19meLfyZ870c203uq1uOalArBwpR87gwXq3JSPhkTqzTFr1xb8xO412mPGt+I8uOnaJtp5TVuG3h2DZY5z5t9Y/OaW4+K1eiaxrt+3j9FYvaJ3s1dYG0hdoZFIG4N090k4+rkqTg9MyMF5nqrM7mJn019dfp6pyR4nTsfcd+g3f4hvy6p5vtL7yPyejwvkl0aee7CAgICAgICAgICAgICBzXvc7IvqQut06lrEXbYg5lqwSQyjzK5PLzB+E9Hg8iKT0W8S4uVhm3xQoOyHek2mqXT6utrVQbVsQjeFHIKytgNjpnIPLz6zbPwIvPVSWWLlzWNXbRb3u6IDK16hj6bUH4l5zR7Py+um88zGvOw/ar+E67bRX4YSzYAW3EjarZPIY+t05zHkcf3MxG9tcOX3kbRe9j+ab/tp/NSW4X30Kcv7qVN3G/od/9+fy65t7R+8j8lOF8kuh6q3ZW79dqs2PsGZwRG5065nUOd8M739M6jx6ba2xz27bF+RyD+E77+zskT8M7ckcynqh9pu9ip6Xq0ddhd1ZfEsAVUBBG4AElj9uP9pfD7Pt1RN5Uycysxqr73KcAesWa2xSquorqzyLLkMz/s8lAPngx7RzVtqkfzTw8cxu0qzvq4K66hNYoJrdFRmH6ti5xn0yCMfsmaezssTWaSpzMc9UXhecG729P4KjVJatoADbAGViPNeYIz1wenqZjk9n36vhns0pzK9PxeWsdsu3F3FKrKdNSyadMWWk4LFQRtLnog3Y5AknHXqJ08fi1wWibT39GObPbLExWOzae439Dv8A8Qfyq5y+0vvI/JvwvkVXfv8Aymj/AGdR/rVNfZni38mfO9HMtPYBlWAw2AWIyUG4EsgyOeB+JnflpadWrM7j03qJ+k/RxVnXaWRaUyCbPdLOOSkuAB7rFeQ970zy5zOcuXWop31Hr27+Y39PyTFa/iw3W7jnaq8lGFGByAGftOMn7ZrjxzSNbmfPn/r+Xorad+js/cd+g3f4hvy6p5XtH7yPyejwvkl0aee7SAgICAgICAgICAgICAgUnFuyOi1TFr9PWzHqwyjH7WQgmbU5GSnyyythpbzCup7uOGqcjTZ/astYfcXxLzzM0/8AJWONij0bJodDXQnh01pWo/VRQo+3AmFrWtO7TttFYr2g1+hrvrNVyLYhxlWGQcHIyD8QDFbTWdwTWLRqWPhnCqdMpTT1JUpO4hAFBbAGTjzwBJve153adorWK9oSyJRZrmv7B8PvYs+mQE8yULV5Px8MgTorys1e0WY24+O3mHzQdg+H0MHTTISOYLl7MH1AsYiLcrNaNTYrx8dfENkAnO2eNRQtilLFDKwwVYAgj0IPWTEzE7hExE9paxZ3c8NZtx0wz6Cy1V/yh8TojmZ4jXUx+zYt70u6OCadKTpkprWpgQ1YUbWz13Dz+cxnJebdUz3axSsRqIZOGcKp0qlNPUlSk7iEUKC2AMnHngD7ove153adlaxXw+cQ4RRqCp1FNdu3O3xEVsZxnGRyzgfdFclqfLOi1K28wh/xT0P9T037qv8A4l/tGX+Kf1V9zj/CD+Keh/qem/dV/wDEj3+X+Kf1Pc4/wg/inof6npv3Vf8AxJ+0Zf4p/U9zj/hhP4fw6rTqUorSpSdxVFCgtgDJAHXAH3TO17Wndp2tWsV8QlSqxAQEBAwa7WV0Vtbc6oi43MxwBk45n7TJrWbTqETMRG5Vui7VaO+xaqdTS7tkKiuCSQCTgfYCflNLYMlY3MSrGSs9olczJcgICAgICBW8V49ptKVXU311FgSodguQOpGftl6Yr3+WNq2vWvmWXhfFadUpfT2paoO0shBAbAOOXngj75F6WpOrRoraLeE2VWIGCrVozvWrAum3eoPNdwyuR5ZEmYmI2iJiZ0g8T7R6XSuK9RqKq2IztZgDj1I8h8TL0w3vG6xtW2StZ1MrKqwOoZSCpAIIOQQehBHUTPwttF4pxanSqH1FiVgnaCxxluuB6nlLUpa/yxtFrRXymAyqzxVcr52sGwSpwQcMOoOPMekTEwjbJCUZ9fWtq0F1FrKWWvI3Mo6kDzEnpnXVrsjcb0kyEo+p1tde7xHVdqNY2SBitfrOR/RHrJisz4RNojyy1WBlDKcggEEdCDzBEhL3AwajVpWUV2CmxtiAnG58Ftq+pwpPyMmImfCJmIe6L1cbkYMMkZUgjKkhhkeYII+UjUx5InbJCSAgICAga13jfzZfjr9FjPTPip1m/F+9hln+SWfh6a0WA6hNGK8Nk1GwvnBxjcoHWRacevhmf5oiL+sQpOG8ZubR8Jsawl77a1tOFy6mu0kEYwOajpjpNbY69eSNeIV651X6yr+H67VtptPadXZu1epOmyVr20otlvvINvOwirblsj3+nKaWrj6pjp+WN/n4Ura0xE78zpm4vxHU6Zr9ImpdircOau9xWXrGov8ACdLMKFYe7npnDGRSlL6vNfx7flC0zau43+D7xzi+p4edRQlz3nwtK9b2CsvW91/gMOQVWH6yhsc+vKMeOmXVpjXn9o2i17U3WJ28pxjU6cahbXvrTwN6Wasad7Ut3hBsTTtl1bcMAjkRjPOROOlta159N/1Ou1d7/dFu43qqPak36oAaG+9DqhR4i21kAOgqHJfe6MPKXjFS3TPbzrtv+qIvaJmO/j1X/C3vp1unqt1Nl66jT3WOHFYCWIasGrYoKrhyMHPlML9FqTMRrUw0r1RaImd7Yu0guPFtN7MtTP7NqeVxYJt8SrP1QTnp+Mti6fcz1b8x4/mZN9caZuI36rfo9I7pp3vbUGyzT88JUm4LWbF5M2RkkeRxK1imrX8615Jm3as9t/grDxXU+N/BvtDfpfg+1bU8TwvZvaNn1dniZ93dt+WZp7unT7zXpvX89KdVt9G/Xyanimprubhw1DHOp01Q1JCeKldtVlrKcLsL/R7Qdv645RFKTHvNek9ibWiejfrHda9k9M1Wt16Pa1xHsmHfbvx4bYD7QASPXA8pnmtFsdJiNeV8UTFrRvaM2lu9r1l2gbT3bnRdRRerqyutagKlgB90qQcEEcz8Zbqr0VrfcfhMI1PVM17/AIq3T8UD0aSnR+00rs1GdNpgllwNdvhnN1pKLUG3AHzyMYAxNJx6ta19T47z4/SPVSL7rERuPojaK67Vtw2y660Ot+urOBVn6EW4JwpXeVXYSOXXGDzlpitOuIj0j90bm01mfqycI47rbBp9XjUYttQOreyrpRU7ldtXveJvUYwTzJUjHORfFijde3aPrv8AsVvedW/8e+CPbo6RqPHsapeIaiu9X2Y8N7nq8Q4UYO9kc+XXoOUjJFclunXfpjSazNY6t9ttt7J6uzUVPqbGJW22xqVOMLQDsrxgfrBd/PP15y5qxWYrHpHf82+OZtG2h8V4g1l1/E66L3NN6eDaqg1+zafcl67t2cNvuPIeS+k7aUiKxjmY7x3j6z4/o5bW7zfXj/pt1HGGfUa7bZmpNNpraumF3paxcHHntU8/Scs44ile3fcxLfrmZt+TUn8S4NqLLrGZuCrY49zDFkcFThc43ZfkQc+eOU6o1X4Yj/mwnc7mZ/4rRdbqOHjTsb3vFmi1NpqcIFV6Kq3QVbFBA94jBJ++ZzWmTfbWpj9192prvvtKTXqNRpzorW1T3+1ZWxGWsKCaHtV6NqgqFK4wScg+srql+qOnWv767rbtGp35Q+FX6k08Nut1Vljau2vcCtWEB097fR4TkchST6r6EiWvFOq8RXWv7wV6tRMz5Y+zGps0Wm0d7XOdO1+pquV9m1N9jitwQoIG9OeT/wCqfLGJy1jJa1YjvqNK45mlYnfbbcOyOotu0q6i4km5ntVSANlTsTUnIeSbevmTOXNEVv019P8AJb45mY3K6mTQgICAgROKcOr1NTUXLurfG4ZIzggjmpBHMCWraaz1QrasWjUqzQ9kdNTYtta2blORm+9hnpzVnIPzE0tnvaNT/wBQpXDWs7j/ALNN2Q0ldi2pUQyOXQb7CqMc58NC21AcnIAwYnPkmNTKYxVidpJ7Paf2b2Q15pyWC5bIYuX3K2dwO4kgg8pX3t+rq33T7uuulVcX7H1tpW09Cj6S7T2Wta7u1i12IzBnbcxO1SAM+flNKci0X6p/CdKWwx06hZabszpq67ahXuW0AW+Iz2M4HJQzuS2B5DPLymc5rzMTvwtGOsRpip7JaVUsr8MuLVCObHssYopyqh3YsoB5gAjB5yZz3mYnfgjFXWnlex2kG/NbMXrspdnttdmqfG5GZmJI5DHp5YzJ+0ZPx+qPdVWZ4bX4ld2336ketDk8kfbuGM4P1F6+kz651Mfiv0xvb6/Dq2vXUlfpER61bJ5I5UsMZweaj7o6p6en0OmN7eOLcIq1SBLlyFYMpDMjIw6MjqQynmeh85NL2pO4LVi0d0T+K+l8D2fwvc3+Jnc+/wAX/wBzxM79/wDazmW99fq6tq+6rrWhey+mFDafw8o7B2JZy5sGMWGwnfvGBhs5GI99fq6tnu660z8H4FTpC5oUg2bS7M7uzFcgFi5JJ5nnK3yWvrqTWkV8I3FOyml1NhusRg5AVmSyysuo6B/DYbvnLUz3pGonsi2Ktp3L7qey2lcVL4ZQVKUTwnsqIQ9UzWwJU4zgxGa8b7+ScVZZNF2c09Ph+FXtFT2WVgM2EawEPgZxggnl0GeUi2a9t7nymMdY1r0YqeymlS4XrX7wc2Ku9zWthzmxai2xW5nmB5yZz3mNbRGKu9oPHOzRNN9WjStfamI1DWPZhQ2d1lac135JOBtBJyTyl8eb4om8+PCt8faYr6th02kWupaUGEVQigcsKBgdPhMJtMz1S1iIiNMei4ZVTQumrQCpV2BOZ93zBJ5nOT19ZNrza3VPlEViI1CrfsXoyEU1HCVioAWWjdUCSK7MN9IoycBszSORkjfdScVZZbeymlYVg1n6Ok6dcPYPoSpTY2G94YJ65xnPWRGe8b7+u0+6qmNwiotU5TJpR0ryTgI4VWBGcNkKOuekp121Mfit0R2+iHw/sppaH8SqsggMqZexhWrfWWpWYisH+yBL2z3tGpn/AD6qxirE7SauBUKmnrCe7piGpG5vcIRkHPPve6xHPPWV95aZmd+fK3RHb6KTjXZTdQ2k0qItOos36gu9hKDcrE0IcgE4PL3QCczWmfVuu0948f8A1nbF26atrrQKAqjAAAA9AOgnP5bPUBAQEBAQEBAQEBAQEBAQEBAQEBAQEBAQEBAQEBAQEBAQEBAQEBAQEBAQEBAQEBAQEBAQEBAQEBAQEBAQEBAQEBAQEBAQEBAQEBAQEBAQEBAQEBAQEBAQEBAQEBAQEBAQEBAQEBAQEBAQEBAQEBAQEBAQEBAQEBAQEBAQEBAQEBAQEBAQEBAQEBAQEBAQEBAQEBAQEBAQEBAQEBAQEBAQEBAQEBAQEBAQEBAQEBAQEBAQEBAQEBAQEBAQEBAQEBAQEBAQEBAQEBA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https://encrypted-tbn3.gstatic.com/images?q=tbn:ANd9GcQpApVTvR5VCuUpOgT2jZo3jFAzmuXsTXCaNE4qiVfX7Y9Y1k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15814"/>
            <a:ext cx="3165475" cy="2133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616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30 g/den</a:t>
            </a:r>
          </a:p>
          <a:p>
            <a:endParaRPr lang="cs-CZ" b="1" dirty="0"/>
          </a:p>
          <a:p>
            <a:r>
              <a:rPr lang="cs-CZ" sz="2800" b="1" dirty="0" smtClean="0"/>
              <a:t>Dospělí</a:t>
            </a:r>
          </a:p>
          <a:p>
            <a:pPr lvl="1"/>
            <a:r>
              <a:rPr lang="cs-CZ" sz="2400" b="1" dirty="0" smtClean="0"/>
              <a:t>Ženy</a:t>
            </a:r>
            <a:r>
              <a:rPr lang="cs-CZ" sz="2400" b="1" dirty="0"/>
              <a:t>: 3,8 g/MJ nebo 16 g/1000 kcal</a:t>
            </a:r>
          </a:p>
          <a:p>
            <a:pPr lvl="1"/>
            <a:r>
              <a:rPr lang="cs-CZ" sz="2400" b="1" dirty="0" smtClean="0"/>
              <a:t>Muži</a:t>
            </a:r>
            <a:r>
              <a:rPr lang="cs-CZ" sz="2400" b="1" dirty="0"/>
              <a:t>: 2,9 g/MJ nebo 12,5 g/1000 kcal</a:t>
            </a:r>
          </a:p>
          <a:p>
            <a:r>
              <a:rPr lang="cs-CZ" sz="2800" b="1" dirty="0" smtClean="0"/>
              <a:t>Děti</a:t>
            </a:r>
            <a:endParaRPr lang="cs-CZ" sz="2800" b="1" dirty="0"/>
          </a:p>
          <a:p>
            <a:pPr lvl="1"/>
            <a:r>
              <a:rPr lang="cs-CZ" sz="2400" b="1" dirty="0" smtClean="0"/>
              <a:t>Od </a:t>
            </a:r>
            <a:r>
              <a:rPr lang="cs-CZ" sz="2400" b="1" dirty="0"/>
              <a:t>5. měsíce 4 g/1000 kcal </a:t>
            </a:r>
          </a:p>
          <a:p>
            <a:pPr lvl="1"/>
            <a:r>
              <a:rPr lang="da-DK" sz="2400" b="1" dirty="0" smtClean="0"/>
              <a:t>V </a:t>
            </a:r>
            <a:r>
              <a:rPr lang="da-DK" sz="2400" b="1" dirty="0"/>
              <a:t>1 roce 10 g/den</a:t>
            </a:r>
          </a:p>
          <a:p>
            <a:endParaRPr lang="cs-CZ" dirty="0"/>
          </a:p>
        </p:txBody>
      </p:sp>
      <p:sp>
        <p:nvSpPr>
          <p:cNvPr id="14338" name="AutoShape 2" descr="data:image/jpeg;base64,/9j/4AAQSkZJRgABAQAAAQABAAD/2wCEAAkGBhISERAUEBQUFBUWFRgZFRQXFRcbFRUUFR4YGBUYFxYXHSYfFxokGhgWIC8gJCcpLCwtFR4xNzAqNSYtLSoBCQoKDgwOGg8PGi0kHyQ1LC41Miw1LSovKS0sLiksLCwsLC8vLyktKSwsLCktLiwsKSwsKSosLCwvKTAsKSkpLP/AABEIAQ0AuwMBIgACEQEDEQH/xAAbAAACAwEBAQAAAAAAAAAAAAAABQEDBAIGB//EAE4QAAIBAgQCBAcKCggGAwAAAAECAwARBBIhMQVBBhMiURYyU2GRk9EUFSMzUnGBobHSF0JiY3JzkqLT8CRDgpSys8HDBzRUdIThRIPx/8QAGwEBAAMBAQEBAAAAAAAAAAAAAAIDBAEFBgf/xAA3EQABAwIDBQUHBAIDAQAAAAABAAIRAyEEEjFBUWFxoRMiUoGRBRUWsdHh8BQyQsEjYlOi8dL/2gAMAwEAAhEDEQA/APplFFFfjq9tFFRRRFNFFFERRRRREUUUURFFFFERRRRREUUUURFFFFERRRRREUUUURQaBQaBRcKmoNFUYzE5FvbMSQFX5THxR7TyAJ5VJrS4wFwkASVnxmMcNaJc2QZpBzynZF/LIuwH5P5QrZDIGUMpuCAQRsQdQaqweGyLYm7E5nb5Tnc+YbADkAByqmL4KTL+JISU7lk1LJ5g2rDz5h3VeQ1wyt1HXf8AbgqQXNMu0PTct1TUXqbVnV6KKipriIoqKL0RTRUUE0RTRUXoJrsJKmioFF64imiovU0RFFRei9EU0VFFEQaBQaBRCg0rGKUsJWuV7SxWF9ACZJNORAIH5IuPGplNGGUqdiCDqRodDqNRSwx4ZTlLHs6ZTJIwGlrWLGwynbuNaqGWDYzw3KitMjSOKYe6lzKl9SCR3ECw325/Ue6ssuJilHVkkZwMulm/GZXS/dkJB8w76oK4W3jG/wAvPJ1g32kvmA1OgNta7WbDLswFhvd9AAw0vsAGb01YKTW3AdPJVl5dYkRzWnBYgsCHtnQ2e2x5hh+Sw1H0jka+bY97NjWtPnWdgkqsRFH2zo/n7rV9Jw+ARWzrmuVtcu7dnceMx/kmsx6OwZJ0scszZpO0dWvfQ8te6tWDxdLDvcSDBj53/wDPJZcVhamIY0A6T8rJLiulksbiOOMTGOOMyMM5LllBJTIpAve923rNLxB/d0kzi6Q4frFS7AhGUW7O2clrG+gue4U/xHRXDOVLISVVV8ZhmVRZQ1j2tAN60jgsPWPJl1eMRsL9koLC2XbYCpjF4Vo7rDJBB84481E4bEuPedYEEeU8OSQ4HpfKyyl4bWhaRGAkyHKL5WLKBqOYNqH6WzrBHI8KAzMohAZiCLdpmC3be1lAvrTbDdFcNGJAiHtoUN3YkI26qSeyPmq2fgMDwpCy3RLZNTmW2gIYa3qJxGCzWp2np674XRQxeW77x19N2iTN0tl6qJhBaRp+qKNmUG4upQsAQDtqNNaoxHSNpYWikhUytP1GTOQmcWIbMNRY22PK96ep0bw4WNQpAjkEi9o3Mg/GYk3b6aiTozh2WVSpIkk6xu01w/ylIN1+iujEYNpkMOs9ef5vQ0MWRd+yPy35uSleKzYaLDxrBGHaUx5OtzAnQ5g97glmN82tUT8fM0MQmiS/uxYnTM2S663FjrryNwbU+i6NYdREFW3VydYtmNy+naY/jbDfuqPBqC1rN8d13jH43v8Am81P1WFnNlvMz68UOHxMRmtER6cEu6Wyus3D+qGZutaylsoY2WwJ5Cq4el0jRR2iXrnnMIXMQmZbXJO9u0Bb669BiuGxyPE7glomzJqRYm2457Csj9GcOY2jKkq0hk8Y3Eh3ZWvcVXTxGG7NjKjZI+p46aKb6FftHOpuifoOHNKh0vkOSNYk68zNEVLnqwUtc5t9b/bvpS/hfHJYYnKorvJjWTKWNgWANlb59L7V6N+imFMSxGPshiw7TZsx3Oa9zfT0DuqYei2HVUVVICy9aozNo4sB9FgNKuGKwTWloZr/AFPHp1VJw2Lc4OLtPzd16JWnS+TqnLRL1wxAgCBuwXPMt3CxFYOMdIMQyhLLFJFiVSTK7ZWLA5ACNchs2YHuHnt6Z+jeHKyqyXEr9YwLHx+9Tuu52qs9FMN1RiyHKWzk5mzlxpmL3vsSK5TxODY7MGbfzbzt1XamHxb25c+z82deiXcQ6UyxPNEY0MoeJYh2rOJb3J1vpt9NenFIX6OM2MjmdkyRKBGoBz9kaZydDYkn0U/ArFi3UYYKQvF+e7+/NbMKKsuNQ2m3L8t5INAoNArCthQaVni0UJcTSKmaVstyRewS/wBo9NNK8v0h6PHFI+QgOkz5b7MGVLgnlsDfzVtwjKb3Zaphpi6y4p1Rrc1MSRsSvpbx6ZcZB1TnKqoyBT2Xz3uTbRgR2fTXp8Xx6DNJCJQZMrjKLnUKxIJAsDodL15KDhTomGjmiPXhsQIDnWwyoHS9rggSEkaixq7o70QliLzTgLljfIlwSSVYXNtAACee59Pt16OF7JsujICBEd4zY8rLxaNXE9oYbOYgmZ7trjnde4w/iJ+iPsFJB01w/WZCJAesMZYp2AwNtWB2J+yneH8RP0R9gryOB6LyydcJXaOI4ppDHkHbAPZYPe4BBI+ivJw1Og4vNcxH3XqYh9ZoYKImU4g6VwM8idsdXnzsV7CiPclgTvrbmbbVZwvpLDO+RA6tlzKHTLnT5S94rjCdHQseLjdswnkdjYWKh+W5uR31Xwno40UqySzGUpH1cYyBQqeexOY20+mpPbg8rspMjTjblv6LjTi5bmAjbwvz3KeJdLYYJHjcSFlCk5UBFmsb3vyuN6yY7j6+6YFSWXK6xtkSJWDhj2SGJulwe1cbLpY1Vj+BTy4vFZXaKOSJFL5AyuLKGXUix31FM+HdHhDOsqtdVgWIKRr2SDmLX522tzq8DCUWAzLsumtyBwgKknFVXEaNnlaTxul2H44WMBEz2kxTpYxJbKuW0d811UA+NqTfYUxwXSqCWRY1z9okI5QhHYbhW5/VScdHZY5cJGqmREneZ5dAoD2BS173AX6c1a+GdDFhlVg6siNmVTDHn815bFiB5rfRU6zcGWyXbDEczrA5aqFJ2LBgDaJ9BvPPRdJ08wxtpNre3wd7sPxRYm5Om3eL2ptwniyYiPrI72uQQwsQwtcEfSPTSrB9Eigwg60HqJml8TxsxU28bTbfWt/BODnDxyJnzFpHcHLa2a1ha5va1ZcQ3B5P8RM/c8Ny0UHYrN/lAj7DjzSOHpGesxCl8QCI5HRXgQGMAFszdrt20C3AHfvemGG6UxrGOsLllw6zFiirnU2HZUNYNc7VmwfRKZBOGxAbrlcSExDMxZSAS5a9gTe166x3QsSJhV6y3VIEc5fjEBBt42moPfvWuocE5wBNrXHLkNtuqzMGMaCQL3158zs+i7j6TKrYl3aQxokLCPq0BTrQtrNmuxOYEg2tTDhHSKLEM6x5wygGzLlup2I83o3FYuIdFetOMIkC9esYAyXydVl8/avl81bMFwYpiZJs980SJlttkCi9788u1qy1f0hpktPegR6Ntpz9Fopfqg8T+2b+p48vVNamoqa8pemiiiii6oNAoNAouFBrEqSqZMqoQzFgS7Ai4Uajqz3d9bTWFI2d5fhHUK4AC5LAZI25qTuxq+iddPPnwVVXYlfvPirfGDML5GZ2coSoVmuVucxubbL5+W+OGcRZCEY5CpYzOSSQRc3jJ599KeN9IBhpoomeU5rFzePsKxsCB1ep0JPmFPmwZsfhZfTH9yt9U1MrDUDYNxY/0sVLIXODJkWN1oiWyqO4Aeiu7VTgpC0cROpKKSe8kAn66urzHzJlei2ICLUWqaioLqLUWoqaIotRapoouqLUVNFFxRai1TRRdUWotU0UXFFTRRRdRRRRRFBoFBoFFwoNeO6XYvERBpIHZVExEmW3OOHLe420I+kV7E1hgdc2IDFdZBcEjUdXFyNbcFV7J+ctzcPMLJi6faMygxxXgcRE2MEOJcrpmSYXAJEI6zMqncshtYbEd22vo9xnFYnGAs7ZBmZ0GkarYgCw31IAvrpetjzQZo36oRrEXdo0VSrrNGoAIH41rAi2mgO4v6PhjwiEGNY4gwvkGUW7r2A1t5q93EYoMpR2fAad2SbekdF41HCl1Sc/E696I/uVp4d8TD+rT/CKqwWPZ5MQjhV6t1VbMSWDIslzcDXU6Du51dw74mH9Wn+EVb1C3vlW973sL3tlvfvy6X7tK+cLmgvBH2uvoWftCUP0ojDFcklw/VnRfjrsFj8bxmC3HKzr31jfpotpmVTkRUKkmPM4JmLsFMo0CREhSQ291p/LgI2KkqLq4ccu2BYMQPGIG172sO6uW4ZCc14ojmN2vGmrC+p01Op185rS2rhRqw+q5Dt6Wr0nRnyKrg9YFDMFyt8IsT5bPcWLDcDfY2Ip2DVQwiadhdNR2Robg327wD84FWgVmqupujsxHVTaDtU0UUVQpIooooiKKKKIiiiiiIooooiKKKKIoNAoNAouFFVNAhOqoT3lQT9Yq2vP8ZwckUoxMAzaWkTvHfb5vsBrRh6faOy5oOznuU2UxUOUp5kQW0UW20Atfe1c+5Y/kJ+yvsrynGEwmO6t5JjEVUjKVF9Tc7/6VpxHFDOq4fCXIyhWlIsAoAH1j/1W39G+Bcg/ykEAee1V08PWdUc17MrRtK9OPNVaYlDazA3taxB3vbbvsfQa5wGEESIi7KBr3nvPzmkmHwOFOVllYBclgSVvkBIIBAJvcnTz23NZadJjy6SbcJ9VVWeWEBsedl6K9Rm1tz3tzt32+kemkg4LhyAokt4psGUE5eyLgDXUn5mPfXXvfCSLS69q1in9YBe9hZjYixa5N+dS7Cn4j6FQ7V+4eqcq19qGcDfTbzanQek29NJpOHRNEiiUADrERrpqXuCP/QtoK59wYcAN1uliRZk1CNnOXKL5R8ldBva+tBQp+I+hQ1X7h6p1nF7c66pHHw2BAq9ZcarqyEdg52FyNOdwLX51PvZB5YbKb5oz2VsoNyNRdQAToCTa1zQ0KfiPoVztX7h6p0rgi4Nx3japvSV8BCwitIAq541sUBLlhcA23BUjTe/cdbYcHD8JlkHaTUBk7KjTMLdxGhNwLW81RNFgGp9OKkKridB6pk0wG5/m1/s1ru9IJeHQi+aUAZrADJppktdr2bMzMbW1cHurTBg4gyssn42a2ZbG5FhtcAEWFqk7DsAkE+i4KrydB6pj7rTNlzrm17OYXsL30vfSx9B7q598ItPhE1BI7a6gbka62pTPg4r5XdiCSrAWsNXsWNri3X2vcAm3zUJHFnDCWRmbMNUJDFhe+UKLrzuNN9asGGpkTJ9FDt3jYPVPRU1RhLZECm4CgA8zl018+lX1gcIMLYDIlFFFFRXVBoFBoFFwqaoxOMjjsZHRL7FmCgnzXOtX0i6Q36zC2IHacEkEgA5AToR3940vV+HpirUDTx+SqrvNNhcFZNPgHN2bDE95eO/21ow/E8KtljlgHcqvHqT3AHekfEXkg+My2JBVwWyk9Ymli1wQpOmvi3udQOcdh5UhiMmUF3junbJUAgklma1wcoOnPc16n6Vr2tl5g6XlYnY2rcEac/qvXV5+FMKV1Ux2Oi5mBOXLZmVdjopObUW10r0Brz8WNgKsGjCk57BACQpXtdrkchN8txYG19qxYWYdE7NPNX4iJExt18lcsOFCgi4UZQLGSyndbEaAgcxsNNBauSuEXKe12SuU3k7NuwpF/Rpqb870Ni8La7RjdBst75dCATewXzbd9GIx+GGrR8huq+ITbQXOmx5DUXI5awHz/P1VHd17qtEWHVGW7ARyAtq5bMbAHvI0tz8U1UmHwoAUljbskkyXOW8YJ5EDVQ3ig871Z7pw4WfsDKrgOAFsxJOu9jrm59/fVa4vCg2yC+c65VPazEZt/lXsN+dra1wB1/3/AIAhy2/aogXCHSO920ZVLXtKLkMBuABr3Zas/orXNz2rk26wantZrW0JB0PO9heq4eIYdioEYDXjuCoABK3FmOhsLjz8r3roY/DHL8HrbS6rcDKtufNcu23O1HB/+/qgLY/irCIGXd8iPtaTtNIAbbZmBz7fPerML7nzLkNyRlHjlTpl59m5CWvzyEa2NZxicOYn+DtGHQWGTtNZSpPatpe2p5c6ugxkDPGFSxJYIcqjctcjW+pD8tNb2vrBwdB/dtU2kSP2qhUwy6hmsqrtn0Ed31sMzd5vfxBexArqOPCna4ysAdXBvHlUA2/sGx+UCRrVeJxmHsSY72D6EAAnMrSc7XzhQTvmygXvXbY3Da54wCpJPZWwyswBvf5Qb6Qash0T3/UKEtn+KtjOHfMwYkXzN46izkbiwzKWAOt7XPI1ndcKLMAxsQQbvplViu/iiwYC/Id2tX4nFxJcdWuUhVa9gMjKWIIsSRa2nn5WvWdcRE0gXqQSzMGLMdGURo6iynQAqvIaVxgcb96OYR5Glp5FMcHiYhZEa5ueRuWOZ25eck91c+/CXAs2oUroO1nyhQoJuScy67C+pFWYSJG6uVVsSCR5jJYufOSQNfNXY4ZFbxF2y6i/Z0sNfmA+YDurGTRDjmB+61AVC0RCzx8cja9s2i5mPZ0F7HTNc21vYEaUxrL72Ra2QC4sbaXG9tPp9JrVaqqppGOzB81ZTDx+9BoFBoFUKwqaU8YiJkw2oAYyISVDDtoTYg6ahSKbVnxuDEqFWuNiCPGVlN1ZTyIIBq6g8U3hx/JsqqzM7IH5F153jaSxpEspWVBNEY2KNnzK4sjWbUkXseeoJvvfxLBTdWXmdS5aJRGqdlQZI+yGJJJJAueeUchWh0xQuGUS6ghlZAARqDkkHYN7GwLAW07quwuAlZledh2TmSMG4DWtmZrAEgXsAABcnU616ZrBrQSW2vaL8hs4rB2OYkCb75tzO3gmhqtolIIIFje4tvff012aTxYXFLYBxbUksxfXs2zZlub9vRcoFwfNXm0mZp7wHNb6jssd2U2yDuHoHLb0VOQd1KhhsVdT1i7rmB17ILXGigXsRsFvYbW1lMLiQos6jTUdkgk57m/Vi2uS29he4PO00R/yBV9p/oUzyDuHoGtCxKNgBrfbmdSfn1OtL4sPiM6F3GUEEgEa9lgR4gvqQdxe2ltq5SHEm93A1aw7N9xbXJYdm9t7GxN9q52WzOF3tP8AQpllHcP/AM2qcg7v52+yl8uGmIjOexCnPl5sBdCo28Y63sCAOW1CYXE+NdQbKQLggMFa6+Je2Yhb3Oi33o2kCJzhDUIP7SmrQqRYqCNNLDlt6K6sP58+9L+qntICwbRcpFgxsxL8hlJSyjXlfSqRwyYsM0hChmJs7ljci3MAbHS1hc6GgpC+Z4XDUOxiaNCpNyATYjUDYkEj0gegV0Yx3CsOCw0qsuds2jAm5tp1Yj0PPKrE+dzvTGqX90wHSrWd4SRCr6oXvYX01t3Xt6Ln01LRg7gH6Boa7oqGY71PKFyiAAACwAsByAG1dUUVxdRRRRXF1QaBQaBRcKL0Xr4/4Q4ry83rG9tR4Q4ry83rG9tfS/DtXxjqvnff9LwHovsOlF6+P+EOK8vN6xvbUeEOK8vN6xvbT4dq+MdU9/0vAei+w3qL18g8IcV5eb1je2jwhxXl5vWN7afD1Xxjqnv+l4D0X1+9Tevj3hDivLzesb21PhDivLzesb20+HqvjCe/6XgPRfYL1FfIPCHFeXm9Y3trfBxOdUEk+IxAVvi0WQ53727VwqDv5nQc6g/2DUZq8dVZT9tsebMPRfUL0aV8v8JPzuO/vC/drVguKmQOxmxqRoLu5nFh3AAL2mPICqnexqjBLj0VzPa1N5ho6r6Nei9fK+LcXxEc0iJiJ8oIteRr2Kg62NudZPCHFeXm9Y/tq5nsCq9ocHi/NUP9uU2OLSw25L6/cVN6+P8AhDivLzesb21HhDivLzesb21L4eq+MKHv+l4D0X2G9F6+P+EOK8vN6xvbUeEOK8vN6xvbT4dq+MdU9/0vAei+w3ovXx/whxXl5vWN7ajwhxXl5vWN7afDtXxjqnv+l4D0X2G9F6+P+EOK8vN6xvbUeEOK8vN6xvbT4dq+MdU9/wBLwHovsJNQDXx/whxXl5vWN7aPCLFeXm9Y/tp8O1fGOqe/6XgPRL6KKK+yXyKKKKK4iKKYnhKqF66VYmIvkyOzAHbNl8Une29R7gg/6kepkqj9QzZPofotH6Z+2PMgf2l9bsNw0FOslfq0JshylmcjfKoI7I5t9FMcHwGHJ18k2aFSAbRuCx2AF9bXsCRtWfGrFK2ZsSu1lUQyBVUbKo5AVQ7Eh5ysmBqYPppr8lobhDTGZ8cBI9ddPmrOG4HC5mZpHkWNS7J1RW4BA3z6i7DTS/fVWLeCRy7zSkn8wtgBsAOt0AGgFWYbDxrFiikokPU2yhHWwMket2pLXKTO0e52Y2tsH9KVV/Zsa3K299p+RTXC4DDO6IJpbuwUXhW12Nh/WeepkBnbqo7RQx3JJOiLs0sh/GY+wCsvBz/SMP8ArY/8QppxKOKxiiniWMMS1xLnd+bPaO2moAGg+c1CqSyqGyTbnG82Gu5SpAPpF0AX5TuFzpvVOOxWDkkZz7puTyEQGgA0B1G1c4TC4SR1RBiizHQfA/SSeQG5NZjwyP8A6mH0Tfw6uxzDDq0MZu7AdbIOYIDCNL6hLEEncnzCmUQGU3OnzEcdF3MZL6rWx5GeGq445gYomTqWZ1ZMwY21szIbWA07NLaYcUHYwn6j7ZJTS+teHnsxJnX5rFiQO0MCNPkEUUUVes6KKKKIiiiiiIqDU1BouhMfeKX836+H79dSdHplNmEYI3BmhB9Bet+G4HNCok6l3lOqLkusX5b8i/cvLc91YH4HimJLQykk3JKm5J3JNec3EFxPfbHz/wCy9J+Ga0D/ABun5f8AXVce8cv5r18P36aYfgUmHUO6oZT8WrSRhUt/WHM1nPcBcDc8hWJcOMKA0gBmOqRkaRjlJIO/5K/SeQrrjMhaDBMxJJSUkk6kmRrkmoPdVqOa0OGUmJjWxO/S3mpsZSpNc4tOYCYnS4G7W/kqZODTMSWMZJNyTPCSSdye3XcPB8gMmIK9WptZJEZnY3sgKE5b2JJOwB3NKhXoOB8PEuGkuGYLMrZF8Z7IRlBPi7i55C9XV3PpMkuEWFhHpdVYdrKz4DTNzcz62XUUzS4fEGRkiDmJYsxyxgRFiypvoAR9J11pb70fn8P6w/drRjeGYqVrtEQALKoyhUUbKovoPt3qcF0ZmZvhFKIBdjdST+SovYseV9KpY5lJpIeBN4EHh+cVc9r6rg00yYtJkbz5fRW4HhJWLEMZYMrIEDdZ2c5dHsTbuU1g96Pz2H9cPZWzH8PxMhUCLJGmiJnSyjmSc2rHm3OqIejsxPaCooBLOXQhVAuxspJOg2FSp1Ilzqgk8j+HkovpyQxtMkDmPwc1p4NwJzNEyvCwR0ZssoJChhypPi/jJP02+00zhx4MsEUIKxCWM6+NIwYdt7c+5dh8+tRi+AzGSQgJq7f10PMn8upMqFlSaxAkWm34VGpTDqQFEEwbxfZ8knNMuPfHt+jF9caUHo/N3J66H79PMZgDG3WKYzMUjCAyxgRZY0Bc5m7TXHZ5DfupVxVMPaWkGx28lyjhajqbg4EXGzmsON4UGWBWmgjZIgrI7kMrXZiCADbRhWX3iX/qsL6xvuVw3BJTqWi9fDuf7ddx8KEY6zEFSgNgiSKxkffLmQnILaknltvUA7I2BV8gBtU3Mzuk0vMkjTeuMfwNooll6yORGbKChY62J5qBypbTfFY1pcM7NbSeMKo0VFCSWVRyArHhuFu65hlVb2zO6oC3MAuRcjzVoo1HNYe2NwYWavSa547EWIlZKKYe8rc5MOP/AL4/9DXUnAJBE0oaJkXcq4PMA2tv4w9NWfqaUxmVf6arrlS2iiir1nRUGpqDRdCZcf8Aj2/Qi/y0pdTnjmAlMxIjkIyR6hGI0jQHUCl/vZN5KX1b+ysmHezsm3GgWzEsqdq6AdSruN/GL+pg/wApK34vh7yYfBZQukb3u6Ke1IxXR2FwRzrTjOFFSs0kbP8ABRBIgrHMyxoCZLDsoDpbcnTa9JsVhsRIzO8cpY7nq2+gAW0A5DlWam8VGsykDLtO+CI1G9aqrDTL8zSc2wbpmdDuXXvDN3J66H79X4zh7xYQdYAM091sysCAhBsVJ5iueH8DY5nljkCJuoRs8jckXS487ch57VqxaTy4ds0bj4dMqCNgEQI4AVbaKP51NdfVJeBmBAInZ/ZXKdEBhOUgkGNv9BefyjuFMMOP6LiP1sP2S1T72TeSl9W/srfh+Hy+5px1clzJFYZGuQBLewt5x6a01nsyi41HzCy0Kb8xsdD8ik2UdwpjwMfCP+pn/wAt6o97JvJS+rf2Ux4FwuXrrdW4vHKoLKwF2jcC5IsNTTEVGdk640XcNSqdq2x1S/hakzwgAk9YmgHcwNa8ZwGcySERkguxBuuoJNudXzYeSFTHBHIWItJMI37Q5pHpcJ3ndvMKV+9UvkZPVt7Kr7TO7tGuA2X28dRCmaeRvZuaSdbbOGhlaB0dxHkj6U9tddIIis2VhYiOIEdxEaAj6q7CjCi5AOII0FhaAfKP5y2w/F332v4vwmeSRWWKVgYou0EY3PVpfW2971BtU9qHPIywYOk6cdFN9ICiWsBzSJGsa8BdI6YN/wAov/cN/lpUe8OJ8hN6tvZTfB9HpGw6iVJFCSuzKEPWMCsYAVbbkg67CxPKrMRiKTQ05hr9VXh8NVcXDKdPoqeCcM63DyZg2UTKxC2zPlVxlQnS92GvIa1RjuG4qVheIqqiyIGXKi9w7XpO5OtbMZg8TJh2UwSKBKnVxBGsqBZNgRc6kXbmTSHE8NkjAMkbpfQZkIufNcVRRJe8vzNmbDWLDiLrRXAZTa3K6IudJueBW2HgTrdsQDHGurNdSx7lQA6sdhy58qujxxkXFaBUWC0aDZF6yLTzk7k7k1kwo/o2J/Th/wB2reDYZnTFKilmMS2AGp+EjP2A+ipvEhzqh0IG4bOt1XTMFraY1BO8nX6JXRTDwfxPkZP2aqxPCJo1LSRuq3AuRpc7CtgrUyYDh6rEaFQXLT6LJUGpqDVqqC2T8YmdmZpXuTc2cgfQAbAVvw07xKJZnkN9YojI/b/LfXSMH9rba5rKekGI8of2U+7U9I5CcVPc3s9vmA0A8wrAaeZwploAvpuEW0G9egKmVpqBxJ421m+p3K/jvEpTKD1ji8cRIDEC7RoToDYamq+HvI+Z5JpUiTx2ztfXZFF9XPIctzoK0cU4PO7oyRSMOqh1Cm2kaA/XU4/GTYePDxgBPg8zI0aE5y7gk5lOtgPRVLcppsp04k9LK9weKr6lQmB1v5LFjuOSyNcO6KBZFDtZVG1ze7HvJ3NZ/fGXysnrG9taPf6bvT1MP3K2++r+5s9oy3X5b9TF4uTNa2S29XkdmAOzG7X7KjN2pJ7Q79PulXvjL5WT1je2rMPiMQ7KqPKzMbAB2ufrqz39l7ovUQ/crVheJu8WKuEW0O6Roh1kjUi6AGxBItR+ZonI388lGnlc6M7v/PNa4MbkTERrI0jiFy8udioYFQFiudhc3bny03xcDx0hlN5HPwU2hdjqI3I3Pfb0Vm4V4uJ/7d/8UddcAPwp1HxU3+VJVLqLGsqjb9lobWe99Iz+Ss3vjL5WT1je2u4eIS5l+Ek3H47d/wA9ZLj+TVuFI6yPbx1+0VtexgabBYGPqFwElPOKomHnnkkytI0rmKM2soLG0kg+tV57nSkM2JZmLMxYk3JJ1JPOm/FOO4gTTASsAJHAGmgDEDlWbwgxPlW+r2VmoU6jWgkAmBtP0WrEVKReQCQJOzrquMBhMwLyMUiU9pubHkid7n6tz5+MdxIyEW7CKLIgOir/AKk7ljuaZYzjmIEOGIlcFlkLG+9nYC/0C30Vj8IcT5aT012m2o85y0bQLm2zclR1Jjcgc7YTYXm+9V4DBGS7MxSJbZ5Dra+yqPxnPIfYKY4pjNhlEMTZUmIVVBZrZB2nIGrE8/oG1ZuIY2STDQmR2c9bKLsb6BYrfafTXCTsuEGVmW+IN7Ei/wAGvdUXBzoeYmYA2bQpNc1ksEwRJO06LZwzgszwzpkZSXiN3VgAq9ZmO1za40GuoqrHYeXKIoYZhEDckxPmlb5b6eheQ896rw+Mk9zYg53uHhsc7XF+svzrD7ul8pJ+23toynVdUcTFjpfWBdcfVpNptABuNbaSbK+DgkzMA0bINy8isqKo1JZiNAK3S4hPcs6QraNXhsxFnkY57s3dsLLyA76z8PxLtHiwzsw6nYsSPjI+81XB/wArP+thH1Smj2uce/sLdNNRddY5rW9z+QdryNkvqDU1Br0V5gUivR8XjWCeeWQBpGdjDGdQBfSRx3fJXnudN3fgnjPK4X1Cfwqxz/8AD3EuzM80TMxuSc9yf2a8J3tDD1HgueAIOkmdOHBe43A16TCGsJMjWBGvEzqvISyl2LMSzE3JOpJPM1t4p4mE/Uf7ktP/AMG0/lYv3/u1tj6HYoKq58KwUWXNEGIFybXZCdyfTVlT2lhQWljxbmNkblXTwGJIcHtN+R2zvXg6Y/8Aw/8Ayf8Abr1o6IYrk2DH/jr/AA668FsZbL1mEte9uoW19r26ve3OoVPalF8d4WM6n6KdP2ZVbNjcRoPqvn9MeERlkxQUEkxKAALkkyxWAHOvXeCWL+Xg/wC7p/DqR0WxoDBZsMmYWJSIK1juMyoCKVPalF7YDm7Np38kp+zKjHSWu27Bu5ryxxHuUFYiDMRaRxYhBuY05E3AzN5rDnVXhJifKn9lPZTz8G0/lYv3/u1P4NZ/Kxfv+ypDGYDV7gTvI+yicLjtGNIG4FIvCLE+VP7KfdqzDdIcQXQGQ6sv4qcyPyac/g1n8rF+/wCypT/hxOCCJYrggjR9x/Zo7F+zyCAW+n2RuFx4IkO9fuvNcX+Pn/Wyf4mrHevoDdFMaSSZcKSTckwJck7n4qo8EsZ5TCf3dP4VGe1aLWgZm+p+iP8AZlVzi6HX4D/6XkeI/E4T9W/+a9L71789FcabAy4U20F4E0G9h8FpqSfpqPBLGeVwn93T+FUaftSiwRmbt2naSdylU9mVXunK7ZsGwAb15rDYEyYaLUKiyyl3PiouWHU95OwA1JrHj8arBUiBWJL5QbZmY6F3I3Y+gDQV6zFdCsXIoVpocoN8qplXNtchEAJ+esv4NZ/Kxfv+ylLH4acz6g1JAvafLVKuCxJGVjDoATa8eeiQYb/lsT+nD/u0uvXuMJ0HxUQYJNBZrXBTMDlvbR0PefTV/gljfLYb1Kfw6kPadBrnEPaZO87hwUT7NrOa2WkQI0B2nivKcFhZ1xKoCzGIAAbm8kVc42RI4+pQhzmDSOD2c6hgFTvAzNduZ20FetfopjirL7ohAYWbKmUkHcXVAbVg/BtP5WL9/wBlRbj8OXlz6gixgSdN9lN+Crhgaxhm4kwPS68hUGvX/g2n8rF+/wCyj8G0/lYf3/u1r964T/kHVY/dmK8B6L6Hai1TRX52v0BRai1TRRFFqLVNFEUWotU0URRai1TRRFFqLVNFEUWotU0URRai1TRRFFqLVNFEUWotU0URRai1TRRFFAoNAri4VNFFFF1FFFFERRRRREUUUURFFFFERRRRREUUUURFFFFERRRRREUUUURFFFFEUGgUGgUX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91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6063" y="478972"/>
            <a:ext cx="9875520" cy="1356360"/>
          </a:xfrm>
        </p:spPr>
        <p:txBody>
          <a:bodyPr/>
          <a:lstStyle/>
          <a:p>
            <a:r>
              <a:rPr lang="cs-CZ" b="1" dirty="0" smtClean="0"/>
              <a:t>Společnost pro výživu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789611"/>
            <a:ext cx="9872871" cy="4807132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/>
              <a:t>Výživová doporučení pro obyvatelstvo České republiky</a:t>
            </a:r>
          </a:p>
          <a:p>
            <a:pPr lvl="1"/>
            <a:endParaRPr lang="cs-CZ" sz="2400" b="1" dirty="0" smtClean="0"/>
          </a:p>
          <a:p>
            <a:pPr lvl="1"/>
            <a:r>
              <a:rPr lang="cs-CZ" sz="2600" b="1" dirty="0" smtClean="0"/>
              <a:t>V roce 2007 byl přijat pracovní dokument komise Evropských společenství s názvem: Strategie pro Evropu týkající se zdravotních problémů souvisejících s výživou, nadváhou a obezitou (bílá kniha).</a:t>
            </a:r>
          </a:p>
          <a:p>
            <a:endParaRPr lang="cs-CZ" sz="2600" b="1" dirty="0" smtClean="0"/>
          </a:p>
          <a:p>
            <a:pPr lvl="1"/>
            <a:r>
              <a:rPr lang="cs-CZ" sz="2600" b="1" dirty="0" smtClean="0"/>
              <a:t>V nutričních parametrech by mělo být dosaženo následující změn, které jsou v souladu s výživovými cíli pro Evropu (WHO) a s doporučením evropských odborných společností:</a:t>
            </a:r>
          </a:p>
          <a:p>
            <a:endParaRPr lang="cs-CZ" b="1" dirty="0" smtClean="0"/>
          </a:p>
          <a:p>
            <a:r>
              <a:rPr lang="cs-CZ" sz="3000" b="1" dirty="0" smtClean="0"/>
              <a:t>zvýšení příjmu vlákniny na 30 g za den u dospělých</a:t>
            </a:r>
          </a:p>
          <a:p>
            <a:r>
              <a:rPr lang="cs-CZ" sz="3000" b="1" dirty="0" smtClean="0"/>
              <a:t>u dětí od druhého roku života 5 g + počet gramů odpovídajících věku (rokům) dítěte</a:t>
            </a:r>
          </a:p>
          <a:p>
            <a:endParaRPr lang="cs-CZ" dirty="0"/>
          </a:p>
        </p:txBody>
      </p:sp>
      <p:sp>
        <p:nvSpPr>
          <p:cNvPr id="11266" name="AutoShape 2" descr="data:image/jpeg;base64,/9j/4AAQSkZJRgABAQAAAQABAAD/2wCEAAkGBxQQEBQPERAVFhUWGRUVFRcTFxgdHRcdIB0aFyAdHx8cHCosJBoxHBgfLTUnJio3OjouIx80ODMsQyg5OisBCgoKDg0OGxAQGzclICU0LDIvMi43MjE3MDQyLDcsLS02KzQyNCwsNDIsMCw0LDI1LCwxMTgsLC4sLCwsLTQsLP/AABEIADcAcQMBEQACEQEDEQH/xAAbAAEAAQUBAAAAAAAAAAAAAAAAAQIDBAUGB//EADcQAAIBAwIEBQAGCgMAAAAAAAECEQADBBIhBRMxQQYiUWFxByQyQnKRFDNSYoGCobHB0RUWI//EABkBAQADAQEAAAAAAAAAAAAAAAABAgMEBf/EADARAAEDAgMHAwQBBQAAAAAAAAEAAhEDIQQxURITQWFxofCRsdEUIoHxMgUVQsHh/9oADAMBAAIRAxEAPwD3GiJREoiURKIlESiJREoiURKIlESiJREoig0RebcK4nxXLRr1rKsKnNvW1U47MQEfRuQfiuV9ZzSBqs2Ne8EgrNK8Y3+vY2xg/Vm330+vrVfqc8/TnCvuqmo8uqSOMb/XcbudsZjG+nrPXaq/VEcCp3NTUeeBY3F8vjGPj3sg5mMRaR3IGOwJ0wSBJ9/71o2s5xgc+yo9tRrZleg4N0vaR26sqk/JANdIyVhkr9SpSiJREoiURKIlESiJRFBoi80+j/DF1XR2cBrmVoKsRuLpBrxXUBUxZa8kSLQYyN1vh37NCRwJW64tw65jQ/MZrepfMSZWAwAI7jftXJi8NUwsO2iWSPxyXXSqNqcL+eFWODYdzII0OVReXLyZBAIge9ZYOjVxP8XQBEm+cZK1Z7aYuL3WH9IPDhZw7ltHuMeRdLamJ8oA7HYCa7qmFbSr02sJOZMngB8rkqVC+g8my6s57WcewQkgoupjJC+URIG8e8V6GJxDqLQQJGt7el/zFllQph4ufPZVDizFyFTUoKzpDHylQ+rVEd+nWshjXFxDWyARlOREzOXHJabkRc+TCjJ4u9u2LhVTqVmUAnaIMH+FRUxr6dMPIzBI/CNohztkFZOfnG3cVAPtKzTpdjtH3UE9+tbVsSWVGsAzBOROXIXVGUw5pPwqLN1rlwuNgjC2QWYA7Akx/NtNVY91SoXD/ExmRNpmPzZWIDWxrdYVvxEdIJtwfOSJ7AGCPaRH51zN/qZIEtg39BkfXPRaHDQTfyVmZHEXQlSgZgquNHoTpO3X/ddNTE1GEtiTANtJg28lZim03n1VCcTZhbK6DrcoftbESehg9un9ao3GOc1hEfcY42z1g+ZqTRAJngtsPevRXOpoig0Reb+D7ijCP2xcXJyntuqMwB5jCDHY9xXk4x7LC4cLggHotsGHQdDmF0f/AGO1etPbuqVJUqYEqT7Htv61j/c6Nak6nVEGIOnqtxhnscC1WeHcctY2MiKCzRuAIGrv5jt3FZ4f+oUcNhmtFz/vqrVKD6lQk2C1XifKDcPzXfUbtyzcGrQwRABIUE7R71vhazXPLnyXu5GANJWOKYRT2RkOHFdQly0LNgXELHlSIEkAKurp813VnUZAqCTB524rKkHkfadFftZ9kSVEAlAzBdpIGnf4IqG4mg0S3K141AjtCsabz3UWTYYgBBD6gCV2buQKhv07vtDbOnhY6+cVJFQcclDmwPubhuXABJmJ29oo52HnK8xznP2v3QCoRnzVg37ZDMiqzLDAhWIUdtX72x+Nqy26bpLACbHI20nn7K2y6wOWX6VzGyLB5Y0CYAU6CB5w3SegMGpp1cMdi14tbWfSYKhzal7qVv48ONIhRrbynopK7fBWrCphYcALASbaGOxFlEVLX8KzrVhCqkKIHmXboT3+d66mU6ZaCBbMfKzLnSZKyK1VEoiURcR4MyRiXs7AuA6rd5r9sDctbuw2oewbUCaxLxTBnsqUm3LV0HFeGC6OdZIW6AYZY83aD61yYrCCoN5Rs7Uceuq66VXZOy/L2WPwLhEIt3IEsBCq3S2Pjpq96xwGBhjX17kZDT/qvWrX2Wftaz6RM/mYf6Hanm5VxcdB0MSC7fASfzFegKjXthvRcNYECNV0Z4Wh5WoAi2hQKQCDOnff8NRUwzKjw54mAbHn+lsx5a0gKh+DoXNwGG1hwYGwChdP4YFZHAsL9vjM9ojpCvvjEedVcscO06AXJW2SUEDbqBJ7wDVmYUN2RMhuQ7dhb3lQaszzVX/Hrz+fJmIjtPTV+KNvirfSt3++46dp6xZRvTsbCtPwoFSoeAzm4wgQ0x5T6jaqHBjZLQbEyefLp79FbfXmOEJe4VrD63kuqiQI06SSCN/U0qYMVNraNzGVogyCEbW2YgKH4QIhXKjli03eRM/nud/eodgmkQDFtk9Pm6CseI4ythbTSAo6AACuwCBAWRMlVVKhKIlEXOeK/DZySmTj3OTl2v1dyJBHdHHdDNUe2VRzJuM1orHiq9i/+ebg5FhvKobHTnWTBk6dO4nfqK5hSLLMMZdOatvyf5i91N3xi13y4mHl5DkEQ9s2k6kjUXHSJ6D/ABU7tzj9xkafn4sVJrjJrbraeGfDd1b36fnOr5JXRbRP1eOn7CT1Pq1bsZCoGna2nLq60V0oiURKIlESiJREoiURKIlESiJREoiURKIlESiJREoiURKIlESiJR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68" name="AutoShape 4" descr="data:image/jpeg;base64,/9j/4AAQSkZJRgABAQAAAQABAAD/2wCEAAkGBwgHBgkIBxQWFhUWGRsbGRcXGRwgHxwcHCQaHyYXHx8dIiwiHx8oIB0cKDEpMSw3Li4uHic1ODMsNygvLi0BCgoKDQwNGg8PGjclHyY3Nzc3Nzc3NCw4Lzc0LTc0NDU3NDc0NDQsNCw0LDQ0NCw0NDQxNCwsLDQ0Kzc3Nyw3K//AABEIAE8ARAMBIgACEQEDEQH/xAAbAAACAgMBAAAAAAAAAAAAAAAGBwAFAQMEAv/EAEAQAAECBAMEBgcFBgcAAAAAAAECAwAEBREGEiEHMUFhEyJRcYGRFCNCgqGxsjJS0eHwFWKSosHCFiUnMzdyc//EABkBAAIDAQAAAAAAAAAAAAAAAAMEAQIFAP/EACURAAEDBAEEAgMAAAAAAAAAAAEAAgMEERIhMRMUQVEFoTJhkf/aAAwDAQACEQMRAD8A3VzEOMZrHFTpNBdV1FHKgBGiQE8VDnGOl2p5c2c27bs+W6NtKeal9sNcW+bJyrF+9KIN5dymKZ6Nx64CsxFiOFram/64RnSzhhtdDjhMgJugTPtVz5Myr9nqb/KMKXtUQkLUpQHbdn8IYBnKdnTOJX1AoaZDmvlIy3v9nwiOvS6mpaTW6LjrJshW4g7+te/jA+6b7RO1PspfFzaqHejK1XIvb1W7yj1n2qBOYrVbtuzx8IPxOyRW9NBwW0B9WSQSnKLG+7QmPDXoLfRy6HLlRQpGZJI3GwOu7ebX0iO61z9ru1/ZQHn2q3SM6td3+zr3aRzzlR2lyMo9OTLhCEC6j6o2HboIYyJmn5mVB0DozrdJudToNd3nFXi+fp68KV1mWUCpaFKHVI4DS/HdF21DXG11V9OWi9yrXZ1U5yrYQkZ2oKzuKzZlEAXsojcOQEYjm2SG2Aabf9/6lRIdB1yhDY5QGof6o1/3vkiGJRqHJVGlNvLuFG9yDxBMBNFZExtirzB9pLg/lRBxhOZLDj9Pe0INxfyI+APjGZJGzuQZBo6TVO8iIge1y1PDc1LtqVKErT93j38/nFfLPdPUpa+lhlt3Aww4FcU0zof8wltD7X4wvW/HiNvUi/iahnucXKhbF6dNW+83/dG+WlpqqTDfowIypSnNwFuPfHNT5Z2cmm5VsnXf4fkYYUlKtSkullkWA+MK0NKak3OgiTyCPQ5VJK4UlkAGYUpR8hAfjJltiUrTUuOqltXwAv8AGGXOzCJaXced0AH6ELursrdwdiCoujVTavM2JjQnp4myMZGN+Ut1HGNznK42TC+AaZ7/ANSokTZOCcB033/qVGY0wNcLPbwhbDf/ADZWbdi/kiDmvUxzpk1Gn/bTvA429rvtpzEL6kMqmNsFeZBylSVgHs0RBwcN1JBCmXhf3hCdTm4Yht0zS2FzdWVHxAxOJDb/AFV8QePdFjPNJmpR1k+0CIBqnTp+XX0k6n3k7vhGymmqOJP7OcueKc2o7weHcYSZ8g9oMUrU26Bv5tKsMGMetmXlcLAfryglmZ2WlGyuYUEjnATTBU1NvegHKm/WNwI4loemJgtglxR3EXPlxikNd0IgxjdqxhzfclXkzMTGI5sMSt0tDef6n8I248ZblsA1WXa0AaIjUxQ6s60lKlhA+6Cf7dIr8XUZ+m4Uq7zzpUCyoW5m3aYapTLfJ7NnygVGOJAK7dkpJwFTvf8AqVEibJtMB073/rVEjXaRYLPadIUrTgoG2aUmnL5H0pHirqfMDzhuXA1gD2uYdXWKEmdlQekYOYW35ePiN/hEwTiNWLaAj1gQ80AHU9ttzn/Uix5HSBl2F0Rgs4hHi0JcQUr1ECdbpK6cv9oSGgGpHZ+UX1PqLc0VNo9niRv58u6O1xIcSUnUGAzQx1LNcpljzGUu5BuanV+hS50Ubm27TTXlBxSqazT2Qlsa8VcTHilUlqmB7ovaPkngI7XXkMIKlmwgFFRiAZSbKJLLmbN4W24EAO2apIk8Hrlj9p5YSByHWPwBglU46+4icQoBCSbnNoAL5grge+FfNvr2j4/YRLXMrL8TuIBuVW/eIAHIc4c6mQsAlJNCyY+z+nmm4OpcsrfkBPerrW+MSCFtIQhKU8IkGDdKQzSi0pIIIhP4twpVcKVlWJMK6tm5W3a+W+8W9pB8wfCHHaPK0gg3jnNuoc3JLag48pFdYbl15WHyoEtrJyLPYF99ja19Lc4Mz6XLyUumUOYjqk2uNdx7hA7ifZpRq4pb7ALLh9pG481J3GBMbPMa0hZbos2ko7M6kfykKA84WMVjdR1Ht0RdNFSZozy0KJy5SdB4ZfO5vviomalI0WntTVZdDWQm4cIUVJPsWBJJ3W0vpAL/AIW2mvjI9MgD/wBvwReOql7IVvTIfxFMlwnelOa/8aje3gIjAkruq7wFWVnEdTxrMmg4SaKGSeud2bmq2iU8r6wzcE4XlMMUlMqxqs6uLtqpX9AOAiwotGkKNKiWpqAhI7Bv5k8YsgAIYYy21zW7yPKxYCJGbRIJtE2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0" name="Picture 6" descr="https://encrypted-tbn3.gstatic.com/images?q=tbn:ANd9GcQBQM7gGogWjyKqlZIYKpdHU6JTKzAMODOzZBfZ1AfFUIaNkzIw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3975" y="607561"/>
            <a:ext cx="1298087" cy="1516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811" y="348343"/>
            <a:ext cx="9875520" cy="2107474"/>
          </a:xfrm>
        </p:spPr>
        <p:txBody>
          <a:bodyPr>
            <a:normAutofit/>
          </a:bodyPr>
          <a:lstStyle/>
          <a:p>
            <a:r>
              <a:rPr lang="cs-CZ" b="1" dirty="0" smtClean="0"/>
              <a:t>Značení potravin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1600" b="1" dirty="0" smtClean="0"/>
              <a:t>NAŘÍZENÍ EVROPSKÉHO PARLAMENTU A RADY (ES) č. 1924/2006 ze dne 20. prosince 2006 o výživových a zdravotních tvrzeních při označování potravin.</a:t>
            </a:r>
            <a:endParaRPr lang="cs-CZ" sz="1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9937" y="2325189"/>
            <a:ext cx="10143309" cy="4049485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 smtClean="0"/>
              <a:t>Obsah povinných výživových údajů podle odstavce 1 je možné doplnit o uvedení množství jedné nebo více z těchto živin:  vláknina.</a:t>
            </a:r>
          </a:p>
          <a:p>
            <a:r>
              <a:rPr lang="cs-CZ" sz="2600" b="1" u="sng" dirty="0" smtClean="0"/>
              <a:t>ZDROJ VLÁKNINY</a:t>
            </a:r>
          </a:p>
          <a:p>
            <a:pPr lvl="1"/>
            <a:r>
              <a:rPr lang="cs-CZ" b="1" dirty="0" smtClean="0"/>
              <a:t>Tvrzení, že se jedná o potravinu, která je zdrojem vlákniny, a jakékoli tvrzení, které má pro spotřebitele pravděpodobně stejný význam, lze použít pouze tehdy, obsahuje-li produkt alespoň 3 g vlákniny na 100 g nebo alespoň 1,5 g na 100 </a:t>
            </a:r>
            <a:r>
              <a:rPr lang="cs-CZ" b="1" dirty="0" err="1" smtClean="0"/>
              <a:t>kcal</a:t>
            </a:r>
            <a:r>
              <a:rPr lang="cs-CZ" b="1" dirty="0" smtClean="0"/>
              <a:t>. </a:t>
            </a:r>
            <a:r>
              <a:rPr lang="cs-CZ" sz="3000" b="1" dirty="0" smtClean="0"/>
              <a:t>(</a:t>
            </a:r>
            <a:r>
              <a:rPr lang="cs-CZ" sz="3000" b="1" dirty="0" smtClean="0">
                <a:latin typeface="Times New Roman"/>
                <a:cs typeface="Times New Roman"/>
              </a:rPr>
              <a:t>→ </a:t>
            </a:r>
            <a:r>
              <a:rPr lang="cs-CZ" sz="3000" b="1" dirty="0" smtClean="0"/>
              <a:t>&gt; 3 g/100 g nebo &gt; 1,5 g/100 </a:t>
            </a:r>
            <a:r>
              <a:rPr lang="cs-CZ" sz="3000" b="1" dirty="0" err="1" smtClean="0"/>
              <a:t>kcal</a:t>
            </a:r>
            <a:r>
              <a:rPr lang="cs-CZ" sz="3000" b="1" dirty="0" smtClean="0"/>
              <a:t>)</a:t>
            </a:r>
          </a:p>
          <a:p>
            <a:pPr lvl="1"/>
            <a:endParaRPr lang="cs-CZ" b="1" dirty="0" smtClean="0"/>
          </a:p>
          <a:p>
            <a:r>
              <a:rPr lang="cs-CZ" sz="2600" b="1" u="sng" dirty="0" smtClean="0"/>
              <a:t>S VYSOKÝM OBSAHEM VLÁKNINY</a:t>
            </a:r>
          </a:p>
          <a:p>
            <a:pPr lvl="1"/>
            <a:r>
              <a:rPr lang="cs-CZ" b="1" dirty="0" smtClean="0"/>
              <a:t>Tvrzení, že se jedná o potravinu s vysokým obsahem vlákniny, a jakékoli tvrzení, které má pro spotřebitele pravděpodobně stejný význam, lze použít pouze tehdy, obsahuje-li produkt alespoň 6 g vlákniny na 100 g nebo alespoň 3 g na 100 </a:t>
            </a:r>
            <a:r>
              <a:rPr lang="cs-CZ" b="1" dirty="0" err="1" smtClean="0"/>
              <a:t>kcal</a:t>
            </a:r>
            <a:r>
              <a:rPr lang="cs-CZ" b="1" dirty="0" smtClean="0"/>
              <a:t>. </a:t>
            </a:r>
            <a:r>
              <a:rPr lang="cs-CZ" sz="3000" b="1" dirty="0" smtClean="0"/>
              <a:t>(</a:t>
            </a:r>
            <a:r>
              <a:rPr lang="cs-CZ" sz="3000" b="1" dirty="0" smtClean="0">
                <a:latin typeface="Times New Roman"/>
                <a:cs typeface="Times New Roman"/>
              </a:rPr>
              <a:t>→ </a:t>
            </a:r>
            <a:r>
              <a:rPr lang="cs-CZ" sz="3000" b="1" dirty="0" smtClean="0"/>
              <a:t>&gt; 6 g/100 g nebo &gt; 3 g/100 </a:t>
            </a:r>
            <a:r>
              <a:rPr lang="cs-CZ" sz="3000" b="1" dirty="0" err="1" smtClean="0"/>
              <a:t>kcal</a:t>
            </a:r>
            <a:r>
              <a:rPr lang="cs-CZ" sz="3000" b="1" dirty="0" smtClean="0"/>
              <a:t>)</a:t>
            </a:r>
          </a:p>
          <a:p>
            <a:pPr lvl="1"/>
            <a:endParaRPr lang="cs-CZ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4415" y="515816"/>
            <a:ext cx="9875520" cy="215704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Schválená zdravotní tvrzení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200" b="1" dirty="0" smtClean="0"/>
              <a:t>NAŘÍZENÍ KOMISE (EU) č. 432/2012 ze dne 16. května 2012, kterým se zřizuje seznam schválených zdravotních tvrzení při označování potravin jiných než  tvrzení o snížení rizika onemocnění a o vývoji a zdraví dětí</a:t>
            </a:r>
            <a:endParaRPr lang="cs-CZ" sz="2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97171" y="2913018"/>
          <a:ext cx="10832123" cy="332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977"/>
                <a:gridCol w="2988343"/>
                <a:gridCol w="5084803"/>
              </a:tblGrid>
              <a:tr h="65314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26738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 z pšeničných otrub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</a:t>
                      </a:r>
                      <a:r>
                        <a:rPr lang="cs-CZ" b="1" baseline="0" dirty="0" smtClean="0"/>
                        <a:t> z pšeničných otrub přispívá k urychlení střevního tranzitu.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 s vysokým obsahem této vlákniny podle vymezení</a:t>
                      </a:r>
                      <a:r>
                        <a:rPr lang="cs-CZ" b="1" baseline="0" dirty="0" smtClean="0"/>
                        <a:t> v tvrzení S VYSOKÝM OBSAHEM VLÁKNINY na seznamu v příloze (ES) č. 1924/2006. Aby bylo možné tvrzení použít, musí  být spotřebitel informován, že uváděného účinku se dosáhne při přívodu nejméně 10 g vlákniny z pšeničných otrub denně.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624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56063" y="1395594"/>
          <a:ext cx="9876693" cy="426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354"/>
                <a:gridCol w="3461657"/>
                <a:gridCol w="3743682"/>
              </a:tblGrid>
              <a:tr h="78590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136773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 z pšeničných otrub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</a:t>
                      </a:r>
                      <a:r>
                        <a:rPr lang="cs-CZ" b="1" baseline="0" dirty="0" smtClean="0"/>
                        <a:t> z pšeničných otrub přispívá ke zvýšení objemu stolice.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 s vysokým obsahem této vlákniny podle vymezení v tvrzení S VYSOKÝM OBSAHEM VLÁKNINY na seznamu v příloze nařízení (ES)</a:t>
                      </a:r>
                      <a:r>
                        <a:rPr lang="cs-CZ" b="1" baseline="0" dirty="0" smtClean="0"/>
                        <a:t> č. 1924/2006.</a:t>
                      </a:r>
                      <a:endParaRPr lang="cs-CZ" b="1" dirty="0"/>
                    </a:p>
                  </a:txBody>
                  <a:tcPr/>
                </a:tc>
              </a:tr>
              <a:tr h="136773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 ze zrn ječmene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 ze zrn ječmene přispívá ke zvýšení objemu stolice.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  s vysokým obsahem vlákniny podle vymezení v tvrzení S</a:t>
                      </a:r>
                      <a:r>
                        <a:rPr lang="cs-CZ" b="1" baseline="0" dirty="0" smtClean="0"/>
                        <a:t> VYSOKÝM OBSAHEM VLÁKNINY </a:t>
                      </a:r>
                      <a:r>
                        <a:rPr lang="cs-CZ" b="1" dirty="0" smtClean="0"/>
                        <a:t>na seznamu v příloze nařízení (ES)</a:t>
                      </a:r>
                      <a:r>
                        <a:rPr lang="cs-CZ" b="1" baseline="0" dirty="0" smtClean="0"/>
                        <a:t> č. 1924/2006.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23406" y="1306287"/>
          <a:ext cx="9918384" cy="483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1"/>
                <a:gridCol w="3331029"/>
                <a:gridCol w="3609024"/>
              </a:tblGrid>
              <a:tr h="66428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20877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Vláknina ze zrn ovsa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Vláknina ze zrn ječmene přispívá ke zvýšení objemu stolice.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Tvrzení smí být použito pouze u potravin  s vysokým obsahem vlákniny podle vymezení v tvrzení S</a:t>
                      </a:r>
                      <a:r>
                        <a:rPr lang="cs-CZ" b="1" baseline="0" dirty="0" smtClean="0"/>
                        <a:t> VYSOKÝM OBSAHEM VLÁKNINY </a:t>
                      </a:r>
                      <a:r>
                        <a:rPr lang="cs-CZ" b="1" dirty="0" smtClean="0"/>
                        <a:t>na seznamu v příloze nařízení (ES)</a:t>
                      </a:r>
                      <a:r>
                        <a:rPr lang="cs-CZ" b="1" baseline="0" dirty="0" smtClean="0"/>
                        <a:t> č. 1924/2006.</a:t>
                      </a:r>
                      <a:endParaRPr lang="cs-CZ" b="1" dirty="0" smtClean="0"/>
                    </a:p>
                  </a:txBody>
                  <a:tcPr/>
                </a:tc>
              </a:tr>
              <a:tr h="208775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Žitná vláknina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Žitná vláknina přispívá k normální činnosti střev.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Tvrzení smí být použito pouze u potravin  s vysokým obsahem vlákniny podle vymezení v tvrzení S</a:t>
                      </a:r>
                      <a:r>
                        <a:rPr lang="cs-CZ" b="1" baseline="0" dirty="0" smtClean="0"/>
                        <a:t> VYSOKÝM OBSAHEM VLÁKNINY </a:t>
                      </a:r>
                      <a:r>
                        <a:rPr lang="cs-CZ" b="1" dirty="0" smtClean="0"/>
                        <a:t>na seznamu v příloze nařízení (ES)</a:t>
                      </a:r>
                      <a:r>
                        <a:rPr lang="cs-CZ" b="1" baseline="0" dirty="0" smtClean="0"/>
                        <a:t> č. 1924/2006.</a:t>
                      </a:r>
                      <a:endParaRPr lang="cs-CZ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240972" y="1410789"/>
          <a:ext cx="9957573" cy="371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262"/>
                <a:gridCol w="2782389"/>
                <a:gridCol w="4418922"/>
              </a:tblGrid>
              <a:tr h="50109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307813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Beta-</a:t>
                      </a:r>
                      <a:r>
                        <a:rPr lang="cs-CZ" b="1" dirty="0" err="1" smtClean="0"/>
                        <a:t>glukany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Beta-</a:t>
                      </a:r>
                      <a:r>
                        <a:rPr lang="cs-CZ" b="1" dirty="0" err="1" smtClean="0"/>
                        <a:t>glukany</a:t>
                      </a:r>
                      <a:r>
                        <a:rPr lang="cs-CZ" b="1" dirty="0" smtClean="0"/>
                        <a:t> přispívají k udržení normální hladiny cholesterolu v krvi.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potravin,</a:t>
                      </a:r>
                      <a:r>
                        <a:rPr lang="cs-CZ" b="1" baseline="0" dirty="0" smtClean="0"/>
                        <a:t> které obsahují nejméně 1 g beta-</a:t>
                      </a:r>
                      <a:r>
                        <a:rPr lang="cs-CZ" b="1" baseline="0" dirty="0" err="1" smtClean="0"/>
                        <a:t>glukanů</a:t>
                      </a:r>
                      <a:r>
                        <a:rPr lang="cs-CZ" b="1" baseline="0" dirty="0" smtClean="0"/>
                        <a:t> z ovsa, ovesných otrub, ječmene, ječných otrub nebo ze směsí těchto zdrojů v kvantifikované porci. Aby bylo možné tvrzení použít, musí být spotřebitel informován, že příznivého účinku se dosáhne při přívodu 3 g beta-</a:t>
                      </a:r>
                      <a:r>
                        <a:rPr lang="cs-CZ" b="1" baseline="0" dirty="0" err="1" smtClean="0"/>
                        <a:t>glukanů</a:t>
                      </a:r>
                      <a:r>
                        <a:rPr lang="cs-CZ" b="1" baseline="0" dirty="0" smtClean="0"/>
                        <a:t> z ovsa, ovesných otrub, ječmene, ječných otrub nebo ze směsí těchto zdrojů denně.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6285"/>
            <a:ext cx="10515600" cy="4791212"/>
          </a:xfrm>
        </p:spPr>
        <p:txBody>
          <a:bodyPr/>
          <a:lstStyle/>
          <a:p>
            <a:r>
              <a:rPr lang="cs-CZ" sz="3200" b="1" dirty="0" smtClean="0"/>
              <a:t>Neškrobové polysacharidy, oligosacharidy, lignin a rezistentní škrob</a:t>
            </a:r>
          </a:p>
          <a:p>
            <a:r>
              <a:rPr lang="cs-CZ" sz="3200" b="1" dirty="0" smtClean="0"/>
              <a:t>Přirozeně se vyskytující v potravě (nejen rostlinné)</a:t>
            </a:r>
          </a:p>
          <a:p>
            <a:r>
              <a:rPr lang="cs-CZ" sz="3200" b="1" dirty="0" smtClean="0"/>
              <a:t>Neštěpitelná enzymy tenkého střeva </a:t>
            </a:r>
          </a:p>
          <a:p>
            <a:r>
              <a:rPr lang="cs-CZ" sz="3200" b="1" dirty="0" smtClean="0"/>
              <a:t>Není přímo využitelná jako zdroj energie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417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208314" y="1476104"/>
          <a:ext cx="9872664" cy="401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737"/>
                <a:gridCol w="3082834"/>
                <a:gridCol w="38310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337674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Beta-</a:t>
                      </a:r>
                      <a:r>
                        <a:rPr lang="cs-CZ" b="1" dirty="0" err="1" smtClean="0"/>
                        <a:t>glukany</a:t>
                      </a:r>
                      <a:r>
                        <a:rPr lang="cs-CZ" b="1" dirty="0" smtClean="0"/>
                        <a:t> z ovsa a ječmene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Konzumace beta-</a:t>
                      </a:r>
                      <a:r>
                        <a:rPr lang="cs-CZ" b="1" dirty="0" err="1" smtClean="0"/>
                        <a:t>glukanů</a:t>
                      </a:r>
                      <a:r>
                        <a:rPr lang="cs-CZ" b="1" dirty="0" smtClean="0"/>
                        <a:t> z ovsa nebo ječmene jakožto součásti jídla přispívá k omezení nárůstu hladiny glukózy v krvi po tomto jídle.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potravin,</a:t>
                      </a:r>
                      <a:r>
                        <a:rPr lang="cs-CZ" b="1" baseline="0" dirty="0" smtClean="0"/>
                        <a:t> které obsahují nejméně 4 g beta-</a:t>
                      </a:r>
                      <a:r>
                        <a:rPr lang="cs-CZ" b="1" baseline="0" dirty="0" err="1" smtClean="0"/>
                        <a:t>glukanů</a:t>
                      </a:r>
                      <a:r>
                        <a:rPr lang="cs-CZ" b="1" baseline="0" dirty="0" smtClean="0"/>
                        <a:t> z ovsa nebo ječmene na každých 30 g využitelných sacharidů v kvantifikované porci jakožto součásti jídla. Aby bylo možné tvrzení použít, musí být spotřebitel informován, že příznivého účinku se dosáhne konzumací beta-</a:t>
                      </a:r>
                      <a:r>
                        <a:rPr lang="cs-CZ" b="1" baseline="0" dirty="0" err="1" smtClean="0"/>
                        <a:t>glukanů</a:t>
                      </a:r>
                      <a:r>
                        <a:rPr lang="cs-CZ" b="1" baseline="0" dirty="0" smtClean="0"/>
                        <a:t> z ovsa, nebo ječmene jakožto součásti jídla.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1184868" y="1265089"/>
          <a:ext cx="987266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737"/>
                <a:gridCol w="3082834"/>
                <a:gridCol w="38310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337674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pektin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Pektiny</a:t>
                      </a:r>
                      <a:r>
                        <a:rPr lang="cs-CZ" b="1" baseline="0" dirty="0" smtClean="0"/>
                        <a:t> přispívají k udržení normální hladiny cholesterolu v krvi.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potravin,</a:t>
                      </a:r>
                      <a:r>
                        <a:rPr lang="cs-CZ" b="1" baseline="0" dirty="0" smtClean="0"/>
                        <a:t> které poskytují přívod 6 g pektinů denně. Aby bylo možné tvrzení použít, musí být spotřebitel informován, že příznivého účinku se dosáhne při přívodu 6 g pektinů denně.</a:t>
                      </a:r>
                    </a:p>
                    <a:p>
                      <a:endParaRPr lang="cs-CZ" b="1" baseline="0" dirty="0" smtClean="0"/>
                    </a:p>
                    <a:p>
                      <a:r>
                        <a:rPr lang="cs-CZ" b="1" baseline="0" dirty="0" smtClean="0"/>
                        <a:t>(Je třeba varovat před udušením, které hrozí osobám s polykacími obtížemi nebo při zapití neodpovídajícím množstvím tekutin – uvést instrukce zapít velkým množstvím vody, aby bylo zajištěno, že se látka dostane do žaludku.)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1184868" y="1265089"/>
          <a:ext cx="987266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737"/>
                <a:gridCol w="3082834"/>
                <a:gridCol w="38310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ŽIVINA,</a:t>
                      </a:r>
                      <a:r>
                        <a:rPr lang="cs-CZ" b="1" baseline="0" dirty="0" smtClean="0"/>
                        <a:t> LÁTKA NEBO KATEGORIE POTRAVIN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TVRZENÍ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PODMÍNKY POUŽÍVÁNÍ TVRZENÍ</a:t>
                      </a:r>
                      <a:endParaRPr lang="cs-CZ" b="1" dirty="0"/>
                    </a:p>
                  </a:txBody>
                  <a:tcPr/>
                </a:tc>
              </a:tr>
              <a:tr h="337674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pektin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Konzumace pektinů s jídlem přispívá k omezení nárůstu</a:t>
                      </a:r>
                      <a:r>
                        <a:rPr lang="cs-CZ" b="1" baseline="0" dirty="0" smtClean="0"/>
                        <a:t> hladiny glukózy v krvi po tomto jídle.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Tvrzení smí být použito pouze u potravin,</a:t>
                      </a:r>
                      <a:r>
                        <a:rPr lang="cs-CZ" b="1" baseline="0" dirty="0" smtClean="0"/>
                        <a:t> které obsahují 10 g pektinů v kvantifikované porci. Aby bylo možné tvrzení použít, musí být spotřebitel informován, že příznivého účinku se dosáhne konzumací 10 g pektinů jako součásti jídla.</a:t>
                      </a:r>
                    </a:p>
                    <a:p>
                      <a:endParaRPr lang="cs-CZ" b="1" baseline="0" dirty="0" smtClean="0"/>
                    </a:p>
                    <a:p>
                      <a:r>
                        <a:rPr lang="cs-CZ" b="1" baseline="0" dirty="0" smtClean="0"/>
                        <a:t>(Je třeba varovat před udušením, které hrozí osobám s polykacími obtížemi nebo při zapití neodpovídajícím množstvím tekutin – uvést instrukce zapít velkým množstvím vody, aby bylo zajištěno, že se látka dostane do žaludku.)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Děkujeme za pozornost!</a:t>
            </a:r>
            <a:endParaRPr lang="cs-CZ" b="1" dirty="0"/>
          </a:p>
        </p:txBody>
      </p:sp>
      <p:pic>
        <p:nvPicPr>
          <p:cNvPr id="49154" name="Picture 2" descr="https://encrypted-tbn1.gstatic.com/images?q=tbn:ANd9GcRS-qu3RgZW8GJ4y0JK3hMK2_9qSc7vMV4AWNh1TKcykEMRVm2C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604" y="2152826"/>
            <a:ext cx="5370014" cy="3920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Odkazy: Zdravotní tvrzení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hlinkClick r:id="rId2"/>
              </a:rPr>
              <a:t>http://europa.eu/legislation_summaries/consumers/product_labelling_and_packaging/l21306_cs.htm</a:t>
            </a:r>
            <a:endParaRPr lang="cs-CZ" sz="2800" b="1" dirty="0" smtClean="0"/>
          </a:p>
          <a:p>
            <a:r>
              <a:rPr lang="cs-CZ" sz="2800" b="1" dirty="0" smtClean="0">
                <a:hlinkClick r:id="rId3"/>
              </a:rPr>
              <a:t>http://www.</a:t>
            </a:r>
            <a:r>
              <a:rPr lang="cs-CZ" sz="2800" b="1" dirty="0" err="1" smtClean="0">
                <a:hlinkClick r:id="rId3"/>
              </a:rPr>
              <a:t>efsa.europa.eu</a:t>
            </a:r>
            <a:r>
              <a:rPr lang="cs-CZ" sz="2800" b="1" dirty="0" smtClean="0">
                <a:hlinkClick r:id="rId3"/>
              </a:rPr>
              <a:t>/</a:t>
            </a:r>
            <a:r>
              <a:rPr lang="cs-CZ" sz="2800" b="1" dirty="0" err="1" smtClean="0">
                <a:hlinkClick r:id="rId3"/>
              </a:rPr>
              <a:t>en</a:t>
            </a:r>
            <a:r>
              <a:rPr lang="cs-CZ" sz="2800" b="1" dirty="0" smtClean="0">
                <a:hlinkClick r:id="rId3"/>
              </a:rPr>
              <a:t>/</a:t>
            </a:r>
            <a:r>
              <a:rPr lang="cs-CZ" sz="2800" b="1" dirty="0" err="1" smtClean="0">
                <a:hlinkClick r:id="rId3"/>
              </a:rPr>
              <a:t>topics</a:t>
            </a:r>
            <a:r>
              <a:rPr lang="cs-CZ" sz="2800" b="1" dirty="0" smtClean="0">
                <a:hlinkClick r:id="rId3"/>
              </a:rPr>
              <a:t>/</a:t>
            </a:r>
            <a:r>
              <a:rPr lang="cs-CZ" sz="2800" b="1" dirty="0" err="1" smtClean="0">
                <a:hlinkClick r:id="rId3"/>
              </a:rPr>
              <a:t>topic</a:t>
            </a:r>
            <a:r>
              <a:rPr lang="cs-CZ" sz="2800" b="1" dirty="0" smtClean="0">
                <a:hlinkClick r:id="rId3"/>
              </a:rPr>
              <a:t>/</a:t>
            </a:r>
            <a:r>
              <a:rPr lang="cs-CZ" sz="2800" b="1" dirty="0" err="1" smtClean="0">
                <a:hlinkClick r:id="rId3"/>
              </a:rPr>
              <a:t>nutrition.htm</a:t>
            </a:r>
            <a:endParaRPr lang="cs-CZ" sz="2800" b="1" dirty="0" smtClean="0"/>
          </a:p>
          <a:p>
            <a:r>
              <a:rPr lang="cs-CZ" sz="2800" b="1" dirty="0" smtClean="0">
                <a:hlinkClick r:id="rId4"/>
              </a:rPr>
              <a:t>http://ec.europa.eu/nuhclaims/</a:t>
            </a:r>
            <a:endParaRPr lang="cs-CZ" sz="2800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a použitá 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94114"/>
            <a:ext cx="9872871" cy="420188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>
                <a:hlinkClick r:id="rId2"/>
              </a:rPr>
              <a:t>http://www.</a:t>
            </a:r>
            <a:r>
              <a:rPr lang="cs-CZ" sz="2000" b="1" dirty="0" err="1" smtClean="0">
                <a:hlinkClick r:id="rId2"/>
              </a:rPr>
              <a:t>efsa.europa.eu</a:t>
            </a:r>
            <a:r>
              <a:rPr lang="cs-CZ" sz="2000" b="1" dirty="0" smtClean="0">
                <a:hlinkClick r:id="rId2"/>
              </a:rPr>
              <a:t>/</a:t>
            </a:r>
            <a:r>
              <a:rPr lang="cs-CZ" sz="2000" b="1" dirty="0" err="1" smtClean="0">
                <a:hlinkClick r:id="rId2"/>
              </a:rPr>
              <a:t>en</a:t>
            </a:r>
            <a:r>
              <a:rPr lang="cs-CZ" sz="2000" b="1" dirty="0" smtClean="0">
                <a:hlinkClick r:id="rId2"/>
              </a:rPr>
              <a:t>/</a:t>
            </a:r>
            <a:r>
              <a:rPr lang="cs-CZ" sz="2000" b="1" dirty="0" err="1" smtClean="0">
                <a:hlinkClick r:id="rId2"/>
              </a:rPr>
              <a:t>topics</a:t>
            </a:r>
            <a:r>
              <a:rPr lang="cs-CZ" sz="2000" b="1" dirty="0" smtClean="0">
                <a:hlinkClick r:id="rId2"/>
              </a:rPr>
              <a:t>/</a:t>
            </a:r>
            <a:r>
              <a:rPr lang="cs-CZ" sz="2000" b="1" dirty="0" err="1" smtClean="0">
                <a:hlinkClick r:id="rId2"/>
              </a:rPr>
              <a:t>topic</a:t>
            </a:r>
            <a:r>
              <a:rPr lang="cs-CZ" sz="2000" b="1" dirty="0" smtClean="0">
                <a:hlinkClick r:id="rId2"/>
              </a:rPr>
              <a:t>/</a:t>
            </a:r>
            <a:r>
              <a:rPr lang="cs-CZ" sz="2000" b="1" dirty="0" err="1" smtClean="0">
                <a:hlinkClick r:id="rId2"/>
              </a:rPr>
              <a:t>nutrition.htm</a:t>
            </a:r>
            <a:endParaRPr lang="cs-CZ" sz="2000" b="1" dirty="0" smtClean="0"/>
          </a:p>
          <a:p>
            <a:r>
              <a:rPr lang="cs-CZ" sz="2000" b="1" dirty="0" smtClean="0">
                <a:hlinkClick r:id="rId3"/>
              </a:rPr>
              <a:t>http://europa.eu/legislation_summaries/consumers/product_labelling_and_packaging/l21306_cs.htm</a:t>
            </a:r>
            <a:endParaRPr lang="cs-CZ" sz="2000" b="1" dirty="0" smtClean="0"/>
          </a:p>
          <a:p>
            <a:r>
              <a:rPr lang="cs-CZ" sz="2000" b="1" dirty="0" smtClean="0">
                <a:hlinkClick r:id="rId4"/>
              </a:rPr>
              <a:t>http://www.</a:t>
            </a:r>
            <a:r>
              <a:rPr lang="cs-CZ" sz="2000" b="1" dirty="0" err="1" smtClean="0">
                <a:hlinkClick r:id="rId4"/>
              </a:rPr>
              <a:t>nutridatabaze.cz</a:t>
            </a:r>
            <a:r>
              <a:rPr lang="cs-CZ" sz="2000" b="1" dirty="0" smtClean="0">
                <a:hlinkClick r:id="rId4"/>
              </a:rPr>
              <a:t>/</a:t>
            </a:r>
            <a:r>
              <a:rPr lang="cs-CZ" sz="2000" b="1" dirty="0" err="1" smtClean="0">
                <a:hlinkClick r:id="rId4"/>
              </a:rPr>
              <a:t>vyhledavani</a:t>
            </a:r>
            <a:r>
              <a:rPr lang="cs-CZ" sz="2000" b="1" dirty="0" smtClean="0">
                <a:hlinkClick r:id="rId4"/>
              </a:rPr>
              <a:t>-potravin/podle-</a:t>
            </a:r>
            <a:r>
              <a:rPr lang="cs-CZ" sz="2000" b="1" dirty="0" err="1" smtClean="0">
                <a:hlinkClick r:id="rId4"/>
              </a:rPr>
              <a:t>nutrientu</a:t>
            </a:r>
            <a:r>
              <a:rPr lang="cs-CZ" sz="2000" b="1" dirty="0" smtClean="0">
                <a:hlinkClick r:id="rId4"/>
              </a:rPr>
              <a:t>/?id=8</a:t>
            </a:r>
            <a:endParaRPr lang="cs-CZ" sz="2000" b="1" dirty="0" smtClean="0"/>
          </a:p>
          <a:p>
            <a:r>
              <a:rPr lang="cs-CZ" sz="2000" b="1" dirty="0" smtClean="0">
                <a:hlinkClick r:id="rId5"/>
              </a:rPr>
              <a:t>http://www.</a:t>
            </a:r>
            <a:r>
              <a:rPr lang="cs-CZ" sz="2000" b="1" dirty="0" err="1" smtClean="0">
                <a:hlinkClick r:id="rId5"/>
              </a:rPr>
              <a:t>svet</a:t>
            </a:r>
            <a:r>
              <a:rPr lang="cs-CZ" sz="2000" b="1" dirty="0" smtClean="0">
                <a:hlinkClick r:id="rId5"/>
              </a:rPr>
              <a:t>-potravin.</a:t>
            </a:r>
            <a:r>
              <a:rPr lang="cs-CZ" sz="2000" b="1" dirty="0" err="1" smtClean="0">
                <a:hlinkClick r:id="rId5"/>
              </a:rPr>
              <a:t>cz</a:t>
            </a:r>
            <a:r>
              <a:rPr lang="cs-CZ" sz="2000" b="1" dirty="0" smtClean="0">
                <a:hlinkClick r:id="rId5"/>
              </a:rPr>
              <a:t>/</a:t>
            </a:r>
            <a:r>
              <a:rPr lang="cs-CZ" sz="2000" b="1" dirty="0" err="1" smtClean="0">
                <a:hlinkClick r:id="rId5"/>
              </a:rPr>
              <a:t>clanek.aspx</a:t>
            </a:r>
            <a:r>
              <a:rPr lang="cs-CZ" sz="2000" b="1" dirty="0" smtClean="0">
                <a:hlinkClick r:id="rId5"/>
              </a:rPr>
              <a:t>?id=1971</a:t>
            </a:r>
            <a:endParaRPr lang="cs-CZ" sz="2000" b="1" dirty="0" smtClean="0"/>
          </a:p>
          <a:p>
            <a:r>
              <a:rPr lang="cs-CZ" sz="2000" b="1" dirty="0" smtClean="0"/>
              <a:t>MAHAN, L, </a:t>
            </a:r>
            <a:r>
              <a:rPr lang="cs-CZ" sz="2000" b="1" dirty="0" err="1" smtClean="0"/>
              <a:t>Sylvia</a:t>
            </a:r>
            <a:r>
              <a:rPr lang="cs-CZ" sz="2000" b="1" dirty="0" smtClean="0"/>
              <a:t> ESCOTT-STUMP, </a:t>
            </a:r>
            <a:r>
              <a:rPr lang="cs-CZ" sz="2000" b="1" dirty="0" err="1" smtClean="0"/>
              <a:t>Janice</a:t>
            </a:r>
            <a:r>
              <a:rPr lang="cs-CZ" sz="2000" b="1" dirty="0" smtClean="0"/>
              <a:t> L RAYMOND a Marie V KRAUSE. </a:t>
            </a:r>
            <a:r>
              <a:rPr lang="cs-CZ" sz="2000" b="1" i="1" dirty="0" smtClean="0"/>
              <a:t>Krause's </a:t>
            </a:r>
            <a:r>
              <a:rPr lang="cs-CZ" sz="2000" b="1" i="1" dirty="0" err="1" smtClean="0"/>
              <a:t>food</a:t>
            </a:r>
            <a:r>
              <a:rPr lang="cs-CZ" sz="2000" b="1" i="1" dirty="0" smtClean="0"/>
              <a:t> &amp;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nutrition</a:t>
            </a:r>
            <a:r>
              <a:rPr lang="cs-CZ" sz="2000" b="1" i="1" dirty="0" smtClean="0"/>
              <a:t> care </a:t>
            </a:r>
            <a:r>
              <a:rPr lang="cs-CZ" sz="2000" b="1" i="1" dirty="0" err="1" smtClean="0"/>
              <a:t>process</a:t>
            </a:r>
            <a:r>
              <a:rPr lang="cs-CZ" sz="2000" b="1" dirty="0" smtClean="0"/>
              <a:t>. 13th </a:t>
            </a:r>
            <a:r>
              <a:rPr lang="cs-CZ" sz="2000" b="1" dirty="0" err="1" smtClean="0"/>
              <a:t>ed</a:t>
            </a:r>
            <a:r>
              <a:rPr lang="cs-CZ" sz="2000" b="1" dirty="0" smtClean="0"/>
              <a:t>. St. Louis, </a:t>
            </a:r>
            <a:r>
              <a:rPr lang="cs-CZ" sz="2000" b="1" dirty="0" err="1" smtClean="0"/>
              <a:t>Mo</a:t>
            </a:r>
            <a:r>
              <a:rPr lang="cs-CZ" sz="2000" b="1" dirty="0" smtClean="0"/>
              <a:t>.: </a:t>
            </a:r>
            <a:r>
              <a:rPr lang="cs-CZ" sz="2000" b="1" dirty="0" err="1" smtClean="0"/>
              <a:t>Elsevier</a:t>
            </a:r>
            <a:r>
              <a:rPr lang="cs-CZ" sz="2000" b="1" dirty="0" smtClean="0"/>
              <a:t>/</a:t>
            </a:r>
            <a:r>
              <a:rPr lang="cs-CZ" sz="2000" b="1" dirty="0" err="1" smtClean="0"/>
              <a:t>Saunders</a:t>
            </a:r>
            <a:r>
              <a:rPr lang="cs-CZ" sz="2000" b="1" dirty="0" smtClean="0"/>
              <a:t>, c2012, </a:t>
            </a:r>
            <a:r>
              <a:rPr lang="cs-CZ" sz="2000" b="1" dirty="0" err="1" smtClean="0"/>
              <a:t>xix</a:t>
            </a:r>
            <a:r>
              <a:rPr lang="cs-CZ" sz="2000" b="1" dirty="0" smtClean="0"/>
              <a:t>, 1227 p. ISBN 9781437722338.</a:t>
            </a:r>
          </a:p>
          <a:p>
            <a:r>
              <a:rPr lang="cs-CZ" sz="2000" b="1" dirty="0" smtClean="0"/>
              <a:t>SOBOTKA, Luboš a S ALLISON. </a:t>
            </a:r>
            <a:r>
              <a:rPr lang="cs-CZ" sz="2000" b="1" i="1" dirty="0" err="1" smtClean="0"/>
              <a:t>Basics</a:t>
            </a:r>
            <a:r>
              <a:rPr lang="cs-CZ" sz="2000" b="1" i="1" dirty="0" smtClean="0"/>
              <a:t> in </a:t>
            </a:r>
            <a:r>
              <a:rPr lang="cs-CZ" sz="2000" b="1" i="1" dirty="0" err="1" smtClean="0"/>
              <a:t>clinical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nutrition</a:t>
            </a:r>
            <a:r>
              <a:rPr lang="cs-CZ" sz="2000" b="1" dirty="0" smtClean="0"/>
              <a:t>. 4th </a:t>
            </a:r>
            <a:r>
              <a:rPr lang="cs-CZ" sz="2000" b="1" dirty="0" err="1" smtClean="0"/>
              <a:t>ed</a:t>
            </a:r>
            <a:r>
              <a:rPr lang="cs-CZ" sz="2000" b="1" dirty="0" smtClean="0"/>
              <a:t>. Praha: </a:t>
            </a:r>
            <a:r>
              <a:rPr lang="cs-CZ" sz="2000" b="1" dirty="0" err="1" smtClean="0"/>
              <a:t>Galén</a:t>
            </a:r>
            <a:r>
              <a:rPr lang="cs-CZ" sz="2000" b="1" dirty="0" smtClean="0"/>
              <a:t>, c2011, </a:t>
            </a:r>
            <a:r>
              <a:rPr lang="cs-CZ" sz="2000" b="1" dirty="0" err="1" smtClean="0"/>
              <a:t>xxxii</a:t>
            </a:r>
            <a:r>
              <a:rPr lang="cs-CZ" sz="2000" b="1" dirty="0" smtClean="0"/>
              <a:t>, 723 s. ISBN 9788072628216.</a:t>
            </a:r>
          </a:p>
          <a:p>
            <a:r>
              <a:rPr lang="cs-CZ" sz="2000" b="1" i="1" dirty="0" smtClean="0"/>
              <a:t>Referenční hodnoty pro příjem živin</a:t>
            </a:r>
            <a:r>
              <a:rPr lang="cs-CZ" sz="2000" b="1" dirty="0" smtClean="0"/>
              <a:t>. V ČR 1. </a:t>
            </a:r>
            <a:r>
              <a:rPr lang="cs-CZ" sz="2000" b="1" dirty="0" err="1" smtClean="0"/>
              <a:t>vyd</a:t>
            </a:r>
            <a:r>
              <a:rPr lang="cs-CZ" sz="2000" b="1" dirty="0" smtClean="0"/>
              <a:t>. Praha: Společnost pro výživu, 2011, 192 s. ISBN 9788025469873.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247502"/>
            <a:ext cx="9872871" cy="497041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Prochází GIT v takřka nezměněné podobě</a:t>
            </a:r>
          </a:p>
          <a:p>
            <a:r>
              <a:rPr lang="cs-CZ" sz="3200" b="1" dirty="0" smtClean="0"/>
              <a:t>Fermentovány účinkem enzymů mikroflóry tlustého střeva→ vznik MK s krátkým řetězcem (propionová, máselná a octová)</a:t>
            </a:r>
          </a:p>
          <a:p>
            <a:endParaRPr lang="cs-CZ" sz="3200" b="1" dirty="0" smtClean="0"/>
          </a:p>
          <a:p>
            <a:endParaRPr lang="cs-CZ" sz="3200" b="1" dirty="0" smtClean="0"/>
          </a:p>
          <a:p>
            <a:r>
              <a:rPr lang="cs-CZ" sz="3200" b="1" dirty="0" smtClean="0"/>
              <a:t>Energetická hodnota vlákniny</a:t>
            </a:r>
          </a:p>
          <a:p>
            <a:pPr lvl="1"/>
            <a:r>
              <a:rPr lang="cs-CZ" sz="3000" b="1" dirty="0" smtClean="0"/>
              <a:t>8 </a:t>
            </a:r>
            <a:r>
              <a:rPr lang="cs-CZ" sz="3000" b="1" dirty="0" err="1" smtClean="0"/>
              <a:t>kJ</a:t>
            </a:r>
            <a:r>
              <a:rPr lang="cs-CZ" sz="3000" b="1" dirty="0" smtClean="0"/>
              <a:t>/g (2 </a:t>
            </a:r>
            <a:r>
              <a:rPr lang="cs-CZ" sz="3000" b="1" dirty="0" err="1" smtClean="0"/>
              <a:t>kcal</a:t>
            </a:r>
            <a:r>
              <a:rPr lang="cs-CZ" sz="3000" b="1" dirty="0" smtClean="0"/>
              <a:t>/g) </a:t>
            </a:r>
            <a:r>
              <a:rPr lang="cs-CZ" sz="2200" dirty="0" smtClean="0"/>
              <a:t>(Nařízení Evropského parlamentu a Rady (EU) č. 1169/2011, Příloha XIV: Převodní faktory pro výpočet energetické hodnoty)</a:t>
            </a:r>
            <a:endParaRPr lang="cs-CZ" sz="2200" b="1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2770" name="Picture 2" descr="https://encrypted-tbn3.gstatic.com/images?q=tbn:ANd9GcTmnSLhyw27RlWFVa2INkODQf6BG7wVPs5G3TlbNrT1e6bWM6Q8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204" y="3095896"/>
            <a:ext cx="4233545" cy="1708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64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776549"/>
            <a:ext cx="9872871" cy="4624251"/>
          </a:xfrm>
        </p:spPr>
        <p:txBody>
          <a:bodyPr>
            <a:normAutofit lnSpcReduction="10000"/>
          </a:bodyPr>
          <a:lstStyle/>
          <a:p>
            <a:r>
              <a:rPr lang="cs-CZ" sz="2800" b="1" u="sng" dirty="0" smtClean="0"/>
              <a:t>Rozpustná </a:t>
            </a:r>
            <a:r>
              <a:rPr lang="cs-CZ" sz="2800" b="1" dirty="0" smtClean="0"/>
              <a:t>- část hemicelulóz, pektin, rozpustné slizy, </a:t>
            </a:r>
            <a:r>
              <a:rPr lang="cs-CZ" sz="2800" b="1" dirty="0" err="1" smtClean="0"/>
              <a:t>guar</a:t>
            </a:r>
            <a:r>
              <a:rPr lang="cs-CZ" sz="2800" b="1" dirty="0" smtClean="0"/>
              <a:t>, agar, inulin</a:t>
            </a:r>
          </a:p>
          <a:p>
            <a:pPr lvl="2"/>
            <a:r>
              <a:rPr lang="cs-CZ" sz="2400" b="1" dirty="0" smtClean="0"/>
              <a:t>Tvoří </a:t>
            </a:r>
            <a:r>
              <a:rPr lang="cs-CZ" sz="2400" b="1" dirty="0" err="1" smtClean="0"/>
              <a:t>gelovité</a:t>
            </a:r>
            <a:r>
              <a:rPr lang="cs-CZ" sz="2400" b="1" dirty="0" smtClean="0"/>
              <a:t> prostředí v tenkém střevě→ snížení vstřebávání glukózy a MK</a:t>
            </a:r>
          </a:p>
          <a:p>
            <a:r>
              <a:rPr lang="cs-CZ" sz="2800" b="1" u="sng" dirty="0" smtClean="0"/>
              <a:t>Nerozpustná </a:t>
            </a:r>
            <a:r>
              <a:rPr lang="cs-CZ" sz="2800" b="1" dirty="0" smtClean="0"/>
              <a:t>- některé hemicelulózy, celulóza, lignin</a:t>
            </a:r>
          </a:p>
          <a:p>
            <a:pPr lvl="2"/>
            <a:r>
              <a:rPr lang="cs-CZ" sz="2400" b="1" dirty="0" smtClean="0"/>
              <a:t>Podpora peristaltiky, urychlení průchodu tráveniny a zvětšení objemu stolice</a:t>
            </a:r>
            <a:endParaRPr lang="cs-CZ" sz="2400" b="1" dirty="0"/>
          </a:p>
          <a:p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sz="2400" b="1" dirty="0" smtClean="0"/>
              <a:t>(WHO doporučuje nedělit – struktura X fyziologický efekt)</a:t>
            </a:r>
          </a:p>
          <a:p>
            <a:pPr marL="0" indent="0">
              <a:buNone/>
            </a:pPr>
            <a:r>
              <a:rPr lang="cs-CZ" sz="2400" b="1" dirty="0" smtClean="0"/>
              <a:t>(poměr rozpustné:nerozpustné vlákniny 3:1)</a:t>
            </a:r>
          </a:p>
        </p:txBody>
      </p:sp>
    </p:spTree>
    <p:extLst>
      <p:ext uri="{BB962C8B-B14F-4D97-AF65-F5344CB8AC3E}">
        <p14:creationId xmlns:p14="http://schemas.microsoft.com/office/powerpoint/2010/main" val="415659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863" y="609600"/>
            <a:ext cx="9875520" cy="1356360"/>
          </a:xfrm>
        </p:spPr>
        <p:txBody>
          <a:bodyPr/>
          <a:lstStyle/>
          <a:p>
            <a:r>
              <a:rPr lang="cs-CZ" b="1" dirty="0" smtClean="0"/>
              <a:t>Vláknina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2233749"/>
            <a:ext cx="9872871" cy="4188823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neškrobové polysacharidy</a:t>
            </a:r>
            <a:r>
              <a:rPr lang="cs-CZ" sz="3200" b="1" dirty="0" smtClean="0"/>
              <a:t>  - celulóza, hemicelulóza, pektiny a tzv. </a:t>
            </a:r>
            <a:r>
              <a:rPr lang="cs-CZ" sz="3200" b="1" dirty="0" err="1" smtClean="0"/>
              <a:t>hydrokoloidy</a:t>
            </a:r>
            <a:r>
              <a:rPr lang="cs-CZ" sz="3200" b="1" dirty="0" smtClean="0"/>
              <a:t> (gumy, slizy či </a:t>
            </a:r>
            <a:r>
              <a:rPr lang="cs-CZ" sz="3200" b="1" dirty="0" err="1" smtClean="0"/>
              <a:t>betaglukany</a:t>
            </a:r>
            <a:r>
              <a:rPr lang="cs-CZ" sz="3200" b="1" dirty="0" smtClean="0"/>
              <a:t>)</a:t>
            </a:r>
          </a:p>
          <a:p>
            <a:r>
              <a:rPr lang="cs-CZ" sz="3200" b="1" u="sng" dirty="0" smtClean="0"/>
              <a:t>nestravitelné oligosacharidy </a:t>
            </a:r>
            <a:r>
              <a:rPr lang="cs-CZ" sz="3200" b="1" dirty="0" smtClean="0"/>
              <a:t>– například </a:t>
            </a:r>
            <a:r>
              <a:rPr lang="cs-CZ" sz="3200" b="1" dirty="0" err="1" smtClean="0"/>
              <a:t>oligofruktóza</a:t>
            </a:r>
            <a:r>
              <a:rPr lang="cs-CZ" sz="3200" b="1" dirty="0" smtClean="0"/>
              <a:t> (FOS, GOS), rafinózy</a:t>
            </a:r>
          </a:p>
          <a:p>
            <a:r>
              <a:rPr lang="cs-CZ" sz="3200" b="1" u="sng" dirty="0" smtClean="0"/>
              <a:t>rezistentní škroby </a:t>
            </a:r>
            <a:r>
              <a:rPr lang="cs-CZ" sz="3200" b="1" dirty="0" smtClean="0"/>
              <a:t>– například chemicky či fyzikálně upravené (modifikované) škroby </a:t>
            </a:r>
          </a:p>
          <a:p>
            <a:r>
              <a:rPr lang="cs-CZ" sz="3200" b="1" u="sng" dirty="0" smtClean="0"/>
              <a:t>ligniny</a:t>
            </a:r>
            <a:endParaRPr lang="cs-CZ" sz="3200" b="1" u="sng" dirty="0"/>
          </a:p>
        </p:txBody>
      </p:sp>
      <p:sp>
        <p:nvSpPr>
          <p:cNvPr id="30722" name="AutoShape 2" descr="data:image/png;base64,iVBORw0KGgoAAAANSUhEUgAAANEAAADxCAMAAABiSKLrAAAAkFBMVEX///8AAAD7+/v09PT5+fnl5eXx8fHt7e3p6enY2NjHx8fd3d3n5+fu7u7b29vh4eFGRkbPz89RUVHBwcF8fHxMTEypqal1dXXOzs63t7c+Pj6ZmZmMjIxtbW1+fn7ExMRbW1ukpKSWlpaJiYlkZGRgYGCwsLA3Nzdubm4mJiYuLi46OjoqKiogICATExMaGhpA4bfFAAAgAElEQVR4nNVdh5qqOhAeelMJICU0aQJie/+3uwkWgqu71j17/+/esxYEhiTTZwLwt1DHEoBSeKBg4Ot/fTd3Q1Dpv8oUBB5Egf0mr+ZIEOx54xgJiOjf3N7jsBByBUjd7SLSoc7ZrxoA7Dk+KMrMthz7X93hBbAAuglaUfM3DghFwMUshEkQYSFnKeIJRU7uFOTlbFPOl1au/sIN/whXhtixqkVR3jiA3LYea/TbCC3X9cwavmo9zTUnO82vyazjXb3Mb5zjV5EVnq2X1u1l4GtQYGVHRoPOugIn2vBdnpI3JiGEcgYPcPwrt/wDMs9Z6mUAwg2KrLjtyI06jSt4FjhYyNiplQbMm7iIPnmn9wLJUDqmHfvX74ZH5ui9XLNjNKZImL3/9p6AxYOhgOqMCYpRmOv0hetdHL9YsO9YigQcgGKAGMDfQF0wb3DFT6Kq28V++v2vGIqULk9Lwvgk9zM3+DCEcHht7MBXyN+JZn8/kYRsUBQih4wobvU6+8wNPo75+XGbnJT1IyYk+eWkYyHHu6iLT1oEpcjGdlQuP3mXABIRJBX5K8bunIfIrcxbR2prHPR3J3BqdJyCiZPdPnW9LTxfKLaYymYrDGwczclynHxYd5gRcjbkbz4XUkNPp9rN6/lxbofLVteyRb0+fuZE2S01wGt8vaLfGlXnQLzRQYs8XrIIg3g7ESMYXNNtodZSg7zJycRobmg7UUb+ES3Hz3ytEY8fyrZ3Q6OeJ1K9PX4nhdwtheMDMCoQO3URFjngae0R+TJ8p7ldNj2+np0/N33m54nGMAwWiWklx99OsDR/701/C4Os0y1RCITMbWTIkK0P3yGqgx5eqtzk/HHD/NyJe6ZH1glRGDQVzBPvY+Sslpi/SRH0y9ZbkRnVv42GOyeUQpBKFpGxgBhFIGIWwtRKln7bzp2qrpyCsSZYitrfpahHcF7fZjZ8mgRyXOd+FrodqzHMmEOgTGaaphmJCpM29/PqxM3/NUUMiB53gj23Czpysuhr40PkxXFyptXhb6WCmuQxnv9BigYFLh8GxmC5ARSOUrQ7RDijdSQIdNvLdDLrvPOsG5SJf02RwbWxRSWps2b4+EgX01a+p0HgmMbuLI8lbFKNdiId39uOXx21BTP6txRl+tTz12EZIYX5dGQVgCTFywYV+faWgoHXie17qyML8TruH+rbyxiqLHJkHCXsx5b/5UgVp9eNbHXeVGTO5V2ULcmQ1XtfVRskXT32PZiKIJMJYV7TX2oyPyQz8kMkuyPlYXPlYP7ah1N/Gx3OLPlVagXooCc520UWtgLE4d4gNn79Vo8Dsf2jGsLW/qrAOKujfsPzMLJFoYwd8tyNrMFQL8A6/DQxvpxB4PLBZRdsQ3R2pLgT8CKiYlgOuQH8Vvs81YUC1/iKCiey41KPLipE+Wa7tVWopBzD4qBK4AK+YM2+4cXhNRHiermgJy25LefBG6dhGWYrx8NjdabHMmYMOPmKq6Sj2qwXLtFh0sglvWNeONz64e7XX391gGvweW50oGM6Rnkxf9/EI2p2Xs+W5sK+XEl17jJe3uzLU+TJc471PJeP47fIkA+avW7Bismy6T+7SdEsC+cCRGEnxYQiD97ovKslcHTAVTrZXMgJHuWMzuZ89a7VYZhQvW5xoIgSuLADKMBKqRZPcZOiC+DgBxfFc0hXo+UP9uxs8JkdviIXBWIhiPxpfRBV1sP95LR2LuFk9GT3UmRF058PegLWejTzisA+6t4TTuu+crILkDk611oHWt4qqaYa5fdT9DEUIxs5SBeHqWZyZvWz9ayhfQGTbB+BVQAx63znD1BkVOw72Rb7uWDutOpxH7Xn5WLE2Z/UDu4AP2Lhwm7Z6gFVG7wnnO4BLvap4uyJ/mQtfj78UxjpoEWu4tLebKL4i6y6A1Z4ULeLJvVLJPx0+KfA6iPeUajOHPz4/ZihfWKcNDJTfNiJ9Q0G1UB5KVJaDmriv6VI45aRLlJ9TuW0H4/+Bqwvcol1+6Zz9rPgy8Yx4wo1Za0u9Z+Pv41RxGxaxC89necxsct+wYiS49vVT0d/C2fsNv0XdrgaF3zjDO+1r2bqPaCaN/0vHo2w8AyvfBEy0i8yDNZP8dtZC6oLdmaPOIHAqg4HLVA8eDs/B6r62jL7SezcOvY7GIlqVdTaQuz9svEzvel8ENOuUX0Tohd9KHxvX9Mr0Oc/SnGhvpAxRbORr+RemLsqqyK995IPmA6zjmolhYMr0LXEgvgl9kNkhEWULfLXo37ehesyi5+v/Ha8fKdhiyGSAT8U0p7NYZpplYGZc4tRE7Yn7k2FE/ZyKq0SZO+tqXXtNPeinPUUyXtB9Gj2iMfYjdrlnc+xMddthTzQRy6h1iDn4PjxMAEcLladxe5o0XlEH0qthQ1YTwwo9Ch6xXiNuRWHJUmhLlGR/LNgXB3FpSsoFMEqK78MX5sYGurIRLcRX+4wCBEXaQ0XAR9xLqQm5FZvczwNOkZRkZkr00zBNgR28WfKxcGhAHpROTP/Fb1ZXB4fSL3Darvu4i8MFOeveLYKDWos29MAdQ7M7HVRn1mNgC55qWcnSHEnT/K8I2bJ9Dip1ATBteQAPX9VK5eddjjv5OSBlp2vjgtV48HkQXnlisZcOrMI7Yo76S3A7DNXdxYYlo/QMvyIAcNSRFbTb9iz6n7bxLUCgbc5T7s6ImtKoV4rGYLJd7/+Ef+AopNPHvvO5jhKVeRsphK3cJ3EhPI1TmfMJ79Nkdkes1jaAjcHkgiNNa4JhwU/LdBraoqRWu3w7lcoKpzu+CqrnS3PO667o47EOgYZ2typrLh9wbaZzc2TamWu+ew3zL7lkBzLqQuum+tC3MYNLzfFatHPuon/gkEtoOS4PMvVzAk/q233MP3ivFAm8jFirOnUwtE1MEQgj/haEOVHyI4Giklsx2hL560RlnrzK0OU1x3z7iob8NsnlAYpjPzcicFoQWtsATpcuj96md+CUGOt593bzkvV271e4Yjq894Ox6tfyoQWW9b2tt4X8KAUbQM7SvtTqpz3CyvoiCWz7K/EUZ+FhnAcOwURDv3b3/Tn8/t+lUj5PId3ZiNKpQOSBvJBnP2q44Tf6tK6qWItz9+axzdKtPtdV5CABNHCSefmlxbSSxhZJ7/s3MI71/bf7vP8lxRNMvHngx7GKAzwy5E+7xOiYsIxZxW4341MhJ8YImKUhEfTSqy3eLn8TCj8KtRPJcXjVe8T0fetSiYC50zzaAJWFH18vD53hWkSSlPUHOS2jLgaIyEudPcVV8w9GPuG3wt9tx1u36ZO3SiJli95UX8Ev+h+Puh5+MPdCy5AahV5+pQ//Q5osQf8pOLK6lXBKvf/EfR+MGU05Kyca8sCUYOl+8ys09wgn2thTV7tXzuTSsQnR//a9laCzEasMBhJ7oCQQizI6YvxiBug5T+rw0vvtfikEkoSfShlDpZC0zPZ1IX36yI3QTncKa/Uf6nEW9m1CRE4NPGP2MR4lPT+mxTJYXouAeD3r1xXJfrOTiyKRTapAiOT9Iz58hcpAlEfKtSkL278ByAQOVrSAgvckld6ErOsYX63Eam5nUfL09LnfXpskUe1XaXOK3pK3p6ej8FGCpWmuvcGiVj0Z0SSLJ83pM1B+/F8kBbJxo3ewFdFRr7xnaV190UIqLTK8crOds+7wAaKtG2vq8pG9I6eCe6QPqMRYVre52am4dk06BTxBaeekZ1enZTk/kG9DIYZSOShze/UefC6S6lleLu680fw7bai9V4QnX2m8hsoErPstBLkIl1Wdws7RTmkJ7x0cT3hfN0cTOY3UKSvcn3b9eq81dRDuc7P8L6rDn4Ajs0NSsm1vPuHwLeuHqsgVV2tLnaP6dj121q5MMLIeNG/5WzzuunnsBGvNw+GQd9HEXgnv0acJXfPeksETQAVs9JjjrTi6K/nU+1RoyFlLE8Dq6BRnX7gMg+FE6JDRoGSkZu6Vy+2VfANLczZNHBfK8+e88x5lKJgqLHFyxzNaA6whEHgRRBEAWIQhbtHnadGBWg0lae891FkOMgmlFEzrjhW9Cyd9uuPvoe1O/EGWwAjjckytMpg28Swy/bSlvy7utuBICKzbrrINtW700mztGguKWJLlLLbNfa3b6M7LCUlkylF5ORW4ZuLmJg9pdVBB/P7Y3MO105oCbZ9txpkK+CbTuWwRTZSNrzOFPeJBImQiOR6ldQpTvQyri2tzNOqgB2R03tCV3s/RY/lZ1FgARZT0EdpSmo2vLbVZyiC3G5oeR0uFhBE0WJq1f48Bg90pYYaFnfLg+d7YI0L8OzBZRHBc1n4q4uMEMv3nzEvoqdFgT6SYJnouid+i9h1JGwOvgg52a2mMN+tbs6Ja/WaT+D5zAmeDROJq0xzkE2TsYyR/wSEhue35G8Ug2PQzlu3puT0DZqlZWn1w4x2wGp4qW/rIGwiw/cJIx7zWYFDaAsOHHwRZEbYN8zL4DWtRV+FqKnmfvp8uHLBIf0YCMArqi4o5b6Q5quLIkeaHb3x4jmuxNiyWsG8NRT6a624fEt3HE3TxOhLGiJ5VH0pqEm7rSyWPrNe+WCQWQmaWdUuooph3R39C6pnf3nQok9b3OQpRK4vgucuh7C8NuJfdxvx17GHoozLMrVge+lX7fqsTuC3VlBJS4XpKqFx6aY96EoGd2gTlHK50i5/dJ87GjMyxzZBtesmG+bi1UtBmXzgcOb+IobE+fNO5A8yk2bRnLO3HY53irpChSyU3GluCR53x1JUPJZoQpKZ7lKLLxwuP57d9HYvlWN3DBX4okpiZRohWeIGYab6gkyikM97jc8nImdabGKvCFfs3Hpi/sdNU6v9X83vy81x25Xm0n3ehxyMiMjGJyKsthF0xJeoK2FpuwU4IdLU5jD9Zey64+KOK+W/P0FLtYNhFmw9axWXq8qhjzjo0gLFohSBcLMghjBYl05PPdxHEHWro4abMkvSKs3xtKFpnSK0M1DpUpX6ma7b3OI8rBJ0rEfgCYqs+NxOwHbFVXSawryPp3lhzEG80XuIMgBwqVdibfARXRiZqum67oT6IDNSq/hqRghlceHGGHVpKG6pdHdCi4ekZo0NBpOX0lLaZe7NCHu32nAySL3rilqW8xmOi6Kwzd2JVco2f1d8PmSVtZGn4wnNMGfTtIFxVKIpGJXZ8tLNc9IxkqO0dDU5nrgif6ysNnZnbjq30ru02lJntJcFyxmeoKiSmQY1bJsRzV0ic+Z/48dB9NdQxJodRpC76MS0nWV0EAoKulOdyjGboM+yBr6JHs0hSKYV27qK+UYwReDJyv++3eriPIbMSsCHyJFnpPe5cp3i7BknC3K0cNWUI/I+8Mj/MszuSRJPJCadr3zc425EVyhusE574yj3WtCye0oVMDhDvxhX3unmfm0brQbfRgRkiRa8WWh31s7lueK/KX4uhpnrrtukte+bMjISDwd6Gy3ef1V7bJnoAWmEk2/8L7rbuhNvn1ngHwZZt7vafFcmuNAdS9/q+worvR1yKB05Av+a+DtQVHrZNxRlCpGth47E+cbqi7Udd/UmDzEjUu7yAdmZaLWrUgWirFxNac3n3lL7YdZRP8/p+Vl7XcD1UID+MpjginRTPp+hur0WKRfbSl/dMOMXuQb6FLRv5lBcaPOzaFdQ1hRvTEFhi95ye080+XTnQiUQGfz1YG13okIOXqk452vWHfy1kOslsN4aMlGC2CFW2cwW4LJSQsiTmuXIPw/oN8Asa5ff2nt0JPRbA5SE1rFCFrqcIY4kSupJMbN2pbvz1xIUlhCgkPUc+qyW/zBFukD1Zu0QBjcdVo56y82oT/UCrDlheYSRypDM2oS9biMS83x4e3+XLKTCRidTwWc94mw442GKuBnhZ3kSr5U63YQlGm5F9ycB+6inyzBT6TMVyDpKDUDseiXGCKt43Z8GitAuUuyRViuMpiz/aFMALtdbfUXVF81ReODdM0lMXtDpUv0//KGE3Rr1X9NdlxWB7t2VcEipM9qQkNGyAlYdFGJUCnyOUnAcotbcQ1EZZT1FJ4Ps5BgUc/yt/xLnIx7Ey1APEsi+O3/NlcGtgxVXaOte4PGYczOGIZWYryNcEeU/r0G7x23IGWQwSi/IzswrJCSJwXInoOT+QESP7PictYhh3maSYUh5KH4icrGNyELdzac0ZfUszQhxk2XvlvTWlZ3Cz65ycqFgxntMXZGIvLrrA3Pmg44kaUdJCrIwsvanKckjQ81oR9+f/WxCtcmOFS7q8lQYS/5qbZGDrniR4szT9qkUGu4pZz/QRDohakI6sJPsyPinGXWSNcjlfl5aIqOr42M2uOYiZCg26lQ663wlfKp1/vN5qZg7J1ZVKWUgeZ7RzhTuRL6jGnmU0GIerTVe7dveCCBSI2/6VF6z9nwTlRnz07QTay4V6qbxqbi6g6KR4a5clUNF8Uxec/V8tteomQvm2sdCXg6rOFyn6CmI7vM1Ba+18CjYX7+RIv2FWj3/paq4iDUDteyVU40wf6GqOnspcHAY4WPzGOOFTgNCBHwBVpVQvVQwmhcKWV6pi/LQul93RDTm3oxoVc/XNkzJjHUlVzWQ4rXcPHs+iCY8bRYRtuibkHNT2swTPGzzzzjKT5B3bbum2SCZVlPpuHwu0ikulk33XHBn4u9ovY4/MYj6U6zCHV4fOi49CRkZmkv7ep3aWVdPkGTEjZ+rcpU8UWMhrA77WeGuULOctlWu/YUSP+/9oQ7gEDIXnYe56h+Pg233TmFruR128k1GlczHhbpyeoRy2sxSojs7jpzal2GPR3AoPVGYp9smUbhKI30SZ3edYe44ySrvGZ3cPTz/lfbcxEDjpDdlYFxAbqyZhrN1C+VdGYJpYA6ypH3UQz1NWH/Pi4U0NyDZsLHjXlzO78nrWw5Kmy7lj1JUe+HHKWLTgNKzsyFVwQsgsL8YgmwDxNh5mCKvZih6R5bMFYy6NMUn9dNWib0rrFUVXdg6rA5W6A8bI17NtELH73Jwj8F6Hgvp5D+pVg2n0y6+l5002K4ghT52t9yBmm1+hj/SeIJnYyvLc3sqYuIUziQbVRMe7iLSzoNaON8EbGXx0OrvkLeuSGRolLzZnx0tUmk5H6GItfnM5LxjkU0pgtheXkZeYl9uTp+V6Td6Q0p1NvqDDM3By6pMs7tiBk7fAkKsXRQVm49s/Bj55eC2w+f8GKFvPg7mV4GTdEKRHTRLR/8mVbT0jJJIYIXInIDW/uPoML01VIEc+ot0FX+oe0sWZafBd7+G2K8k8y32lte7tMy2y277SGLbRxhjteckIZu24a2swG0+2LzFro/3FbTml+iefcV0sUKsSqLTuZ6AdzfZVRqAF9Wu2jk4g6TWqsEW03eV9pmC/CP2OndQaq60CLpGEfBNEnG9q5CIlFt5Bo4JgQaVKZZEtonRKAD/gjPgLsy2tAhA1fL56kvI9CpF5JaGORPg9SoRLbTNaJ3lZqRzyvn1Iq+ncqUfgbapC9T4qWHtL8x0eXf9abJGJ1n1ObYt8CRbUS/Y+ez64v84RZDPa6l/uJPV2KZIbtgLLqO8r6mopBbtdG/bOyW5w3r7PEWMVu97eXmeKemtAAFLUWbJfuBHsktrAUNh8XMwlf/0OiIKMfNmiYNTF8j4ZkCyYG5p4mc1yHHmCYQ/p+O66+v4Tvtx7GoiEQn5XLPqE9hdc+SGqpPClNzW7BZBE3uV3Jo3kyT7aYzc4rYlNqsEKaMJmY9pjOe9bvocE9FhF4tAt8jBLVotq+2t2EBlXmwX9BC0tFftr6P36jjbavlYCx4a4qFC1XGbCCKUjTIs5n5JzyaY1k3fLVkpL3RO6ym65XShXh17UanmY3bK6rDbD7+fiAUN3rujmR8sjjPKvXXZlvb/feiKLMQ19lzt1rn99Tqn+XXbh87JNeudJPF9AjANMXzpQnzArSaWalGt/Be4lZB7vMUdr8lL4xWZ023MxGNoO950tWDf3Gp7ABmjpYddaIiKQhsE3VAMxp5O59QgW35to4Yj9N6nYaWrasc+T2qSnTHzaRJEdkc9OBGHS2FRQRDuMHib5oazYLQRDeHO4crXTVDeQhAR3qVRrjLPUkw2yJmymmVAHimacE13V95rYP7IH3mmF3y5BA+rehtmDxYf30bjenmB7BK03aArjZpkmZmgrGkZ610elkn086MeKvXpppv5fF1FuvUu/42Iplnq9cOjcb2WIlqxPR4N7Ga6kPbFMO9BtdvGPWc/SkTRiHzpXc1K2NQqiUw8L+H8SB1lPr21cyNFS54O9pvdfNSE4F27yDAGE6+aXHNIwVR3zKIy73Ly3g//ONZTs2Lzs2bvuQzbL0RF4nk02FntP5XQcIlYhEjho2WhD5MXR0z463ZJxkNg6zKNfpeNI6KzzODdt6REEg2nUvPCzBk3j+mzi8d9i0/KN4Y4bo7Z86MQHdC8Z37bbsZNfbOv/T/DrYdeIVL9gm/XrBC9TVVfcqZ/PmeMWQbqa6JwwPPXYeGq4lIhE3jUbDD1TlNQ3AYlxxUSb9qc//glbZOvjDrcxbrBTbLT6rQxq/c+ptH9DCQQLVZCicuuSq8+mnHOXi8qEOqwXE6f0VZXdIoFPZczOPPoKBQrtm3CK1PgKsgiUXhiS4ye/2R5UJRwo7VHVkf3K388qWjLcH9tFx1GaVY0zNWaj/sgKPjOLuiYtdKGcYyP9+9QfBTTXEz1IlbNswzLc+1seJeVBkg5WpeDYsXLb0vJ/x4CuXBX6dLmLNLN5TodiYtWl4uaWHPKaQHWOW27FYch61UYJ+hXfhgWB6WO5kdsoAzRLzZbFXS/G19u5PUOaR24yaHmFPokFJn9BhOs+eWOcm8UdHY70RqwDQ2U/G5H3IuijoBlusTIcuLZHM6bZGBusyupQdkOftXp2K3ClDAK3GbVBcVvdy0eCSmgmQDD69jOXIHMuvMmGWSMpLlqCzJjUF502WEokskYr4xEVH65a/GFd1EelLMiE9XD5m4npwX2aPjJQ64Tn42ei1ABO0bU3wE5sj/T6fImLrcSb7ebtKahs2/TO7zDl7ySo7G5KH+qm+r3mGkwlUHol7fkjUJg2AcZp2jnL79XyKscZC3dodzrWLeT2ibk3GmimTWIz+xj8RwqHxVeftCVp26ZMSJd4w6TUFCXP0gRu+FSTIlxVsOiEpFpIgEtLJtYf+KvcQSTrFSpjjWii/O0TxM/2M3WuYHBjy7Wwb7HQ3qU0RKN0aH8MujmCbpoN/Ex9M0HazfNinmljiiSt8MMnH7vrWFtKqE7qR20U2MSbERY6ImhIyizt1h4P4Hf48gn2mMQS40ZZHp00sL5kA0Ift+wcaTTCs3JHk9tu4LIpYHzvtKz+h0NaFrEYFkgLaiOaZXnZZSPHDSXTHAMe8RPzkkToNJpO53QahmYCvjOvpdvQ1mOjFdx7Kj5zvN+IVfzG7WZ1i+Loi8Yb4PiB7dzPC/qxNGnI3zPYpR3Pu1s5No1li/uVuQVjC/S6D7aFf0lFAYPk+MWfcsFGM4sKlHDrG4rTRsbxdF4B3rxX2zhexecrG1ouI+6Elsfggp1qaOxGxB7pSaateNMD87/VoZIE8uV/4t7MzwEInoJL7dkIj1Pzso6D2A9zLvG2G27PM9Fte/dE8qQalF90ffmDyHsKbKr/UxnedlgBjLJhTVljMjO9jPCT35P4XkQLTb9IFGhjFcsOxj8OqPsShoKMkRfmwd9V/M/Cblc1pArgNuacX0MZZ8au3EvNBYN95aWaofoH21Xfj+UjHVX0vrEHmwYtwwI0XJfM0ybKf152MpQjKRDltcUUSUMSo3bt0n8/yByzinWXjNZeT1FeSOvTmrEzPduaD5/FIp7ammghbA8aWd5qZ0s1nb2G1s+vhO2cGgWp+xkpolLlR/zwYW19VdF0C14xYELrLU5G2VYGYeYxmJ2X9+rP4RlVm2yPBDAGnlQyJBRSvggWP/tSUcWOe4nWV4IoEQ50HJAWSlSbrUa59Zpdl7st1xa/MpGo8+jOxbNhXnuCmunZpyGlzHaEOOer2t/VU04gItj2mBOaegWUOXI0VqNY7RD45J2ngugpQXtUQz1W3cvfANWuu56fi5sASTqxmNsUn/cbOKcNaC3ep6qW92PaJgv+WtqELknJNU+zNtlBXbqD+wtSr3wfLe8l57FKrGhePfQ42WTlt3vbHd7P2ZAdyjujh1qLeaB79lS9SLS0pMqUerAo7qkvubOmmVe8Xs+4XtR+9fKLPds5gXtjXYSrGZYVhFsyqamodhKw+/O+PkU4rgeerstFaa4SVhQfyltm07+mylv3PL4s+BxpHnHQTLdpX9rf+jAf9+Wx78AN/cI6p2pah/crvA3EWS4rrH/mTrKf4JDt6A3pXj9BZwSf+Pf3QX2g4iO0039vzDoH3Euiah+Jb71eQzpT/87u/UaeJ5NQT8aRTy8viXYvwCOi2iZZUtuEKpehwpJKUM7gCUP/kcKlD+IvTdP11WVaFtGrM4KG0WgIGpwZP8zinJPKiJPnUwutw2gDc7WsEKI+39RxO7YUo2cjbgAwf4fjlHO6jwc6ybhyx0xAm0ekv8XRaOOdZP/lQJE93+l9idfJ8TGdtrD/q8WGxKLbtcd/kWo7iHW7VUzVwsSDScTYjyEE0aJQ/qfDR1fg8L5LRK1Q3NCGpFAplfXSC/PJNXeJ3dxfz8UpJqo9srWgVnf47xfM0qjbE7hV3fxv7JPj7OuyE0035kymh/T6p1O2R6irnV0Z5v9vwKezDYTOwkIFk1LtU6MOi+PGz26Tnn7138Ws/yrmzfJjyrq/0ySfgM3iqJqu+m4vx2GeADYXzjUV2dw/zu74QbOfTHwm+sJ/xUWg9f4uC8sL/4/Lb0T2JSZzLU10O0mogWt1f+UU7D1ul4OigtbU4xpftc3bZ/+NNit4mjP4fDQ1sPdrzhF/X+J3B66x4oDCCUAAABSSURBVGYB1zltStDNxLTvMoCL/5/nrkwjxMpcv3NnELg7jxbtV7Ke/asbewK8oHhesPq2QlLT/mqG4DVghOI+V+YbiuTolxPT34C0wOG/COj/B1wPU9GvPFe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4" name="Picture 4" descr="https://encrypted-tbn2.gstatic.com/images?q=tbn:ANd9GcT4c48WrH0FmzLuDf4gq48Cv5S-pXXPkGBdfxEzRBdcdk-Akm0x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3372" y="4506686"/>
            <a:ext cx="1919807" cy="1998345"/>
          </a:xfrm>
          <a:prstGeom prst="rect">
            <a:avLst/>
          </a:prstGeom>
          <a:noFill/>
        </p:spPr>
      </p:pic>
      <p:sp>
        <p:nvSpPr>
          <p:cNvPr id="30726" name="AutoShape 6" descr="data:image/jpeg;base64,/9j/4AAQSkZJRgABAQAAAQABAAD/2wCEAAkGBxQTEhUUExQWFhQXGBwbGRgYGR0cGRwgHBwhHh8dHyAcHSggIBwoHB4cITEiJSkrLi4uHx8zODMsNygtLisBCgoKDAwLDg8PGisZFBkrKysrKysrKysrKysrKysrKysrKysrKysrKysrKysrKysrKysrKysrKysrKysrKysrK//AABEIAE8BuAMBIgACEQEDEQH/xAAbAAACAwEBAQAAAAAAAAAAAAAABgQFBwMCAf/EAEQQAAIBAwIEAwQGBwYEBwAAAAECAwAEERIhBQYTMSJBUQcUYXEyU1SBkqEWI0JSkZPRFRckM7HBQ2Jy4TREc7LC8PH/xAAUAQEAAAAAAAAAAAAAAAAAAAAA/8QAFBEBAAAAAAAAAAAAAAAAAAAAAP/aAAwDAQACEQMRAD8A3GiiigKKKKAorNr3me7UzqFbQt8kYlyuFQsoKY775I++tJoCiilXmCeaS9gtUnMCNE8jMuNblSAFBbIwM5O3pQNVfCM1mPCuarwyIuDPiGfOkqoYxyaVl3+HlTpyVfPPY28sh1O8YLH1JoLa2t1jUKgwo8v/AL511oooCiqDnm/kgtHeI6WLIuvGdAZgpb7gSaWuMX01qyRwXbXDGeDMbMusBs5UvjGlsbDG1BolFJfAeatL3XvriLE+hEYg6RoBIBA3G+c+VROMXsskl+3vbQC1RTEqlQrZXVrbI8QJ8NA/0VlXEObL7oXThCNJh8epR0tSqWUKVye+fvrVaAooooCiik3mLiN0nEES3AYG2kYozaVyGGG7HegcqKoeRLp5bC2kkYs7RgknuTV9QFFLnPN20cMeHMSPMiSSDYohO5z5Z7Z8s0o3PEpoZmhtJjNEtxAELPqGpwxeIv3xgKfhmg1GilXke9mka86+zLcEBQ2oKNI2B9KaqAooqFxq5aK3lkQZZI2ZR6kDIoJtFZpf38sFi06X7SSvamTQ2k+LY6k28KjOMHPlVlwzmaVbuX3sdGJLaJgmoPlmZhqBUZydhigeaKTOIcR96uooo7looDA0geMgF21YxlhsF7kfGqDh/NN8V2Xr4tZCSGVASjlVm7HuB2oNSoqp5UuWls7eR2LO8SFifMkbmragKKKKAopU53vZo5LIQbs85BUtpVhoJwT+ddORb2aVLgznxLcyLgHIUA9gfSgZ6KKp+b7uSKynkh/zFQlTjOPjj4d6C4orJuP8Ra3R/c7p5ddo0jkya9DArpYH9nVkjHwpm5X4hcvxC4juMKFt4WVFbUu5bLbgYJoHOiiigKKKz3hV/I8a3Ul6ySPLInQOCm2oCMLjIYAZ1UGhUVmvL/M9039nm4ykbxSs8hZW6mlQckAeHH+9W/HOPif3VLecpHNMUkkXZlwuoL4hsW8jj5UDnRWbR8du4rhYEZrlUuXjBLKpdekG0s2MZQn0pm5Cv5Z7UvMcv1pV7g4CuQBkAZwNqBjooooCiiigKKKq+L8fgtiomfBbOAAScDucAEgD1oLSiudvOrqHRgysMgg5BBr2zADJ2AoF6eJPfRb9NDG6NOw07mRXUBs+v9KYqzyKOS/vxMxkjtek6wMjFGbDDLE+jeQ9BmmD9FY/tN1/PagY6XeeraNrVneJJDHgrqHbJAPbfsaP0ST7Rd/zmqp5q5T/AMLKIprp5MDSplZt9Q3K+YHegarfhEKFSkaqVTpjA7L30/KpFpbJGgRFCoowAOwFJHEePzSWiacLdR3Mcci50qTq8yP2GG9WfJd5O818LjAZZlAVWLKoKA4BIH+lA1UUUp833c6XViLfBLtLqRmKq2FBGSAe1A0zRK6lWAZSMEHcEUrciW8MlorCCJMTOQFXbKOVDb+e1VvAOYZI7DU/juZLiWOJC2QW6jADJ/YUb59BUfkHlhJLQGWSYSF5NWiV0UkOckLnYUDDzRy21wAITHGGYmbK7yAgDGobjIGD6irC54BbymNpYY3dAApK9sf7fA1B/Q6H625/nv8A1r3HyjCGDdS4JBB3ncjI9Rmg4zcasDK8D6cu4VyU8DONgpbGCw2GKZqzniPCZ4bZ7d1RbVJjM1yWyQnU6h8GM6/L860SNwwBByCMgjsQaD1RUe+vUhRpJWCIoyWPaovBuOw3QYwvq0kBgQQwz2yDvg+RoLKqXj96YpLbSq5lmETEjJ0lWbb7xV1Wec1Sve3sEKAm1gmAmdSVPUKnAVh20jvj96g0CKMKAFAAHYDtXulk8mW/1lx2+vf+tev0Lt/37j+fJ/WgvrxAUYMAwwcgjIPzFU3JbrLZQSdONdQ1YRcKDk7gVGn5Mtwpw9xnBx+vf0+dL/KHE54LGW1nHTuIIGkiyN2TBwcfvKdiPlQaLHEq5IABJycDufU17pE5Z49cy3NqkqlEe0LkFgeo2V8W3bv+dPYoCvhFL3P/ABCSCykkiJDgpjHxYDFV3D+ZpFnvmul6UcEcbBCQxGdWcEd84FB05esYDdX8It4lVWjGyjxBl1EH76ueN8IMqP0XWGZlCibQGYAHYDPzOPSk/lfgMlzLdTXnWiaV0KhJGQadOy+E4JAxk+uaZP0Oh+tuf58n9aDra8sQ+7RwTxxyiPt4cDPruScnz33rhxHjVjbSdN9KssYVsJkIh7ByBhVO/f419PJ0P1tz/Pf+tVN7wS5ia8SGNJY7tRh2fBjITQdQIywxvt8aB0to1VVVAAgA0gdseWPhXWqvlmWNrWLpP1EVAob107HvuDkVZSOFBJOABkn0xQeqKqOE8y21w5SKTUwGQMEah6rn6Q+Iq3oKXnC6MNpNMoXqRIWQlc4I86seHf5atgAsoY4GMkjJNKXtJuZZYXs7XeV4y8h76Ix/8mOw+81Ls+TrcxoS8+So7Tv3xuO9A118IpbHJdv+/cfz3/rQeS7fze4/nyf1oPvLKoz3idKJQk5TCoBkaVbxepyaYBCoYsANRABON8DsPlvSDytK1lfT28istvPKTA7kklwoyCx76h2/6TUbhHMl2/ugcEI928bSlh41GvC6e47d/hQaXRRULjcxS3mdThljdgfQhSRQTaWJbaJeJoBBHqkgd2fT48qyjv8AEE1Ucu8xXUtzZJMvTR7V3bJU9QjR4tvo4z+dcILaTiN+J2Ei2gjdYXjZkJwy+IkeTHOB6DNA7T8LjKBUREZFYRnSCE1DGw9PhVXwblYJA8N0UudbanZkwWPqdzuPLGMUDk6H62575/z3/rQOTofrbn+fJ/Wg9X9zZWIiQoFI1GNEQsw8mYADONxk1a8JeFog8GnpvlgV7HVuT880uT8GntbhJrVOuvRMRSSTxjxag2ps5HkamcjII7cwF1aWJ26oXYKzHVgZ8t9jQMdFFU0HNFq83QWUGTJXscFh3UN2LfCguaKKKCu4vwrr6R1potP1TBc/PINUfFLKeG7FxFD7wrQCErkBlIOQcnYqc7/Km2igUeF8qzJawRe9SQsinUIdOkljnHiB2HYVQwS3E1xccMM0sih1MkrY1LFpyVyABlm27ds1plZvBxJrPiN7O4/w8ksccjY3Q6PC/wD05OD6UEHjcUae+pIri7DgWYAbZQB0+njbAP0vzoeK8xKWYaPf4tS6W1k5XJU5xpz8PWrPj/N08Ul8qxs3R6fTkVQVTUATqPxrQV3AoPVI/NEdyb8e7sFHukmrUpZT4u2x2anijFBl9rA9tZ2l+qFiIAtyjKSSACUfHfUjZ+4mnXk26aazgmcDqSorOQAMk1X88cYdFFrbYNzMjY2yI0A8TsPyHxr37O50HDbQalB6KjBYZ/8A2gaKpeb7wwWss6BepGhKFhkAnb+Fcr7m2CKRkIkKowWSRUJjRmxgM3l3+6o/tGKtw26UkbxEbHfegXjE9zaXN8UK/qXW2QDBCkeOTA31O35AVM5YjuRfRe8MrA2S6dClQPF2OTu1RDzDNBYS27HTc26RjWo2MTEATKPgO/oRULjvEJbUyx21y869OKTLOGKuZQMavIOPKg1SilTlXidxLeXiTro0CHTGG1BdQbJz6nH5U10HiWIMpVgCpGCD2IPlWYyde3u7fhfWkSJnZonQ4Yxac6MkHdG2+RFeuEcfvG9zD7RvdyIZNYJcKXwpXGwGPXyqRc8SN3xKzlT/AMPHNJGhx9NtHjcH90YAH30Ftx3lWQwMIpppnDxuEmcFT021aRsMZ7Z3r7YcJmuLme4lV7UPGkahWHUOkkliRkeeBThRQZvxq9nsbyK3hlnme5hcIJSGAcMoD7AYCgkn12qPecMtrSfpXYZoBB+pYhjqlJJlPh/4pOCPOpfPN1NDxK2nhUuIbeRpEAyWTWobT/zAb1J4lzDLJdQG0CzwyWryBdQUdxhgSDuO1AtW8XEDFcYbSw4fHqEisWO0mAuDs2O/3Vq3Cf8AJi/9Nf8A2iqvkO6eawt5JG1u0YLMe5q/oFTn9ZiLToHS/vSbkEqNj9IDypbt+D3Ei3cpCyXcF0xTYhJFKLrjGf2GG3zrTyKp+Z+OraQ6yNUjHTFGO7ueyj/f4UFbyVfxXeudEXEbdKI4wyppUlfgdWx+VNVJvs1s3hjuUlYNL7wxcgYGpgrHA9ATgVY8X5pWGVolhlmKLrl6YBEansTk7k4Ow32oLu8tElUpIoZTjIPbbes+5flbiUpeRAI4GbqsFx1pUYhF+Kxjf5kelP1pfRyIsiMCrqGU57g1n3s84xJARBPjpTtK1s52JYOdUR8s4wQfMZoI3Lcd3nhplbMXUl8Olg67N9M5wR91anWX2vE5dEN17w7XMlyI3t9Q0AaypTR3BVd8/CuvLHHLtzYCQERvJKOprBMgAOAV8qDS6KKKDOeaNdgZREzJBdsNLL3imLAEDyAcHPbuKvLzk0GGVEuLgs8bKOpKWXxD0xVL7QuJPcMbWAApA0clw5GQDrGiMf8AMdyfQVodAj2XC7ieW26sJt1t4WQurDUxZQvgx2AxnJqJzfH/AGYsNwk9ywEqh1aQuGXB8OMdycdq0Skf2p28jx2ohwJPeUKkjK6hkjPwoK/ivDZEhinuQf19wr3unJ0pg6I9t9CkgH781XaJDOnuWVt/fF6JZWMf+U2sgfV5x8M1fca5qaXh4mgysyzRxyR9mVtYVkOe2f8ASrDlG/mkub1Zl0dNogsYbUFymdiB596D77P0mEdx1yS/vMm+CAfkD2X0rv7Qw/8AZ1x0869Phx3zkelMdBFBnEfBJrm6uYrpxq92haORFICOGYqw1ZGsHepvJl915ngliRHtljZk040ysZAzj4MBn76cOJX0cETyysFRFLMfgKTuSLiSS8ubibwmeGF0QjBRA0gUH1bG5+dA914mjDKVYZBGCD2INVPGuPrA0caxvNLJkqkeM4XuxJOAN6k8I4xHcRCVCQCSCG2YFTggj1BoEa/unuLyXh0aqNBVdargxQFQXGfVmAUD51otvCqKqKAFUAADyA7Cs6g4ubXid7M2GtnkhjkYf8M6CVcn93fSfTajjV+7G/ma5eKS2IEMasApGAQSv7es7f6UGk0Vl78w3hE/hIT3uFS+vBQNoymnHbfH31qFAUn82q1pL7/HkJoMdwAMkrvok2HdWP8AA/CnClbnbizqvutvg3EyP33CIB4nI/IepoOfLvAneG3le7umYorsC40kkA7gL2+FVFpwK66cFm0IVYZ+objUMFVYsMDvrbsfvpv5VH+DttiP1Kd+/wBEVa0FfwvhQhaRhJK/UIJEj6guM/R9Bv8AkKKsKKAooooIHH7ho7aZ0OGWNmB9CASKSuE8UmvJYLe6iKRT2bM6toPVPhGoaTtjPY+taBPCrqVYAqwIIPYg9xXCLhsSlGVFBjXQh81U42Hw2FBkUPH4+GzTcP4kgMJUYmwxeZVwEzjbIGxNM398nC/rX/Aat+OcLhn4jAs0SyL7vL9IZ/aSpo5OsfssX4RQLn98nC/rX/Aas0506/SFjD1+pGZCWbphVBwO4J1E5wKsf0OsfssX4RXC75W0uslnILZxH0yAgZCuc9tsEHJG9BF5J4dG5mvizSSXJwdYGY1XI6Qx5A5z61YpybYjGLWIY7YWp3AuFJawJChJCj6R7knck48yan0CNf8ALN0VurZDEba5k1lySJEDY1jGMMdtjkYq+l5Ss2Op7eNm2ySMk48zV3RQJ3tC4G7xrdWy/wCJtgSqjtJGfpxMPNSB/EUncre0nhaW2mdFjkZi0iLFtkNlQcDcjatipF5K5UtXtQ01qnUMkhOpd/pn1oIi+13hIZmDsGbGSIzk47Z+VdP75OF/Wv8AgNMg5OsfssP4RQOTbH7LD+EUGa8S5rHEriOx4ZgRSKeo+jBi8XidT+8VJH31O4vcz2sd/DagCG3WIIxfDRZXcoNO5Pc7imrh/BI4OKZhhWOP3YglVwM6xsT64poazjOrKKdf0sgeLHr60HWPsPlXqiigy3mXjN2p4j08FI5IwHL4aMMBkKNO4PzqDx69fgl2uFHuNw+pXxkxDvJGvoG2OK1hrOM6sop1/S2Hix2z60uc+WqyC0R1DKbpMg/I0FLB7XeEooRHZVGwAjIAr2PbJwv61/wGmU8nWJ/8rD+EUHk6x+yxfhFBAsfaBazw9W31y5lESoq4ZnI1YGcDGN8ntXHg1sLu+a6lLq9uojW2cD9Szbl8g4bUMYPzqbxHlNAsZtFjhkil6qeHwFsaSGA3wVONqlcucHeJpppmVpp2BbQCEUKMKFzv29TQerzla0lcyPCpdt2O4yfjg1U3vLU8ckps2jVJ4ljZZATo0ggMuO+xOxpvooF205LtFjjR4UkKIqamG5AFHMHKkU1p7vEBCUOqFk26bjcEffTFRQY1wH2jWsM8g4lbpDeR6VaRY8s7DIZtuwOxHzq7i9qvB10BSQEzpxGfDnvj0zVvBy9DNxG8ee3Vxph0sy5GcNnB/hVsOTbH7LF+EUC1/fJwv61/wGq/jftehkQR8OBmuZG0KpUjvtn7jvTr+htj9li/CKruIcswRXFnJBbqpE/iZF7Dpv3+GcUFQnDJbD3GGH9bLM0rT620iVtAJLHB7HtTB7Pr2SW0LzMWfqyg5OcYcjGfQdqYmiUkMQCVzg43Ge+K+QQKgwihR3wBgb96DpSLzTxK5S9dIAHUWjOVd9KqQxGseE+KnquTW6FtRVdRGnON8eny+FBkXE5ZbK3t+JognSaCMXaNuC4AKTfMHuaurb2ucKGX1lZHA1kIdyB6+eKaec4FHD7hAqhREwC42wB2Arjw/lCxMUZNrFkopPhHoKCi/vk4X9a/4DVpwf2jWNyszRSMVgTW5KkbE429Tnyqx/Q6x+yxfhFeLzk+1aCaGONYesmksgAPqP4Hegor8f2lPbw3Cy26LmbouB+uCkYyVJwBtlTvuKauI8Atp2DzQI7AYBI3x6fKq3hfBLg3CT3UkTNFGY4xErKPFjUzaidzgbDamWgVr7ltopYprERo0ashjYHQyuQfLcEEZr1wnk2EQhblEmk1u5YjYNI2pgo8hTPRQVCctWqwywLCixygh1UY1ZGN/jWV23HY+G3a2vFFR0gQiGcx6ndcjRk+oGRW10qcb4NHccRh6sIkQW8gJZcqCWXG/rjP50FA3tW4OdWSfEQx/Vndh2J+Ow3qR/fJwv61/wABpl/Q2x+yw/hFH6HWP2WL8IoEzj3tksuhJ7tIxnx4AUOCcjbevEdtcxWxvpB/jbqeEac40xlwFhzjZSCc/Or7m3lW1S1kaK1j1jSQVTJHiHbFOMkKsACAQCCMj07UCxyZfTyTXqzjSY5EVUDalUaM+E4G33U11zjhVSxAALHLEDc/P1rpQFFFFAUUUUBQaKKBES7mllnma86AhuREsRC6NIIGGB8RZ87YI8qg2XNF23QDAhGvHjMpKaWUFvDjuMAd/hTtPy/bPKJmhQygg68b5HY/MV7fg8OgKIk8LF1BGwc58Xz3/OgoeZ+ZVNsptZ1GuaOJpRv0w5+lv+RO29UfEON3VrcG3SV7hVmgwTp1/rNWqItgDyBG1MPLfLBjilW7EUrS6dZC4UhRgLpOwVfICre34BbIoVYUADhxt+0OzfMUFXyXxSWc3fWBUx3BRUJBKAIpxkbHcn+NM1cILRELFFCl21MQPpHGMn44AFd6AooooKDnyd0sLh42KuqZUg4IOR5iqvle6uW4jcrcaVxbwlURmZNy+Tv2J2pxdARggEehoEYznAz2zjeg9UUUUGVz3hxLKbhxxBbvSsIcgadeFQR5wUKbk486+2PE7zEGph0TxB11h26hGp8KQdtP/atMNnGX6hRdY/a0jV/HvXroL+6uxyNhsfX50HWiiigKSeM3Es15PF70bZLeFHUgLgs2cs2obquMYGO9O1VvFOAW1wQ08KSEDALDfHp8vhQIfFeartEvdGXEfR0zLpCpqAydJ3IPemrj3MqJb3LQOrzwxklRuQfl54PfFWz8IgIcGJCJMaxj6WnYZ9cVTcI5dkW5lmm6TKwZY1UY0KxyVx2Oe5JoFbjvFrmyj8F285ltXkywU6GXThhgDCnURg+lMPLnGria+ljlRo0W3idUJU5LMwLeHtnA2q5t+WbRFdVgjCuMMMbEeny+FTo7KMOZAgDlQpbG+kdhn0FBIooooCuN62I3I7hW7fKu1BFBmvKd/dtNw0TkaHt5CNLsS+AmC+ds/wDetKrwsSjGFG3bbt8vSvdAVnXMkitcXnvNw8JiiU2yrIUzkE6gAfG2sAY3/OtFrhPZxuQXRWK9iQCR8s0GT3XF7/3e+fIGlYC5LMHjJQE6ABj51rkB8I+Q/wBK+NApzlRhu+w3+frXSgKKKKBV5nnle7trVZmgjkSR3dcamKaQEBYEDuSdvKqReYLlJRHHILtRayMXTQg1KxAbfuRjG1PHE+Ew3ChZo1kAORqHY+o9K+W/B4ExoiRcJ0xgfsfu/Kgp+WOY0kt4BJKrXLQhyvmTpz29T6Us2PGbkQW157yzvcuQ0GBpUEMcKMagyYGc586Y/wBGWF5HIBELaLHTjVdJVgMajjuQNhnYDNW0PL9sshlWBA5zlgN/F3/jQJ/LHMl1NLw9ZVZVlilLMSuJSoGDgbjH+9aHUSHhcKdPTGg6QIjwPog9wPQVLoCiiigKzD+0bvUu46H9paNWtuoR1CNGO2jy+VafXPor+6O+ew7+vz+NB0ooooE3nV195tVuHZLMiQyEMVUuNOgMw7DGql/hF3dNLCtu+qMe9dNpi+lowy6ScbkjsCfKtPmhVhhlDD0IyPzoWJRjAAxsMDtQL3s6lduHW7SsWkK+IkkknJ9d6ZK8ogAwBgegr1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8" name="Picture 8" descr="https://encrypted-tbn1.gstatic.com/images?q=tbn:ANd9GcR-qzJoiBFwQnSCsmgFoeZeNGETHmQTXOAYUCN1CkonjMYO0y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9665" y="548957"/>
            <a:ext cx="4703809" cy="1333501"/>
          </a:xfrm>
          <a:prstGeom prst="rect">
            <a:avLst/>
          </a:prstGeom>
          <a:noFill/>
        </p:spPr>
      </p:pic>
      <p:sp>
        <p:nvSpPr>
          <p:cNvPr id="30730" name="AutoShape 10" descr="data:image/jpeg;base64,/9j/4AAQSkZJRgABAQAAAQABAAD/2wCEAAkGBw8NDw0NDQ0NDg8ODA0PDhANDRAQDg4OFBEWFhQXFBQYHCggGRwlGxQUIjEiJSkrOi4uFx81ODMsNygtLi0BCgoKDg0OGxAQGzQiICQzMjIsLy8sLC80Ly03LisvLC8sNSwyLDAsLDQvNC0sLCwvLDQsLCw0KywsLDAsLC0tMf/AABEIAMwA9gMBIgACEQEDEQH/xAAbAAEAAwEBAQEAAAAAAAAAAAAABAUGAwIBB//EAEgQAAIBAwMCBAMCCAkMAwEAAAECAwAEEQUSIRMxBiJBURQyYRVxIzNCUoGRk6EHFhdUVWLR0tQkNENTVnOClKKxs8FysuEl/8QAFwEBAQEBAAAAAAAAAAAAAAAAAAECA//EACcRAQACAQMCBQUBAAAAAAAAAAABEQISITEDQRMiUWGhUrHR8PEy/9oADAMBAAIRAxEAPwD9xpSlApSlApSlApSlApSlBn9Q1p4NQSApPJC1g0uyCAykSiYLuJAyODiqbSdau79re1W4ktmlk1uaSYQRfEJb2uodCKJEdSith0yzK3Ce7ZGv+AT4gXfm6gtzB38vTLh+3vkVXN4Yg2oI3nhkjnvJop4nAmje5laWYDIKshZvlYEeVeMqDQNBuputeWVxL12tTA0c5RUeSGVCVEgUBd4ZHyVABG3gVd1W2OjrbJKIZJOrNL1Zp5SJZZpQAoMmR22qq7V24AwMV1F6Y/LcqI/QSqcwN95/IPbhvcAFqCbSlKBSlKBSoWoava2pRbq7trdpDiMTzxxGQ+yhiM9x2qZmg+0pSgUpSgUpSgUpSgUpSgUpSgUpSgUpSgUpSgUpSgUpSgUpSgV8Ir7Sgh6OMW1sB6W8P/0FTKqdM1CMQQIpMriGJSsKlyrbBwxHCf8AERUrfcP8qRwDjmQ9WT6gopCj79x+6gmVEfUYslUJlYEgrCpkKt7MRwn/ABEV5+zlb8c0k/0lYdMj2MagIf0jNS0UKAqgAAYAAwAPoKDJxXdvZ3mqtqBWNrqWA27yoWWezFtGghjODuIkWcmMc/hM481S/CTG0sLWO5Dw8TmNZEYC3tjM7QRyHGEKxGNcMRyuPStHVLD4iie1s70RyhLyS1jRTt3oZ3CqW5xwTzgmguEYMAykEEAgg5BHuDXqsjda7ConuorO9S1hllWe+tjCsQMZKzS9IvulRCrAsUbsSoI5rQhp0GfJcJ3BUiOXbjjv5XJ98oKCbSo0V8jMEOY5DkBJVKMxAydueHx7qSKk0ClKUClKUClKUClKUClKUClKUClKUClKUClKUClKUClKUGXtPiLW1t7m1ja4j6CNcWikdRuMl7cngP7ocBvQq2S13o+rW99CtxayrLGxIyMhlYd1dTyrD1UgEV50L/NoR7KQPoAxArL+K/Dd1BM+r6GwjvcD4q1b/NtSRfR1yMSDnDce2RnNBt6VkfBn8IFnqqMpYWl3DkXNpcsEliYHDYzjcAeM9xxkDNaT7Rg/nEP7VP7aCVWIsPBQhtNMUW9st5bXNjJPKvciOUNKQ2MkkZ++tb9owfziH9qn9tPtGD+cQ/tU/toM0+l38drPpUK23TlFzHBdPMd0VtKzZLQ7PNIgkwADhsAkrkgXmpalb6ZbK87lY4xHDEoBeWZ8bUjjUcu5xwBVL4v8ZWWldO6nmR8W90sccTq0ksheEhVA7djye1QfBmj3V7Muuayu24ZT9n2Rz09Ogb12n/SsMZJ5A4OPlULu1iuJDb3V6ojka4BitgQy2kZjfAZhw8pHzMOBnavGWfQVEvzg2+eP8oX96MBUugUpSgUpSgUpSgUpSgUpSgUpSgUpSgUpSgUpSgUpSgj31yYULrFJM25FEcRjDsWYDgyMq8ZzyR2qB9rz/wBE6h+007/EVaSxhsZzwytx7g17oM3ouqziCMDS79gDIARJp+Pnb3uKttPv3mZ1ktLi2KqjDrtbtvBJHl6Uj9seuO478150L8Qo9pLhf1TOP/VTRGNxfnJUL9MAk/8Augw/i/8Ag20zVbyOe4jljleGXqvbOIzKUKBS4KkEgEjP3ZzgYrP5DNG/Pv8A/mE/uVpptdndpbq2sevbWjXULv8AEiO4mMb7ZuhDsIfa0bKNzpkqccYJn2HiKGeSZVaPpxwWs0UhlAE0c8ZdSARwMAe/egxX8hmjfn3/APzCf3KfyGaN+ff/APMJ/crf6BqPxtpaXmzp/FWsE+zdu2dSMNt3YGcZxnAqfQYDQv4INIsbiK7RbiV4W3xrcSq8YcdmKhRkjuPrW/pSg8SxK6lHVXVhhlYAqR9QaidGWHmJjKn+qlbzgf1JDz78Nn05UCp1KCov9dETxwR2t1c3DxdYwW4hDxRZxukaSRUXzAgDdkkHGcHHy18RwSm2RVmD3E9xBsdArwTQozyLKCeDhTjGQcgjIINcb22uIL1763gFyk9pDbzRCVI5kaGSV42TfhWB68gYEjG1cZ5qpTwtLLNBPdIh6up3V7cxxzMFgDWYt4lVhtLHEceT7lvTFBqLLUUnku4UDhrSdIZCwAVnaCOYFcHkbZVHOOQfvqZVF4b0c2cup4XbFcXsUsHnLkoLOCNskkn54371e0ClKUClKUClKUClKUClKUClKUClKUClKUCuF5dxwI0srBEXGTgk5JwAAOSSSAAOSSAK71W69bPJHE0SdRoLmGfp5A6oRuVBPG7BJGeMgcjvUnjZMpmI2c9BvIyDAC4kUyylJYZYXMbyswYK4BIG4AkdjwatqpE6lxdw3HQlhit7e4XMoUSSySmPyqoJOAIzknGTtxnmreGZZBlDnBwe4Kn2YHkH6GpjN8pjN8s79jXsCXNraTWy29xNdSpLKrme0Nw7SSBUHll87uVJK4yAQ2OfWneEreGSXdDBLF8NZW9uJY1keOOCIoASw+7tWkpWmlb4b09rOysrR2VntrO3gZkztZo41UkZ9OKsqUoFKUoFKUoFKUoFKUoFKUoFKUoFKUoFKUoFKUoFKUoFKUoFKUoFKUoFcJrZXO7JRwMB0OHA9vYjnsciu9KDhayMeor4LRvsJUYDeRWzjnHzY7+ld6jWvz3H+/X/AMMddpZVQbnZVUerEAfrNSEjh7pUb4rd+Ljd/wCsRsQfpbkj6qDTpyt80gjH5sQBI+hdu4+5RSy0TULqYzxWtuY0ZopJpJZUMgRFZVCqgYZYljznjaeDmvWkXkrtcQXGwy28iKXiUqksboGVgpJKnkgjJ5XPrX270sO0UsUskMsKuiyAiTdG5BZHD53DKqfcY4PcH1Z6YIlk/DStLNJ1JZjs3swUKMDG0KFAAGPT1OTWam2Ky1Wn0qNumTuqzD+p5JP1E7T9+R91eortGO3O1+fI4KOcd8A9x9RxWrbt3pSlVSlKUClKUClKUClKUClKUClKUClKUClKUClKUClKUClKUFI90UluepIYYfiY0EiAYDmCLiRmztBzgHHfjIJGbSK0jQ7guW/Pcl3x7bmycVws0DNeKwDK1wQysAQVMEYIIPcVRXc82jHftkuNNz5gMtPYD6erxfQ8r9wArneneeHKZ07zx9mrpXCyvIriNJoJFkjcZV0OQf8A9+ld66OsTZWQu7i6A1wQxwvGsr+eS6kjkj/yCAnYgiYHGc/MOSe3etfXH4aPEg6aYmJMo2jEpKhDv/O8qgc+gFZyxtjPGcuJZ7TYEupZluizdGC0EEZldQIXhVjKACPMX6i7u46fGOan+HG69ovVPXTq3CRvJ5zNAk7rC5J+bKKp3evf1rvqenW8oi61tbzBHREEsKOEViAQuRxx/wBqr9b1/pSJp9giTXrqMJ/obWP/AFkxHYAY8vc8e4zj/O8/1jbDef6l30/w+VhdmkETS9JiXRYxnzMT5lHGBg8nsDg4tqqItNFra3ALtLLJFK88746k0uwjJ9gOwUcAAAVb1vG+7pjfcpSlaaKUpQKUpQKUpQKUpQKUrP8AitJmEfTMuzp3GRClwzNcEKIR+BZWUfjPMTgHB4OCOnSw15xjdJM00FZVLRL6/wBSju2lIthbJbQrcSxKsEkIczAIwyxk6qbz26OBjnN9JatKfwrnp4H4JPKDwM9Rhy3OeBgEHkGvGo6JaXew3VpbzlFKoZoUcqp7qMjscDI7HFc1YjRtUvXn042+y8zZa4im6u3gSe2h1CCOCcusb72MYTnHIcnPPOj8CzSvb3DT8SfamqBlErSqhF3INquwBKjsOBwBwKvFtIgySCKMPHE0UbBAGSJipKKfRSUTj+qPavVvbRxBhFGkYaSSRgihQ0jsWdjj1JJJPqTQdaUpQKUpQR7+XpxSvu27I2Yt6KAMk1E/jDZfzy2/bJ/bXO61h47joiANEr2ySSmbDBp2ZU2x7fNggZyRw3Ge1W9BQ2Gv2Q65N5bDNxIR+GTtgD3+lTIdUt7iRYoZ4ZspIXRHV/LwOR7c/vrtpZysh97m5/dKw/8AVTKkcJHD891TRL3R5zdaMOpbzSKJrNjlFdjgFRkcZx2ORx3HA9fxk1/+hk/6v79be/8AkX/fQHk44Eqk/uBqRmuXhVPlmYcPAqfLlMR6bMB/GTXv6GT/AKv79P4ya/8A0Mn/AFf3634NfaeFl9U/H4Xwcvrn4/D84vdZ8QTp0k0xYWZl2yL3jORz5mI/XWp8JeG006I5bq3Mx33M7ZLSSHk8nnAJP6yfWr6lXHpVNzNrh0ay1TMzPu53MXUR0zjejLnvjIxXEXRTiYBPQODmJv0/kntwffAJqVXwjPBro60+0qj1mMK1lbKzww3F0yS9OR0JCwu6xqwOUBKD5cdiPWqvWWa1N1BbySlOjZTbGndjDK10EADkkqHAPHbyHjk5zOdMZdSmwpVDBcTtqESTIIl+z7lgiTmRGImhGSNowRn95q+rUTbWOVlKUqtFKwkvjR1tbvy3PxMWo3lvG66ddNbCOO+eJMzCPpfIACS3fvzVrbz3t813Lb3MdtHBczW1tG1uJBK8J2O05JDbS4YBU28KDk5wA01QLzU1imgg2s7zPg7e0SYbDufQErgDuTnHCsRG0XVJb60s7uKOKMXNrFM292fpO6glQoA3ge+VzXu/0qGTZcS2sFzcwbJEfpIshZCSAhbJHc4BPfHPrXTp6L8/CSta+EZyCMg8EHsRVfalpkWe3u2dJVDx9SKNk2ntwoVv0E5rri5X1t5fpteH9+X/AO1c1eLYmBxbsco2fh2PfAGTGT6kAEj3UepUkz6hM0jYWa2VgWQ/gpQ4UhgQx3BTwQDx7VW6TDLFLcN05XDNOzGZVR95nYoqNuIZNjd/QBfUlR0xwicZm+EX9Kh77k8dOBPZjK8hH3rsX/vXqKKbIMkyEA9o4dmfoSzN+7Fc1VEni2Fd8vw92bOORo5L4JH8KhVyjEgv1CgYEFwhXgnOATWhrEnSL1dOl0NLdCjW81nHemZekto4KBnjz1DKI2+UDBYfMAeNpGoCqByAoA9cjFB6pSlBxa2jYljGhJKEkqCSUOUP6D29q9XE6RI8srpHHGpd3kYKiIBklmPAAHrXSqLxjbvJbxlImnWG9sriWFBl5YYp0d9q/lFQN+38rZgcmg7+H9Rt51kSG4hlZZZpGWNwWVJZXaMle4BHY9jg47VbVlo7tbzULW4t4pxFa2d2LieW2mgBEpiKQqJFBc5QscA7dgBwWxWmhlWRQ6MrqezKQVP3EUgqmfukt3vplvxCyi1hNqtyEMWzL9YoG43Z2hvXGz0NVWndQz2HwzJs/wD7HwrThnU2nVh2bcEHb+bz8u36VtJYkfyuqsAQcMAQD6HBr2VGQcDIzg45Ge9c56d/vu5T0rn99bUnhgNnUOoUL/aMm4xghSejF2BJPbFXlfAoGcADJycDua+1vGKim8YqKKUpVaKUpQcrq2jmQxzRpIjYyrqGU4ORwfYgH9FcItLt0RolgjCO4dwFHncEEM3ufKOT7CplKlQlQ5mBC4l2r1AjIHx5gjEEjPsSq/qFdKUqqUpSgqD4eh+Gns98vTnubi4c7l3h5rlp2AO3GNzEDjt+uq7WtLijlXbe39oNSuhFLFaNF055zCxJLMjNESkJBaNl7A/NzWoqg8W6S94dORVkKR6kks7RTtBJHELeddyujK48zoPKc8+2aDsdWs7JZbcZiSxhtF2JGzALLlII4lXJdiU2hQM5wPWu2n61HPKbdo57ecR9URXEexniyFLoQSrAEqDg5G5cgZGc1N4XminupbVZHCS6TcQC7vJZzcNA8vWj6krs6+V/LngMR9atbdLm7vILuSzls47S2ukVLmSBp55ZjH26LuqoBH6tkkjjjJCsutR+xNRRJSRpurTkxuT5LLUiMup9klxu+j7zwCTW2rN+LNOg1azn065DQPOmIusoBSccxsjA7XIIBIVu2Qe9V3gG9v7Wwhh1xGSaNnijkG6V3t0IUPMVBC43AbieRgn1NXHGcpqBtaUNVGo+J9OteLnULKE8+WS5iVzj2XOTUFvSsqnjLT7+K5+CupJ/h3gWUWyyIxaRiEUSFRhTtbLKeADyK6SeL7Cw+FtdQ1CGO4ktY5d0gcRyD5S2/aFHmU98du1b0To1+9JbTVBtfwD9A8Rtlrc+i+rRfo7qPzcgDCZr3p+p290u+2uILhfzoJkkX9ak10u7fqoVyVYEMjjujjlWH6fT1GQeDWFd6VCGoqht4p8Rz3BZEjGWy6IzMQR+ThGIJx6dicVNqzExV9wpSlQKjPZLv6iFo3JBcxkASAY4dTw3AxnGQOxFSaUEGygCTXTLjDvGT59x37Oc85HBXj2xjip1QdPkUyXgVkYi4UkKwJH4GNeQO3KsOfY1OqRXZvOcpnze32KVEbUY8lYyZmBIIhG/DD0Zh5VP/wAiK+brh+yxwL/W/Cy49iowqn65aqwiatqkqT29naxRyTzRzTMZpGSKG3jKKzHCksxaRAFGM+Y5GOfejam8zXEFxEsVxbOiyLHIZInR13RyIxAOCMjBAwVYcgAnjqGkTNJb3VvcBbmCOWEtcRCSOe3kZGdHVCmDmNCGHbByDk160zSZYfiJpLhXurmRGkkSHbCqIu2ONYyxO0DJPmySzHIyAAuKVD+Ilj/Gxbx+fAd3HqWjPmH3Lvrtb3ccuQjglcbl7OmfzlPKn6EUHaleJpljVnkZURRlmdgqqPck9qRSq6h0ZXVhlWUhlI+hHei1NW90pSiFKUoFKUoFKUoPMiBgVZQysMEMAQR7EVWapo/XjEEcixRc5UxdQo2QUeEkjpuhGVIyAfTgVa0rWGc4ZaseR+aeIv4KDqd3cXF1q978PNJvS1TJWIccBnYjGe2FGK6af/ApokIxJFc3J957ll/8Wyv0elZFVoXhyy00OtjaQ2+8KHMa+Z9udu5jycZPf3NQ7/wxZXUrG+sre5ATMU08au8ce4kxljyACxI+jY/JydDWY8ZdLqab8Zt+A+Lf4nq4+H6vSb4fr542b+27jf0/XFBEf+DbQn2yrYQrggq8E80XOeMNG49at7Lw7FbHEF1fpxwr301wAPos5cCsV4hEOdRGmdIW/V8P9XogGzGo/aidghAMmzp7wMHHTzWmsluBq6/FSW7t9ky7Ph4XjwPiI853O2fT2oL64seo1qxkYm2naXJC5kJgliwcYA/G54HpX349FbbKGhO7CmUAI/OBtcErk+gJz9Kl18ZQQQQCCMEEZBFWcpmonsPtKhpaCHLRF1VQx6KkGNuOAqkHZ9y4/TWMWeddKg1z4y5e7e2trt4+qTay9Qqxtlt87Bnf01YDdnaSxOcwb+ok2pQpIIS+6Ulcxxq0kihjwWVQSq/1jgfWuc+ntKzGWeUx5G2KJuimB+cy+dj3/KAPtUm2to4VCQxpEgJIWNAq5PfgUFdBHJG8jy9CFpG6UBVt0YXexAC4XzMCSee/3cy/s5G/HM8/uJmBQj6xqAh+/Ga73VskyPFKivG6lXVhlWBrDah4guPD0iJqPVu9KkYLDfYaS5syeyXPrIvs/c+u41Iim885zm5b1QAAAAABgAdgK+1wsbyK5jSeCVJYpF3JJGwZGH0IrvVYKxF1rl3HJr6Ja3dysEwEMsUtqqWwOnQPgCSVW4ZmbgH5q29Q10yEfFYj/wA8bdc+ZvwjdFYvfy+RFHGO3vQZnRTLqLuk91dRpa2mn7EgmaF5ZJbcSNO7r5mGTtAPGY3yD6WXhpzeW2brbPJBd31ss+0I8gguZIVkBXG1iEGSuBnOMDiumqaDaMIWMUqtGsFsr291cW0vQ3hVR5ImDOg3E7WJHJ981VeJfFdtoy2+m2VuLi9kVYrKwtgF2jspkPaNB7nvg+gJAXWpQqkbRtMzg7ZEjmlZSqwssjESIOpxgcknnA9cGdp8TxxqsjbmBbncz4BYlV3HlsAgbjycZPeqOz0qS3tLqa8mWe+uYHFxLnbEpKkJDCD8kalsAepJY8sa0UUquodGDKwyGUggj6GpUXbpqy8PT2v5e6UpVcylKUClKUClKUClKUClKUCvjKCCCAQRggjIIr7Sg8LEoUIFUKMYUKAo5z2++vW0ZzgZxjOOcV9pQKUpQKp08MWSyiYQHIl6yxmaY2yz7t3UW3LdIPu824LnPOc1cUoFKUoFcL6ziuIpIJ41lilQpIjjKsp7g13pQYbQfAlvo0F1DbtdTLc3JkUMd6W3kZY/wW4ByM43dydhPy5ELxT/AAh3umXAtE0G5vdsELNLFNJs3sgLLkQtnB4zmt3qakouAT/lFqeBngXCE1LqVvbc5zOEY+j8i/lg1D/Za+/bTf4en8sGof7LX37ab/D1+u0qsMRpWu3+s2DTpYPYuJpUeCa4kSZwioybW6Q4JbngfLjPJxcaZ4Qsra+utUjiPxV0B1GZi6ofy+nn5d3Gfu4xzV/SpW9umXUvCMa4v5RNUtTNHtXuJInALsgOxw2Cy8jt3Fc7BhCscEsg6p3soJYggszBFkYDeVHGe5AyRzU+vE0SyKUdVdT3VgCp+8Glb2niTo0drt7pWd155YjYWcFxLEL29aJpjtklhiS3lmZY2cHlujjLbiAzY7DFR4gv7nT/AIu3juJ5wbGO6hL9Np4HW5SN034GQ4cbd3Yq/OMAVhuaVlrbWribU7eB7W7s4jpt9KUuWtWEsiT2qqy9GV/lDuOcfP6+ig1NKUoFKUoFKUoFKUoFKUoFKUoFKUoFKUoFKUoFKUoMxPbi81O4t7l5elb2NrJbwpNJEjmV5hLIQhG8jZGoznb9N1Udnf3Yns47Yi7WK71mCE3N5JGs0ERjALyhHLlG3RgkEnYSTnJO21LSLa72fFW0M/TLGMyxqxTcMNtJ5GRwfeukWnwJ0dkESfDoUgCRqohQgAqgA8owoGB7CgovBdxPI+r/ABIVJE1cr00naaOJfgrUhUdlXjkn5Ryx++tNXKG2jjMjRoqGWTqSlVAMkm1V3N7naqjPsorrQKUpQKUpQRNS06K6j6U6ll3K6lXaORHU5VkdSGRh6EEGoUfhq1CToySyG46fXkmuJpZpBGcovUZiwUHJCggDJ45ObilBGexjaaO5K5ljhlhRtx4jkaNnGM45MSc/T60qT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32" name="AutoShape 12" descr="data:image/jpeg;base64,/9j/4AAQSkZJRgABAQAAAQABAAD/2wCEAAkGBw8NDw0NDQ0NDg8ODA0PDhANDRAQDg4OFBEWFhQXFBQYHCggGRwlGxQUIjEiJSkrOi4uFx81ODMsNygtLi0BCgoKDg0OGxAQGzQiICQzMjIsLy8sLC80Ly03LisvLC8sNSwyLDAsLDQvNC0sLCwvLDQsLCw0KywsLDAsLC0tMf/AABEIAMwA9gMBIgACEQEDEQH/xAAbAAEAAwEBAQEAAAAAAAAAAAAABAUGAwIBB//EAEgQAAIBAwMCBAMCCAkMAwEAAAECAwAEEQUSIRMxBiJBURQyYRVxIzNCUoGRk6EHFhdUVWLR0tQkNENTVnOClKKxs8FysuEl/8QAFwEBAQEBAAAAAAAAAAAAAAAAAAECA//EACcRAQACAQMCBQUBAAAAAAAAAAABEQISITEDQRMiUWGhUrHR8PEy/9oADAMBAAIRAxEAPwD9xpSlApSlApSlApSlApSlBn9Q1p4NQSApPJC1g0uyCAykSiYLuJAyODiqbSdau79re1W4ktmlk1uaSYQRfEJb2uodCKJEdSith0yzK3Ce7ZGv+AT4gXfm6gtzB38vTLh+3vkVXN4Yg2oI3nhkjnvJop4nAmje5laWYDIKshZvlYEeVeMqDQNBuputeWVxL12tTA0c5RUeSGVCVEgUBd4ZHyVABG3gVd1W2OjrbJKIZJOrNL1Zp5SJZZpQAoMmR22qq7V24AwMV1F6Y/LcqI/QSqcwN95/IPbhvcAFqCbSlKBSlKBSoWoava2pRbq7trdpDiMTzxxGQ+yhiM9x2qZmg+0pSgUpSgUpSgUpSgUpSgUpSgUpSgUpSgUpSgUpSgUpSgUpSgV8Ir7Sgh6OMW1sB6W8P/0FTKqdM1CMQQIpMriGJSsKlyrbBwxHCf8AERUrfcP8qRwDjmQ9WT6gopCj79x+6gmVEfUYslUJlYEgrCpkKt7MRwn/ABEV5+zlb8c0k/0lYdMj2MagIf0jNS0UKAqgAAYAAwAPoKDJxXdvZ3mqtqBWNrqWA27yoWWezFtGghjODuIkWcmMc/hM481S/CTG0sLWO5Dw8TmNZEYC3tjM7QRyHGEKxGNcMRyuPStHVLD4iie1s70RyhLyS1jRTt3oZ3CqW5xwTzgmguEYMAykEEAgg5BHuDXqsjda7ConuorO9S1hllWe+tjCsQMZKzS9IvulRCrAsUbsSoI5rQhp0GfJcJ3BUiOXbjjv5XJ98oKCbSo0V8jMEOY5DkBJVKMxAydueHx7qSKk0ClKUClKUClKUClKUClKUClKUClKUClKUClKUClKUClKUGXtPiLW1t7m1ja4j6CNcWikdRuMl7cngP7ocBvQq2S13o+rW99CtxayrLGxIyMhlYd1dTyrD1UgEV50L/NoR7KQPoAxArL+K/Dd1BM+r6GwjvcD4q1b/NtSRfR1yMSDnDce2RnNBt6VkfBn8IFnqqMpYWl3DkXNpcsEliYHDYzjcAeM9xxkDNaT7Rg/nEP7VP7aCVWIsPBQhtNMUW9st5bXNjJPKvciOUNKQ2MkkZ++tb9owfziH9qn9tPtGD+cQ/tU/toM0+l38drPpUK23TlFzHBdPMd0VtKzZLQ7PNIgkwADhsAkrkgXmpalb6ZbK87lY4xHDEoBeWZ8bUjjUcu5xwBVL4v8ZWWldO6nmR8W90sccTq0ksheEhVA7djye1QfBmj3V7Muuayu24ZT9n2Rz09Ogb12n/SsMZJ5A4OPlULu1iuJDb3V6ojka4BitgQy2kZjfAZhw8pHzMOBnavGWfQVEvzg2+eP8oX96MBUugUpSgUpSgUpSgUpSgUpSgUpSgUpSgUpSgUpSgUpSgj31yYULrFJM25FEcRjDsWYDgyMq8ZzyR2qB9rz/wBE6h+007/EVaSxhsZzwytx7g17oM3ouqziCMDS79gDIARJp+Pnb3uKttPv3mZ1ktLi2KqjDrtbtvBJHl6Uj9seuO478150L8Qo9pLhf1TOP/VTRGNxfnJUL9MAk/8Augw/i/8Ag20zVbyOe4jljleGXqvbOIzKUKBS4KkEgEjP3ZzgYrP5DNG/Pv8A/mE/uVpptdndpbq2sevbWjXULv8AEiO4mMb7ZuhDsIfa0bKNzpkqccYJn2HiKGeSZVaPpxwWs0UhlAE0c8ZdSARwMAe/egxX8hmjfn3/APzCf3KfyGaN+ff/APMJ/crf6BqPxtpaXmzp/FWsE+zdu2dSMNt3YGcZxnAqfQYDQv4INIsbiK7RbiV4W3xrcSq8YcdmKhRkjuPrW/pSg8SxK6lHVXVhhlYAqR9QaidGWHmJjKn+qlbzgf1JDz78Nn05UCp1KCov9dETxwR2t1c3DxdYwW4hDxRZxukaSRUXzAgDdkkHGcHHy18RwSm2RVmD3E9xBsdArwTQozyLKCeDhTjGQcgjIINcb22uIL1763gFyk9pDbzRCVI5kaGSV42TfhWB68gYEjG1cZ5qpTwtLLNBPdIh6up3V7cxxzMFgDWYt4lVhtLHEceT7lvTFBqLLUUnku4UDhrSdIZCwAVnaCOYFcHkbZVHOOQfvqZVF4b0c2cup4XbFcXsUsHnLkoLOCNskkn54371e0ClKUClKUClKUClKUClKUClKUClKUClKUCuF5dxwI0srBEXGTgk5JwAAOSSSAAOSSAK71W69bPJHE0SdRoLmGfp5A6oRuVBPG7BJGeMgcjvUnjZMpmI2c9BvIyDAC4kUyylJYZYXMbyswYK4BIG4AkdjwatqpE6lxdw3HQlhit7e4XMoUSSySmPyqoJOAIzknGTtxnmreGZZBlDnBwe4Kn2YHkH6GpjN8pjN8s79jXsCXNraTWy29xNdSpLKrme0Nw7SSBUHll87uVJK4yAQ2OfWneEreGSXdDBLF8NZW9uJY1keOOCIoASw+7tWkpWmlb4b09rOysrR2VntrO3gZkztZo41UkZ9OKsqUoFKUoFKUoFKUoFKUoFKUoFKUoFKUoFKUoFKUoFKUoFKUoFKUoFKUoFcJrZXO7JRwMB0OHA9vYjnsciu9KDhayMeor4LRvsJUYDeRWzjnHzY7+ld6jWvz3H+/X/AMMddpZVQbnZVUerEAfrNSEjh7pUb4rd+Ljd/wCsRsQfpbkj6qDTpyt80gjH5sQBI+hdu4+5RSy0TULqYzxWtuY0ZopJpJZUMgRFZVCqgYZYljznjaeDmvWkXkrtcQXGwy28iKXiUqksboGVgpJKnkgjJ5XPrX270sO0UsUskMsKuiyAiTdG5BZHD53DKqfcY4PcH1Z6YIlk/DStLNJ1JZjs3swUKMDG0KFAAGPT1OTWam2Ky1Wn0qNumTuqzD+p5JP1E7T9+R91eortGO3O1+fI4KOcd8A9x9RxWrbt3pSlVSlKUClKUClKUClKUClKUClKUClKUClKUClKUClKUClKUFI90UluepIYYfiY0EiAYDmCLiRmztBzgHHfjIJGbSK0jQ7guW/Pcl3x7bmycVws0DNeKwDK1wQysAQVMEYIIPcVRXc82jHftkuNNz5gMtPYD6erxfQ8r9wArneneeHKZ07zx9mrpXCyvIriNJoJFkjcZV0OQf8A9+ld66OsTZWQu7i6A1wQxwvGsr+eS6kjkj/yCAnYgiYHGc/MOSe3etfXH4aPEg6aYmJMo2jEpKhDv/O8qgc+gFZyxtjPGcuJZ7TYEupZluizdGC0EEZldQIXhVjKACPMX6i7u46fGOan+HG69ovVPXTq3CRvJ5zNAk7rC5J+bKKp3evf1rvqenW8oi61tbzBHREEsKOEViAQuRxx/wBqr9b1/pSJp9giTXrqMJ/obWP/AFkxHYAY8vc8e4zj/O8/1jbDef6l30/w+VhdmkETS9JiXRYxnzMT5lHGBg8nsDg4tqqItNFra3ALtLLJFK88746k0uwjJ9gOwUcAAAVb1vG+7pjfcpSlaaKUpQKUpQKUpQKUpQKUrP8AitJmEfTMuzp3GRClwzNcEKIR+BZWUfjPMTgHB4OCOnSw15xjdJM00FZVLRL6/wBSju2lIthbJbQrcSxKsEkIczAIwyxk6qbz26OBjnN9JatKfwrnp4H4JPKDwM9Rhy3OeBgEHkGvGo6JaXew3VpbzlFKoZoUcqp7qMjscDI7HFc1YjRtUvXn042+y8zZa4im6u3gSe2h1CCOCcusb72MYTnHIcnPPOj8CzSvb3DT8SfamqBlErSqhF3INquwBKjsOBwBwKvFtIgySCKMPHE0UbBAGSJipKKfRSUTj+qPavVvbRxBhFGkYaSSRgihQ0jsWdjj1JJJPqTQdaUpQKUpQR7+XpxSvu27I2Yt6KAMk1E/jDZfzy2/bJ/bXO61h47joiANEr2ySSmbDBp2ZU2x7fNggZyRw3Ge1W9BQ2Gv2Q65N5bDNxIR+GTtgD3+lTIdUt7iRYoZ4ZspIXRHV/LwOR7c/vrtpZysh97m5/dKw/8AVTKkcJHD891TRL3R5zdaMOpbzSKJrNjlFdjgFRkcZx2ORx3HA9fxk1/+hk/6v79be/8AkX/fQHk44Eqk/uBqRmuXhVPlmYcPAqfLlMR6bMB/GTXv6GT/AKv79P4ya/8A0Mn/AFf3634NfaeFl9U/H4Xwcvrn4/D84vdZ8QTp0k0xYWZl2yL3jORz5mI/XWp8JeG006I5bq3Mx33M7ZLSSHk8nnAJP6yfWr6lXHpVNzNrh0ay1TMzPu53MXUR0zjejLnvjIxXEXRTiYBPQODmJv0/kntwffAJqVXwjPBro60+0qj1mMK1lbKzww3F0yS9OR0JCwu6xqwOUBKD5cdiPWqvWWa1N1BbySlOjZTbGndjDK10EADkkqHAPHbyHjk5zOdMZdSmwpVDBcTtqESTIIl+z7lgiTmRGImhGSNowRn95q+rUTbWOVlKUqtFKwkvjR1tbvy3PxMWo3lvG66ddNbCOO+eJMzCPpfIACS3fvzVrbz3t813Lb3MdtHBczW1tG1uJBK8J2O05JDbS4YBU28KDk5wA01QLzU1imgg2s7zPg7e0SYbDufQErgDuTnHCsRG0XVJb60s7uKOKMXNrFM292fpO6glQoA3ge+VzXu/0qGTZcS2sFzcwbJEfpIshZCSAhbJHc4BPfHPrXTp6L8/CSta+EZyCMg8EHsRVfalpkWe3u2dJVDx9SKNk2ntwoVv0E5rri5X1t5fpteH9+X/AO1c1eLYmBxbsco2fh2PfAGTGT6kAEj3UepUkz6hM0jYWa2VgWQ/gpQ4UhgQx3BTwQDx7VW6TDLFLcN05XDNOzGZVR95nYoqNuIZNjd/QBfUlR0xwicZm+EX9Kh77k8dOBPZjK8hH3rsX/vXqKKbIMkyEA9o4dmfoSzN+7Fc1VEni2Fd8vw92bOORo5L4JH8KhVyjEgv1CgYEFwhXgnOATWhrEnSL1dOl0NLdCjW81nHemZekto4KBnjz1DKI2+UDBYfMAeNpGoCqByAoA9cjFB6pSlBxa2jYljGhJKEkqCSUOUP6D29q9XE6RI8srpHHGpd3kYKiIBklmPAAHrXSqLxjbvJbxlImnWG9sriWFBl5YYp0d9q/lFQN+38rZgcmg7+H9Rt51kSG4hlZZZpGWNwWVJZXaMle4BHY9jg47VbVlo7tbzULW4t4pxFa2d2LieW2mgBEpiKQqJFBc5QscA7dgBwWxWmhlWRQ6MrqezKQVP3EUgqmfukt3vplvxCyi1hNqtyEMWzL9YoG43Z2hvXGz0NVWndQz2HwzJs/wD7HwrThnU2nVh2bcEHb+bz8u36VtJYkfyuqsAQcMAQD6HBr2VGQcDIzg45Ge9c56d/vu5T0rn99bUnhgNnUOoUL/aMm4xghSejF2BJPbFXlfAoGcADJycDua+1vGKim8YqKKUpVaKUpQcrq2jmQxzRpIjYyrqGU4ORwfYgH9FcItLt0RolgjCO4dwFHncEEM3ufKOT7CplKlQlQ5mBC4l2r1AjIHx5gjEEjPsSq/qFdKUqqUpSgqD4eh+Gns98vTnubi4c7l3h5rlp2AO3GNzEDjt+uq7WtLijlXbe39oNSuhFLFaNF055zCxJLMjNESkJBaNl7A/NzWoqg8W6S94dORVkKR6kks7RTtBJHELeddyujK48zoPKc8+2aDsdWs7JZbcZiSxhtF2JGzALLlII4lXJdiU2hQM5wPWu2n61HPKbdo57ecR9URXEexniyFLoQSrAEqDg5G5cgZGc1N4XminupbVZHCS6TcQC7vJZzcNA8vWj6krs6+V/LngMR9atbdLm7vILuSzls47S2ukVLmSBp55ZjH26LuqoBH6tkkjjjJCsutR+xNRRJSRpurTkxuT5LLUiMup9klxu+j7zwCTW2rN+LNOg1azn065DQPOmIusoBSccxsjA7XIIBIVu2Qe9V3gG9v7Wwhh1xGSaNnijkG6V3t0IUPMVBC43AbieRgn1NXHGcpqBtaUNVGo+J9OteLnULKE8+WS5iVzj2XOTUFvSsqnjLT7+K5+CupJ/h3gWUWyyIxaRiEUSFRhTtbLKeADyK6SeL7Cw+FtdQ1CGO4ktY5d0gcRyD5S2/aFHmU98du1b0To1+9JbTVBtfwD9A8Rtlrc+i+rRfo7qPzcgDCZr3p+p290u+2uILhfzoJkkX9ak10u7fqoVyVYEMjjujjlWH6fT1GQeDWFd6VCGoqht4p8Rz3BZEjGWy6IzMQR+ThGIJx6dicVNqzExV9wpSlQKjPZLv6iFo3JBcxkASAY4dTw3AxnGQOxFSaUEGygCTXTLjDvGT59x37Oc85HBXj2xjip1QdPkUyXgVkYi4UkKwJH4GNeQO3KsOfY1OqRXZvOcpnze32KVEbUY8lYyZmBIIhG/DD0Zh5VP/wAiK+brh+yxwL/W/Cy49iowqn65aqwiatqkqT29naxRyTzRzTMZpGSKG3jKKzHCksxaRAFGM+Y5GOfejam8zXEFxEsVxbOiyLHIZInR13RyIxAOCMjBAwVYcgAnjqGkTNJb3VvcBbmCOWEtcRCSOe3kZGdHVCmDmNCGHbByDk160zSZYfiJpLhXurmRGkkSHbCqIu2ONYyxO0DJPmySzHIyAAuKVD+Ilj/Gxbx+fAd3HqWjPmH3Lvrtb3ccuQjglcbl7OmfzlPKn6EUHaleJpljVnkZURRlmdgqqPck9qRSq6h0ZXVhlWUhlI+hHei1NW90pSiFKUoFKUoFKUoPMiBgVZQysMEMAQR7EVWapo/XjEEcixRc5UxdQo2QUeEkjpuhGVIyAfTgVa0rWGc4ZaseR+aeIv4KDqd3cXF1q978PNJvS1TJWIccBnYjGe2FGK6af/ApokIxJFc3J957ll/8Wyv0elZFVoXhyy00OtjaQ2+8KHMa+Z9udu5jycZPf3NQ7/wxZXUrG+sre5ATMU08au8ce4kxljyACxI+jY/JydDWY8ZdLqab8Zt+A+Lf4nq4+H6vSb4fr542b+27jf0/XFBEf+DbQn2yrYQrggq8E80XOeMNG49at7Lw7FbHEF1fpxwr301wAPos5cCsV4hEOdRGmdIW/V8P9XogGzGo/aidghAMmzp7wMHHTzWmsluBq6/FSW7t9ky7Ph4XjwPiI853O2fT2oL64seo1qxkYm2naXJC5kJgliwcYA/G54HpX349FbbKGhO7CmUAI/OBtcErk+gJz9Kl18ZQQQQCCMEEZBFWcpmonsPtKhpaCHLRF1VQx6KkGNuOAqkHZ9y4/TWMWeddKg1z4y5e7e2trt4+qTay9Qqxtlt87Bnf01YDdnaSxOcwb+ok2pQpIIS+6Ulcxxq0kihjwWVQSq/1jgfWuc+ntKzGWeUx5G2KJuimB+cy+dj3/KAPtUm2to4VCQxpEgJIWNAq5PfgUFdBHJG8jy9CFpG6UBVt0YXexAC4XzMCSee/3cy/s5G/HM8/uJmBQj6xqAh+/Ga73VskyPFKivG6lXVhlWBrDah4guPD0iJqPVu9KkYLDfYaS5syeyXPrIvs/c+u41Iim885zm5b1QAAAAABgAdgK+1wsbyK5jSeCVJYpF3JJGwZGH0IrvVYKxF1rl3HJr6Ja3dysEwEMsUtqqWwOnQPgCSVW4ZmbgH5q29Q10yEfFYj/wA8bdc+ZvwjdFYvfy+RFHGO3vQZnRTLqLuk91dRpa2mn7EgmaF5ZJbcSNO7r5mGTtAPGY3yD6WXhpzeW2brbPJBd31ss+0I8gguZIVkBXG1iEGSuBnOMDiumqaDaMIWMUqtGsFsr291cW0vQ3hVR5ImDOg3E7WJHJ981VeJfFdtoy2+m2VuLi9kVYrKwtgF2jspkPaNB7nvg+gJAXWpQqkbRtMzg7ZEjmlZSqwssjESIOpxgcknnA9cGdp8TxxqsjbmBbncz4BYlV3HlsAgbjycZPeqOz0qS3tLqa8mWe+uYHFxLnbEpKkJDCD8kalsAepJY8sa0UUquodGDKwyGUggj6GpUXbpqy8PT2v5e6UpVcylKUClKUClKUClKUClKUCvjKCCCAQRggjIIr7Sg8LEoUIFUKMYUKAo5z2++vW0ZzgZxjOOcV9pQKUpQKp08MWSyiYQHIl6yxmaY2yz7t3UW3LdIPu824LnPOc1cUoFKUoFcL6ziuIpIJ41lilQpIjjKsp7g13pQYbQfAlvo0F1DbtdTLc3JkUMd6W3kZY/wW4ByM43dydhPy5ELxT/AAh3umXAtE0G5vdsELNLFNJs3sgLLkQtnB4zmt3qakouAT/lFqeBngXCE1LqVvbc5zOEY+j8i/lg1D/Za+/bTf4en8sGof7LX37ab/D1+u0qsMRpWu3+s2DTpYPYuJpUeCa4kSZwioybW6Q4JbngfLjPJxcaZ4Qsra+utUjiPxV0B1GZi6ofy+nn5d3Gfu4xzV/SpW9umXUvCMa4v5RNUtTNHtXuJInALsgOxw2Cy8jt3Fc7BhCscEsg6p3soJYggszBFkYDeVHGe5AyRzU+vE0SyKUdVdT3VgCp+8Glb2niTo0drt7pWd155YjYWcFxLEL29aJpjtklhiS3lmZY2cHlujjLbiAzY7DFR4gv7nT/AIu3juJ5wbGO6hL9Np4HW5SN034GQ4cbd3Yq/OMAVhuaVlrbWribU7eB7W7s4jpt9KUuWtWEsiT2qqy9GV/lDuOcfP6+ig1NKUoFKUoFKUoFKUoFKUoFKUoFKUoFKUoFKUoFKUoMxPbi81O4t7l5elb2NrJbwpNJEjmV5hLIQhG8jZGoznb9N1Udnf3Yns47Yi7WK71mCE3N5JGs0ERjALyhHLlG3RgkEnYSTnJO21LSLa72fFW0M/TLGMyxqxTcMNtJ5GRwfeukWnwJ0dkESfDoUgCRqohQgAqgA8owoGB7CgovBdxPI+r/ABIVJE1cr00naaOJfgrUhUdlXjkn5Ryx++tNXKG2jjMjRoqGWTqSlVAMkm1V3N7naqjPsorrQKUpQKUpQRNS06K6j6U6ll3K6lXaORHU5VkdSGRh6EEGoUfhq1CToySyG46fXkmuJpZpBGcovUZiwUHJCggDJ45ObilBGexjaaO5K5ljhlhRtx4jkaNnGM45MSc/T60qT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34" name="Picture 14" descr="http://www.valosun.com/resources/upload/foto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7768" y="496389"/>
            <a:ext cx="2171898" cy="180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93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9937" y="452846"/>
            <a:ext cx="9875520" cy="1356360"/>
          </a:xfrm>
        </p:spPr>
        <p:txBody>
          <a:bodyPr/>
          <a:lstStyle/>
          <a:p>
            <a:r>
              <a:rPr lang="cs-CZ" b="1" dirty="0" smtClean="0"/>
              <a:t>Chemická struktura</a:t>
            </a:r>
            <a:endParaRPr lang="cs-CZ" b="1" dirty="0"/>
          </a:p>
        </p:txBody>
      </p:sp>
      <p:pic>
        <p:nvPicPr>
          <p:cNvPr id="1030" name="Picture 6" descr="http://upload.wikimedia.org/wikipedia/commons/thumb/2/29/Inulin_strukturformel.png/250px-Inulin_strukturforme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62" y="2375858"/>
            <a:ext cx="3487421" cy="29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empoint.cz/data/imgs/01303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436687"/>
            <a:ext cx="7072991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0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Regulace digesce a absorpce sacharidů v tenkém střevě</a:t>
            </a:r>
          </a:p>
          <a:p>
            <a:r>
              <a:rPr lang="cs-CZ" sz="2800" b="1" dirty="0" smtClean="0"/>
              <a:t>Regulace absorpce tuků (cholesterol)</a:t>
            </a:r>
          </a:p>
          <a:p>
            <a:r>
              <a:rPr lang="cs-CZ" sz="2800" b="1" dirty="0" smtClean="0"/>
              <a:t>Vazba žlučových kyselin</a:t>
            </a:r>
          </a:p>
          <a:p>
            <a:r>
              <a:rPr lang="cs-CZ" sz="2800" b="1" dirty="0" smtClean="0"/>
              <a:t>Vazba vody→ zvětšení střevního obsahu</a:t>
            </a:r>
          </a:p>
          <a:p>
            <a:r>
              <a:rPr lang="cs-CZ" sz="2800" b="1" dirty="0" smtClean="0"/>
              <a:t>Potrava pro mikroflóru tlustého střeva→ přeměna na MK(snížení pH)→ energie pro </a:t>
            </a:r>
            <a:r>
              <a:rPr lang="cs-CZ" sz="2800" b="1" dirty="0" err="1" smtClean="0"/>
              <a:t>enterocyty</a:t>
            </a:r>
            <a:endParaRPr lang="cs-CZ" sz="2800" b="1" dirty="0" smtClean="0"/>
          </a:p>
          <a:p>
            <a:r>
              <a:rPr lang="cs-CZ" sz="2800" b="1" dirty="0" smtClean="0"/>
              <a:t>Zvětšení obsahu tlustého střeva → zředění toxických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175154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TC103457444[[fn=Základna]]</Template>
  <TotalTime>744</TotalTime>
  <Words>2095</Words>
  <Application>Microsoft Office PowerPoint</Application>
  <PresentationFormat>Širokoúhlá obrazovka</PresentationFormat>
  <Paragraphs>396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Calibri</vt:lpstr>
      <vt:lpstr>Corbel</vt:lpstr>
      <vt:lpstr>Times New Roman</vt:lpstr>
      <vt:lpstr>Základ</vt:lpstr>
      <vt:lpstr>Vláknina </vt:lpstr>
      <vt:lpstr>Definice </vt:lpstr>
      <vt:lpstr>NAŘÍZENÍ EVROPSKÉHO PARLAMENTU A RADY (EU) č. 1169/2011 ze dne 25. října 2011</vt:lpstr>
      <vt:lpstr>Prezentace aplikace PowerPoint</vt:lpstr>
      <vt:lpstr>Prezentace aplikace PowerPoint</vt:lpstr>
      <vt:lpstr>Dělení</vt:lpstr>
      <vt:lpstr>Vláknina</vt:lpstr>
      <vt:lpstr>Chemická struktura</vt:lpstr>
      <vt:lpstr>Funkce </vt:lpstr>
      <vt:lpstr>Prezentace aplikace PowerPoint</vt:lpstr>
      <vt:lpstr>Fyziologické účinky</vt:lpstr>
      <vt:lpstr>Horní část trávicího traktu</vt:lpstr>
      <vt:lpstr>Tenké střevo</vt:lpstr>
      <vt:lpstr>Tlusté střevo</vt:lpstr>
      <vt:lpstr>Prezentace aplikace PowerPoint</vt:lpstr>
      <vt:lpstr>Preventivní účinky</vt:lpstr>
      <vt:lpstr>KVO</vt:lpstr>
      <vt:lpstr>Zdroje vlákniny</vt:lpstr>
      <vt:lpstr>Obiloviny a výrobky z nich</vt:lpstr>
      <vt:lpstr>Obiloviny a výrobky z nich</vt:lpstr>
      <vt:lpstr>Zelenina</vt:lpstr>
      <vt:lpstr>Zelenina</vt:lpstr>
      <vt:lpstr>Luštěniny</vt:lpstr>
      <vt:lpstr>Luštěniny</vt:lpstr>
      <vt:lpstr>Ovoce</vt:lpstr>
      <vt:lpstr>Ovoce</vt:lpstr>
      <vt:lpstr>Ořechy a semena</vt:lpstr>
      <vt:lpstr>Ořechy a semena</vt:lpstr>
      <vt:lpstr>Prezentace aplikace PowerPoint</vt:lpstr>
      <vt:lpstr>Doporučený denní příjem - dospělí</vt:lpstr>
      <vt:lpstr>Doporučený denní příjem – děti</vt:lpstr>
      <vt:lpstr>EFSA</vt:lpstr>
      <vt:lpstr>DACH</vt:lpstr>
      <vt:lpstr>Společnost pro výživu</vt:lpstr>
      <vt:lpstr>Značení potravin  NAŘÍZENÍ EVROPSKÉHO PARLAMENTU A RADY (ES) č. 1924/2006 ze dne 20. prosince 2006 o výživových a zdravotních tvrzeních při označování potravin.</vt:lpstr>
      <vt:lpstr>Schválená zdravotní tvrzení  NAŘÍZENÍ KOMISE (EU) č. 432/2012 ze dne 16. května 2012, kterým se zřizuje seznam schválených zdravotních tvrzení při označování potravin jiných než  tvrzení o snížení rizika onemocnění a o vývoji a zdraví dětí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pozornost!</vt:lpstr>
      <vt:lpstr>Odkazy: Zdravotní tvrzení</vt:lpstr>
      <vt:lpstr>Zdroje a použitá literatura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Vláknina</dc:title>
  <dc:creator>Pavla Perglová</dc:creator>
  <cp:lastModifiedBy>Halina Matějová</cp:lastModifiedBy>
  <cp:revision>125</cp:revision>
  <dcterms:created xsi:type="dcterms:W3CDTF">2014-10-23T11:12:19Z</dcterms:created>
  <dcterms:modified xsi:type="dcterms:W3CDTF">2014-12-30T14:39:07Z</dcterms:modified>
</cp:coreProperties>
</file>