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6" r:id="rId8"/>
    <p:sldId id="260" r:id="rId9"/>
    <p:sldId id="262" r:id="rId10"/>
    <p:sldId id="267" r:id="rId11"/>
    <p:sldId id="264" r:id="rId12"/>
    <p:sldId id="274" r:id="rId13"/>
    <p:sldId id="275" r:id="rId14"/>
    <p:sldId id="276" r:id="rId15"/>
    <p:sldId id="277" r:id="rId16"/>
    <p:sldId id="263" r:id="rId17"/>
    <p:sldId id="269" r:id="rId18"/>
    <p:sldId id="268" r:id="rId19"/>
    <p:sldId id="270" r:id="rId20"/>
    <p:sldId id="271" r:id="rId21"/>
    <p:sldId id="27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73" r:id="rId36"/>
    <p:sldId id="291" r:id="rId37"/>
    <p:sldId id="294" r:id="rId38"/>
    <p:sldId id="292" r:id="rId39"/>
    <p:sldId id="293" r:id="rId40"/>
    <p:sldId id="299" r:id="rId41"/>
    <p:sldId id="295" r:id="rId42"/>
    <p:sldId id="296" r:id="rId43"/>
    <p:sldId id="297" r:id="rId44"/>
    <p:sldId id="298" r:id="rId45"/>
    <p:sldId id="302" r:id="rId46"/>
    <p:sldId id="300" r:id="rId47"/>
    <p:sldId id="301" r:id="rId48"/>
    <p:sldId id="304" r:id="rId49"/>
    <p:sldId id="305" r:id="rId50"/>
    <p:sldId id="303" r:id="rId51"/>
    <p:sldId id="306" r:id="rId52"/>
    <p:sldId id="307" r:id="rId53"/>
    <p:sldId id="309" r:id="rId54"/>
    <p:sldId id="308" r:id="rId55"/>
    <p:sldId id="312" r:id="rId56"/>
    <p:sldId id="310" r:id="rId57"/>
    <p:sldId id="313" r:id="rId58"/>
    <p:sldId id="314" r:id="rId59"/>
    <p:sldId id="315" r:id="rId60"/>
    <p:sldId id="316" r:id="rId61"/>
    <p:sldId id="317" r:id="rId62"/>
    <p:sldId id="318" r:id="rId63"/>
    <p:sldId id="321" r:id="rId64"/>
    <p:sldId id="320" r:id="rId65"/>
    <p:sldId id="322" r:id="rId66"/>
    <p:sldId id="319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136" d="100"/>
          <a:sy n="136" d="100"/>
        </p:scale>
        <p:origin x="7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B2809D-45C3-4FDC-A49E-853C1E788000}" type="datetimeFigureOut">
              <a:rPr lang="cs-CZ" smtClean="0"/>
              <a:pPr/>
              <a:t>2.1.2015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34A5A1-3449-4F90-A167-D3A1DA147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ic.org/article/cs/expid/food-based-dietary-guidelines-in-europe/" TargetMode="External"/><Relationship Id="rId2" Type="http://schemas.openxmlformats.org/officeDocument/2006/relationships/hyperlink" Target="http://www.vyzivaspol.cz/rubrika-dokumenty/konecne-zneni-vyzivovych-doporucen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VÝŽIVOVÁ DOPORUČENÍ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Lucie Prášková</a:t>
            </a:r>
          </a:p>
          <a:p>
            <a:r>
              <a:rPr lang="cs-CZ" dirty="0" smtClean="0"/>
              <a:t>Kateřina Teplá</a:t>
            </a:r>
            <a:endParaRPr lang="cs-CZ" dirty="0"/>
          </a:p>
        </p:txBody>
      </p:sp>
      <p:pic>
        <p:nvPicPr>
          <p:cNvPr id="4" name="Obrázek 3" descr="images5Y8REQ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221088"/>
            <a:ext cx="222885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1. Nutriční standardy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Nutritional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allowances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3275091" cy="2031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Nutriční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sz="3400" dirty="0" smtClean="0"/>
              <a:t>Určené pro odborníky</a:t>
            </a:r>
          </a:p>
          <a:p>
            <a:pPr lvl="0"/>
            <a:r>
              <a:rPr lang="cs-CZ" sz="3400" dirty="0" smtClean="0"/>
              <a:t>Jsou to přesně definované nutriční hodnoty</a:t>
            </a:r>
          </a:p>
          <a:p>
            <a:pPr lvl="0"/>
            <a:r>
              <a:rPr lang="cs-CZ" sz="3400" dirty="0" smtClean="0"/>
              <a:t>Primárně jsou určeny pro zdravé osoby (pro jedince s onemocněním či se zvláštními fyziologickými potřebami nutné dodatečné úpravy)</a:t>
            </a:r>
          </a:p>
          <a:p>
            <a:pPr lvl="0"/>
            <a:r>
              <a:rPr lang="cs-CZ" sz="3400" dirty="0" smtClean="0"/>
              <a:t>Jsou platná pro přívod živin během delšího časového úseku</a:t>
            </a:r>
          </a:p>
          <a:p>
            <a:pPr lvl="0"/>
            <a:r>
              <a:rPr lang="cs-CZ" sz="3400" dirty="0" smtClean="0"/>
              <a:t>Odpovídají množství živin přijímaných potravou – nezahrnují ztráty během technologické přípravy či tepelných úprav</a:t>
            </a:r>
          </a:p>
          <a:p>
            <a:pPr lvl="0"/>
            <a:r>
              <a:rPr lang="cs-CZ" sz="3400" dirty="0" smtClean="0"/>
              <a:t>Jsou proměnlivá v čase – založena na současném stavu poznání, je třeba průběžně revidovat</a:t>
            </a:r>
          </a:p>
          <a:p>
            <a:pPr lvl="0"/>
            <a:r>
              <a:rPr lang="cs-CZ" sz="3400" dirty="0" smtClean="0"/>
              <a:t>Rozdílnost v jednotlivých zemích – dle rozdílů ve složení populace, stravovacích zvyklostech, různá interpretace vědeckých poznatků a různá frekvence aktualizace doporučení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Formáty referenčních hodnot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AR/EAR 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requirement</a:t>
            </a:r>
            <a:r>
              <a:rPr lang="cs-CZ" dirty="0" smtClean="0"/>
              <a:t>/</a:t>
            </a:r>
            <a:r>
              <a:rPr lang="cs-CZ" dirty="0" err="1" smtClean="0"/>
              <a:t>Estimated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requirement</a:t>
            </a:r>
            <a:r>
              <a:rPr lang="cs-CZ" dirty="0" smtClean="0"/>
              <a:t>) </a:t>
            </a:r>
          </a:p>
          <a:p>
            <a:r>
              <a:rPr lang="cs-CZ" dirty="0" smtClean="0"/>
              <a:t>hodnota průměrného denního přívodu </a:t>
            </a:r>
            <a:r>
              <a:rPr lang="cs-CZ" dirty="0" err="1" smtClean="0"/>
              <a:t>nutrientu</a:t>
            </a:r>
            <a:r>
              <a:rPr lang="cs-CZ" dirty="0" smtClean="0"/>
              <a:t>, která naplňuje </a:t>
            </a:r>
            <a:r>
              <a:rPr lang="cs-CZ" dirty="0" err="1" smtClean="0"/>
              <a:t>poţadavky</a:t>
            </a:r>
            <a:r>
              <a:rPr lang="cs-CZ" dirty="0" smtClean="0"/>
              <a:t> poloviny zdravých jedinců příslušné věkové skupiny          a pohlaví </a:t>
            </a:r>
          </a:p>
          <a:p>
            <a:endParaRPr lang="cs-CZ" dirty="0" smtClean="0"/>
          </a:p>
          <a:p>
            <a:r>
              <a:rPr lang="cs-CZ" dirty="0" smtClean="0"/>
              <a:t>po jejím navýšení o 2 směrodatné odchylky (SD) nebo o 20 – 30% získáme hodnoty PRI/RDA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Formáty referenčních hodnot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800" b="1" dirty="0" smtClean="0"/>
              <a:t>PRI/RDA </a:t>
            </a:r>
          </a:p>
          <a:p>
            <a:pPr lvl="1"/>
            <a:r>
              <a:rPr lang="en-US" sz="3400" dirty="0" smtClean="0"/>
              <a:t>(Population reference intake/Recommended dietary allowance) </a:t>
            </a:r>
          </a:p>
          <a:p>
            <a:r>
              <a:rPr lang="cs-CZ" sz="3800" dirty="0" smtClean="0"/>
              <a:t>odhadovaná hodnota průměrného denního přívodu </a:t>
            </a:r>
            <a:r>
              <a:rPr lang="cs-CZ" sz="3800" dirty="0" err="1" smtClean="0"/>
              <a:t>nutrientu</a:t>
            </a:r>
            <a:r>
              <a:rPr lang="cs-CZ" sz="3800" dirty="0" smtClean="0"/>
              <a:t>, která je dostatečná pro pokrytí potřeb téměř všech (97 – 98%) zdravých jedinců </a:t>
            </a:r>
          </a:p>
          <a:p>
            <a:endParaRPr lang="cs-CZ" sz="3800" dirty="0" smtClean="0"/>
          </a:p>
          <a:p>
            <a:r>
              <a:rPr lang="cs-CZ" sz="3800" b="1" dirty="0" smtClean="0"/>
              <a:t>AI </a:t>
            </a:r>
          </a:p>
          <a:p>
            <a:pPr lvl="1"/>
            <a:r>
              <a:rPr lang="cs-CZ" sz="3400" dirty="0" smtClean="0"/>
              <a:t>(</a:t>
            </a:r>
            <a:r>
              <a:rPr lang="cs-CZ" sz="3400" dirty="0" err="1" smtClean="0"/>
              <a:t>Adequate</a:t>
            </a:r>
            <a:r>
              <a:rPr lang="cs-CZ" sz="3400" dirty="0" smtClean="0"/>
              <a:t> </a:t>
            </a:r>
            <a:r>
              <a:rPr lang="cs-CZ" sz="3400" dirty="0" err="1" smtClean="0"/>
              <a:t>intake</a:t>
            </a:r>
            <a:r>
              <a:rPr lang="cs-CZ" sz="3400" dirty="0" smtClean="0"/>
              <a:t>) </a:t>
            </a:r>
          </a:p>
          <a:p>
            <a:r>
              <a:rPr lang="cs-CZ" sz="3800" dirty="0" smtClean="0"/>
              <a:t>hodnota, která se používá v případě, že nelze stanovit PRI </a:t>
            </a:r>
          </a:p>
          <a:p>
            <a:r>
              <a:rPr lang="cs-CZ" sz="3800" dirty="0" smtClean="0"/>
              <a:t>je doporučený průměrný denní přívod </a:t>
            </a:r>
            <a:r>
              <a:rPr lang="cs-CZ" sz="3800" dirty="0" err="1" smtClean="0"/>
              <a:t>nutrientu</a:t>
            </a:r>
            <a:r>
              <a:rPr lang="cs-CZ" sz="3800" dirty="0" smtClean="0"/>
              <a:t>, který je založen na pozorovaném nebo experimentálně určeném odhadu přívodu </a:t>
            </a:r>
            <a:r>
              <a:rPr lang="cs-CZ" sz="3800" dirty="0" err="1" smtClean="0"/>
              <a:t>nutrientu</a:t>
            </a:r>
            <a:r>
              <a:rPr lang="cs-CZ" sz="3800" dirty="0" smtClean="0"/>
              <a:t> u skupiny nebo skupin zjevně zdravých osob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Formáty referenčních hodnot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LTI (</a:t>
            </a:r>
            <a:r>
              <a:rPr lang="cs-CZ" b="1" dirty="0" err="1" smtClean="0"/>
              <a:t>Lowest</a:t>
            </a:r>
            <a:r>
              <a:rPr lang="cs-CZ" b="1" dirty="0" smtClean="0"/>
              <a:t> </a:t>
            </a:r>
            <a:r>
              <a:rPr lang="cs-CZ" b="1" dirty="0" err="1" smtClean="0"/>
              <a:t>threshold</a:t>
            </a:r>
            <a:r>
              <a:rPr lang="cs-CZ" b="1" dirty="0" smtClean="0"/>
              <a:t> </a:t>
            </a:r>
            <a:r>
              <a:rPr lang="cs-CZ" b="1" dirty="0" err="1" smtClean="0"/>
              <a:t>intake</a:t>
            </a:r>
            <a:r>
              <a:rPr lang="cs-CZ" b="1" dirty="0" smtClean="0"/>
              <a:t>) </a:t>
            </a:r>
          </a:p>
          <a:p>
            <a:pPr lvl="1"/>
            <a:r>
              <a:rPr lang="cs-CZ" dirty="0" smtClean="0"/>
              <a:t>při přívodu nižším než je hodnota LTI není na základě soudobých znalostí u většiny jedinců pravděpodobné udržení metabolické integrity </a:t>
            </a:r>
          </a:p>
          <a:p>
            <a:endParaRPr lang="cs-CZ" dirty="0" smtClean="0"/>
          </a:p>
          <a:p>
            <a:r>
              <a:rPr lang="en-US" b="1" dirty="0" smtClean="0"/>
              <a:t>UL (Tolerable upper intake level) </a:t>
            </a:r>
          </a:p>
          <a:p>
            <a:pPr lvl="1"/>
            <a:r>
              <a:rPr lang="cs-CZ" dirty="0" smtClean="0"/>
              <a:t>nejvyšší úroveň celkového dlouhodobého přívodu živiny, při níž jedinec z běžné populace s nejvyšší pravděpodobností není vystaven riziku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Přehled používaného názvosloví</a:t>
            </a:r>
            <a:endParaRPr lang="cs-CZ" dirty="0"/>
          </a:p>
        </p:txBody>
      </p:sp>
      <p:pic>
        <p:nvPicPr>
          <p:cNvPr id="4" name="Zástupný symbol pro obsah 3" descr="Výstřiž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079" y="2249488"/>
            <a:ext cx="6521841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Nutriční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 ČR</a:t>
            </a:r>
          </a:p>
          <a:p>
            <a:pPr lvl="1"/>
            <a:r>
              <a:rPr lang="cs-CZ" dirty="0" smtClean="0"/>
              <a:t>Výživové doporučené dávky (VDD)</a:t>
            </a:r>
          </a:p>
          <a:p>
            <a:pPr lvl="1"/>
            <a:r>
              <a:rPr lang="cs-CZ" dirty="0" smtClean="0"/>
              <a:t>Nutriční standardy</a:t>
            </a:r>
          </a:p>
          <a:p>
            <a:pPr lvl="1"/>
            <a:r>
              <a:rPr lang="cs-CZ" dirty="0" smtClean="0"/>
              <a:t>Referenční hodnoty pro přívod živin</a:t>
            </a:r>
          </a:p>
          <a:p>
            <a:r>
              <a:rPr lang="cs-CZ" b="1" dirty="0" smtClean="0"/>
              <a:t>Zahraničí</a:t>
            </a:r>
          </a:p>
          <a:p>
            <a:pPr lvl="1"/>
            <a:r>
              <a:rPr lang="cs-CZ" dirty="0" smtClean="0"/>
              <a:t>DRV (</a:t>
            </a:r>
            <a:r>
              <a:rPr lang="cs-CZ" dirty="0" err="1" smtClean="0"/>
              <a:t>Dietary</a:t>
            </a:r>
            <a:r>
              <a:rPr lang="cs-CZ" dirty="0" smtClean="0"/>
              <a:t> reference </a:t>
            </a:r>
            <a:r>
              <a:rPr lang="cs-CZ" dirty="0" err="1" smtClean="0"/>
              <a:t>values</a:t>
            </a:r>
            <a:r>
              <a:rPr lang="cs-CZ" dirty="0" smtClean="0"/>
              <a:t>) (EU)</a:t>
            </a:r>
          </a:p>
          <a:p>
            <a:pPr lvl="1"/>
            <a:r>
              <a:rPr lang="cs-CZ" dirty="0" smtClean="0"/>
              <a:t>DRI (</a:t>
            </a:r>
            <a:r>
              <a:rPr lang="cs-CZ" dirty="0" err="1" smtClean="0"/>
              <a:t>Dietary</a:t>
            </a:r>
            <a:r>
              <a:rPr lang="cs-CZ" dirty="0" smtClean="0"/>
              <a:t> reference </a:t>
            </a:r>
            <a:r>
              <a:rPr lang="cs-CZ" dirty="0" err="1" smtClean="0"/>
              <a:t>intakes</a:t>
            </a:r>
            <a:r>
              <a:rPr lang="cs-CZ" dirty="0" smtClean="0"/>
              <a:t>) (USA)</a:t>
            </a:r>
          </a:p>
          <a:p>
            <a:pPr lvl="1"/>
            <a:r>
              <a:rPr lang="cs-CZ" dirty="0" err="1" smtClean="0"/>
              <a:t>NIVs</a:t>
            </a:r>
            <a:r>
              <a:rPr lang="cs-CZ" dirty="0" smtClean="0"/>
              <a:t> (</a:t>
            </a:r>
            <a:r>
              <a:rPr lang="cs-CZ" dirty="0" err="1" smtClean="0"/>
              <a:t>Nutrient</a:t>
            </a:r>
            <a:r>
              <a:rPr lang="cs-CZ" dirty="0" smtClean="0"/>
              <a:t> </a:t>
            </a:r>
            <a:r>
              <a:rPr lang="cs-CZ" dirty="0" err="1" smtClean="0"/>
              <a:t>intake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) apod.</a:t>
            </a:r>
          </a:p>
          <a:p>
            <a:endParaRPr lang="cs-CZ" dirty="0" smtClean="0"/>
          </a:p>
        </p:txBody>
      </p:sp>
      <p:pic>
        <p:nvPicPr>
          <p:cNvPr id="4" name="Obrázek 3" descr="imagesAKVWCWV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836712"/>
            <a:ext cx="2654424" cy="1576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Nutriční standardy ve </a:t>
            </a:r>
            <a:br>
              <a:rPr lang="cs-CZ" dirty="0" smtClean="0"/>
            </a:br>
            <a:r>
              <a:rPr lang="cs-CZ" dirty="0" smtClean="0"/>
              <a:t>            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EU </a:t>
            </a:r>
          </a:p>
          <a:p>
            <a:pPr lvl="1"/>
            <a:r>
              <a:rPr lang="cs-CZ" dirty="0" smtClean="0"/>
              <a:t>výživové doporučené dávky (VDD) vydány v roce 1993 </a:t>
            </a:r>
          </a:p>
          <a:p>
            <a:r>
              <a:rPr lang="cs-CZ" b="1" dirty="0" smtClean="0"/>
              <a:t>DACH </a:t>
            </a:r>
          </a:p>
          <a:p>
            <a:pPr lvl="1"/>
            <a:r>
              <a:rPr lang="cs-CZ" dirty="0" smtClean="0"/>
              <a:t>nutriční standardy pro německy mluvící země, tzv. DACH vydala Společnost pro výživu Německa (DGE), Rakouska (ÖGE) a Švýcarska (SGE/SVE) v roce 2000 </a:t>
            </a:r>
          </a:p>
          <a:p>
            <a:r>
              <a:rPr lang="cs-CZ" b="1" dirty="0" smtClean="0"/>
              <a:t>USA </a:t>
            </a:r>
          </a:p>
          <a:p>
            <a:pPr lvl="1"/>
            <a:r>
              <a:rPr lang="cs-CZ" dirty="0" smtClean="0"/>
              <a:t>nutriční standardy, které jsou platné v USA a Kanadě, vydané v letech 1997 až 2002, se nazývají </a:t>
            </a:r>
            <a:r>
              <a:rPr lang="cs-CZ" dirty="0" err="1" smtClean="0"/>
              <a:t>Dietary</a:t>
            </a:r>
            <a:r>
              <a:rPr lang="cs-CZ" dirty="0" smtClean="0"/>
              <a:t> Reference </a:t>
            </a:r>
            <a:r>
              <a:rPr lang="cs-CZ" dirty="0" err="1" smtClean="0"/>
              <a:t>Intake</a:t>
            </a:r>
            <a:r>
              <a:rPr lang="cs-CZ" dirty="0" smtClean="0"/>
              <a:t> (Referenční </a:t>
            </a:r>
            <a:r>
              <a:rPr lang="cs-CZ" dirty="0" err="1" smtClean="0"/>
              <a:t>dietární</a:t>
            </a:r>
            <a:r>
              <a:rPr lang="cs-CZ" dirty="0" smtClean="0"/>
              <a:t> přívod). </a:t>
            </a:r>
          </a:p>
          <a:p>
            <a:pPr lvl="2"/>
            <a:r>
              <a:rPr lang="cs-CZ" dirty="0" smtClean="0"/>
              <a:t>DRI nahrazují bývalé americké RDA´s (</a:t>
            </a:r>
            <a:r>
              <a:rPr lang="cs-CZ" dirty="0" err="1" smtClean="0"/>
              <a:t>Recommended</a:t>
            </a:r>
            <a:r>
              <a:rPr lang="cs-CZ" dirty="0" smtClean="0"/>
              <a:t> 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Allowances</a:t>
            </a:r>
            <a:r>
              <a:rPr lang="cs-CZ" dirty="0" smtClean="0"/>
              <a:t>) a kanadské RNI´s (</a:t>
            </a:r>
            <a:r>
              <a:rPr lang="cs-CZ" dirty="0" err="1" smtClean="0"/>
              <a:t>Recommended</a:t>
            </a:r>
            <a:r>
              <a:rPr lang="cs-CZ" dirty="0" smtClean="0"/>
              <a:t> </a:t>
            </a:r>
            <a:r>
              <a:rPr lang="cs-CZ" dirty="0" err="1" smtClean="0"/>
              <a:t>Nutrient</a:t>
            </a:r>
            <a:r>
              <a:rPr lang="cs-CZ" dirty="0" smtClean="0"/>
              <a:t> </a:t>
            </a:r>
            <a:r>
              <a:rPr lang="cs-CZ" dirty="0" err="1" smtClean="0"/>
              <a:t>Intakes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764704"/>
            <a:ext cx="27336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 smtClean="0"/>
              <a:t>Nutriční standardy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013176"/>
          </a:xfrm>
        </p:spPr>
        <p:txBody>
          <a:bodyPr>
            <a:noAutofit/>
          </a:bodyPr>
          <a:lstStyle/>
          <a:p>
            <a:pPr lvl="0"/>
            <a:r>
              <a:rPr lang="cs-CZ" sz="2000" b="1" dirty="0" smtClean="0"/>
              <a:t>V ČR nejsou žádné oficiálně přijaté VDD </a:t>
            </a:r>
          </a:p>
          <a:p>
            <a:pPr lvl="1"/>
            <a:r>
              <a:rPr lang="cs-CZ" sz="2000" dirty="0" smtClean="0"/>
              <a:t>poslední rok 1989</a:t>
            </a:r>
          </a:p>
          <a:p>
            <a:pPr lvl="1"/>
            <a:r>
              <a:rPr lang="cs-CZ" sz="2000" dirty="0" smtClean="0"/>
              <a:t>v současné době jen data z výběrových šetření, komplexní systematický výzkum nebyl prováděn</a:t>
            </a:r>
          </a:p>
          <a:p>
            <a:pPr lvl="0"/>
            <a:r>
              <a:rPr lang="cs-CZ" sz="2000" b="1" dirty="0" smtClean="0"/>
              <a:t>„Doporučené denní dávky“ se používají pouze pro značení potravin</a:t>
            </a:r>
          </a:p>
          <a:p>
            <a:pPr lvl="1"/>
            <a:r>
              <a:rPr lang="cs-CZ" sz="2000" dirty="0" smtClean="0"/>
              <a:t>Vyhláška MZ ČR č. 450/2004 Sb., o označování výživové hodnoty potravin ve znění vyhlášky č. 330/2009 Sb. a vyhláškou č. 225/2008 Sb., kterou se stanoví požadavky na doplňky stravy      a na obohacování potravin, ve znění vyhlášky č. 352/2009 Sb.</a:t>
            </a:r>
          </a:p>
          <a:p>
            <a:pPr lvl="0"/>
            <a:r>
              <a:rPr lang="cs-CZ" sz="2000" b="1" dirty="0" smtClean="0"/>
              <a:t>Nejaktuálnější doporučení prezentovaná veřejnosti:</a:t>
            </a:r>
          </a:p>
          <a:p>
            <a:pPr lvl="1"/>
            <a:r>
              <a:rPr lang="cs-CZ" sz="2000" dirty="0" smtClean="0"/>
              <a:t>Rok 2011 – SPV představila veřejnosti  „Referenční hodnoty pro příjem živin“ přejaté od Německé, Švýcarské a Rakouské SPV označované jako dávky DACH( v domácím prostředí vydané         r. 2000, r. 2008 aktualizace)</a:t>
            </a:r>
          </a:p>
          <a:p>
            <a:endParaRPr lang="cs-CZ" sz="2000" dirty="0"/>
          </a:p>
        </p:txBody>
      </p:sp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764704"/>
            <a:ext cx="270510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VDD – současná situace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žádné oficiálně platné VDD</a:t>
            </a:r>
          </a:p>
          <a:p>
            <a:pPr lvl="0"/>
            <a:r>
              <a:rPr lang="cs-CZ" b="1" dirty="0" smtClean="0"/>
              <a:t>2011 – SPV – „Referenční hodnoty pro příjem živin“ přejaté od DACH: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Výstřiže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01007"/>
            <a:ext cx="1733451" cy="2550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Výživová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je upevňovat zdraví populace.</a:t>
            </a:r>
          </a:p>
          <a:p>
            <a:r>
              <a:rPr lang="cs-CZ" dirty="0" smtClean="0"/>
              <a:t>Vznikají na základě vědecky podložených             a ověřených studií (epidemiologických, klinických, laboratorních apod.)</a:t>
            </a:r>
            <a:endParaRPr lang="cs-CZ" dirty="0"/>
          </a:p>
        </p:txBody>
      </p:sp>
      <p:pic>
        <p:nvPicPr>
          <p:cNvPr id="4" name="Obrázek 3" descr="imagesY5R92C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293096"/>
            <a:ext cx="3285728" cy="21709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Jako referenční hodnota pro dospělé zaveden index tělesné hmoty (BMI, Body </a:t>
            </a:r>
            <a:r>
              <a:rPr lang="cs-CZ" dirty="0" err="1" smtClean="0"/>
              <a:t>mass</a:t>
            </a:r>
            <a:r>
              <a:rPr lang="cs-CZ" dirty="0" smtClean="0"/>
              <a:t> index)</a:t>
            </a:r>
          </a:p>
          <a:p>
            <a:pPr lvl="1"/>
            <a:r>
              <a:rPr lang="cs-CZ" sz="3200" dirty="0" smtClean="0"/>
              <a:t>m (kg) / v</a:t>
            </a:r>
            <a:r>
              <a:rPr lang="cs-CZ" sz="3200" baseline="30000" dirty="0" smtClean="0"/>
              <a:t>2</a:t>
            </a:r>
            <a:r>
              <a:rPr lang="cs-CZ" sz="3200" dirty="0" smtClean="0"/>
              <a:t> (m)</a:t>
            </a:r>
          </a:p>
          <a:p>
            <a:pPr lvl="1"/>
            <a:r>
              <a:rPr lang="cs-CZ" sz="3200" dirty="0" smtClean="0"/>
              <a:t>optimum pro obě pohlaví od 18,5 do 24,9</a:t>
            </a:r>
          </a:p>
          <a:p>
            <a:pPr lvl="1"/>
            <a:r>
              <a:rPr lang="cs-CZ" sz="3200" dirty="0" smtClean="0"/>
              <a:t>výpočet potřeby E dle vzorců, či nepřímá kalorimetrie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6A72NZ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620688"/>
            <a:ext cx="5772869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Bílkoviny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/>
            <a:r>
              <a:rPr lang="cs-CZ" dirty="0" smtClean="0"/>
              <a:t>Devět esenciálních AK  - nutný příjem potravou:</a:t>
            </a:r>
          </a:p>
          <a:p>
            <a:pPr lvl="1"/>
            <a:r>
              <a:rPr lang="cs-CZ" sz="2000" dirty="0" smtClean="0"/>
              <a:t>(histidin, izoleucin, leucin, lysin, metionin, fenylalanin, treonin, tryptofan, valin)</a:t>
            </a:r>
          </a:p>
          <a:p>
            <a:pPr marL="342900" lvl="2" indent="-342900"/>
            <a:r>
              <a:rPr lang="cs-CZ" dirty="0" smtClean="0"/>
              <a:t>Pro udržení bílkovinné rovnováhy (dusíkové bilance)        a pro adekvátní růst nutné i neesenciální AK</a:t>
            </a:r>
          </a:p>
          <a:p>
            <a:pPr marL="342900" lvl="2" indent="-342900"/>
            <a:r>
              <a:rPr lang="cs-CZ" dirty="0" smtClean="0"/>
              <a:t>Experimentálně zjištěná průměrná potřeba vysoce kvalitních bílkovin ( se stravitelností </a:t>
            </a:r>
            <a:r>
              <a:rPr lang="cs-CZ" dirty="0" smtClean="0">
                <a:sym typeface="Symbol"/>
              </a:rPr>
              <a:t></a:t>
            </a:r>
            <a:r>
              <a:rPr lang="cs-CZ" dirty="0" smtClean="0"/>
              <a:t> 95 % ) pro dospělé: 0,6g bílkovin/kg/ den </a:t>
            </a:r>
          </a:p>
          <a:p>
            <a:pPr marL="342900" lvl="2" indent="-342900"/>
            <a:r>
              <a:rPr lang="cs-CZ" dirty="0" smtClean="0"/>
              <a:t>S přihlédnutím na individuální výkyvy: 0,75 g bílkovin/kg/ den </a:t>
            </a:r>
          </a:p>
          <a:p>
            <a:pPr marL="342900" lvl="2" indent="-342900"/>
            <a:r>
              <a:rPr lang="cs-CZ" dirty="0" smtClean="0"/>
              <a:t>S ohledem na sníženou stravitelnost smíšené stravy:  stanoven doporučený přísun bílkovin na </a:t>
            </a:r>
            <a:r>
              <a:rPr lang="cs-CZ" b="1" dirty="0" smtClean="0"/>
              <a:t>0,8g/kg/den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Bílkoviny (2)</a:t>
            </a:r>
            <a:endParaRPr lang="cs-CZ" dirty="0"/>
          </a:p>
        </p:txBody>
      </p:sp>
      <p:pic>
        <p:nvPicPr>
          <p:cNvPr id="4" name="Obrázek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605" y="2249488"/>
            <a:ext cx="544679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Bílkoviny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cs-CZ" dirty="0" smtClean="0"/>
              <a:t>Ve vyvážené smíšené stravě je podíl bílkovin na energetickém příjmu dospělých 9 – 11 %, </a:t>
            </a:r>
            <a:r>
              <a:rPr lang="cs-CZ" b="1" dirty="0" smtClean="0"/>
              <a:t>příjem 15 %</a:t>
            </a:r>
            <a:r>
              <a:rPr lang="cs-CZ" dirty="0" smtClean="0"/>
              <a:t> je však snáze uskutečnitelný a přijatelný</a:t>
            </a:r>
          </a:p>
          <a:p>
            <a:pPr marL="342900" lvl="2" indent="-342900"/>
            <a:r>
              <a:rPr lang="cs-CZ" dirty="0" smtClean="0"/>
              <a:t>Z četných experimentálních šetření předpoklad, že potřeba bílkovin u starších osob (nad 65 let) vyšší než     u mladších dospělých </a:t>
            </a:r>
          </a:p>
          <a:p>
            <a:pPr marL="342900" lvl="2" indent="-342900"/>
            <a:r>
              <a:rPr lang="cs-CZ" dirty="0" smtClean="0"/>
              <a:t>Přesto platný doporučený příjem bílkovin 0,8 g/kg/den    i pro starší osoby</a:t>
            </a:r>
          </a:p>
          <a:p>
            <a:pPr marL="342900" lvl="2" indent="-342900"/>
            <a:r>
              <a:rPr lang="cs-CZ" dirty="0" smtClean="0"/>
              <a:t>Při zvýšené pohybové aktivitě neprokázána zvýšená potřeba bílkovin </a:t>
            </a:r>
          </a:p>
          <a:p>
            <a:pPr marL="342900" lvl="2" indent="-342900"/>
            <a:r>
              <a:rPr lang="cs-CZ" dirty="0" smtClean="0"/>
              <a:t>Potřeba bílkovin je u rostoucího organismu zvýšená </a:t>
            </a:r>
          </a:p>
          <a:p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20689"/>
            <a:ext cx="309485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Bílkoviny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2" indent="-342900"/>
            <a:r>
              <a:rPr lang="cs-CZ" dirty="0" smtClean="0"/>
              <a:t>V období těhotenství zvýšená potřeba bílkovin od 4. měsíce, navýšit o 10g/den</a:t>
            </a:r>
          </a:p>
          <a:p>
            <a:pPr marL="342900" lvl="2" indent="-342900"/>
            <a:r>
              <a:rPr lang="cs-CZ" dirty="0" smtClean="0"/>
              <a:t>Pro kojící ženy doporučení zvýšit příjem bílkovin podle množství bílkovin v mateřském mléce → nezbytné zvýšit denní příjem bílkoviny o 15 g </a:t>
            </a:r>
          </a:p>
          <a:p>
            <a:pPr marL="342900" lvl="2" indent="-342900"/>
            <a:r>
              <a:rPr lang="cs-CZ" dirty="0" smtClean="0"/>
              <a:t>Důkazy o škodlivém či pozitivním účinku nadměrného příjmu bílkovin nebyly zatím experimentálně prokázány  -  Jen spekulace o možném negativním působení</a:t>
            </a:r>
          </a:p>
          <a:p>
            <a:pPr marL="342900" lvl="2" indent="-342900"/>
            <a:r>
              <a:rPr lang="cs-CZ" dirty="0" smtClean="0"/>
              <a:t>Dokud nejsou k dispozici konečné údaje o negativním účinku vysokého příjmu bílkovin je z bezpečnostních důvodů vhodné určit pro dospělé horní hranici doporučeného příjmu, při které nejsou očekávány nežádoucí účinky, na 2,0 g/kg/den (cca 120 g pro ženy a 140 g pro muže)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Tuky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2" indent="-342900"/>
            <a:r>
              <a:rPr lang="cs-CZ" sz="2800" dirty="0" smtClean="0"/>
              <a:t>Zdroj MK (SFA, MUFA, PUFA)</a:t>
            </a:r>
          </a:p>
          <a:p>
            <a:pPr marL="342900" lvl="2" indent="-342900"/>
            <a:r>
              <a:rPr lang="cs-CZ" sz="2800" dirty="0" smtClean="0"/>
              <a:t>Nejdůležitější dostatečný příjem PUFA s cis – konfigurací</a:t>
            </a:r>
          </a:p>
          <a:p>
            <a:pPr lvl="1"/>
            <a:r>
              <a:rPr lang="cs-CZ" sz="2400" dirty="0" smtClean="0"/>
              <a:t>esenciální MK řady n – 3, n – 6 </a:t>
            </a:r>
          </a:p>
          <a:p>
            <a:pPr lvl="1"/>
            <a:r>
              <a:rPr lang="cs-CZ" sz="2400" dirty="0" smtClean="0"/>
              <a:t>řada pozitivních účinků na organismus</a:t>
            </a:r>
          </a:p>
          <a:p>
            <a:pPr marL="342900" lvl="2" indent="-342900"/>
            <a:r>
              <a:rPr lang="cs-CZ" sz="2800" dirty="0" smtClean="0"/>
              <a:t>Obecná doporučení pro snížení příjmu tuků (vztah mezi vysokým příjmem tuků (hl. SFA) a výskytem </a:t>
            </a:r>
            <a:r>
              <a:rPr lang="cs-CZ" sz="2800" dirty="0" err="1" smtClean="0"/>
              <a:t>dyslipoproteinémie</a:t>
            </a:r>
            <a:r>
              <a:rPr lang="cs-CZ" sz="2800" dirty="0" smtClean="0"/>
              <a:t>, </a:t>
            </a:r>
            <a:r>
              <a:rPr lang="cs-CZ" sz="2800" dirty="0" err="1" smtClean="0"/>
              <a:t>hypercholesterolémie</a:t>
            </a:r>
            <a:r>
              <a:rPr lang="cs-CZ" sz="2800" dirty="0" smtClean="0"/>
              <a:t>, aterosklerózy, nadváhy a obezity, zvýšení rizika KVO a dalších metabolických onemocnění)</a:t>
            </a:r>
          </a:p>
          <a:p>
            <a:pPr marL="342900" lvl="2" indent="-342900"/>
            <a:r>
              <a:rPr lang="cs-CZ" sz="2800" dirty="0" smtClean="0"/>
              <a:t>Žádoucí je příjem v množství </a:t>
            </a:r>
            <a:r>
              <a:rPr lang="cs-CZ" sz="2800" b="1" dirty="0" smtClean="0"/>
              <a:t>&lt; 30% </a:t>
            </a:r>
            <a:r>
              <a:rPr lang="cs-CZ" sz="2800" b="1" dirty="0" err="1" smtClean="0"/>
              <a:t>energ</a:t>
            </a:r>
            <a:r>
              <a:rPr lang="cs-CZ" sz="2800" b="1" dirty="0" smtClean="0"/>
              <a:t>. příjmu</a:t>
            </a:r>
            <a:r>
              <a:rPr lang="cs-CZ" sz="2800" dirty="0" smtClean="0"/>
              <a:t> (opačné - preventivní působení)</a:t>
            </a:r>
          </a:p>
          <a:p>
            <a:endParaRPr lang="cs-CZ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3232789" cy="15623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Tuky (2)</a:t>
            </a:r>
            <a:endParaRPr lang="cs-CZ" dirty="0"/>
          </a:p>
        </p:txBody>
      </p:sp>
      <p:pic>
        <p:nvPicPr>
          <p:cNvPr id="4" name="Obrázek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963" y="2424194"/>
            <a:ext cx="6194073" cy="397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Doporučený přísun tuků v % energetického příjmu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532" y="2249488"/>
            <a:ext cx="3802935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Tuky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cs-CZ" dirty="0" smtClean="0"/>
              <a:t>Děti a dospívající </a:t>
            </a:r>
          </a:p>
          <a:p>
            <a:pPr marL="800100" lvl="4" indent="-342900">
              <a:buFont typeface="Calibri" pitchFamily="34" charset="0"/>
              <a:buChar char="–"/>
            </a:pPr>
            <a:r>
              <a:rPr lang="cs-CZ" sz="2400" dirty="0" smtClean="0"/>
              <a:t>zvýšená potřeba energie vyžaduje vyšší podíl tuků v potravě (zejména u kojenců)</a:t>
            </a:r>
          </a:p>
          <a:p>
            <a:pPr marL="342900" lvl="2" indent="-342900"/>
            <a:r>
              <a:rPr lang="cs-CZ" dirty="0" smtClean="0"/>
              <a:t>Těhotenství a kojení</a:t>
            </a:r>
          </a:p>
          <a:p>
            <a:pPr lvl="1"/>
            <a:r>
              <a:rPr lang="cs-CZ" sz="2000" dirty="0" smtClean="0"/>
              <a:t>možné navýšit podíl tuků až na 35 % energetického příjmu</a:t>
            </a:r>
          </a:p>
          <a:p>
            <a:pPr marL="342900" lvl="2" indent="-342900"/>
            <a:r>
              <a:rPr lang="cs-CZ" dirty="0" smtClean="0"/>
              <a:t>Ve stáří do 30 % přijímané energie</a:t>
            </a:r>
          </a:p>
          <a:p>
            <a:pPr marL="342900" lvl="2" indent="-342900"/>
            <a:r>
              <a:rPr lang="cs-CZ" dirty="0" smtClean="0"/>
              <a:t>Množství přijímaného cholesterolu v potravě do 300 mg/den  </a:t>
            </a:r>
          </a:p>
          <a:p>
            <a:pPr marL="342900" lvl="2" indent="-342900"/>
            <a:r>
              <a:rPr lang="cs-CZ" dirty="0" smtClean="0"/>
              <a:t>Za jednoznačně nevýhodný považován dlouhodobý příjem tuků </a:t>
            </a:r>
            <a:r>
              <a:rPr lang="en-US" dirty="0" smtClean="0"/>
              <a:t>&gt;</a:t>
            </a:r>
            <a:r>
              <a:rPr lang="cs-CZ" dirty="0" smtClean="0"/>
              <a:t> 40 % celkové energie </a:t>
            </a:r>
          </a:p>
          <a:p>
            <a:pPr marL="342900" lvl="2" indent="-342900"/>
            <a:r>
              <a:rPr lang="cs-CZ" dirty="0" smtClean="0"/>
              <a:t>Zvýšení podílu tuků v potravě nad 35 % podporuje vznik obezity </a:t>
            </a:r>
          </a:p>
          <a:p>
            <a:endParaRPr lang="cs-CZ" sz="2400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908720"/>
            <a:ext cx="2678807" cy="17182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Sacharidy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2" indent="-342900"/>
            <a:r>
              <a:rPr lang="cs-CZ" sz="2600" dirty="0" smtClean="0"/>
              <a:t>Normativy pro příjem sacharidů – nutné  brát ohledy na individuální energetickou potřebu, </a:t>
            </a:r>
            <a:r>
              <a:rPr lang="cs-CZ" sz="2600" dirty="0" err="1" smtClean="0"/>
              <a:t>potřebu</a:t>
            </a:r>
            <a:r>
              <a:rPr lang="cs-CZ" sz="2600" dirty="0" smtClean="0"/>
              <a:t> proteinů                 a normativy pro přísun tuků</a:t>
            </a:r>
          </a:p>
          <a:p>
            <a:pPr marL="342900" lvl="2" indent="-342900"/>
            <a:r>
              <a:rPr lang="cs-CZ" sz="2600" dirty="0" smtClean="0"/>
              <a:t>Plnohodnotná smíšená strava zahrnuje omezené množství tuků a hojné množství sacharidů </a:t>
            </a:r>
            <a:r>
              <a:rPr lang="en-US" sz="2600" b="1" dirty="0" smtClean="0"/>
              <a:t>&gt;</a:t>
            </a:r>
            <a:r>
              <a:rPr lang="cs-CZ" sz="2600" b="1" dirty="0" smtClean="0"/>
              <a:t> 50 % celkového  energetického příjmu</a:t>
            </a:r>
            <a:endParaRPr lang="cs-CZ" sz="2600" dirty="0" smtClean="0"/>
          </a:p>
          <a:p>
            <a:pPr marL="342900" lvl="2" indent="-342900"/>
            <a:r>
              <a:rPr lang="cs-CZ" sz="2600" dirty="0" smtClean="0"/>
              <a:t>Je žádoucí upřednostňovat potraviny bohaté na polysacharidy (škrob) a vlákninu </a:t>
            </a:r>
          </a:p>
          <a:p>
            <a:pPr marL="342900" lvl="2" indent="-342900"/>
            <a:r>
              <a:rPr lang="cs-CZ" sz="2600" dirty="0" smtClean="0"/>
              <a:t>Cukry – konzumovat jen v malém množství </a:t>
            </a:r>
          </a:p>
          <a:p>
            <a:pPr lvl="1"/>
            <a:r>
              <a:rPr lang="cs-CZ" sz="2400" dirty="0" smtClean="0"/>
              <a:t>WHO 2003: omezení příjmu cukru pro přislazování na </a:t>
            </a:r>
            <a:r>
              <a:rPr lang="en-US" sz="2400" dirty="0" smtClean="0"/>
              <a:t>&lt; </a:t>
            </a:r>
            <a:r>
              <a:rPr lang="cs-CZ" sz="2400" dirty="0" smtClean="0"/>
              <a:t>10 % celkové přijaté energie</a:t>
            </a:r>
          </a:p>
          <a:p>
            <a:pPr marL="342900" lvl="2" indent="-342900"/>
            <a:r>
              <a:rPr lang="cs-CZ" sz="2600" dirty="0" smtClean="0"/>
              <a:t>Pro zabránění glukoneogeneze z bílkovin a pro omezení lipolýzy je nutné sacharidy pokrýt alespoň 25 % energetické potřeby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ez náz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2676525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Výživová doporučení </a:t>
            </a:r>
            <a:br>
              <a:rPr lang="cs-CZ" dirty="0" smtClean="0"/>
            </a:br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R.1835 První formální výživové doporučení</a:t>
            </a:r>
          </a:p>
          <a:p>
            <a:pPr lvl="1"/>
            <a:r>
              <a:rPr lang="cs-CZ" dirty="0" smtClean="0"/>
              <a:t>Podávání citronové šťávy jako prevence kurdějí</a:t>
            </a:r>
          </a:p>
          <a:p>
            <a:r>
              <a:rPr lang="cs-CZ" dirty="0" smtClean="0"/>
              <a:t>R. 1862 První výživové standardy (E. </a:t>
            </a:r>
            <a:r>
              <a:rPr lang="cs-CZ" dirty="0" err="1" smtClean="0"/>
              <a:t>Smith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Založené na sledovaném přívodu bílkovin               a energie</a:t>
            </a:r>
          </a:p>
          <a:p>
            <a:pPr lvl="1"/>
            <a:r>
              <a:rPr lang="cs-CZ" dirty="0" smtClean="0"/>
              <a:t>Cílem byla prevence malnutrice a komplikací s ní souvisejících</a:t>
            </a:r>
          </a:p>
          <a:p>
            <a:r>
              <a:rPr lang="cs-CZ" dirty="0" smtClean="0"/>
              <a:t>R. 1933 Kvalitativní doporučení týkající se konkrétních </a:t>
            </a:r>
            <a:r>
              <a:rPr lang="cs-CZ" dirty="0" err="1" smtClean="0"/>
              <a:t>nutrientů</a:t>
            </a:r>
            <a:r>
              <a:rPr lang="cs-CZ" dirty="0" smtClean="0"/>
              <a:t> (H. </a:t>
            </a:r>
            <a:r>
              <a:rPr lang="cs-CZ" dirty="0" err="1" smtClean="0"/>
              <a:t>Stiebling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836712"/>
            <a:ext cx="2848373" cy="13908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Vláknina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cs-CZ" sz="2800" dirty="0" smtClean="0"/>
              <a:t>Minimální doporučená dávka pro dospělé:        </a:t>
            </a:r>
            <a:r>
              <a:rPr lang="cs-CZ" sz="2800" b="1" dirty="0" smtClean="0"/>
              <a:t>30 g/den</a:t>
            </a:r>
            <a:endParaRPr lang="cs-CZ" sz="2800" dirty="0" smtClean="0"/>
          </a:p>
          <a:p>
            <a:pPr marL="342900" lvl="2" indent="-342900"/>
            <a:r>
              <a:rPr lang="cs-CZ" sz="2800" dirty="0" smtClean="0"/>
              <a:t>Obecně žádoucí zvýšení příjmu vlákniny                u obyvatelstva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hjo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717031"/>
            <a:ext cx="4051151" cy="30344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Obecná výživová doporučení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recommendations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 descr="images5A8CZ6C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3204964" cy="21250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Obecná výživová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Určena pro širokou veřejnost</a:t>
            </a:r>
          </a:p>
          <a:p>
            <a:pPr lvl="0"/>
            <a:r>
              <a:rPr lang="cs-CZ" dirty="0" smtClean="0"/>
              <a:t>Doporučení spotřeby určitých typů potravin, které mají vztah k ochraně zdraví populačních skupin</a:t>
            </a:r>
          </a:p>
          <a:p>
            <a:pPr lvl="0"/>
            <a:r>
              <a:rPr lang="cs-CZ" dirty="0" smtClean="0"/>
              <a:t>Kvantitativní či kvalitativní  vyjádření ve vztahu k celkové výživě</a:t>
            </a:r>
          </a:p>
          <a:p>
            <a:pPr lvl="0"/>
            <a:r>
              <a:rPr lang="cs-CZ" dirty="0" smtClean="0"/>
              <a:t>Často jen rámcový popis spotřeby živin             (%, podíl MK z celkové 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Obecná výživová doporučení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Srozumitelnost </a:t>
            </a:r>
          </a:p>
          <a:p>
            <a:r>
              <a:rPr lang="cs-CZ" dirty="0" smtClean="0"/>
              <a:t>Zapamatovatelnost </a:t>
            </a:r>
          </a:p>
          <a:p>
            <a:r>
              <a:rPr lang="cs-CZ" dirty="0" smtClean="0"/>
              <a:t>Schopnost vzbudit zájem </a:t>
            </a:r>
          </a:p>
          <a:p>
            <a:r>
              <a:rPr lang="cs-CZ" dirty="0" smtClean="0"/>
              <a:t>Schopnost vzbudit ochotu k účasti </a:t>
            </a:r>
          </a:p>
          <a:p>
            <a:r>
              <a:rPr lang="cs-CZ" dirty="0" smtClean="0"/>
              <a:t>Schopnost vyvolat skutečné změny chování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Obecná výživová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WHO, 2003</a:t>
            </a:r>
          </a:p>
          <a:p>
            <a:pPr lvl="1"/>
            <a:r>
              <a:rPr lang="cs-CZ" dirty="0" smtClean="0"/>
              <a:t>B 	10-15 % TEI</a:t>
            </a:r>
          </a:p>
          <a:p>
            <a:pPr lvl="1"/>
            <a:r>
              <a:rPr lang="cs-CZ" dirty="0" smtClean="0"/>
              <a:t>T		15-30 % TEI</a:t>
            </a:r>
          </a:p>
          <a:p>
            <a:pPr lvl="1"/>
            <a:r>
              <a:rPr lang="cs-CZ" dirty="0" smtClean="0"/>
              <a:t>S		55-75 % TEI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EFSA</a:t>
            </a:r>
          </a:p>
          <a:p>
            <a:pPr lvl="1"/>
            <a:r>
              <a:rPr lang="cs-CZ" dirty="0" smtClean="0"/>
              <a:t>T		20-35 % TEI</a:t>
            </a:r>
          </a:p>
          <a:p>
            <a:pPr lvl="1"/>
            <a:r>
              <a:rPr lang="cs-CZ" dirty="0" smtClean="0"/>
              <a:t>S		45-60 % TEI</a:t>
            </a:r>
          </a:p>
          <a:p>
            <a:pPr lvl="1"/>
            <a:endParaRPr lang="cs-CZ" dirty="0"/>
          </a:p>
        </p:txBody>
      </p:sp>
      <p:pic>
        <p:nvPicPr>
          <p:cNvPr id="4" name="Obrázek 3" descr="images2GGI5W2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24944"/>
            <a:ext cx="2557877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Obecná výživová doporučení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2004 – SPV a FZV: Výživová doporučení pro obyvatelstvo ČR</a:t>
            </a:r>
          </a:p>
          <a:p>
            <a:pPr lvl="0"/>
            <a:r>
              <a:rPr lang="cs-CZ" dirty="0" smtClean="0"/>
              <a:t>2005 – Ministerstvo zdravotnictví:  Výživová doporučení pro obyvatelstvo ČR (leták)</a:t>
            </a:r>
          </a:p>
          <a:p>
            <a:pPr lvl="0"/>
            <a:r>
              <a:rPr lang="cs-CZ" dirty="0" smtClean="0"/>
              <a:t>2012 – SPV a FZV: inovovaná Výživová doporučení pro obyvatelstvo ČR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 smtClean="0"/>
              <a:t>„Zdravá třináctka“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Společnost pro výživu a Fórum zdravé výživy, 2005</a:t>
            </a:r>
          </a:p>
          <a:p>
            <a:pPr>
              <a:buNone/>
            </a:pP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Shrnutí výživových doporučení pro širokou veřejnost</a:t>
            </a:r>
            <a:endParaRPr lang="cs-CZ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Doporučení určena pro zdravé osoby, slouží k prevenci civilizačních chorob</a:t>
            </a:r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662473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střiž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542967" cy="6597352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62068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 smtClean="0"/>
          </a:p>
          <a:p>
            <a:endParaRPr lang="cs-CZ" sz="4000" dirty="0" smtClean="0"/>
          </a:p>
          <a:p>
            <a:r>
              <a:rPr lang="cs-CZ" sz="4000" dirty="0" smtClean="0"/>
              <a:t>Leták MZ ČR</a:t>
            </a:r>
            <a:endParaRPr lang="cs-CZ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střižek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6748" y="-72136"/>
            <a:ext cx="9220291" cy="69301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Smysl výživových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Na populační úrovni</a:t>
            </a:r>
          </a:p>
          <a:p>
            <a:pPr lvl="1"/>
            <a:r>
              <a:rPr lang="cs-CZ" dirty="0" smtClean="0"/>
              <a:t>Prevence chorob hromadného výskytu souvisejících s výživou</a:t>
            </a:r>
          </a:p>
          <a:p>
            <a:pPr>
              <a:buNone/>
            </a:pPr>
            <a:endParaRPr lang="cs-CZ" dirty="0" smtClean="0"/>
          </a:p>
          <a:p>
            <a:r>
              <a:rPr lang="cs-CZ" u="sng" dirty="0" smtClean="0"/>
              <a:t>Na individuální úrovni</a:t>
            </a:r>
          </a:p>
          <a:p>
            <a:pPr lvl="1"/>
            <a:r>
              <a:rPr lang="cs-CZ" dirty="0" smtClean="0"/>
              <a:t>Řešení individuálního problému </a:t>
            </a:r>
          </a:p>
          <a:p>
            <a:pPr lvl="1">
              <a:buNone/>
            </a:pPr>
            <a:r>
              <a:rPr lang="cs-CZ" dirty="0" smtClean="0"/>
              <a:t>    souvisejícího s výživou</a:t>
            </a:r>
          </a:p>
          <a:p>
            <a:endParaRPr lang="cs-CZ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645024"/>
            <a:ext cx="2307484" cy="218085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smtClean="0"/>
              <a:t>Výživová doporučení pro obyvatelstvo ČR (1)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Společnost pro výživu, 2004, inovace 2012</a:t>
            </a:r>
          </a:p>
          <a:p>
            <a:pPr lvl="1"/>
            <a:r>
              <a:rPr lang="cs-CZ" dirty="0" smtClean="0"/>
              <a:t>Určené pro spotřebitele, pro přípravu stravy a pro výrobce</a:t>
            </a:r>
          </a:p>
          <a:p>
            <a:pPr lvl="1"/>
            <a:r>
              <a:rPr lang="cs-CZ" dirty="0" smtClean="0"/>
              <a:t>2012 - doporučení uvedena i ve vztahu k dětskému věku, k výživě těhotných a kojících žen   a k výživě starších lidí</a:t>
            </a:r>
          </a:p>
          <a:p>
            <a:pPr lvl="1"/>
            <a:r>
              <a:rPr lang="cs-CZ" dirty="0" smtClean="0"/>
              <a:t>v souladu s výživovými cíli pro Evropu (WHO)         a s doporučením evropských odborných společností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Výživová doporučení pro obyvatelstvo ČR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Upravení E příjmu pro udržení optimální tělesné hmotnosti</a:t>
            </a:r>
          </a:p>
          <a:p>
            <a:pPr lvl="0"/>
            <a:r>
              <a:rPr lang="cs-CZ" dirty="0" smtClean="0"/>
              <a:t>Snížení podílu tuků na 30 % E příjmu: </a:t>
            </a:r>
          </a:p>
          <a:p>
            <a:pPr lvl="1"/>
            <a:r>
              <a:rPr lang="cs-CZ" dirty="0" smtClean="0"/>
              <a:t>SFA &lt; 10 %, MUFA 10-15%, PUFA 7-10%</a:t>
            </a:r>
          </a:p>
          <a:p>
            <a:pPr lvl="1"/>
            <a:r>
              <a:rPr lang="cs-CZ" dirty="0" smtClean="0"/>
              <a:t>PUFA n- 6 : n- 3 = 5 : 1</a:t>
            </a:r>
          </a:p>
          <a:p>
            <a:pPr lvl="1"/>
            <a:r>
              <a:rPr lang="cs-CZ" dirty="0" smtClean="0"/>
              <a:t>Trans formy PUFA &lt; 1 % E přísunu</a:t>
            </a:r>
          </a:p>
          <a:p>
            <a:pPr lvl="0"/>
            <a:r>
              <a:rPr lang="cs-CZ" dirty="0" smtClean="0"/>
              <a:t>Snížení příjmu cholesterolu na max. 300 mg/den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Výživová doporučení pro obyvatelstvo ČR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Snížení spotřeby jednoduchých cukrů na max.   10 % E příjmu (50-60g)</a:t>
            </a:r>
          </a:p>
          <a:p>
            <a:pPr lvl="0"/>
            <a:r>
              <a:rPr lang="cs-CZ" dirty="0" smtClean="0"/>
              <a:t>Snížení spotřeby kuchyňské soli na 5-6 g /den, preference soli s jodem</a:t>
            </a:r>
          </a:p>
          <a:p>
            <a:pPr lvl="0"/>
            <a:r>
              <a:rPr lang="cs-CZ" dirty="0" smtClean="0"/>
              <a:t>Zvýšení příjmu vit. C na 100 mg/denně</a:t>
            </a:r>
          </a:p>
          <a:p>
            <a:pPr lvl="0"/>
            <a:r>
              <a:rPr lang="cs-CZ" dirty="0" smtClean="0"/>
              <a:t>Zvýšení přísunu vlákniny na 30g/den</a:t>
            </a:r>
          </a:p>
          <a:p>
            <a:pPr lvl="0"/>
            <a:r>
              <a:rPr lang="cs-CZ" dirty="0" smtClean="0"/>
              <a:t>Zvýšení přísunu ochranných látek minerální       a vitamínové povahy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Žádoucí změny ve spotřebě potravin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Snížení příjmu živočišných tuků, zvýšení podílu rostlinných olejů (olivový, řepkový)</a:t>
            </a:r>
          </a:p>
          <a:p>
            <a:pPr lvl="0"/>
            <a:r>
              <a:rPr lang="cs-CZ" dirty="0" smtClean="0"/>
              <a:t>Snížení příjmu cukru a omezení jeho náhrady fruktózou nebo </a:t>
            </a:r>
            <a:r>
              <a:rPr lang="cs-CZ" dirty="0" err="1" smtClean="0"/>
              <a:t>sorbitolem</a:t>
            </a:r>
            <a:endParaRPr lang="cs-CZ" dirty="0" smtClean="0"/>
          </a:p>
          <a:p>
            <a:pPr lvl="0"/>
            <a:r>
              <a:rPr lang="cs-CZ" dirty="0" smtClean="0"/>
              <a:t>Zvýšení spotřeby zeleniny a ovoce na 600 g denně (poměr 2:1)</a:t>
            </a:r>
          </a:p>
          <a:p>
            <a:pPr lvl="0"/>
            <a:r>
              <a:rPr lang="cs-CZ" dirty="0" smtClean="0"/>
              <a:t>Zvýšení spotřeby luštěnin</a:t>
            </a:r>
          </a:p>
          <a:p>
            <a:pPr lvl="0"/>
            <a:r>
              <a:rPr lang="cs-CZ" dirty="0" smtClean="0"/>
              <a:t>Nahrazení výrobků z bílé mouky výrobky              z mouky tmavé nebo celozrnné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Žádoucí změny ve spotřebě potravin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Preferovat příjem potravin s nižším GI (&lt; 70) luštěniny, celozrnné výrobky, neloupaná rýže, těstoviny</a:t>
            </a:r>
          </a:p>
          <a:p>
            <a:pPr lvl="0"/>
            <a:r>
              <a:rPr lang="cs-CZ" dirty="0" smtClean="0"/>
              <a:t>Zvýšení spotřeby ryb a rybích výrobků                  – 400 g/týden</a:t>
            </a:r>
          </a:p>
          <a:p>
            <a:pPr lvl="0"/>
            <a:r>
              <a:rPr lang="cs-CZ" dirty="0" smtClean="0"/>
              <a:t>Snížení přísunu živočišných potravin s vysokým podílem tuku</a:t>
            </a:r>
          </a:p>
          <a:p>
            <a:pPr lvl="0"/>
            <a:r>
              <a:rPr lang="cs-CZ" dirty="0" smtClean="0"/>
              <a:t>Zajištění správného pitného režimu </a:t>
            </a:r>
          </a:p>
          <a:p>
            <a:pPr lvl="0">
              <a:buNone/>
            </a:pPr>
            <a:r>
              <a:rPr lang="cs-CZ" dirty="0" smtClean="0"/>
              <a:t>   – 1,5-2 l denně</a:t>
            </a:r>
          </a:p>
          <a:p>
            <a:pPr lvl="0"/>
            <a:r>
              <a:rPr lang="cs-CZ" dirty="0" smtClean="0"/>
              <a:t>Omezení konzumace alkoholu</a:t>
            </a:r>
          </a:p>
        </p:txBody>
      </p:sp>
      <p:pic>
        <p:nvPicPr>
          <p:cNvPr id="4" name="Obrázek 3" descr="kln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400675"/>
            <a:ext cx="31242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Doporučení pro kulinářskou technologii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Snižování ztrát vitaminů a jiných ochranných látek, preferovat vaření a dušení</a:t>
            </a:r>
          </a:p>
          <a:p>
            <a:pPr lvl="0"/>
            <a:r>
              <a:rPr lang="cs-CZ" dirty="0" smtClean="0"/>
              <a:t>Preference technologií s nižším spotřebou tuků    a volit vhodný tuk podle druhu technologického postupu </a:t>
            </a:r>
          </a:p>
          <a:p>
            <a:pPr lvl="0"/>
            <a:r>
              <a:rPr lang="cs-CZ" dirty="0" smtClean="0"/>
              <a:t>Zachovat dostatečný podíl syrové stravy</a:t>
            </a:r>
          </a:p>
          <a:p>
            <a:pPr lvl="0"/>
            <a:r>
              <a:rPr lang="cs-CZ" dirty="0" smtClean="0"/>
              <a:t>Zvýšení spotřeby zeleninových salátů, zeleninových a luštěninových pokrmů</a:t>
            </a:r>
          </a:p>
          <a:p>
            <a:pPr lvl="0"/>
            <a:r>
              <a:rPr lang="cs-CZ" dirty="0" smtClean="0"/>
              <a:t>Ke stravě přidat vhodné doplňky nebo obohacené potraviny (např. sůl s jódem)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Doporučení pro oblast výroby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Snížit obsah </a:t>
            </a:r>
            <a:r>
              <a:rPr lang="cs-CZ" i="1" dirty="0" smtClean="0"/>
              <a:t>trans</a:t>
            </a:r>
            <a:r>
              <a:rPr lang="cs-CZ" dirty="0" smtClean="0"/>
              <a:t>-nenasycených a nasycených mastných kyselin v jedlých tucích i ve výrobcích</a:t>
            </a:r>
          </a:p>
          <a:p>
            <a:pPr lvl="0"/>
            <a:r>
              <a:rPr lang="cs-CZ" dirty="0" smtClean="0"/>
              <a:t>Snížit obsah cukru v nápojích a některých potravinách</a:t>
            </a:r>
          </a:p>
          <a:p>
            <a:pPr lvl="0"/>
            <a:r>
              <a:rPr lang="cs-CZ" dirty="0" smtClean="0"/>
              <a:t>Rozšířit sortiment výrobků z obilovin, zvláště celozrnných a nižším GI</a:t>
            </a:r>
          </a:p>
          <a:p>
            <a:pPr lvl="0"/>
            <a:r>
              <a:rPr lang="cs-CZ" dirty="0" smtClean="0"/>
              <a:t>Rozšířit nabídku mléčných výrobků, zejména zakysaných</a:t>
            </a:r>
          </a:p>
          <a:p>
            <a:pPr lvl="0"/>
            <a:r>
              <a:rPr lang="cs-CZ" dirty="0" smtClean="0"/>
              <a:t>Rozšířit nabídku zeleninových salátů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Doporučení pro oblast výroby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Rozšířit nabídku luštěnin</a:t>
            </a:r>
          </a:p>
          <a:p>
            <a:pPr lvl="0"/>
            <a:r>
              <a:rPr lang="cs-CZ" dirty="0" smtClean="0"/>
              <a:t>Rozšířit výběr potravin s nižším obsahem soli </a:t>
            </a:r>
          </a:p>
          <a:p>
            <a:pPr lvl="0"/>
            <a:r>
              <a:rPr lang="cs-CZ" dirty="0" smtClean="0"/>
              <a:t>Rozšířit sortiment potravin se zvýšeným obsahem složek podporujících zdraví </a:t>
            </a:r>
          </a:p>
          <a:p>
            <a:pPr lvl="0"/>
            <a:r>
              <a:rPr lang="cs-CZ" dirty="0" smtClean="0"/>
              <a:t>Zajistit odpovídající označování potravin</a:t>
            </a:r>
          </a:p>
          <a:p>
            <a:pPr lvl="0"/>
            <a:r>
              <a:rPr lang="cs-CZ" dirty="0" smtClean="0"/>
              <a:t>Omezovat používání látek přídatných, zejména konzervačních prostředků, syntetických barviv    a fosfátů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 výživové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Zdravotní nezávadnost, bezpečnost potravin</a:t>
            </a:r>
          </a:p>
          <a:p>
            <a:pPr lvl="0"/>
            <a:r>
              <a:rPr lang="cs-CZ" dirty="0" smtClean="0"/>
              <a:t>Správný stravovací režim:</a:t>
            </a:r>
          </a:p>
          <a:p>
            <a:pPr lvl="1"/>
            <a:r>
              <a:rPr lang="cs-CZ" dirty="0" smtClean="0"/>
              <a:t>pravidelnost, 3 hlavní denní jídla, rozestup cca       3 hodiny</a:t>
            </a:r>
          </a:p>
          <a:p>
            <a:pPr lvl="1"/>
            <a:r>
              <a:rPr lang="cs-CZ" dirty="0" smtClean="0"/>
              <a:t>obsah E: S 20 %, O 35 % , V 25 - 30 %, SV 5-10%</a:t>
            </a:r>
          </a:p>
          <a:p>
            <a:pPr lvl="1"/>
            <a:r>
              <a:rPr lang="cs-CZ" dirty="0" smtClean="0"/>
              <a:t>pestrá strava, přiměřená věku, pohlaví, pohybové aktivitě a zdravotnímu stavu</a:t>
            </a:r>
          </a:p>
          <a:p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94116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Doporučení založená na skupinách potravin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Food</a:t>
            </a:r>
            <a:r>
              <a:rPr lang="cs-CZ" dirty="0" smtClean="0"/>
              <a:t>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guidlines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guidlines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 descr="images0289AA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512" y="4221088"/>
            <a:ext cx="327817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Choroby hromadného výskytu              s etiologickou účastí výživy </a:t>
            </a:r>
            <a:br>
              <a:rPr lang="cs-CZ" dirty="0" smtClean="0"/>
            </a:br>
            <a:r>
              <a:rPr lang="cs-CZ" sz="2000" dirty="0" smtClean="0"/>
              <a:t>(rozvinuté země)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KVN		   	 55 % úmrtí (5,3 milionů)</a:t>
            </a:r>
          </a:p>
          <a:p>
            <a:r>
              <a:rPr lang="cs-CZ" dirty="0" smtClean="0"/>
              <a:t>Zhoubné nádory 	 25 % úmrtí (2,4 milionů)</a:t>
            </a:r>
          </a:p>
          <a:p>
            <a:r>
              <a:rPr lang="cs-CZ" dirty="0" smtClean="0"/>
              <a:t>Osteoporóza 	     	 9 % populace</a:t>
            </a:r>
          </a:p>
          <a:p>
            <a:r>
              <a:rPr lang="cs-CZ" dirty="0" smtClean="0"/>
              <a:t>Zubní kaz	    	93 % populace</a:t>
            </a:r>
          </a:p>
          <a:p>
            <a:r>
              <a:rPr lang="cs-CZ" dirty="0" smtClean="0"/>
              <a:t>Obezita 		   	 12 % mužů, 15-20 % žen</a:t>
            </a:r>
          </a:p>
          <a:p>
            <a:r>
              <a:rPr lang="cs-CZ" dirty="0" smtClean="0"/>
              <a:t>Potravinové alergie 	 7 % populace</a:t>
            </a:r>
          </a:p>
          <a:p>
            <a:r>
              <a:rPr lang="cs-CZ" dirty="0" smtClean="0"/>
              <a:t>Katarakta 	           18 % 60-75 let, </a:t>
            </a:r>
          </a:p>
          <a:p>
            <a:pPr>
              <a:buNone/>
            </a:pPr>
            <a:r>
              <a:rPr lang="cs-CZ" dirty="0" smtClean="0"/>
              <a:t>                                          46 % 75-85 let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FBDG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„Převod“ doporučení pro energii a živiny na potraviny   → lépe použitelná v praxi</a:t>
            </a:r>
          </a:p>
          <a:p>
            <a:pPr lvl="0"/>
            <a:r>
              <a:rPr lang="cs-CZ" dirty="0" smtClean="0"/>
              <a:t>Doporučení pro širokou veřejnost  nebo specifické skupiny populace</a:t>
            </a:r>
          </a:p>
          <a:p>
            <a:pPr lvl="0"/>
            <a:r>
              <a:rPr lang="cs-CZ" dirty="0" smtClean="0"/>
              <a:t>Vyjádřeny v podobě počtu typických porcí</a:t>
            </a:r>
          </a:p>
          <a:p>
            <a:pPr lvl="0"/>
            <a:r>
              <a:rPr lang="cs-CZ" dirty="0" smtClean="0"/>
              <a:t>Potraviny či potravinové skupiny by měly být běžně dostupné na trhu a cenově přijatelné pro většinu populace</a:t>
            </a:r>
          </a:p>
          <a:p>
            <a:pPr lvl="0"/>
            <a:r>
              <a:rPr lang="cs-CZ" dirty="0" smtClean="0"/>
              <a:t>FBDG by měly být snadno použitelné pro osoby                s různým životním stylem, osoby různého věku apod. </a:t>
            </a:r>
          </a:p>
          <a:p>
            <a:pPr lvl="0"/>
            <a:r>
              <a:rPr lang="cs-CZ" dirty="0" smtClean="0"/>
              <a:t>Různá grafická podoba a vizualizace  – potravinová pyramida, kruh, talíř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Doporučení založená na skupinách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 ČR nejčastější grafické znázornění – </a:t>
            </a:r>
            <a:r>
              <a:rPr lang="cs-CZ" b="1" dirty="0" smtClean="0"/>
              <a:t>potravinová pyramida</a:t>
            </a:r>
          </a:p>
          <a:p>
            <a:pPr lvl="0"/>
            <a:r>
              <a:rPr lang="cs-CZ" dirty="0" smtClean="0"/>
              <a:t>2005 – MZ ČR - Výživová doporučení pro obyvatelstvo ČR  - Výživová pyramida</a:t>
            </a:r>
          </a:p>
          <a:p>
            <a:pPr lvl="0"/>
            <a:r>
              <a:rPr lang="cs-CZ" dirty="0" smtClean="0"/>
              <a:t>2013 – FZV – Česká potravinová pyramida (poslední inovace)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agesTD5NJN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653136"/>
            <a:ext cx="3350096" cy="188250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Grafická podoba je většinou prvním     a často také jediným kontaktem            s FBDG. 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7659169" cy="347711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střiž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404664"/>
            <a:ext cx="5325342" cy="6453336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62068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Výživová pyramida MZ ČR, 2005</a:t>
            </a:r>
            <a:endParaRPr lang="cs-CZ" sz="4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Jednotková porce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Obilniny, rýže, těstoviny, pečivo :  3-6 porcí</a:t>
            </a:r>
            <a:endParaRPr lang="cs-CZ" dirty="0" smtClean="0"/>
          </a:p>
          <a:p>
            <a:pPr lvl="1"/>
            <a:r>
              <a:rPr lang="cs-CZ" dirty="0" smtClean="0"/>
              <a:t>porce – 1 krajíc chleba (60g), 1 rohlík či houska, 1 miska ovesných vloček nebo müsli, kopeček vařené rýže či vařených těstovin (125g)</a:t>
            </a:r>
          </a:p>
          <a:p>
            <a:r>
              <a:rPr lang="cs-CZ" b="1" dirty="0" smtClean="0"/>
              <a:t>Zelenina:  3-5 porcí</a:t>
            </a:r>
            <a:endParaRPr lang="cs-CZ" dirty="0" smtClean="0"/>
          </a:p>
          <a:p>
            <a:pPr lvl="1"/>
            <a:r>
              <a:rPr lang="cs-CZ" dirty="0" smtClean="0"/>
              <a:t>porce – velká paprika, mrkev či 2 rajčata, miska čínského zelí či salátu, půl talíře brambor či sklenice neředěné zeleninové šťávy</a:t>
            </a:r>
          </a:p>
          <a:p>
            <a:r>
              <a:rPr lang="cs-CZ" b="1" dirty="0" smtClean="0"/>
              <a:t> Ovoce:  2-4 porce</a:t>
            </a:r>
            <a:endParaRPr lang="cs-CZ" dirty="0" smtClean="0"/>
          </a:p>
          <a:p>
            <a:pPr lvl="1"/>
            <a:r>
              <a:rPr lang="cs-CZ" dirty="0" smtClean="0"/>
              <a:t>porce – 1 jablko, pomeranč či banán (100g), miska jahod, rybízu či borůvek, sklenice neředěné ovocné šťávy</a:t>
            </a:r>
          </a:p>
          <a:p>
            <a:r>
              <a:rPr lang="cs-CZ" b="1" dirty="0" smtClean="0"/>
              <a:t> Mléko, mléčné výrobky:  2-3 porce</a:t>
            </a:r>
            <a:endParaRPr lang="cs-CZ" dirty="0" smtClean="0"/>
          </a:p>
          <a:p>
            <a:pPr lvl="1"/>
            <a:r>
              <a:rPr lang="cs-CZ" dirty="0" smtClean="0"/>
              <a:t> porce – 1 sklenice mléka (250ml), 1 kelímek jogurtu (200ml), sýr (55g)</a:t>
            </a:r>
          </a:p>
          <a:p>
            <a:r>
              <a:rPr lang="cs-CZ" b="1" dirty="0" smtClean="0"/>
              <a:t> Ryby, maso, drůbež, vejce, luštěniny:  1-2 porce</a:t>
            </a:r>
            <a:endParaRPr lang="cs-CZ" dirty="0" smtClean="0"/>
          </a:p>
          <a:p>
            <a:pPr lvl="1"/>
            <a:r>
              <a:rPr lang="cs-CZ" dirty="0" smtClean="0"/>
              <a:t>porce – 125g drůbežího, rybího či jiného masa, 2 vařené bílky, nebo miska sójových bobů, porce sójového masa</a:t>
            </a:r>
          </a:p>
          <a:p>
            <a:r>
              <a:rPr lang="cs-CZ" b="1" dirty="0" smtClean="0"/>
              <a:t> Sůl, tuky, cukry:  0-2 porce</a:t>
            </a:r>
            <a:endParaRPr lang="cs-CZ" dirty="0" smtClean="0"/>
          </a:p>
          <a:p>
            <a:pPr lvl="1"/>
            <a:r>
              <a:rPr lang="cs-CZ" dirty="0" smtClean="0"/>
              <a:t>porce – cukr (10g), tuk (10g)</a:t>
            </a:r>
          </a:p>
          <a:p>
            <a:endParaRPr lang="cs-CZ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0688"/>
            <a:ext cx="1996998" cy="191647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Další grafická ztvárnění</a:t>
            </a:r>
            <a:br>
              <a:rPr lang="cs-CZ" b="1" dirty="0" smtClean="0"/>
            </a:br>
            <a:r>
              <a:rPr lang="cs-CZ" b="1" dirty="0" smtClean="0"/>
              <a:t>FBDG</a:t>
            </a:r>
            <a:endParaRPr lang="cs-CZ" b="1" dirty="0"/>
          </a:p>
        </p:txBody>
      </p:sp>
      <p:pic>
        <p:nvPicPr>
          <p:cNvPr id="3" name="Obrázek 2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32209"/>
            <a:ext cx="7659169" cy="347711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580112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323528" y="47667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FZV , 2013</a:t>
            </a:r>
          </a:p>
          <a:p>
            <a:endParaRPr lang="cs-CZ" sz="3600" dirty="0" smtClean="0"/>
          </a:p>
          <a:p>
            <a:r>
              <a:rPr lang="cs-CZ" sz="3600" dirty="0" smtClean="0"/>
              <a:t>Potravinová pyramida</a:t>
            </a:r>
            <a:endParaRPr lang="cs-CZ" sz="3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272807" cy="540324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4046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USA USDA</a:t>
            </a:r>
            <a:endParaRPr lang="cs-CZ" sz="4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6732240" cy="619486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32240" y="476672"/>
            <a:ext cx="21957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 smtClean="0"/>
          </a:p>
          <a:p>
            <a:endParaRPr lang="cs-CZ" sz="4000" dirty="0" smtClean="0"/>
          </a:p>
          <a:p>
            <a:endParaRPr lang="cs-CZ" sz="4000" dirty="0" smtClean="0"/>
          </a:p>
          <a:p>
            <a:r>
              <a:rPr lang="cs-CZ" sz="4000" dirty="0" smtClean="0"/>
              <a:t>Velká Británie</a:t>
            </a:r>
            <a:endParaRPr lang="cs-CZ" sz="4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4405" y="354608"/>
            <a:ext cx="6599595" cy="65033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69269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Čína</a:t>
            </a:r>
            <a:endParaRPr lang="cs-CZ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Atributy výživových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Založeny na obecných vědeckých poznatcích</a:t>
            </a:r>
          </a:p>
          <a:p>
            <a:r>
              <a:rPr lang="cs-CZ" dirty="0" smtClean="0"/>
              <a:t>Analýze místních výživových zvyklostí</a:t>
            </a:r>
          </a:p>
          <a:p>
            <a:r>
              <a:rPr lang="cs-CZ" dirty="0" smtClean="0"/>
              <a:t>Míře sociální a kulturní přijatelnosti</a:t>
            </a:r>
          </a:p>
          <a:p>
            <a:r>
              <a:rPr lang="cs-CZ" dirty="0" smtClean="0"/>
              <a:t>Omezené množství zásad (nejpodstatnějších        z hlediska populačního zdraví)</a:t>
            </a:r>
          </a:p>
          <a:p>
            <a:r>
              <a:rPr lang="cs-CZ" dirty="0" smtClean="0"/>
              <a:t>Srozumitelné, zapamatovatelné, schopné vzbudit zájem, </a:t>
            </a:r>
            <a:r>
              <a:rPr lang="cs-CZ" dirty="0" err="1" smtClean="0"/>
              <a:t>compliance</a:t>
            </a:r>
            <a:r>
              <a:rPr lang="cs-CZ" dirty="0" smtClean="0"/>
              <a:t> a skutečné změny chování</a:t>
            </a:r>
          </a:p>
          <a:p>
            <a:r>
              <a:rPr lang="cs-CZ" dirty="0" smtClean="0"/>
              <a:t>Pozitivně formulované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42" y="1412776"/>
            <a:ext cx="7718916" cy="40324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7584" y="5486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Německo</a:t>
            </a:r>
            <a:endParaRPr lang="cs-CZ" sz="4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třiže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3923928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70080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USA</a:t>
            </a:r>
            <a:endParaRPr lang="cs-CZ" sz="4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72" y="2109603"/>
            <a:ext cx="8345391" cy="41802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71600" y="6926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/>
              <a:t>Margit</a:t>
            </a:r>
            <a:r>
              <a:rPr lang="cs-CZ" sz="3600" dirty="0" smtClean="0"/>
              <a:t>  </a:t>
            </a:r>
            <a:r>
              <a:rPr lang="cs-CZ" sz="3600" dirty="0" err="1" smtClean="0"/>
              <a:t>Slimáková</a:t>
            </a:r>
            <a:endParaRPr lang="cs-CZ" sz="3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Slovo závěrem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S ohledem na nové vědecké poznatky se               i výživová doporučení, jako řada ostatních oblastí praktického života, dále vyvíjejí a mění. Jakkoli podložená doporučení představují jen obraz současné nutriční vědy, neplatí jako stanovisko definitivní. Stejně jako výzkum v oblasti výživy bude  přinášet nové poznatky      a závěry, tak i výživová doporučení budou mít svoji dynamiku a vývoj.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Děkujeme za pozornost.</a:t>
            </a:r>
            <a:endParaRPr lang="cs-CZ" dirty="0"/>
          </a:p>
        </p:txBody>
      </p:sp>
      <p:pic>
        <p:nvPicPr>
          <p:cNvPr id="3" name="Obrázek 2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3515216" cy="320084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420138_1496235613949728_4137545797130595252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50"/>
            <a:ext cx="7173416" cy="538006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cs-CZ" dirty="0" smtClean="0"/>
              <a:t>Literatura a 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 fontScale="47500" lnSpcReduction="20000"/>
          </a:bodyPr>
          <a:lstStyle/>
          <a:p>
            <a:r>
              <a:rPr lang="cs-CZ" sz="3800" dirty="0" smtClean="0"/>
              <a:t>STRÁNSKÝ, Miroslav a </a:t>
            </a:r>
            <a:r>
              <a:rPr lang="cs-CZ" sz="3800" dirty="0" err="1" smtClean="0"/>
              <a:t>Lydie</a:t>
            </a:r>
            <a:r>
              <a:rPr lang="cs-CZ" sz="3800" dirty="0" smtClean="0"/>
              <a:t> RYŠAVÁ. </a:t>
            </a:r>
            <a:r>
              <a:rPr lang="cs-CZ" sz="3800" i="1" dirty="0" smtClean="0"/>
              <a:t>Fyziologie a patofyziologie výživy</a:t>
            </a:r>
            <a:r>
              <a:rPr lang="cs-CZ" sz="3800" dirty="0" smtClean="0"/>
              <a:t>. 1. </a:t>
            </a:r>
            <a:r>
              <a:rPr lang="cs-CZ" sz="3800" dirty="0" err="1" smtClean="0"/>
              <a:t>vyd</a:t>
            </a:r>
            <a:r>
              <a:rPr lang="cs-CZ" sz="3800" dirty="0" smtClean="0"/>
              <a:t>. České Budějovice: Jihočeská univerzita, 2010, 182 s. ISBN 9788073942410.</a:t>
            </a:r>
          </a:p>
          <a:p>
            <a:pPr>
              <a:buNone/>
            </a:pPr>
            <a:endParaRPr lang="cs-CZ" sz="3800" dirty="0" smtClean="0"/>
          </a:p>
          <a:p>
            <a:r>
              <a:rPr lang="cs-CZ" sz="3800" dirty="0" smtClean="0"/>
              <a:t>Prezentace: Mgr. Marie Šubrtová – Výživová doporučení, podpora správné výživy ČR, Státní zdravotní ústav Praha, Odbor hygieny výživy a bezpečnosti potravin </a:t>
            </a:r>
          </a:p>
          <a:p>
            <a:pPr>
              <a:buNone/>
            </a:pPr>
            <a:endParaRPr lang="cs-CZ" sz="3800" dirty="0" smtClean="0"/>
          </a:p>
          <a:p>
            <a:r>
              <a:rPr lang="cs-CZ" sz="3800" dirty="0" smtClean="0"/>
              <a:t>Prezentace: prof. MUDr. Bc. Zuzana </a:t>
            </a:r>
            <a:r>
              <a:rPr lang="cs-CZ" sz="3800" dirty="0" err="1" smtClean="0"/>
              <a:t>Derflerová</a:t>
            </a:r>
            <a:r>
              <a:rPr lang="cs-CZ" sz="3800" dirty="0" smtClean="0"/>
              <a:t> Brázdová, DrSc. – Výživová doporučení, ÚPL, LF, MU</a:t>
            </a:r>
          </a:p>
          <a:p>
            <a:endParaRPr lang="cs-CZ" sz="3800" dirty="0" smtClean="0"/>
          </a:p>
          <a:p>
            <a:r>
              <a:rPr lang="cs-CZ" sz="3800" dirty="0" smtClean="0"/>
              <a:t>Podklady od MVDr. Haliny Matějové</a:t>
            </a:r>
          </a:p>
          <a:p>
            <a:endParaRPr lang="cs-CZ" sz="3800" u="sng" dirty="0" smtClean="0">
              <a:hlinkClick r:id="rId2"/>
            </a:endParaRPr>
          </a:p>
          <a:p>
            <a:r>
              <a:rPr lang="cs-CZ" sz="3800" u="sng" dirty="0" smtClean="0">
                <a:hlinkClick r:id="rId2"/>
              </a:rPr>
              <a:t>http://www.</a:t>
            </a:r>
            <a:r>
              <a:rPr lang="cs-CZ" sz="3800" u="sng" dirty="0" err="1" smtClean="0">
                <a:hlinkClick r:id="rId2"/>
              </a:rPr>
              <a:t>vyzivaspol.cz</a:t>
            </a:r>
            <a:r>
              <a:rPr lang="cs-CZ" sz="3800" u="sng" dirty="0" smtClean="0">
                <a:hlinkClick r:id="rId2"/>
              </a:rPr>
              <a:t>/rubrika-dokumenty/</a:t>
            </a:r>
            <a:r>
              <a:rPr lang="cs-CZ" sz="3800" u="sng" dirty="0" err="1" smtClean="0">
                <a:hlinkClick r:id="rId2"/>
              </a:rPr>
              <a:t>konecne</a:t>
            </a:r>
            <a:r>
              <a:rPr lang="cs-CZ" sz="3800" u="sng" dirty="0" smtClean="0">
                <a:hlinkClick r:id="rId2"/>
              </a:rPr>
              <a:t>-</a:t>
            </a:r>
            <a:r>
              <a:rPr lang="cs-CZ" sz="3800" u="sng" dirty="0" err="1" smtClean="0">
                <a:hlinkClick r:id="rId2"/>
              </a:rPr>
              <a:t>zneni</a:t>
            </a:r>
            <a:r>
              <a:rPr lang="cs-CZ" sz="3800" u="sng" dirty="0" smtClean="0">
                <a:hlinkClick r:id="rId2"/>
              </a:rPr>
              <a:t>-</a:t>
            </a:r>
            <a:r>
              <a:rPr lang="cs-CZ" sz="3800" u="sng" dirty="0" err="1" smtClean="0">
                <a:hlinkClick r:id="rId2"/>
              </a:rPr>
              <a:t>vyzivovych</a:t>
            </a:r>
            <a:r>
              <a:rPr lang="cs-CZ" sz="3800" u="sng" dirty="0" smtClean="0">
                <a:hlinkClick r:id="rId2"/>
              </a:rPr>
              <a:t>-</a:t>
            </a:r>
            <a:r>
              <a:rPr lang="cs-CZ" sz="3800" u="sng" dirty="0" err="1" smtClean="0">
                <a:hlinkClick r:id="rId2"/>
              </a:rPr>
              <a:t>doporuceni.html</a:t>
            </a:r>
            <a:endParaRPr lang="cs-CZ" sz="3800" u="sng" dirty="0" smtClean="0"/>
          </a:p>
          <a:p>
            <a:endParaRPr lang="cs-CZ" sz="3800" u="sng" dirty="0" smtClean="0">
              <a:hlinkClick r:id="rId3"/>
            </a:endParaRPr>
          </a:p>
          <a:p>
            <a:r>
              <a:rPr lang="cs-CZ" sz="3800" u="sng" dirty="0" smtClean="0">
                <a:hlinkClick r:id="rId3"/>
              </a:rPr>
              <a:t>http://www.</a:t>
            </a:r>
            <a:r>
              <a:rPr lang="cs-CZ" sz="3800" u="sng" dirty="0" err="1" smtClean="0">
                <a:hlinkClick r:id="rId3"/>
              </a:rPr>
              <a:t>eufic.org</a:t>
            </a:r>
            <a:r>
              <a:rPr lang="cs-CZ" sz="3800" u="sng" dirty="0" smtClean="0">
                <a:hlinkClick r:id="rId3"/>
              </a:rPr>
              <a:t>/</a:t>
            </a:r>
            <a:r>
              <a:rPr lang="cs-CZ" sz="3800" u="sng" dirty="0" err="1" smtClean="0">
                <a:hlinkClick r:id="rId3"/>
              </a:rPr>
              <a:t>article</a:t>
            </a:r>
            <a:r>
              <a:rPr lang="cs-CZ" sz="3800" u="sng" dirty="0" smtClean="0">
                <a:hlinkClick r:id="rId3"/>
              </a:rPr>
              <a:t>/</a:t>
            </a:r>
            <a:r>
              <a:rPr lang="cs-CZ" sz="3800" u="sng" dirty="0" err="1" smtClean="0">
                <a:hlinkClick r:id="rId3"/>
              </a:rPr>
              <a:t>cs</a:t>
            </a:r>
            <a:r>
              <a:rPr lang="cs-CZ" sz="3800" u="sng" dirty="0" smtClean="0">
                <a:hlinkClick r:id="rId3"/>
              </a:rPr>
              <a:t>/</a:t>
            </a:r>
            <a:r>
              <a:rPr lang="cs-CZ" sz="3800" u="sng" dirty="0" err="1" smtClean="0">
                <a:hlinkClick r:id="rId3"/>
              </a:rPr>
              <a:t>expid</a:t>
            </a:r>
            <a:r>
              <a:rPr lang="cs-CZ" sz="3800" u="sng" dirty="0" smtClean="0">
                <a:hlinkClick r:id="rId3"/>
              </a:rPr>
              <a:t>/</a:t>
            </a:r>
            <a:r>
              <a:rPr lang="cs-CZ" sz="3800" u="sng" dirty="0" err="1" smtClean="0">
                <a:hlinkClick r:id="rId3"/>
              </a:rPr>
              <a:t>food</a:t>
            </a:r>
            <a:r>
              <a:rPr lang="cs-CZ" sz="3800" u="sng" dirty="0" smtClean="0">
                <a:hlinkClick r:id="rId3"/>
              </a:rPr>
              <a:t>-</a:t>
            </a:r>
            <a:r>
              <a:rPr lang="cs-CZ" sz="3800" u="sng" dirty="0" err="1" smtClean="0">
                <a:hlinkClick r:id="rId3"/>
              </a:rPr>
              <a:t>based</a:t>
            </a:r>
            <a:r>
              <a:rPr lang="cs-CZ" sz="3800" u="sng" dirty="0" smtClean="0">
                <a:hlinkClick r:id="rId3"/>
              </a:rPr>
              <a:t>-</a:t>
            </a:r>
            <a:r>
              <a:rPr lang="cs-CZ" sz="3800" u="sng" dirty="0" err="1" smtClean="0">
                <a:hlinkClick r:id="rId3"/>
              </a:rPr>
              <a:t>dietary</a:t>
            </a:r>
            <a:r>
              <a:rPr lang="cs-CZ" sz="3800" u="sng" dirty="0" smtClean="0">
                <a:hlinkClick r:id="rId3"/>
              </a:rPr>
              <a:t>-</a:t>
            </a:r>
            <a:r>
              <a:rPr lang="cs-CZ" sz="3800" u="sng" dirty="0" err="1" smtClean="0">
                <a:hlinkClick r:id="rId3"/>
              </a:rPr>
              <a:t>guidelines</a:t>
            </a:r>
            <a:r>
              <a:rPr lang="cs-CZ" sz="3800" u="sng" dirty="0" smtClean="0">
                <a:hlinkClick r:id="rId3"/>
              </a:rPr>
              <a:t>-in-</a:t>
            </a:r>
            <a:r>
              <a:rPr lang="cs-CZ" sz="3800" u="sng" dirty="0" err="1" smtClean="0">
                <a:hlinkClick r:id="rId3"/>
              </a:rPr>
              <a:t>europe</a:t>
            </a:r>
            <a:r>
              <a:rPr lang="cs-CZ" sz="3800" u="sng" dirty="0" smtClean="0">
                <a:hlinkClick r:id="rId3"/>
              </a:rPr>
              <a:t>/</a:t>
            </a:r>
            <a:endParaRPr lang="cs-CZ" sz="3800" u="sng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Úskalí výživových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 zdravotního problému, který není pro daný region relevantní</a:t>
            </a:r>
          </a:p>
          <a:p>
            <a:r>
              <a:rPr lang="cs-CZ" dirty="0" smtClean="0"/>
              <a:t>Nedostupné nebo netradiční nebo neakceptovatelné nebo neznámé potraviny</a:t>
            </a:r>
          </a:p>
          <a:p>
            <a:r>
              <a:rPr lang="cs-CZ" dirty="0" smtClean="0"/>
              <a:t>Formulace v jednotkách, které se nepoužívají</a:t>
            </a:r>
          </a:p>
          <a:p>
            <a:r>
              <a:rPr lang="cs-CZ" dirty="0" smtClean="0"/>
              <a:t>Nepřijatelnost grafické formy</a:t>
            </a:r>
            <a:endParaRPr lang="cs-CZ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725144"/>
            <a:ext cx="2430617" cy="1554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Vědecká práce </a:t>
            </a:r>
          </a:p>
          <a:p>
            <a:endParaRPr lang="cs-CZ" dirty="0" smtClean="0"/>
          </a:p>
          <a:p>
            <a:r>
              <a:rPr lang="cs-CZ" dirty="0" smtClean="0"/>
              <a:t>Stanovení potřeby </a:t>
            </a:r>
            <a:r>
              <a:rPr lang="cs-CZ" dirty="0" err="1" smtClean="0"/>
              <a:t>nutrientu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Stanovení doporučení pro jednotlivé </a:t>
            </a:r>
            <a:r>
              <a:rPr lang="cs-CZ" dirty="0" err="1" smtClean="0"/>
              <a:t>nutrienty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Doporučení srozumitelné pro populaci (FBDG) </a:t>
            </a:r>
            <a:endParaRPr lang="cs-CZ" b="1" dirty="0"/>
          </a:p>
        </p:txBody>
      </p:sp>
      <p:sp>
        <p:nvSpPr>
          <p:cNvPr id="4" name="Šipka dolů 3"/>
          <p:cNvSpPr/>
          <p:nvPr/>
        </p:nvSpPr>
        <p:spPr>
          <a:xfrm>
            <a:off x="3131840" y="2852936"/>
            <a:ext cx="504056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3131840" y="378904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3131840" y="4653136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Výživová doporučení </a:t>
            </a:r>
            <a:br>
              <a:rPr lang="cs-CZ" dirty="0" smtClean="0"/>
            </a:br>
            <a:r>
              <a:rPr lang="cs-CZ" sz="2700" dirty="0" smtClean="0"/>
              <a:t>dělení dle vědeckého výboru pro potraviny, 2005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Nutriční standardy (</a:t>
            </a:r>
            <a:r>
              <a:rPr lang="cs-CZ" dirty="0" err="1" smtClean="0"/>
              <a:t>nutritional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)</a:t>
            </a:r>
          </a:p>
          <a:p>
            <a:pPr lvl="1">
              <a:buFont typeface="Arial" pitchFamily="34" charset="0"/>
              <a:buChar char="꞊"/>
            </a:pPr>
            <a:r>
              <a:rPr lang="cs-CZ" dirty="0" smtClean="0"/>
              <a:t> 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allowances</a:t>
            </a:r>
            <a:r>
              <a:rPr lang="cs-CZ" dirty="0" smtClean="0"/>
              <a:t> (VDD)</a:t>
            </a:r>
          </a:p>
          <a:p>
            <a:pPr lvl="0"/>
            <a:r>
              <a:rPr lang="cs-CZ" dirty="0" smtClean="0"/>
              <a:t>Obecná výživová doporučení (</a:t>
            </a: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recommendations</a:t>
            </a:r>
            <a:r>
              <a:rPr lang="cs-CZ" dirty="0" smtClean="0"/>
              <a:t>)</a:t>
            </a:r>
          </a:p>
          <a:p>
            <a:pPr lvl="1">
              <a:buFont typeface="Arial" pitchFamily="34" charset="0"/>
              <a:buChar char="꞊"/>
            </a:pP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endParaRPr lang="cs-CZ" dirty="0" smtClean="0"/>
          </a:p>
          <a:p>
            <a:pPr lvl="0"/>
            <a:r>
              <a:rPr lang="cs-CZ" dirty="0" smtClean="0"/>
              <a:t>Doporučení založená na skupinách potravin (FBDG) </a:t>
            </a:r>
          </a:p>
          <a:p>
            <a:pPr lvl="1">
              <a:buFont typeface="Arial" pitchFamily="34" charset="0"/>
              <a:buChar char="꞊"/>
            </a:pPr>
            <a:r>
              <a:rPr lang="cs-CZ" dirty="0" err="1" smtClean="0"/>
              <a:t>dietary</a:t>
            </a:r>
            <a:r>
              <a:rPr lang="cs-CZ" dirty="0" smtClean="0"/>
              <a:t> </a:t>
            </a:r>
            <a:r>
              <a:rPr lang="cs-CZ" dirty="0" err="1" smtClean="0"/>
              <a:t>guidelines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SBGYO3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48680"/>
            <a:ext cx="3133725" cy="14573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474</TotalTime>
  <Words>1784</Words>
  <Application>Microsoft Office PowerPoint</Application>
  <PresentationFormat>Předvádění na obrazovce (4:3)</PresentationFormat>
  <Paragraphs>325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Calibri</vt:lpstr>
      <vt:lpstr>Georgia</vt:lpstr>
      <vt:lpstr>Symbol</vt:lpstr>
      <vt:lpstr>Trebuchet MS</vt:lpstr>
      <vt:lpstr>Wingdings 2</vt:lpstr>
      <vt:lpstr>Urbanistický</vt:lpstr>
      <vt:lpstr>VÝŽIVOVÁ DOPORUČENÍ</vt:lpstr>
      <vt:lpstr>Výživová doporučení</vt:lpstr>
      <vt:lpstr>Výživová doporučení  Historie</vt:lpstr>
      <vt:lpstr>Smysl výživových doporučení</vt:lpstr>
      <vt:lpstr>Choroby hromadného výskytu              s etiologickou účastí výživy  (rozvinuté země)</vt:lpstr>
      <vt:lpstr>Atributy výživových doporučení</vt:lpstr>
      <vt:lpstr>Úskalí výživových doporučení</vt:lpstr>
      <vt:lpstr>Stanovení doporučení</vt:lpstr>
      <vt:lpstr> Výživová doporučení  dělení dle vědeckého výboru pro potraviny, 2005</vt:lpstr>
      <vt:lpstr>1. Nutriční standardy</vt:lpstr>
      <vt:lpstr>Nutriční standardy</vt:lpstr>
      <vt:lpstr>Formáty referenčních hodnot (1)</vt:lpstr>
      <vt:lpstr>Formáty referenčních hodnot (2)</vt:lpstr>
      <vt:lpstr>Formáty referenčních hodnot (3)</vt:lpstr>
      <vt:lpstr>Přehled používaného názvosloví</vt:lpstr>
      <vt:lpstr>Nutriční standardy</vt:lpstr>
      <vt:lpstr>Nutriční standardy ve               světě</vt:lpstr>
      <vt:lpstr>Nutriční standardy v ČR</vt:lpstr>
      <vt:lpstr>VDD – současná situace v ČR</vt:lpstr>
      <vt:lpstr>Energie</vt:lpstr>
      <vt:lpstr>Bílkoviny (1)</vt:lpstr>
      <vt:lpstr>Bílkoviny (2)</vt:lpstr>
      <vt:lpstr>         Bílkoviny (3)</vt:lpstr>
      <vt:lpstr>Bílkoviny (4)</vt:lpstr>
      <vt:lpstr>           Tuky (1)</vt:lpstr>
      <vt:lpstr>Tuky (2)</vt:lpstr>
      <vt:lpstr>Doporučený přísun tuků v % energetického příjmu</vt:lpstr>
      <vt:lpstr>  Tuky (4)</vt:lpstr>
      <vt:lpstr>  Sacharidy </vt:lpstr>
      <vt:lpstr>Vláknina</vt:lpstr>
      <vt:lpstr>2. Obecná výživová doporučení</vt:lpstr>
      <vt:lpstr>Obecná výživová doporučení</vt:lpstr>
      <vt:lpstr>Obecná výživová doporučení - kritéria</vt:lpstr>
      <vt:lpstr>Obecná výživová doporučení</vt:lpstr>
      <vt:lpstr>Obecná výživová doporučení ČR</vt:lpstr>
      <vt:lpstr>„Zdravá třináctka“</vt:lpstr>
      <vt:lpstr>Prezentace aplikace PowerPoint</vt:lpstr>
      <vt:lpstr>Prezentace aplikace PowerPoint</vt:lpstr>
      <vt:lpstr>Prezentace aplikace PowerPoint</vt:lpstr>
      <vt:lpstr>Výživová doporučení pro obyvatelstvo ČR (1)</vt:lpstr>
      <vt:lpstr>Výživová doporučení pro obyvatelstvo ČR (2)</vt:lpstr>
      <vt:lpstr>Výživová doporučení pro obyvatelstvo ČR (3)</vt:lpstr>
      <vt:lpstr>Žádoucí změny ve spotřebě potravin (1)</vt:lpstr>
      <vt:lpstr>Žádoucí změny ve spotřebě potravin (2)</vt:lpstr>
      <vt:lpstr>Doporučení pro kulinářskou technologii</vt:lpstr>
      <vt:lpstr>Doporučení pro oblast výroby (1)</vt:lpstr>
      <vt:lpstr>Doporučení pro oblast výroby (2)</vt:lpstr>
      <vt:lpstr>Další výživové požadavky</vt:lpstr>
      <vt:lpstr>Doporučení založená na skupinách potravin</vt:lpstr>
      <vt:lpstr>FBDG</vt:lpstr>
      <vt:lpstr>Doporučení založená na skupinách potravin</vt:lpstr>
      <vt:lpstr>Grafická podoba je většinou prvním     a často také jediným kontaktem            s FBDG.  </vt:lpstr>
      <vt:lpstr>Prezentace aplikace PowerPoint</vt:lpstr>
      <vt:lpstr>Jednotková porce </vt:lpstr>
      <vt:lpstr>Další grafická ztvárnění FBDG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Slovo závěrem …</vt:lpstr>
      <vt:lpstr>Děkujeme za pozornost.</vt:lpstr>
      <vt:lpstr>Prezentace aplikace PowerPoint</vt:lpstr>
      <vt:lpstr>Literatura a použité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</dc:creator>
  <cp:lastModifiedBy>Halina Matějová</cp:lastModifiedBy>
  <cp:revision>120</cp:revision>
  <dcterms:created xsi:type="dcterms:W3CDTF">2014-12-07T19:06:31Z</dcterms:created>
  <dcterms:modified xsi:type="dcterms:W3CDTF">2015-01-02T11:11:57Z</dcterms:modified>
</cp:coreProperties>
</file>