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68" r:id="rId4"/>
    <p:sldId id="282" r:id="rId5"/>
    <p:sldId id="269" r:id="rId6"/>
    <p:sldId id="278" r:id="rId7"/>
    <p:sldId id="270" r:id="rId8"/>
    <p:sldId id="279" r:id="rId9"/>
    <p:sldId id="280" r:id="rId10"/>
    <p:sldId id="281" r:id="rId11"/>
    <p:sldId id="271" r:id="rId12"/>
    <p:sldId id="284" r:id="rId13"/>
    <p:sldId id="287" r:id="rId14"/>
    <p:sldId id="274" r:id="rId15"/>
    <p:sldId id="285" r:id="rId16"/>
    <p:sldId id="286" r:id="rId17"/>
    <p:sldId id="272" r:id="rId18"/>
    <p:sldId id="273" r:id="rId19"/>
    <p:sldId id="275" r:id="rId20"/>
    <p:sldId id="288" r:id="rId21"/>
    <p:sldId id="276" r:id="rId22"/>
    <p:sldId id="263" r:id="rId23"/>
    <p:sldId id="264" r:id="rId24"/>
    <p:sldId id="291" r:id="rId25"/>
    <p:sldId id="293" r:id="rId26"/>
    <p:sldId id="294" r:id="rId27"/>
    <p:sldId id="298" r:id="rId28"/>
    <p:sldId id="297" r:id="rId29"/>
    <p:sldId id="299" r:id="rId30"/>
    <p:sldId id="305" r:id="rId31"/>
    <p:sldId id="295" r:id="rId32"/>
    <p:sldId id="301" r:id="rId33"/>
    <p:sldId id="296" r:id="rId34"/>
    <p:sldId id="266" r:id="rId35"/>
    <p:sldId id="267" r:id="rId36"/>
    <p:sldId id="302" r:id="rId37"/>
    <p:sldId id="304" r:id="rId38"/>
    <p:sldId id="307" r:id="rId39"/>
    <p:sldId id="308" r:id="rId40"/>
    <p:sldId id="309" r:id="rId41"/>
    <p:sldId id="310" r:id="rId42"/>
    <p:sldId id="311" r:id="rId43"/>
    <p:sldId id="265" r:id="rId44"/>
    <p:sldId id="312" r:id="rId45"/>
    <p:sldId id="257" r:id="rId46"/>
    <p:sldId id="277" r:id="rId47"/>
    <p:sldId id="289" r:id="rId48"/>
    <p:sldId id="283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F0B"/>
    <a:srgbClr val="438220"/>
    <a:srgbClr val="1C5B05"/>
    <a:srgbClr val="88E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02" y="7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7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F7EF8-B6DF-4252-9313-957B1F486E75}" type="doc">
      <dgm:prSet loTypeId="urn:microsoft.com/office/officeart/2005/8/layout/hierarchy4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E471173D-BAC1-45BE-8F8B-77D315523EFD}">
      <dgm:prSet phldrT="[Text]"/>
      <dgm:spPr>
        <a:gradFill rotWithShape="0">
          <a:gsLst>
            <a:gs pos="0">
              <a:srgbClr val="88EF0B"/>
            </a:gs>
            <a:gs pos="10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86000">
              <a:srgbClr val="438220"/>
            </a:gs>
            <a:gs pos="100000">
              <a:srgbClr val="1C5B05"/>
            </a:gs>
          </a:gsLst>
        </a:gradFill>
      </dgm:spPr>
      <dgm:t>
        <a:bodyPr/>
        <a:lstStyle/>
        <a:p>
          <a:r>
            <a:rPr lang="cs-CZ" dirty="0" err="1" smtClean="0"/>
            <a:t>Nutrienty</a:t>
          </a:r>
          <a:endParaRPr lang="cs-CZ" dirty="0"/>
        </a:p>
      </dgm:t>
    </dgm:pt>
    <dgm:pt modelId="{2C5EE85E-3DFF-47C5-AF7E-7D96958ED65F}" type="parTrans" cxnId="{375E9969-6C62-4763-A1F7-864B71B35840}">
      <dgm:prSet/>
      <dgm:spPr/>
      <dgm:t>
        <a:bodyPr/>
        <a:lstStyle/>
        <a:p>
          <a:endParaRPr lang="cs-CZ"/>
        </a:p>
      </dgm:t>
    </dgm:pt>
    <dgm:pt modelId="{E87D44D0-D3FC-4813-A440-F7F52981FD67}" type="sibTrans" cxnId="{375E9969-6C62-4763-A1F7-864B71B35840}">
      <dgm:prSet/>
      <dgm:spPr/>
      <dgm:t>
        <a:bodyPr/>
        <a:lstStyle/>
        <a:p>
          <a:endParaRPr lang="cs-CZ"/>
        </a:p>
      </dgm:t>
    </dgm:pt>
    <dgm:pt modelId="{BCDE62AA-1F02-494D-8F7A-04EECA60F247}">
      <dgm:prSet phldrT="[Text]"/>
      <dgm:spPr/>
      <dgm:t>
        <a:bodyPr/>
        <a:lstStyle/>
        <a:p>
          <a:r>
            <a:rPr lang="cs-CZ" dirty="0" smtClean="0"/>
            <a:t>Základní živiny- </a:t>
          </a:r>
          <a:r>
            <a:rPr lang="cs-CZ" dirty="0" err="1" smtClean="0"/>
            <a:t>makronutrienty</a:t>
          </a:r>
          <a:endParaRPr lang="cs-CZ" dirty="0"/>
        </a:p>
      </dgm:t>
    </dgm:pt>
    <dgm:pt modelId="{AB81F2E1-C4C5-48A7-B6B4-E1A0E06B6149}" type="parTrans" cxnId="{F203977E-D528-487C-9C7A-737EB450B298}">
      <dgm:prSet/>
      <dgm:spPr/>
      <dgm:t>
        <a:bodyPr/>
        <a:lstStyle/>
        <a:p>
          <a:endParaRPr lang="cs-CZ"/>
        </a:p>
      </dgm:t>
    </dgm:pt>
    <dgm:pt modelId="{8E495679-CC59-45D4-9E1E-6AADEE74D2A2}" type="sibTrans" cxnId="{F203977E-D528-487C-9C7A-737EB450B298}">
      <dgm:prSet/>
      <dgm:spPr/>
      <dgm:t>
        <a:bodyPr/>
        <a:lstStyle/>
        <a:p>
          <a:endParaRPr lang="cs-CZ"/>
        </a:p>
      </dgm:t>
    </dgm:pt>
    <dgm:pt modelId="{9A9DC678-0DBB-438E-BAAC-FF49E1B7ADAE}">
      <dgm:prSet phldrT="[Text]"/>
      <dgm:spPr/>
      <dgm:t>
        <a:bodyPr/>
        <a:lstStyle/>
        <a:p>
          <a:r>
            <a:rPr lang="cs-CZ" dirty="0" smtClean="0"/>
            <a:t>Sacharidy</a:t>
          </a:r>
          <a:endParaRPr lang="cs-CZ" dirty="0"/>
        </a:p>
      </dgm:t>
    </dgm:pt>
    <dgm:pt modelId="{41E3B29F-079E-4D9B-BF73-3041E63AF7FA}" type="parTrans" cxnId="{437884AB-1278-4A97-B9F3-68F0CBB16A88}">
      <dgm:prSet/>
      <dgm:spPr/>
      <dgm:t>
        <a:bodyPr/>
        <a:lstStyle/>
        <a:p>
          <a:endParaRPr lang="cs-CZ"/>
        </a:p>
      </dgm:t>
    </dgm:pt>
    <dgm:pt modelId="{B8517248-FED3-49C9-9A90-B361AB4A4F14}" type="sibTrans" cxnId="{437884AB-1278-4A97-B9F3-68F0CBB16A88}">
      <dgm:prSet/>
      <dgm:spPr/>
      <dgm:t>
        <a:bodyPr/>
        <a:lstStyle/>
        <a:p>
          <a:endParaRPr lang="cs-CZ"/>
        </a:p>
      </dgm:t>
    </dgm:pt>
    <dgm:pt modelId="{7897BD5D-77F0-4A3D-8209-E805E9FA20CB}">
      <dgm:prSet phldrT="[Text]"/>
      <dgm:spPr/>
      <dgm:t>
        <a:bodyPr/>
        <a:lstStyle/>
        <a:p>
          <a:r>
            <a:rPr lang="cs-CZ" dirty="0" smtClean="0"/>
            <a:t>Lipidy</a:t>
          </a:r>
          <a:endParaRPr lang="cs-CZ" dirty="0"/>
        </a:p>
      </dgm:t>
    </dgm:pt>
    <dgm:pt modelId="{8BD24994-962D-492E-99B0-9D556FB15500}" type="parTrans" cxnId="{7BFC6AAC-DCF7-42A7-967C-63B92227D5FC}">
      <dgm:prSet/>
      <dgm:spPr/>
      <dgm:t>
        <a:bodyPr/>
        <a:lstStyle/>
        <a:p>
          <a:endParaRPr lang="cs-CZ"/>
        </a:p>
      </dgm:t>
    </dgm:pt>
    <dgm:pt modelId="{2E2EFA78-2923-43A4-BF7E-6131071D485E}" type="sibTrans" cxnId="{7BFC6AAC-DCF7-42A7-967C-63B92227D5FC}">
      <dgm:prSet/>
      <dgm:spPr/>
      <dgm:t>
        <a:bodyPr/>
        <a:lstStyle/>
        <a:p>
          <a:endParaRPr lang="cs-CZ"/>
        </a:p>
      </dgm:t>
    </dgm:pt>
    <dgm:pt modelId="{6BDBEE0F-9691-4069-95D9-083753A00330}">
      <dgm:prSet phldrT="[Text]"/>
      <dgm:spPr/>
      <dgm:t>
        <a:bodyPr/>
        <a:lstStyle/>
        <a:p>
          <a:r>
            <a:rPr lang="cs-CZ" dirty="0" err="1" smtClean="0"/>
            <a:t>Mikronutrienty</a:t>
          </a:r>
          <a:endParaRPr lang="cs-CZ" dirty="0"/>
        </a:p>
      </dgm:t>
    </dgm:pt>
    <dgm:pt modelId="{D8717B5C-5D4B-4986-8FD6-55C2412AE746}" type="parTrans" cxnId="{8814D691-DF59-4142-8C98-BF037416E470}">
      <dgm:prSet/>
      <dgm:spPr/>
      <dgm:t>
        <a:bodyPr/>
        <a:lstStyle/>
        <a:p>
          <a:endParaRPr lang="cs-CZ"/>
        </a:p>
      </dgm:t>
    </dgm:pt>
    <dgm:pt modelId="{323BDCB9-093C-4E7F-9191-5E716A9EEC47}" type="sibTrans" cxnId="{8814D691-DF59-4142-8C98-BF037416E470}">
      <dgm:prSet/>
      <dgm:spPr/>
      <dgm:t>
        <a:bodyPr/>
        <a:lstStyle/>
        <a:p>
          <a:endParaRPr lang="cs-CZ"/>
        </a:p>
      </dgm:t>
    </dgm:pt>
    <dgm:pt modelId="{59255CF7-F034-4C96-AC69-966975BDA0D4}">
      <dgm:prSet phldrT="[Text]"/>
      <dgm:spPr/>
      <dgm:t>
        <a:bodyPr/>
        <a:lstStyle/>
        <a:p>
          <a:r>
            <a:rPr lang="cs-CZ" dirty="0" smtClean="0"/>
            <a:t>Vitaminy</a:t>
          </a:r>
          <a:endParaRPr lang="cs-CZ" dirty="0"/>
        </a:p>
      </dgm:t>
    </dgm:pt>
    <dgm:pt modelId="{8B077602-D27B-40DA-9ED1-958E4C112A41}" type="parTrans" cxnId="{6C54008D-824D-495A-9D43-1D5334853FB1}">
      <dgm:prSet/>
      <dgm:spPr/>
      <dgm:t>
        <a:bodyPr/>
        <a:lstStyle/>
        <a:p>
          <a:endParaRPr lang="cs-CZ"/>
        </a:p>
      </dgm:t>
    </dgm:pt>
    <dgm:pt modelId="{E45561E3-9FAD-4AF4-8E63-05261496C9DE}" type="sibTrans" cxnId="{6C54008D-824D-495A-9D43-1D5334853FB1}">
      <dgm:prSet/>
      <dgm:spPr/>
      <dgm:t>
        <a:bodyPr/>
        <a:lstStyle/>
        <a:p>
          <a:endParaRPr lang="cs-CZ"/>
        </a:p>
      </dgm:t>
    </dgm:pt>
    <dgm:pt modelId="{C34E66F7-53DA-4CDE-B390-CE33FEF29BBC}">
      <dgm:prSet/>
      <dgm:spPr/>
      <dgm:t>
        <a:bodyPr/>
        <a:lstStyle/>
        <a:p>
          <a:r>
            <a:rPr lang="cs-CZ" dirty="0" smtClean="0"/>
            <a:t>Proteiny</a:t>
          </a:r>
          <a:endParaRPr lang="cs-CZ" dirty="0"/>
        </a:p>
      </dgm:t>
    </dgm:pt>
    <dgm:pt modelId="{64FF8B7C-C1CE-4FBD-8A80-3285311AFD3E}" type="parTrans" cxnId="{BADBB8DF-8E6F-4029-AD20-CD55B835AB10}">
      <dgm:prSet/>
      <dgm:spPr/>
      <dgm:t>
        <a:bodyPr/>
        <a:lstStyle/>
        <a:p>
          <a:endParaRPr lang="cs-CZ"/>
        </a:p>
      </dgm:t>
    </dgm:pt>
    <dgm:pt modelId="{20512271-ECF0-4CC1-A202-4282A16FCA9F}" type="sibTrans" cxnId="{BADBB8DF-8E6F-4029-AD20-CD55B835AB10}">
      <dgm:prSet/>
      <dgm:spPr/>
      <dgm:t>
        <a:bodyPr/>
        <a:lstStyle/>
        <a:p>
          <a:endParaRPr lang="cs-CZ"/>
        </a:p>
      </dgm:t>
    </dgm:pt>
    <dgm:pt modelId="{1503295F-54D0-484A-B2B6-71732DC60189}">
      <dgm:prSet/>
      <dgm:spPr/>
      <dgm:t>
        <a:bodyPr/>
        <a:lstStyle/>
        <a:p>
          <a:r>
            <a:rPr lang="cs-CZ" dirty="0" smtClean="0"/>
            <a:t>Minerální látky</a:t>
          </a:r>
          <a:endParaRPr lang="cs-CZ" dirty="0"/>
        </a:p>
      </dgm:t>
    </dgm:pt>
    <dgm:pt modelId="{2F7DE661-D926-4CA8-B053-41428F59120A}" type="parTrans" cxnId="{237E1B38-3AF1-4C0A-9229-A909FAD40A61}">
      <dgm:prSet/>
      <dgm:spPr/>
      <dgm:t>
        <a:bodyPr/>
        <a:lstStyle/>
        <a:p>
          <a:endParaRPr lang="cs-CZ"/>
        </a:p>
      </dgm:t>
    </dgm:pt>
    <dgm:pt modelId="{7439030D-4735-428A-AE7F-78ED5C75B0D9}" type="sibTrans" cxnId="{237E1B38-3AF1-4C0A-9229-A909FAD40A61}">
      <dgm:prSet/>
      <dgm:spPr/>
      <dgm:t>
        <a:bodyPr/>
        <a:lstStyle/>
        <a:p>
          <a:endParaRPr lang="cs-CZ"/>
        </a:p>
      </dgm:t>
    </dgm:pt>
    <dgm:pt modelId="{CA9CD177-860A-46C2-967A-FE3EADF811C4}">
      <dgm:prSet/>
      <dgm:spPr>
        <a:gradFill rotWithShape="0">
          <a:gsLst>
            <a:gs pos="0">
              <a:schemeClr val="bg1"/>
            </a:gs>
            <a:gs pos="41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59000">
              <a:srgbClr val="B50F0B"/>
            </a:gs>
            <a:gs pos="100000">
              <a:schemeClr val="bg1"/>
            </a:gs>
          </a:gsLst>
        </a:gradFill>
      </dgm:spPr>
      <dgm:t>
        <a:bodyPr/>
        <a:lstStyle/>
        <a:p>
          <a:r>
            <a:rPr lang="cs-CZ" dirty="0" smtClean="0"/>
            <a:t>Stopové prvky</a:t>
          </a:r>
          <a:endParaRPr lang="cs-CZ" dirty="0"/>
        </a:p>
      </dgm:t>
    </dgm:pt>
    <dgm:pt modelId="{5DFF62C8-508A-45A1-B308-167BCC61E1EA}" type="parTrans" cxnId="{64AEB582-7095-46AD-B9B4-C1B3C2C05FB5}">
      <dgm:prSet/>
      <dgm:spPr/>
      <dgm:t>
        <a:bodyPr/>
        <a:lstStyle/>
        <a:p>
          <a:endParaRPr lang="cs-CZ"/>
        </a:p>
      </dgm:t>
    </dgm:pt>
    <dgm:pt modelId="{AC3E43B0-7948-4988-A3AF-71DF77CF134A}" type="sibTrans" cxnId="{64AEB582-7095-46AD-B9B4-C1B3C2C05FB5}">
      <dgm:prSet/>
      <dgm:spPr/>
      <dgm:t>
        <a:bodyPr/>
        <a:lstStyle/>
        <a:p>
          <a:endParaRPr lang="cs-CZ"/>
        </a:p>
      </dgm:t>
    </dgm:pt>
    <dgm:pt modelId="{AA839247-4ED7-4FF5-AB3C-2BA0B2452527}" type="pres">
      <dgm:prSet presAssocID="{D03F7EF8-B6DF-4252-9313-957B1F486E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51F1ADE-AB99-4277-AFAC-505A039FB399}" type="pres">
      <dgm:prSet presAssocID="{E471173D-BAC1-45BE-8F8B-77D315523EFD}" presName="vertOne" presStyleCnt="0"/>
      <dgm:spPr/>
    </dgm:pt>
    <dgm:pt modelId="{298BC5BF-54E0-4722-9098-2275CEDE3818}" type="pres">
      <dgm:prSet presAssocID="{E471173D-BAC1-45BE-8F8B-77D315523E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71011F5-F8C2-47D5-9F42-C11EFBF629A7}" type="pres">
      <dgm:prSet presAssocID="{E471173D-BAC1-45BE-8F8B-77D315523EFD}" presName="parTransOne" presStyleCnt="0"/>
      <dgm:spPr/>
    </dgm:pt>
    <dgm:pt modelId="{2AB18FB5-3A98-4A33-81D3-FCD59A451503}" type="pres">
      <dgm:prSet presAssocID="{E471173D-BAC1-45BE-8F8B-77D315523EFD}" presName="horzOne" presStyleCnt="0"/>
      <dgm:spPr/>
    </dgm:pt>
    <dgm:pt modelId="{2696D770-716E-438D-9B18-E8557EF5925D}" type="pres">
      <dgm:prSet presAssocID="{BCDE62AA-1F02-494D-8F7A-04EECA60F247}" presName="vertTwo" presStyleCnt="0"/>
      <dgm:spPr/>
    </dgm:pt>
    <dgm:pt modelId="{CCC1F900-2D1B-4954-98C0-8FF7980046D2}" type="pres">
      <dgm:prSet presAssocID="{BCDE62AA-1F02-494D-8F7A-04EECA60F247}" presName="txTwo" presStyleLbl="node2" presStyleIdx="0" presStyleCnt="2" custLinFactNeighborX="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1C45169-6395-4F0B-B1BC-0CD4FC2A6173}" type="pres">
      <dgm:prSet presAssocID="{BCDE62AA-1F02-494D-8F7A-04EECA60F247}" presName="parTransTwo" presStyleCnt="0"/>
      <dgm:spPr/>
    </dgm:pt>
    <dgm:pt modelId="{D8DD38A3-B380-4A22-A30F-AA03769DA1AE}" type="pres">
      <dgm:prSet presAssocID="{BCDE62AA-1F02-494D-8F7A-04EECA60F247}" presName="horzTwo" presStyleCnt="0"/>
      <dgm:spPr/>
    </dgm:pt>
    <dgm:pt modelId="{AD91F845-3139-47E0-AAB6-B01E1D37E792}" type="pres">
      <dgm:prSet presAssocID="{9A9DC678-0DBB-438E-BAAC-FF49E1B7ADAE}" presName="vertThree" presStyleCnt="0"/>
      <dgm:spPr/>
    </dgm:pt>
    <dgm:pt modelId="{BD19EF41-52AC-4EFC-9C3B-A30CD9DD28D1}" type="pres">
      <dgm:prSet presAssocID="{9A9DC678-0DBB-438E-BAAC-FF49E1B7ADAE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BA8C07-FB72-4CA0-B0C4-F9EC00FFBFD9}" type="pres">
      <dgm:prSet presAssocID="{9A9DC678-0DBB-438E-BAAC-FF49E1B7ADAE}" presName="horzThree" presStyleCnt="0"/>
      <dgm:spPr/>
    </dgm:pt>
    <dgm:pt modelId="{3DF25D9D-A99E-4E9F-A07A-D910D306AEAE}" type="pres">
      <dgm:prSet presAssocID="{B8517248-FED3-49C9-9A90-B361AB4A4F14}" presName="sibSpaceThree" presStyleCnt="0"/>
      <dgm:spPr/>
    </dgm:pt>
    <dgm:pt modelId="{A0DFE38C-8084-4B36-9317-08B3134A9686}" type="pres">
      <dgm:prSet presAssocID="{C34E66F7-53DA-4CDE-B390-CE33FEF29BBC}" presName="vertThree" presStyleCnt="0"/>
      <dgm:spPr/>
    </dgm:pt>
    <dgm:pt modelId="{35D00027-8C41-4871-8DDF-826396665AD3}" type="pres">
      <dgm:prSet presAssocID="{C34E66F7-53DA-4CDE-B390-CE33FEF29BBC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AD01C36-A8F0-4451-95A7-7F973CD87766}" type="pres">
      <dgm:prSet presAssocID="{C34E66F7-53DA-4CDE-B390-CE33FEF29BBC}" presName="horzThree" presStyleCnt="0"/>
      <dgm:spPr/>
    </dgm:pt>
    <dgm:pt modelId="{FC69DAF6-C897-45B4-9DE2-5E49BB876703}" type="pres">
      <dgm:prSet presAssocID="{20512271-ECF0-4CC1-A202-4282A16FCA9F}" presName="sibSpaceThree" presStyleCnt="0"/>
      <dgm:spPr/>
    </dgm:pt>
    <dgm:pt modelId="{66AB6C46-30D5-404E-ADFD-93CC3DD886CA}" type="pres">
      <dgm:prSet presAssocID="{7897BD5D-77F0-4A3D-8209-E805E9FA20CB}" presName="vertThree" presStyleCnt="0"/>
      <dgm:spPr/>
    </dgm:pt>
    <dgm:pt modelId="{682E2125-3A48-49D4-8345-502F8DC7979C}" type="pres">
      <dgm:prSet presAssocID="{7897BD5D-77F0-4A3D-8209-E805E9FA20CB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41F6365-0F12-4503-8239-A90E3417A288}" type="pres">
      <dgm:prSet presAssocID="{7897BD5D-77F0-4A3D-8209-E805E9FA20CB}" presName="horzThree" presStyleCnt="0"/>
      <dgm:spPr/>
    </dgm:pt>
    <dgm:pt modelId="{79CE2483-CF4F-4AA9-A6F8-EE842586A614}" type="pres">
      <dgm:prSet presAssocID="{8E495679-CC59-45D4-9E1E-6AADEE74D2A2}" presName="sibSpaceTwo" presStyleCnt="0"/>
      <dgm:spPr/>
    </dgm:pt>
    <dgm:pt modelId="{A8C4F3B6-F319-4535-992C-F5CB36AF7A9E}" type="pres">
      <dgm:prSet presAssocID="{6BDBEE0F-9691-4069-95D9-083753A00330}" presName="vertTwo" presStyleCnt="0"/>
      <dgm:spPr/>
    </dgm:pt>
    <dgm:pt modelId="{846ABB2D-6B79-416E-A55D-328ABB777E23}" type="pres">
      <dgm:prSet presAssocID="{6BDBEE0F-9691-4069-95D9-083753A0033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0F0C83-4F4D-4D78-BCD9-3A0CE0A34350}" type="pres">
      <dgm:prSet presAssocID="{6BDBEE0F-9691-4069-95D9-083753A00330}" presName="parTransTwo" presStyleCnt="0"/>
      <dgm:spPr/>
    </dgm:pt>
    <dgm:pt modelId="{2799536A-DF63-44D8-B8F2-E95FA2C82803}" type="pres">
      <dgm:prSet presAssocID="{6BDBEE0F-9691-4069-95D9-083753A00330}" presName="horzTwo" presStyleCnt="0"/>
      <dgm:spPr/>
    </dgm:pt>
    <dgm:pt modelId="{F39E1ABB-47D6-4CB6-9039-7C620D599BE2}" type="pres">
      <dgm:prSet presAssocID="{59255CF7-F034-4C96-AC69-966975BDA0D4}" presName="vertThree" presStyleCnt="0"/>
      <dgm:spPr/>
    </dgm:pt>
    <dgm:pt modelId="{A75AC0CE-CA85-4F03-811F-11DD2781CCE3}" type="pres">
      <dgm:prSet presAssocID="{59255CF7-F034-4C96-AC69-966975BDA0D4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1600CE-477C-4548-B280-71C626A5D606}" type="pres">
      <dgm:prSet presAssocID="{59255CF7-F034-4C96-AC69-966975BDA0D4}" presName="horzThree" presStyleCnt="0"/>
      <dgm:spPr/>
    </dgm:pt>
    <dgm:pt modelId="{852D3BA6-5428-489E-A867-00D38EE4FAE9}" type="pres">
      <dgm:prSet presAssocID="{E45561E3-9FAD-4AF4-8E63-05261496C9DE}" presName="sibSpaceThree" presStyleCnt="0"/>
      <dgm:spPr/>
    </dgm:pt>
    <dgm:pt modelId="{32A8D0BB-436A-47F1-AC04-1A0D30335FF8}" type="pres">
      <dgm:prSet presAssocID="{1503295F-54D0-484A-B2B6-71732DC60189}" presName="vertThree" presStyleCnt="0"/>
      <dgm:spPr/>
    </dgm:pt>
    <dgm:pt modelId="{1210258C-F9D0-4E6D-98B6-D4A88275B8A5}" type="pres">
      <dgm:prSet presAssocID="{1503295F-54D0-484A-B2B6-71732DC60189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1AAFBB-D87A-40DE-B0DD-13EF7960A0EB}" type="pres">
      <dgm:prSet presAssocID="{1503295F-54D0-484A-B2B6-71732DC60189}" presName="horzThree" presStyleCnt="0"/>
      <dgm:spPr/>
    </dgm:pt>
    <dgm:pt modelId="{E108E9F9-053A-4ECC-BA93-42E82ECEDDAB}" type="pres">
      <dgm:prSet presAssocID="{7439030D-4735-428A-AE7F-78ED5C75B0D9}" presName="sibSpaceThree" presStyleCnt="0"/>
      <dgm:spPr/>
    </dgm:pt>
    <dgm:pt modelId="{C4BCF448-3F72-4B74-88B3-0F2FE0753A22}" type="pres">
      <dgm:prSet presAssocID="{CA9CD177-860A-46C2-967A-FE3EADF811C4}" presName="vertThree" presStyleCnt="0"/>
      <dgm:spPr/>
    </dgm:pt>
    <dgm:pt modelId="{D6C255B9-BAF4-4274-80DA-240A745144F8}" type="pres">
      <dgm:prSet presAssocID="{CA9CD177-860A-46C2-967A-FE3EADF811C4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CA65D6A-22DB-4CD9-AB6D-51DA3B2F3C00}" type="pres">
      <dgm:prSet presAssocID="{CA9CD177-860A-46C2-967A-FE3EADF811C4}" presName="horzThree" presStyleCnt="0"/>
      <dgm:spPr/>
    </dgm:pt>
  </dgm:ptLst>
  <dgm:cxnLst>
    <dgm:cxn modelId="{F203977E-D528-487C-9C7A-737EB450B298}" srcId="{E471173D-BAC1-45BE-8F8B-77D315523EFD}" destId="{BCDE62AA-1F02-494D-8F7A-04EECA60F247}" srcOrd="0" destOrd="0" parTransId="{AB81F2E1-C4C5-48A7-B6B4-E1A0E06B6149}" sibTransId="{8E495679-CC59-45D4-9E1E-6AADEE74D2A2}"/>
    <dgm:cxn modelId="{375E9969-6C62-4763-A1F7-864B71B35840}" srcId="{D03F7EF8-B6DF-4252-9313-957B1F486E75}" destId="{E471173D-BAC1-45BE-8F8B-77D315523EFD}" srcOrd="0" destOrd="0" parTransId="{2C5EE85E-3DFF-47C5-AF7E-7D96958ED65F}" sibTransId="{E87D44D0-D3FC-4813-A440-F7F52981FD67}"/>
    <dgm:cxn modelId="{237E1B38-3AF1-4C0A-9229-A909FAD40A61}" srcId="{6BDBEE0F-9691-4069-95D9-083753A00330}" destId="{1503295F-54D0-484A-B2B6-71732DC60189}" srcOrd="1" destOrd="0" parTransId="{2F7DE661-D926-4CA8-B053-41428F59120A}" sibTransId="{7439030D-4735-428A-AE7F-78ED5C75B0D9}"/>
    <dgm:cxn modelId="{437884AB-1278-4A97-B9F3-68F0CBB16A88}" srcId="{BCDE62AA-1F02-494D-8F7A-04EECA60F247}" destId="{9A9DC678-0DBB-438E-BAAC-FF49E1B7ADAE}" srcOrd="0" destOrd="0" parTransId="{41E3B29F-079E-4D9B-BF73-3041E63AF7FA}" sibTransId="{B8517248-FED3-49C9-9A90-B361AB4A4F14}"/>
    <dgm:cxn modelId="{AB45A3CA-0D24-486C-9FF0-C98197EA291D}" type="presOf" srcId="{E471173D-BAC1-45BE-8F8B-77D315523EFD}" destId="{298BC5BF-54E0-4722-9098-2275CEDE3818}" srcOrd="0" destOrd="0" presId="urn:microsoft.com/office/officeart/2005/8/layout/hierarchy4"/>
    <dgm:cxn modelId="{E2CA030F-5EF8-4FAD-850C-6CD4FC108F71}" type="presOf" srcId="{BCDE62AA-1F02-494D-8F7A-04EECA60F247}" destId="{CCC1F900-2D1B-4954-98C0-8FF7980046D2}" srcOrd="0" destOrd="0" presId="urn:microsoft.com/office/officeart/2005/8/layout/hierarchy4"/>
    <dgm:cxn modelId="{4F2AABF5-608E-4232-8667-4F3872CA9BE5}" type="presOf" srcId="{6BDBEE0F-9691-4069-95D9-083753A00330}" destId="{846ABB2D-6B79-416E-A55D-328ABB777E23}" srcOrd="0" destOrd="0" presId="urn:microsoft.com/office/officeart/2005/8/layout/hierarchy4"/>
    <dgm:cxn modelId="{B77DD1D8-7729-43A1-906A-EEC5ACEB39F0}" type="presOf" srcId="{D03F7EF8-B6DF-4252-9313-957B1F486E75}" destId="{AA839247-4ED7-4FF5-AB3C-2BA0B2452527}" srcOrd="0" destOrd="0" presId="urn:microsoft.com/office/officeart/2005/8/layout/hierarchy4"/>
    <dgm:cxn modelId="{F29A8031-9A1D-471F-986F-BA3E59E1686D}" type="presOf" srcId="{9A9DC678-0DBB-438E-BAAC-FF49E1B7ADAE}" destId="{BD19EF41-52AC-4EFC-9C3B-A30CD9DD28D1}" srcOrd="0" destOrd="0" presId="urn:microsoft.com/office/officeart/2005/8/layout/hierarchy4"/>
    <dgm:cxn modelId="{757FA2F2-7C62-480B-81FD-91A5D23F0F8F}" type="presOf" srcId="{7897BD5D-77F0-4A3D-8209-E805E9FA20CB}" destId="{682E2125-3A48-49D4-8345-502F8DC7979C}" srcOrd="0" destOrd="0" presId="urn:microsoft.com/office/officeart/2005/8/layout/hierarchy4"/>
    <dgm:cxn modelId="{64AEB582-7095-46AD-B9B4-C1B3C2C05FB5}" srcId="{6BDBEE0F-9691-4069-95D9-083753A00330}" destId="{CA9CD177-860A-46C2-967A-FE3EADF811C4}" srcOrd="2" destOrd="0" parTransId="{5DFF62C8-508A-45A1-B308-167BCC61E1EA}" sibTransId="{AC3E43B0-7948-4988-A3AF-71DF77CF134A}"/>
    <dgm:cxn modelId="{8814D691-DF59-4142-8C98-BF037416E470}" srcId="{E471173D-BAC1-45BE-8F8B-77D315523EFD}" destId="{6BDBEE0F-9691-4069-95D9-083753A00330}" srcOrd="1" destOrd="0" parTransId="{D8717B5C-5D4B-4986-8FD6-55C2412AE746}" sibTransId="{323BDCB9-093C-4E7F-9191-5E716A9EEC47}"/>
    <dgm:cxn modelId="{728C321D-E1B5-4D21-831B-E80A2A4779A5}" type="presOf" srcId="{1503295F-54D0-484A-B2B6-71732DC60189}" destId="{1210258C-F9D0-4E6D-98B6-D4A88275B8A5}" srcOrd="0" destOrd="0" presId="urn:microsoft.com/office/officeart/2005/8/layout/hierarchy4"/>
    <dgm:cxn modelId="{7BFC6AAC-DCF7-42A7-967C-63B92227D5FC}" srcId="{BCDE62AA-1F02-494D-8F7A-04EECA60F247}" destId="{7897BD5D-77F0-4A3D-8209-E805E9FA20CB}" srcOrd="2" destOrd="0" parTransId="{8BD24994-962D-492E-99B0-9D556FB15500}" sibTransId="{2E2EFA78-2923-43A4-BF7E-6131071D485E}"/>
    <dgm:cxn modelId="{6C54008D-824D-495A-9D43-1D5334853FB1}" srcId="{6BDBEE0F-9691-4069-95D9-083753A00330}" destId="{59255CF7-F034-4C96-AC69-966975BDA0D4}" srcOrd="0" destOrd="0" parTransId="{8B077602-D27B-40DA-9ED1-958E4C112A41}" sibTransId="{E45561E3-9FAD-4AF4-8E63-05261496C9DE}"/>
    <dgm:cxn modelId="{BADBB8DF-8E6F-4029-AD20-CD55B835AB10}" srcId="{BCDE62AA-1F02-494D-8F7A-04EECA60F247}" destId="{C34E66F7-53DA-4CDE-B390-CE33FEF29BBC}" srcOrd="1" destOrd="0" parTransId="{64FF8B7C-C1CE-4FBD-8A80-3285311AFD3E}" sibTransId="{20512271-ECF0-4CC1-A202-4282A16FCA9F}"/>
    <dgm:cxn modelId="{AED04435-FEC7-403A-AE61-E8866633A9BA}" type="presOf" srcId="{59255CF7-F034-4C96-AC69-966975BDA0D4}" destId="{A75AC0CE-CA85-4F03-811F-11DD2781CCE3}" srcOrd="0" destOrd="0" presId="urn:microsoft.com/office/officeart/2005/8/layout/hierarchy4"/>
    <dgm:cxn modelId="{2E861B17-A5DB-4134-AA76-CF38A4DF7586}" type="presOf" srcId="{C34E66F7-53DA-4CDE-B390-CE33FEF29BBC}" destId="{35D00027-8C41-4871-8DDF-826396665AD3}" srcOrd="0" destOrd="0" presId="urn:microsoft.com/office/officeart/2005/8/layout/hierarchy4"/>
    <dgm:cxn modelId="{7DB88642-FF87-4F44-8443-8283BB5A8DF2}" type="presOf" srcId="{CA9CD177-860A-46C2-967A-FE3EADF811C4}" destId="{D6C255B9-BAF4-4274-80DA-240A745144F8}" srcOrd="0" destOrd="0" presId="urn:microsoft.com/office/officeart/2005/8/layout/hierarchy4"/>
    <dgm:cxn modelId="{A95D612A-8C73-4176-B52C-1DD2EE826B8F}" type="presParOf" srcId="{AA839247-4ED7-4FF5-AB3C-2BA0B2452527}" destId="{B51F1ADE-AB99-4277-AFAC-505A039FB399}" srcOrd="0" destOrd="0" presId="urn:microsoft.com/office/officeart/2005/8/layout/hierarchy4"/>
    <dgm:cxn modelId="{1782ED34-B400-4D2E-AFF0-5BC78B03D304}" type="presParOf" srcId="{B51F1ADE-AB99-4277-AFAC-505A039FB399}" destId="{298BC5BF-54E0-4722-9098-2275CEDE3818}" srcOrd="0" destOrd="0" presId="urn:microsoft.com/office/officeart/2005/8/layout/hierarchy4"/>
    <dgm:cxn modelId="{51A8EC68-BACA-4DE5-8625-1618009EC2AA}" type="presParOf" srcId="{B51F1ADE-AB99-4277-AFAC-505A039FB399}" destId="{B71011F5-F8C2-47D5-9F42-C11EFBF629A7}" srcOrd="1" destOrd="0" presId="urn:microsoft.com/office/officeart/2005/8/layout/hierarchy4"/>
    <dgm:cxn modelId="{5A75B7A1-9446-452F-B7C4-2948D483BBF9}" type="presParOf" srcId="{B51F1ADE-AB99-4277-AFAC-505A039FB399}" destId="{2AB18FB5-3A98-4A33-81D3-FCD59A451503}" srcOrd="2" destOrd="0" presId="urn:microsoft.com/office/officeart/2005/8/layout/hierarchy4"/>
    <dgm:cxn modelId="{43810461-3BF3-4D75-BCFF-44384D58FF29}" type="presParOf" srcId="{2AB18FB5-3A98-4A33-81D3-FCD59A451503}" destId="{2696D770-716E-438D-9B18-E8557EF5925D}" srcOrd="0" destOrd="0" presId="urn:microsoft.com/office/officeart/2005/8/layout/hierarchy4"/>
    <dgm:cxn modelId="{0C24589B-B32D-47B8-A1B6-89B3AE5B18A9}" type="presParOf" srcId="{2696D770-716E-438D-9B18-E8557EF5925D}" destId="{CCC1F900-2D1B-4954-98C0-8FF7980046D2}" srcOrd="0" destOrd="0" presId="urn:microsoft.com/office/officeart/2005/8/layout/hierarchy4"/>
    <dgm:cxn modelId="{353B2F05-4366-451D-B18F-19A796AF0134}" type="presParOf" srcId="{2696D770-716E-438D-9B18-E8557EF5925D}" destId="{31C45169-6395-4F0B-B1BC-0CD4FC2A6173}" srcOrd="1" destOrd="0" presId="urn:microsoft.com/office/officeart/2005/8/layout/hierarchy4"/>
    <dgm:cxn modelId="{A498A8F1-8941-4AB6-A6CD-505D729E123A}" type="presParOf" srcId="{2696D770-716E-438D-9B18-E8557EF5925D}" destId="{D8DD38A3-B380-4A22-A30F-AA03769DA1AE}" srcOrd="2" destOrd="0" presId="urn:microsoft.com/office/officeart/2005/8/layout/hierarchy4"/>
    <dgm:cxn modelId="{1519EA56-FCD2-4670-A8FD-67FFB2071256}" type="presParOf" srcId="{D8DD38A3-B380-4A22-A30F-AA03769DA1AE}" destId="{AD91F845-3139-47E0-AAB6-B01E1D37E792}" srcOrd="0" destOrd="0" presId="urn:microsoft.com/office/officeart/2005/8/layout/hierarchy4"/>
    <dgm:cxn modelId="{D7703096-2F7A-431B-9B8C-54CCA971939C}" type="presParOf" srcId="{AD91F845-3139-47E0-AAB6-B01E1D37E792}" destId="{BD19EF41-52AC-4EFC-9C3B-A30CD9DD28D1}" srcOrd="0" destOrd="0" presId="urn:microsoft.com/office/officeart/2005/8/layout/hierarchy4"/>
    <dgm:cxn modelId="{EB8198C3-A337-47F3-8315-C434B46E8FF5}" type="presParOf" srcId="{AD91F845-3139-47E0-AAB6-B01E1D37E792}" destId="{E7BA8C07-FB72-4CA0-B0C4-F9EC00FFBFD9}" srcOrd="1" destOrd="0" presId="urn:microsoft.com/office/officeart/2005/8/layout/hierarchy4"/>
    <dgm:cxn modelId="{ACA17562-46CA-484C-99D4-65F84A9D88DE}" type="presParOf" srcId="{D8DD38A3-B380-4A22-A30F-AA03769DA1AE}" destId="{3DF25D9D-A99E-4E9F-A07A-D910D306AEAE}" srcOrd="1" destOrd="0" presId="urn:microsoft.com/office/officeart/2005/8/layout/hierarchy4"/>
    <dgm:cxn modelId="{A3732CE5-C5AE-44B6-82E8-3CF7E1A0E359}" type="presParOf" srcId="{D8DD38A3-B380-4A22-A30F-AA03769DA1AE}" destId="{A0DFE38C-8084-4B36-9317-08B3134A9686}" srcOrd="2" destOrd="0" presId="urn:microsoft.com/office/officeart/2005/8/layout/hierarchy4"/>
    <dgm:cxn modelId="{E4A5B6E4-15E1-459F-9203-09CE754436E7}" type="presParOf" srcId="{A0DFE38C-8084-4B36-9317-08B3134A9686}" destId="{35D00027-8C41-4871-8DDF-826396665AD3}" srcOrd="0" destOrd="0" presId="urn:microsoft.com/office/officeart/2005/8/layout/hierarchy4"/>
    <dgm:cxn modelId="{9900CE6D-5AA5-4B91-89F7-83188F5DE786}" type="presParOf" srcId="{A0DFE38C-8084-4B36-9317-08B3134A9686}" destId="{DAD01C36-A8F0-4451-95A7-7F973CD87766}" srcOrd="1" destOrd="0" presId="urn:microsoft.com/office/officeart/2005/8/layout/hierarchy4"/>
    <dgm:cxn modelId="{DF5B53CB-ADF7-4D08-9175-3EB4AAC245A7}" type="presParOf" srcId="{D8DD38A3-B380-4A22-A30F-AA03769DA1AE}" destId="{FC69DAF6-C897-45B4-9DE2-5E49BB876703}" srcOrd="3" destOrd="0" presId="urn:microsoft.com/office/officeart/2005/8/layout/hierarchy4"/>
    <dgm:cxn modelId="{1816225B-1B63-48AA-BC31-BC778BAD64B1}" type="presParOf" srcId="{D8DD38A3-B380-4A22-A30F-AA03769DA1AE}" destId="{66AB6C46-30D5-404E-ADFD-93CC3DD886CA}" srcOrd="4" destOrd="0" presId="urn:microsoft.com/office/officeart/2005/8/layout/hierarchy4"/>
    <dgm:cxn modelId="{501C9B07-C2D9-43BE-A16C-8F6B7932F4F3}" type="presParOf" srcId="{66AB6C46-30D5-404E-ADFD-93CC3DD886CA}" destId="{682E2125-3A48-49D4-8345-502F8DC7979C}" srcOrd="0" destOrd="0" presId="urn:microsoft.com/office/officeart/2005/8/layout/hierarchy4"/>
    <dgm:cxn modelId="{84FBFEFF-F62F-4102-B5BF-D9E1C37585FC}" type="presParOf" srcId="{66AB6C46-30D5-404E-ADFD-93CC3DD886CA}" destId="{D41F6365-0F12-4503-8239-A90E3417A288}" srcOrd="1" destOrd="0" presId="urn:microsoft.com/office/officeart/2005/8/layout/hierarchy4"/>
    <dgm:cxn modelId="{77A39A9E-5F20-4D3D-BD05-3CEEDB9BD4F9}" type="presParOf" srcId="{2AB18FB5-3A98-4A33-81D3-FCD59A451503}" destId="{79CE2483-CF4F-4AA9-A6F8-EE842586A614}" srcOrd="1" destOrd="0" presId="urn:microsoft.com/office/officeart/2005/8/layout/hierarchy4"/>
    <dgm:cxn modelId="{19FE38EC-56BA-488C-AADB-3A7291DDEB72}" type="presParOf" srcId="{2AB18FB5-3A98-4A33-81D3-FCD59A451503}" destId="{A8C4F3B6-F319-4535-992C-F5CB36AF7A9E}" srcOrd="2" destOrd="0" presId="urn:microsoft.com/office/officeart/2005/8/layout/hierarchy4"/>
    <dgm:cxn modelId="{4D7FA663-785C-4684-9CB8-90D4C9676D24}" type="presParOf" srcId="{A8C4F3B6-F319-4535-992C-F5CB36AF7A9E}" destId="{846ABB2D-6B79-416E-A55D-328ABB777E23}" srcOrd="0" destOrd="0" presId="urn:microsoft.com/office/officeart/2005/8/layout/hierarchy4"/>
    <dgm:cxn modelId="{18C7E324-DBCB-4430-9EB6-9DD1A7D91097}" type="presParOf" srcId="{A8C4F3B6-F319-4535-992C-F5CB36AF7A9E}" destId="{6E0F0C83-4F4D-4D78-BCD9-3A0CE0A34350}" srcOrd="1" destOrd="0" presId="urn:microsoft.com/office/officeart/2005/8/layout/hierarchy4"/>
    <dgm:cxn modelId="{64B4DBF1-08FA-4DC8-9AE9-7F35B9926EEC}" type="presParOf" srcId="{A8C4F3B6-F319-4535-992C-F5CB36AF7A9E}" destId="{2799536A-DF63-44D8-B8F2-E95FA2C82803}" srcOrd="2" destOrd="0" presId="urn:microsoft.com/office/officeart/2005/8/layout/hierarchy4"/>
    <dgm:cxn modelId="{246008D8-7C30-496B-B78A-2F93CEF1A3BC}" type="presParOf" srcId="{2799536A-DF63-44D8-B8F2-E95FA2C82803}" destId="{F39E1ABB-47D6-4CB6-9039-7C620D599BE2}" srcOrd="0" destOrd="0" presId="urn:microsoft.com/office/officeart/2005/8/layout/hierarchy4"/>
    <dgm:cxn modelId="{227551AA-DDC7-42B3-91DE-593B55CA9767}" type="presParOf" srcId="{F39E1ABB-47D6-4CB6-9039-7C620D599BE2}" destId="{A75AC0CE-CA85-4F03-811F-11DD2781CCE3}" srcOrd="0" destOrd="0" presId="urn:microsoft.com/office/officeart/2005/8/layout/hierarchy4"/>
    <dgm:cxn modelId="{0D6058FB-F985-4F27-8A25-374A68F80729}" type="presParOf" srcId="{F39E1ABB-47D6-4CB6-9039-7C620D599BE2}" destId="{6E1600CE-477C-4548-B280-71C626A5D606}" srcOrd="1" destOrd="0" presId="urn:microsoft.com/office/officeart/2005/8/layout/hierarchy4"/>
    <dgm:cxn modelId="{2D3C008F-7646-4971-A9F3-8A0C066D4F9A}" type="presParOf" srcId="{2799536A-DF63-44D8-B8F2-E95FA2C82803}" destId="{852D3BA6-5428-489E-A867-00D38EE4FAE9}" srcOrd="1" destOrd="0" presId="urn:microsoft.com/office/officeart/2005/8/layout/hierarchy4"/>
    <dgm:cxn modelId="{29D01077-9EDA-45AF-BC47-A08A6BD474E8}" type="presParOf" srcId="{2799536A-DF63-44D8-B8F2-E95FA2C82803}" destId="{32A8D0BB-436A-47F1-AC04-1A0D30335FF8}" srcOrd="2" destOrd="0" presId="urn:microsoft.com/office/officeart/2005/8/layout/hierarchy4"/>
    <dgm:cxn modelId="{114BCDDB-124A-4C86-A9A9-D50E9973569E}" type="presParOf" srcId="{32A8D0BB-436A-47F1-AC04-1A0D30335FF8}" destId="{1210258C-F9D0-4E6D-98B6-D4A88275B8A5}" srcOrd="0" destOrd="0" presId="urn:microsoft.com/office/officeart/2005/8/layout/hierarchy4"/>
    <dgm:cxn modelId="{55D2D500-CF38-480D-966E-DD3EAD8B53C6}" type="presParOf" srcId="{32A8D0BB-436A-47F1-AC04-1A0D30335FF8}" destId="{501AAFBB-D87A-40DE-B0DD-13EF7960A0EB}" srcOrd="1" destOrd="0" presId="urn:microsoft.com/office/officeart/2005/8/layout/hierarchy4"/>
    <dgm:cxn modelId="{80D9B3B1-4295-459D-8F4F-86B6ED99A5AD}" type="presParOf" srcId="{2799536A-DF63-44D8-B8F2-E95FA2C82803}" destId="{E108E9F9-053A-4ECC-BA93-42E82ECEDDAB}" srcOrd="3" destOrd="0" presId="urn:microsoft.com/office/officeart/2005/8/layout/hierarchy4"/>
    <dgm:cxn modelId="{2BCFA20F-18D1-4CBF-ABBC-4D37CB2041DE}" type="presParOf" srcId="{2799536A-DF63-44D8-B8F2-E95FA2C82803}" destId="{C4BCF448-3F72-4B74-88B3-0F2FE0753A22}" srcOrd="4" destOrd="0" presId="urn:microsoft.com/office/officeart/2005/8/layout/hierarchy4"/>
    <dgm:cxn modelId="{CF252E9E-4B5D-402F-91DF-937C174BFBC0}" type="presParOf" srcId="{C4BCF448-3F72-4B74-88B3-0F2FE0753A22}" destId="{D6C255B9-BAF4-4274-80DA-240A745144F8}" srcOrd="0" destOrd="0" presId="urn:microsoft.com/office/officeart/2005/8/layout/hierarchy4"/>
    <dgm:cxn modelId="{EE90E66B-464D-4C8E-AD35-3D6A80BBECC7}" type="presParOf" srcId="{C4BCF448-3F72-4B74-88B3-0F2FE0753A22}" destId="{FCA65D6A-22DB-4CD9-AB6D-51DA3B2F3C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E9F91F-1825-4D94-9A84-615653DE9EFC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F3DACE-9069-4A8C-AC1E-588C1142FDA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OrSWr2HLU#t=5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%C5%BDelezo" TargetMode="External"/><Relationship Id="rId2" Type="http://schemas.openxmlformats.org/officeDocument/2006/relationships/hyperlink" Target="http://www.medicinapropraxi.cz/pdfs/med/2007/10/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zcr.cz/dokumenty/seznam-schvalenych-a-zamitnutych-zdravotnich-tvrzeni_7579_2643_5.html" TargetMode="External"/><Relationship Id="rId5" Type="http://schemas.openxmlformats.org/officeDocument/2006/relationships/hyperlink" Target="http://www.nutridatabaze.cz/" TargetMode="External"/><Relationship Id="rId4" Type="http://schemas.openxmlformats.org/officeDocument/2006/relationships/hyperlink" Target="http://www.wikiskripta.eu/index.php/Stopov%C3%A9_prvk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Stopové prvky</a:t>
            </a:r>
            <a:br>
              <a:rPr lang="cs-CZ" sz="4800" dirty="0" smtClean="0"/>
            </a:br>
            <a:r>
              <a:rPr lang="cs-CZ" sz="4800" dirty="0" smtClean="0"/>
              <a:t>železo, zinek, měď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Ellen Dostálová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Vylučování (ztráty) </a:t>
            </a:r>
            <a:r>
              <a:rPr lang="cs-CZ" dirty="0" err="1" smtClean="0"/>
              <a:t>Fe</a:t>
            </a:r>
            <a:r>
              <a:rPr lang="cs-CZ" dirty="0" smtClean="0"/>
              <a:t> asi </a:t>
            </a:r>
            <a:r>
              <a:rPr lang="cs-CZ" dirty="0" smtClean="0">
                <a:solidFill>
                  <a:srgbClr val="C00000"/>
                </a:solidFill>
              </a:rPr>
              <a:t>1 mg/den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Ztráty krve GIT (gastrointestinálním traktem) – 0,35 mg</a:t>
            </a:r>
          </a:p>
          <a:p>
            <a:pPr lvl="1"/>
            <a:r>
              <a:rPr lang="cs-CZ" dirty="0" smtClean="0"/>
              <a:t>Olupování buněk sliznice GIT – 0,1 mg</a:t>
            </a:r>
          </a:p>
          <a:p>
            <a:pPr lvl="1"/>
            <a:r>
              <a:rPr lang="cs-CZ" dirty="0" smtClean="0"/>
              <a:t>Žlučí – 0,2 mg</a:t>
            </a:r>
          </a:p>
          <a:p>
            <a:pPr lvl="1"/>
            <a:r>
              <a:rPr lang="cs-CZ" dirty="0" smtClean="0"/>
              <a:t>Močí – 0,08 mg</a:t>
            </a:r>
          </a:p>
          <a:p>
            <a:pPr lvl="1"/>
            <a:r>
              <a:rPr lang="cs-CZ" dirty="0" smtClean="0"/>
              <a:t>Kůží – 0,2 mg</a:t>
            </a:r>
          </a:p>
          <a:p>
            <a:pPr lvl="1"/>
            <a:r>
              <a:rPr lang="cs-CZ" dirty="0" smtClean="0"/>
              <a:t>Žena při menstruaci navíc ztrácí průměrně 15 mg za měsíc (asi 20 % žen ztrácí víc)</a:t>
            </a:r>
          </a:p>
          <a:p>
            <a:endParaRPr lang="cs-CZ" dirty="0"/>
          </a:p>
        </p:txBody>
      </p:sp>
      <p:pic>
        <p:nvPicPr>
          <p:cNvPr id="3074" name="Picture 2" descr="H:\škola\Komunikace a edukace ve výživě\pedagogická praxe\18126 EL 26-Fe-I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82" y="245373"/>
            <a:ext cx="2481697" cy="29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a zdroje železa v potravinách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Doporučený denní příjem </a:t>
            </a:r>
            <a:r>
              <a:rPr lang="cs-CZ" dirty="0" err="1" smtClean="0"/>
              <a:t>Fe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Ženy obecně, těhotné a kojící mají vyšší potřebu </a:t>
            </a:r>
            <a:r>
              <a:rPr lang="cs-CZ" dirty="0" err="1" smtClean="0"/>
              <a:t>Fe</a:t>
            </a:r>
            <a:endParaRPr lang="cs-CZ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60210"/>
              </p:ext>
            </p:extLst>
          </p:nvPr>
        </p:nvGraphicFramePr>
        <p:xfrm>
          <a:off x="2019121" y="2162099"/>
          <a:ext cx="81279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muži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ženy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 až</a:t>
                      </a:r>
                      <a:r>
                        <a:rPr lang="cs-CZ" baseline="0" dirty="0" smtClean="0"/>
                        <a:t> 3 měsíce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0,5 mg/den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 měsíce</a:t>
                      </a:r>
                      <a:r>
                        <a:rPr lang="cs-CZ" baseline="0" dirty="0" smtClean="0"/>
                        <a:t> až 6 let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 mg/den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7 až 9 let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mg/den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10 až</a:t>
                      </a:r>
                      <a:r>
                        <a:rPr lang="cs-CZ" baseline="0" dirty="0" smtClean="0"/>
                        <a:t> 18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 mg/den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 mg/den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19 až 50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B50F0B"/>
                          </a:solidFill>
                        </a:rPr>
                        <a:t>10 mg/den</a:t>
                      </a:r>
                      <a:endParaRPr lang="cs-CZ" b="1" dirty="0">
                        <a:solidFill>
                          <a:srgbClr val="B50F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B50F0B"/>
                          </a:solidFill>
                        </a:rPr>
                        <a:t>15 mg/den</a:t>
                      </a:r>
                      <a:endParaRPr lang="cs-CZ" b="1" dirty="0">
                        <a:solidFill>
                          <a:srgbClr val="B50F0B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51 až …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mg/den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Těhotné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 mg/den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Kojící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 mg/den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Hemové železo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potravinách živočišného původu</a:t>
            </a:r>
          </a:p>
          <a:p>
            <a:r>
              <a:rPr lang="cs-CZ" dirty="0" smtClean="0"/>
              <a:t>Lépe se vstřebává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9349"/>
              </p:ext>
            </p:extLst>
          </p:nvPr>
        </p:nvGraphicFramePr>
        <p:xfrm>
          <a:off x="5872767" y="218934"/>
          <a:ext cx="6156100" cy="560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050"/>
                <a:gridCol w="3078050"/>
              </a:tblGrid>
              <a:tr h="700376">
                <a:tc>
                  <a:txBody>
                    <a:bodyPr/>
                    <a:lstStyle/>
                    <a:p>
                      <a:pPr fontAlgn="base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Zdroje hem železa</a:t>
                      </a:r>
                      <a:endParaRPr lang="cs-CZ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dirty="0">
                          <a:solidFill>
                            <a:schemeClr val="bg1"/>
                          </a:solidFill>
                          <a:effectLst/>
                        </a:rPr>
                        <a:t>mg železa ve 100 g syrového masa</a:t>
                      </a: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Vepřová játra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15,3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Kuřecí játra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8,99</a:t>
                      </a: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Hovězí játra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4,90</a:t>
                      </a: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Králičí maso (stehno)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</a:t>
                      </a: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Hovězí maso (zadní)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1,54</a:t>
                      </a: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Párky drůbeží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Krůtí maso (prsa)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</a:t>
                      </a: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Tuňák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Vepřové maso (kýta)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Kuřecí maso (prsa)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0,74 (3,0)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445429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Losos (umělý chov)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pic>
        <p:nvPicPr>
          <p:cNvPr id="6146" name="Picture 2" descr="H:\škola\Komunikace a edukace ve výživě\pedagogická praxe\dreamstime_xl_35824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2" y="2536694"/>
            <a:ext cx="3880307" cy="41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Nehemové</a:t>
            </a:r>
            <a:r>
              <a:rPr lang="cs-CZ" dirty="0" smtClean="0"/>
              <a:t> železo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26357"/>
          </a:xfrm>
        </p:spPr>
        <p:txBody>
          <a:bodyPr>
            <a:normAutofit/>
          </a:bodyPr>
          <a:lstStyle/>
          <a:p>
            <a:r>
              <a:rPr lang="cs-CZ" dirty="0" smtClean="0"/>
              <a:t>Z rostlinných zdrojů</a:t>
            </a:r>
          </a:p>
          <a:p>
            <a:r>
              <a:rPr lang="cs-CZ" dirty="0" smtClean="0"/>
              <a:t>Biologická využitelnost horší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 ohledem na množství a frekvenci</a:t>
            </a:r>
            <a:br>
              <a:rPr lang="cs-CZ" dirty="0" smtClean="0"/>
            </a:br>
            <a:r>
              <a:rPr lang="cs-CZ" dirty="0" smtClean="0"/>
              <a:t>konzumace jsou </a:t>
            </a:r>
            <a:r>
              <a:rPr lang="cs-CZ" b="1" dirty="0" smtClean="0">
                <a:solidFill>
                  <a:srgbClr val="B50F0B"/>
                </a:solidFill>
              </a:rPr>
              <a:t>hlavními zdroji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chléb, maso, uzeniny a zelenina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45310"/>
              </p:ext>
            </p:extLst>
          </p:nvPr>
        </p:nvGraphicFramePr>
        <p:xfrm>
          <a:off x="6143221" y="13723"/>
          <a:ext cx="5950040" cy="636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020"/>
                <a:gridCol w="2975020"/>
              </a:tblGrid>
              <a:tr h="639031">
                <a:tc>
                  <a:txBody>
                    <a:bodyPr/>
                    <a:lstStyle/>
                    <a:p>
                      <a:pPr fontAlgn="base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Zdroje non-hem železa</a:t>
                      </a:r>
                      <a:endParaRPr lang="cs-CZ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dirty="0">
                          <a:solidFill>
                            <a:schemeClr val="bg1"/>
                          </a:solidFill>
                          <a:effectLst/>
                        </a:rPr>
                        <a:t>mg železa ve 100 </a:t>
                      </a:r>
                      <a:r>
                        <a:rPr lang="cs-CZ" dirty="0" smtClean="0">
                          <a:solidFill>
                            <a:schemeClr val="bg1"/>
                          </a:solidFill>
                          <a:effectLst/>
                        </a:rPr>
                        <a:t>g </a:t>
                      </a:r>
                      <a:br>
                        <a:rPr lang="cs-CZ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dirty="0" smtClean="0">
                          <a:solidFill>
                            <a:schemeClr val="bg1"/>
                          </a:solidFill>
                          <a:effectLst/>
                        </a:rPr>
                        <a:t>v </a:t>
                      </a:r>
                      <a:r>
                        <a:rPr lang="cs-CZ" dirty="0">
                          <a:solidFill>
                            <a:schemeClr val="bg1"/>
                          </a:solidFill>
                          <a:effectLst/>
                        </a:rPr>
                        <a:t>syrovém stavu</a:t>
                      </a: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Majoránka sušená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374,2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Pšeničné otruby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Slunečnicová semena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Čočka velkozrnná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7,54</a:t>
                      </a: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Kešu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6,68</a:t>
                      </a: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Tofu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5,36</a:t>
                      </a: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Fazole hnědé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5,02</a:t>
                      </a: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Lískový ořech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4,70</a:t>
                      </a: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B50F0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Vaječný žloutek</a:t>
                      </a:r>
                      <a:endParaRPr lang="cs-CZ" sz="1800" kern="1200" dirty="0">
                        <a:solidFill>
                          <a:srgbClr val="B50F0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Mandle 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3,72</a:t>
                      </a: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Špenát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Sušené meruňky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2,66</a:t>
                      </a: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Mléčná čokoláda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38034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Mouka žitná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398357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Mrkev, brokolice, ředkev…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0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Vstřebávání železa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Biologická využitelnost </a:t>
            </a:r>
            <a:r>
              <a:rPr lang="cs-CZ" dirty="0" err="1" smtClean="0"/>
              <a:t>Fe</a:t>
            </a:r>
            <a:r>
              <a:rPr lang="cs-CZ" dirty="0" smtClean="0"/>
              <a:t> může až desetinásobně kolísat dle složení stravy</a:t>
            </a:r>
          </a:p>
          <a:p>
            <a:r>
              <a:rPr lang="cs-CZ" dirty="0" smtClean="0"/>
              <a:t>Biologická využitelnost </a:t>
            </a:r>
            <a:r>
              <a:rPr lang="cs-CZ" dirty="0" smtClean="0">
                <a:solidFill>
                  <a:srgbClr val="B50F0B"/>
                </a:solidFill>
              </a:rPr>
              <a:t>hemového</a:t>
            </a:r>
            <a:r>
              <a:rPr lang="cs-CZ" dirty="0" smtClean="0"/>
              <a:t> </a:t>
            </a:r>
            <a:r>
              <a:rPr lang="cs-CZ" dirty="0" err="1" smtClean="0"/>
              <a:t>Fe</a:t>
            </a:r>
            <a:r>
              <a:rPr lang="cs-CZ" dirty="0" smtClean="0"/>
              <a:t> (živočišné zdroje) je asi </a:t>
            </a:r>
            <a:r>
              <a:rPr lang="cs-CZ" b="1" dirty="0" smtClean="0">
                <a:solidFill>
                  <a:srgbClr val="B50F0B"/>
                </a:solidFill>
              </a:rPr>
              <a:t>20 %</a:t>
            </a:r>
          </a:p>
          <a:p>
            <a:r>
              <a:rPr lang="cs-CZ" dirty="0" err="1" smtClean="0">
                <a:solidFill>
                  <a:srgbClr val="B50F0B"/>
                </a:solidFill>
              </a:rPr>
              <a:t>Nehemové</a:t>
            </a:r>
            <a:r>
              <a:rPr lang="cs-CZ" dirty="0" smtClean="0">
                <a:solidFill>
                  <a:srgbClr val="B50F0B"/>
                </a:solidFill>
              </a:rPr>
              <a:t> </a:t>
            </a:r>
            <a:r>
              <a:rPr lang="cs-CZ" dirty="0" smtClean="0"/>
              <a:t>železo z potravin rostlinného původu se vstřebá max. </a:t>
            </a:r>
            <a:r>
              <a:rPr lang="cs-CZ" b="1" dirty="0" smtClean="0">
                <a:solidFill>
                  <a:srgbClr val="B50F0B"/>
                </a:solidFill>
              </a:rPr>
              <a:t>5 %</a:t>
            </a:r>
          </a:p>
          <a:p>
            <a:r>
              <a:rPr lang="cs-CZ" dirty="0" smtClean="0"/>
              <a:t>Při nedostatku </a:t>
            </a:r>
            <a:r>
              <a:rPr lang="cs-CZ" dirty="0" err="1" smtClean="0"/>
              <a:t>Fe</a:t>
            </a:r>
            <a:r>
              <a:rPr lang="cs-CZ" dirty="0" smtClean="0"/>
              <a:t> v těle se může absorpce 2-3x zvýšit</a:t>
            </a:r>
          </a:p>
          <a:p>
            <a:r>
              <a:rPr lang="cs-CZ" dirty="0"/>
              <a:t>Využitelnost </a:t>
            </a:r>
            <a:r>
              <a:rPr lang="cs-CZ" dirty="0" err="1"/>
              <a:t>Fe</a:t>
            </a:r>
            <a:r>
              <a:rPr lang="cs-CZ" dirty="0"/>
              <a:t> z mateřského mléka je asi 50 %</a:t>
            </a:r>
          </a:p>
          <a:p>
            <a:endParaRPr lang="cs-CZ" dirty="0" smtClean="0"/>
          </a:p>
          <a:p>
            <a:r>
              <a:rPr lang="cs-CZ" dirty="0" smtClean="0"/>
              <a:t>Z příjmu 15 mg </a:t>
            </a:r>
            <a:r>
              <a:rPr lang="cs-CZ" dirty="0" err="1" smtClean="0"/>
              <a:t>Fe</a:t>
            </a:r>
            <a:r>
              <a:rPr lang="cs-CZ" dirty="0"/>
              <a:t>/</a:t>
            </a:r>
            <a:r>
              <a:rPr lang="cs-CZ" dirty="0" smtClean="0"/>
              <a:t>den by se mělo vstřebat 1,5-2,2 mg </a:t>
            </a:r>
            <a:r>
              <a:rPr lang="cs-CZ" dirty="0" err="1" smtClean="0"/>
              <a:t>Fe</a:t>
            </a:r>
            <a:r>
              <a:rPr lang="cs-CZ" dirty="0" smtClean="0"/>
              <a:t> =&gt; pokrytí denních ztrát (údaje Světové zdravotnické organizace - WHO)</a:t>
            </a:r>
          </a:p>
        </p:txBody>
      </p:sp>
    </p:spTree>
    <p:extLst>
      <p:ext uri="{BB962C8B-B14F-4D97-AF65-F5344CB8AC3E}">
        <p14:creationId xmlns:p14="http://schemas.microsoft.com/office/powerpoint/2010/main" val="35487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zvyšující absorpci železa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Bílkoviny z masa</a:t>
            </a:r>
          </a:p>
          <a:p>
            <a:r>
              <a:rPr lang="cs-CZ" dirty="0" smtClean="0"/>
              <a:t>Kyselina askorbová (vitamin C)</a:t>
            </a:r>
          </a:p>
          <a:p>
            <a:r>
              <a:rPr lang="cs-CZ" dirty="0" smtClean="0"/>
              <a:t>Kyselina citrónová a další organické kyseliny – např. v ovoci</a:t>
            </a:r>
          </a:p>
          <a:p>
            <a:r>
              <a:rPr lang="cs-CZ" dirty="0" smtClean="0"/>
              <a:t>Kyselina mléčná</a:t>
            </a:r>
          </a:p>
          <a:p>
            <a:r>
              <a:rPr lang="cs-CZ" dirty="0" smtClean="0"/>
              <a:t>Aminokyseliny – </a:t>
            </a:r>
            <a:r>
              <a:rPr lang="cs-CZ" dirty="0" err="1" smtClean="0"/>
              <a:t>glutamová</a:t>
            </a:r>
            <a:r>
              <a:rPr lang="cs-CZ" dirty="0" smtClean="0"/>
              <a:t>, </a:t>
            </a:r>
            <a:r>
              <a:rPr lang="cs-CZ" dirty="0" err="1" smtClean="0"/>
              <a:t>asparagová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Napomáhají přeměně </a:t>
            </a:r>
            <a:r>
              <a:rPr lang="cs-CZ" dirty="0">
                <a:solidFill>
                  <a:srgbClr val="0070C0"/>
                </a:solidFill>
              </a:rPr>
              <a:t>Fe</a:t>
            </a:r>
            <a:r>
              <a:rPr lang="cs-CZ" baseline="30000" dirty="0">
                <a:solidFill>
                  <a:srgbClr val="0070C0"/>
                </a:solidFill>
              </a:rPr>
              <a:t>3+</a:t>
            </a:r>
            <a:r>
              <a:rPr lang="cs-CZ" dirty="0"/>
              <a:t> </a:t>
            </a:r>
            <a:r>
              <a:rPr lang="cs-CZ" dirty="0" smtClean="0"/>
              <a:t>na </a:t>
            </a:r>
            <a:r>
              <a:rPr lang="cs-CZ" dirty="0" smtClean="0">
                <a:solidFill>
                  <a:srgbClr val="B50F0B"/>
                </a:solidFill>
              </a:rPr>
              <a:t>Fe</a:t>
            </a:r>
            <a:r>
              <a:rPr lang="cs-CZ" baseline="30000" dirty="0" smtClean="0">
                <a:solidFill>
                  <a:srgbClr val="B50F0B"/>
                </a:solidFill>
              </a:rPr>
              <a:t>2+</a:t>
            </a:r>
            <a:r>
              <a:rPr lang="cs-CZ" dirty="0"/>
              <a:t> 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0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snižující absorpci železa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Polyfenoly</a:t>
            </a:r>
            <a:r>
              <a:rPr lang="cs-CZ" dirty="0" smtClean="0"/>
              <a:t>, kyselina šťavelová (špenát, čaj…), </a:t>
            </a:r>
            <a:r>
              <a:rPr lang="cs-CZ" dirty="0" err="1" smtClean="0"/>
              <a:t>fytáty</a:t>
            </a:r>
            <a:r>
              <a:rPr lang="cs-CZ" dirty="0" smtClean="0"/>
              <a:t> (obiloviny) – tvoří se železem nerozpustné sloučeniny</a:t>
            </a:r>
          </a:p>
          <a:p>
            <a:r>
              <a:rPr lang="cs-CZ" dirty="0" smtClean="0"/>
              <a:t>Pšeničné otruby</a:t>
            </a:r>
          </a:p>
          <a:p>
            <a:r>
              <a:rPr lang="cs-CZ" dirty="0" smtClean="0"/>
              <a:t>Vápník a fosfor, mangan, měď a zinek – soutěží i společný transport ve střevě</a:t>
            </a:r>
          </a:p>
          <a:p>
            <a:r>
              <a:rPr lang="cs-CZ" dirty="0" smtClean="0"/>
              <a:t>Mléčné a sójové výrobky</a:t>
            </a:r>
          </a:p>
          <a:p>
            <a:r>
              <a:rPr lang="cs-CZ" dirty="0" smtClean="0"/>
              <a:t>Černý čaj a káva</a:t>
            </a:r>
          </a:p>
          <a:p>
            <a:r>
              <a:rPr lang="cs-CZ" dirty="0" smtClean="0"/>
              <a:t>Léky - </a:t>
            </a:r>
            <a:r>
              <a:rPr lang="cs-CZ" dirty="0" err="1" smtClean="0"/>
              <a:t>Antacida</a:t>
            </a:r>
            <a:r>
              <a:rPr lang="cs-CZ" dirty="0" smtClean="0"/>
              <a:t> (léky neutralizující </a:t>
            </a:r>
            <a:r>
              <a:rPr lang="cs-CZ" dirty="0" err="1" smtClean="0"/>
              <a:t>HCl</a:t>
            </a:r>
            <a:r>
              <a:rPr lang="cs-CZ" dirty="0" smtClean="0"/>
              <a:t> v žaludku), iontoměniče, </a:t>
            </a:r>
            <a:r>
              <a:rPr lang="cs-CZ" dirty="0" err="1" smtClean="0"/>
              <a:t>klofibrát</a:t>
            </a:r>
            <a:r>
              <a:rPr lang="cs-CZ" dirty="0" smtClean="0"/>
              <a:t>, salicyláty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51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Pepek námořník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 descr="H:\škola\Komunikace a edukace ve výživě\pedagogická praxe\Popeye-the-Sailor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04" y="1596980"/>
            <a:ext cx="6142851" cy="51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021898" y="6347058"/>
            <a:ext cx="5977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www.youtube.com/watch?v=pcOrSWr2HLU#t=59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9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je to se špenátem, Pepku?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Špenát obsahuje 3,3 mg </a:t>
            </a:r>
            <a:r>
              <a:rPr lang="cs-CZ" dirty="0" err="1" smtClean="0"/>
              <a:t>Fe</a:t>
            </a:r>
            <a:r>
              <a:rPr lang="cs-CZ" dirty="0" smtClean="0"/>
              <a:t> ve 100 g</a:t>
            </a:r>
          </a:p>
          <a:p>
            <a:r>
              <a:rPr lang="cs-CZ" dirty="0" smtClean="0"/>
              <a:t>Chybně opsaná desetinná čárka způsobila zdání, že špenát je velmi dobrým zdrojem </a:t>
            </a:r>
            <a:r>
              <a:rPr lang="cs-CZ" dirty="0" err="1" smtClean="0"/>
              <a:t>Fe</a:t>
            </a:r>
            <a:r>
              <a:rPr lang="cs-CZ" dirty="0" smtClean="0"/>
              <a:t> (33 mg ve 100 g)</a:t>
            </a:r>
          </a:p>
          <a:p>
            <a:r>
              <a:rPr lang="cs-CZ" dirty="0" smtClean="0"/>
              <a:t>Špenát obsahuje oxaláty (soli </a:t>
            </a:r>
            <a:r>
              <a:rPr lang="cs-CZ" dirty="0" err="1" smtClean="0"/>
              <a:t>kys</a:t>
            </a:r>
            <a:r>
              <a:rPr lang="cs-CZ" dirty="0" smtClean="0"/>
              <a:t>. šťavelové) snižující absorpci </a:t>
            </a:r>
            <a:r>
              <a:rPr lang="cs-CZ" dirty="0" err="1" smtClean="0"/>
              <a:t>Fe</a:t>
            </a:r>
            <a:endParaRPr lang="cs-CZ" dirty="0"/>
          </a:p>
        </p:txBody>
      </p:sp>
      <p:pic>
        <p:nvPicPr>
          <p:cNvPr id="2051" name="Picture 3" descr="H:\škola\Komunikace a edukace ve výživě\pedagogická praxe\pictures-of-popeye-the-sailor-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2" y="3571872"/>
            <a:ext cx="2725591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škola\Komunikace a edukace ve výživě\pedagogická praxe\popeye-the-sailor-source_b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46" y="3571871"/>
            <a:ext cx="2286000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 železa (</a:t>
            </a:r>
            <a:r>
              <a:rPr lang="cs-CZ" dirty="0" err="1" smtClean="0"/>
              <a:t>sideropenie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B50F0B"/>
                </a:solidFill>
              </a:rPr>
              <a:t>Sideropenická</a:t>
            </a:r>
            <a:r>
              <a:rPr lang="cs-CZ" b="1" dirty="0" smtClean="0">
                <a:solidFill>
                  <a:srgbClr val="B50F0B"/>
                </a:solidFill>
              </a:rPr>
              <a:t> anémie </a:t>
            </a:r>
            <a:r>
              <a:rPr lang="cs-CZ" b="1" dirty="0" smtClean="0">
                <a:solidFill>
                  <a:schemeClr val="tx1"/>
                </a:solidFill>
              </a:rPr>
              <a:t>(chudokrevnost)</a:t>
            </a:r>
          </a:p>
          <a:p>
            <a:r>
              <a:rPr lang="cs-CZ" dirty="0" smtClean="0"/>
              <a:t>Patří k nejčastějším deficitním stavům na světě</a:t>
            </a:r>
          </a:p>
          <a:p>
            <a:r>
              <a:rPr lang="cs-CZ" dirty="0" smtClean="0"/>
              <a:t>Nejčastější příčina anémie (dále nedostatek kyseliny listové, vitaminu B12)</a:t>
            </a:r>
          </a:p>
          <a:p>
            <a:r>
              <a:rPr lang="cs-CZ" dirty="0" err="1" smtClean="0"/>
              <a:t>Hypochromní</a:t>
            </a:r>
            <a:r>
              <a:rPr lang="cs-CZ" dirty="0" smtClean="0"/>
              <a:t> = snížené množství hemoglobinu v erytrocytu</a:t>
            </a:r>
          </a:p>
          <a:p>
            <a:r>
              <a:rPr lang="cs-CZ" dirty="0" err="1" smtClean="0"/>
              <a:t>Mikrocytární</a:t>
            </a:r>
            <a:r>
              <a:rPr lang="cs-CZ" dirty="0" smtClean="0"/>
              <a:t> = snížený střední objem erytrocytu (malá krvinka)</a:t>
            </a:r>
          </a:p>
          <a:p>
            <a:r>
              <a:rPr lang="cs-CZ" dirty="0" smtClean="0"/>
              <a:t>Příčinou je nedostatečný příjem nebo vyšší ztráty </a:t>
            </a:r>
            <a:r>
              <a:rPr lang="cs-CZ" dirty="0" err="1" smtClean="0"/>
              <a:t>Fe</a:t>
            </a:r>
            <a:r>
              <a:rPr lang="cs-CZ" dirty="0" smtClean="0"/>
              <a:t> (krvácení, hemoroidy, </a:t>
            </a:r>
            <a:r>
              <a:rPr lang="cs-CZ" dirty="0" err="1" smtClean="0"/>
              <a:t>celiakie</a:t>
            </a:r>
            <a:r>
              <a:rPr lang="cs-CZ" dirty="0" smtClean="0"/>
              <a:t> atd.)</a:t>
            </a:r>
          </a:p>
          <a:p>
            <a:r>
              <a:rPr lang="cs-CZ" dirty="0" smtClean="0"/>
              <a:t>Příznaky - </a:t>
            </a:r>
            <a:r>
              <a:rPr lang="cs-CZ" dirty="0"/>
              <a:t>zvýšená únavnost, bledost </a:t>
            </a:r>
            <a:r>
              <a:rPr lang="cs-CZ" dirty="0" smtClean="0"/>
              <a:t>kůže a </a:t>
            </a:r>
            <a:r>
              <a:rPr lang="cs-CZ" dirty="0"/>
              <a:t>především sliznic, poruchy koncentrace, </a:t>
            </a:r>
            <a:r>
              <a:rPr lang="cs-CZ" dirty="0" smtClean="0"/>
              <a:t>dušnost </a:t>
            </a:r>
            <a:r>
              <a:rPr lang="cs-CZ" dirty="0"/>
              <a:t>při větší či menší námaze, padání vlasů, snížené kvality nehtů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12290" name="Picture 2" descr="H:\škola\Komunikace a edukace ve výživě\pedagogická praxe\31677497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59" y="0"/>
            <a:ext cx="2942241" cy="23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87983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4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</a:t>
            </a:r>
            <a:r>
              <a:rPr lang="cs-CZ" dirty="0" err="1" smtClean="0"/>
              <a:t>sideropenické</a:t>
            </a:r>
            <a:r>
              <a:rPr lang="cs-CZ" dirty="0" smtClean="0"/>
              <a:t> anémie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Prelatentní</a:t>
            </a:r>
            <a:r>
              <a:rPr lang="cs-CZ" dirty="0" smtClean="0"/>
              <a:t> stadium</a:t>
            </a:r>
          </a:p>
          <a:p>
            <a:pPr lvl="1"/>
            <a:r>
              <a:rPr lang="cs-CZ" dirty="0" smtClean="0"/>
              <a:t>V těle klesají zásoby železa, klesá hodnota feritinu</a:t>
            </a:r>
          </a:p>
          <a:p>
            <a:r>
              <a:rPr lang="cs-CZ" dirty="0" smtClean="0"/>
              <a:t>Latentní stadium</a:t>
            </a:r>
          </a:p>
          <a:p>
            <a:pPr lvl="1"/>
            <a:r>
              <a:rPr lang="cs-CZ" dirty="0" smtClean="0"/>
              <a:t>Zásoby vyčerpány, snižuje se koncentrace </a:t>
            </a:r>
            <a:r>
              <a:rPr lang="cs-CZ" dirty="0" err="1" smtClean="0"/>
              <a:t>Fe</a:t>
            </a:r>
            <a:r>
              <a:rPr lang="cs-CZ" dirty="0" smtClean="0"/>
              <a:t> v krevním séru a saturace transferinu (pod 15 %)</a:t>
            </a:r>
          </a:p>
          <a:p>
            <a:r>
              <a:rPr lang="cs-CZ" dirty="0" smtClean="0"/>
              <a:t>Manifestní stadium</a:t>
            </a:r>
          </a:p>
          <a:p>
            <a:pPr lvl="1"/>
            <a:r>
              <a:rPr lang="cs-CZ" dirty="0" smtClean="0"/>
              <a:t>Rozvoj </a:t>
            </a:r>
            <a:r>
              <a:rPr lang="cs-CZ" dirty="0" err="1" smtClean="0"/>
              <a:t>sideropenické</a:t>
            </a:r>
            <a:r>
              <a:rPr lang="cs-CZ" dirty="0" smtClean="0"/>
              <a:t> anémie, snižuje se hladina hemoglobinu a dochází k útlumu krvetvorby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9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Nadbytek železa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Rozvíjí se pomalu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B50F0B"/>
                </a:solidFill>
              </a:rPr>
              <a:t>Hemochromatóza</a:t>
            </a:r>
          </a:p>
          <a:p>
            <a:r>
              <a:rPr lang="cs-CZ" b="1" u="sng" dirty="0" smtClean="0"/>
              <a:t>Primární</a:t>
            </a:r>
          </a:p>
          <a:p>
            <a:r>
              <a:rPr lang="cs-CZ" dirty="0"/>
              <a:t>D</a:t>
            </a:r>
            <a:r>
              <a:rPr lang="cs-CZ" dirty="0" smtClean="0"/>
              <a:t>ědičné </a:t>
            </a:r>
            <a:r>
              <a:rPr lang="cs-CZ" dirty="0"/>
              <a:t>onemocnění způsobené zvýšenou resorpcí železa ze </a:t>
            </a:r>
            <a:r>
              <a:rPr lang="cs-CZ" dirty="0" smtClean="0"/>
              <a:t>střeva</a:t>
            </a:r>
          </a:p>
          <a:p>
            <a:r>
              <a:rPr lang="cs-CZ" dirty="0" err="1" smtClean="0"/>
              <a:t>Fe</a:t>
            </a:r>
            <a:r>
              <a:rPr lang="cs-CZ" dirty="0" smtClean="0"/>
              <a:t> se ukládá do orgánů jako např. játra</a:t>
            </a:r>
            <a:r>
              <a:rPr lang="cs-CZ" dirty="0"/>
              <a:t>, srdce, pankreas, </a:t>
            </a:r>
            <a:r>
              <a:rPr lang="cs-CZ" dirty="0" smtClean="0"/>
              <a:t>nadledviny...</a:t>
            </a:r>
          </a:p>
          <a:p>
            <a:r>
              <a:rPr lang="cs-CZ" dirty="0" smtClean="0"/>
              <a:t>Působí zde toxicky a zvyšuje tvorbu volných radikálů</a:t>
            </a:r>
          </a:p>
          <a:p>
            <a:r>
              <a:rPr lang="cs-CZ" dirty="0" smtClean="0"/>
              <a:t>Hlavní projevy - pigmentace kůže, zvětšení jater a sleziny, diabetes </a:t>
            </a:r>
            <a:r>
              <a:rPr lang="cs-CZ" dirty="0" err="1" smtClean="0"/>
              <a:t>melitus</a:t>
            </a:r>
            <a:endParaRPr lang="cs-CZ" dirty="0" smtClean="0"/>
          </a:p>
          <a:p>
            <a:r>
              <a:rPr lang="cs-CZ" b="1" u="sng" dirty="0" smtClean="0"/>
              <a:t>Sekundární</a:t>
            </a:r>
          </a:p>
          <a:p>
            <a:r>
              <a:rPr lang="cs-CZ" dirty="0" smtClean="0"/>
              <a:t>Např. po opakovaných transfuzích, nadměrné užívání přípravků s </a:t>
            </a:r>
            <a:r>
              <a:rPr lang="cs-CZ" dirty="0" err="1" smtClean="0"/>
              <a:t>Fe</a:t>
            </a:r>
            <a:r>
              <a:rPr lang="cs-CZ" dirty="0" smtClean="0"/>
              <a:t>, při hemolytické anemii (rozpad erytrocytů)</a:t>
            </a:r>
            <a:endParaRPr lang="cs-CZ" dirty="0"/>
          </a:p>
        </p:txBody>
      </p:sp>
      <p:pic>
        <p:nvPicPr>
          <p:cNvPr id="1026" name="Picture 2" descr="H:\škola\Komunikace a edukace ve výživě\pedagogická praxe\iron-man-i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85" y="218942"/>
            <a:ext cx="3174469" cy="24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a výživová tvrzení - ŽELEZO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63300"/>
              </p:ext>
            </p:extLst>
          </p:nvPr>
        </p:nvGraphicFramePr>
        <p:xfrm>
          <a:off x="609600" y="1600200"/>
          <a:ext cx="10968507" cy="512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169"/>
                <a:gridCol w="3656169"/>
                <a:gridCol w="3656169"/>
              </a:tblGrid>
              <a:tr h="1209568">
                <a:tc>
                  <a:txBody>
                    <a:bodyPr/>
                    <a:lstStyle/>
                    <a:p>
                      <a:r>
                        <a:rPr lang="cs-CZ" dirty="0" smtClean="0"/>
                        <a:t>Živina</a:t>
                      </a:r>
                      <a:r>
                        <a:rPr lang="cs-CZ" baseline="0" dirty="0" smtClean="0"/>
                        <a:t> nebo látka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Zdravotní</a:t>
                      </a:r>
                      <a:r>
                        <a:rPr lang="cs-CZ" baseline="0" dirty="0" smtClean="0"/>
                        <a:t> tvrzení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Podmínky a/nebo omezení použití potraviny a/nebo dodatečné prohlášení nebo varování</a:t>
                      </a:r>
                      <a:endParaRPr lang="cs-CZ" dirty="0"/>
                    </a:p>
                  </a:txBody>
                  <a:tcPr/>
                </a:tc>
              </a:tr>
              <a:tr h="589277"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Železo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Železo přispívá k normálnímu energetickému metabolismu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Tvrzení lze použít pouze pro potravinu, která je alespoň zdrojem železa</a:t>
                      </a:r>
                      <a:r>
                        <a:rPr lang="cs-CZ" sz="16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podle tvrzení ZDROJ (NÁZEV VITAMINU/VITAMINŮ) A/NEBO (NÁZEV MINERÁLNÍ LÁTKY/MINERÁLNÍCH LÁTEK) uvedeného v příloze nařízení (ES) č. 1924/2006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892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Železo přispívá k normálním rozpoznávacím funkcím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92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Železo přispívá k normální tvorbě červených krvinek a hemoglobinu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92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Železo přispívá k normálnímu přenosu kyslíku v těle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92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Železo přispívá k normální funkci imunitního systému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892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Železo přispívá ke snížení míry únavy a vyčerpání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734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Železo se podílí na procesu dělení buněk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2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817897"/>
              </p:ext>
            </p:extLst>
          </p:nvPr>
        </p:nvGraphicFramePr>
        <p:xfrm>
          <a:off x="596720" y="1149439"/>
          <a:ext cx="10968507" cy="558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169"/>
                <a:gridCol w="3656169"/>
                <a:gridCol w="3656169"/>
              </a:tblGrid>
              <a:tr h="84182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Živina</a:t>
                      </a:r>
                      <a:r>
                        <a:rPr lang="cs-CZ" sz="1600" baseline="0" dirty="0" smtClean="0"/>
                        <a:t> nebo látka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Zdravotní</a:t>
                      </a:r>
                      <a:r>
                        <a:rPr lang="cs-CZ" sz="1600" baseline="0" dirty="0" smtClean="0"/>
                        <a:t> tvrzení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Podmínky a/nebo omezení použití potraviny a/nebo dodatečné prohlášení nebo varování</a:t>
                      </a:r>
                      <a:endParaRPr lang="cs-CZ" sz="1600" dirty="0"/>
                    </a:p>
                  </a:txBody>
                  <a:tcPr/>
                </a:tc>
              </a:tr>
              <a:tr h="1091260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Železo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Železo přispívá k rozvoji poznávacích funkcí u dětí. 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Tvrzení lze použít pouze pro potravinu, která je alespoň zdrojem </a:t>
                      </a:r>
                      <a:r>
                        <a:rPr lang="cs-CZ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železa</a:t>
                      </a:r>
                      <a:r>
                        <a:rPr lang="cs-CZ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podle tvrzení ZDROJ ŽELEZA uvedeného v příloze nařízení (ES) č. 1924/2006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088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Maso nebo ryby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Při konzumaci s jinými potravinami obsahujícími železo maso nebo ryby přispívají k lepšímu vstřebávání železa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Tvrzení smí být použito pouze u potravin, které obsahují nejméně 50 g masa nebo ryb v jedné kvantifikované porci. Aby bylo možné tvrzení použít, musí být spotřebitel informován, že příznivého účinku se dosáhne konzumací 50 g masa nebo ryb současně s potravinami obsahujícími </a:t>
                      </a:r>
                      <a:r>
                        <a:rPr lang="cs-CZ" sz="16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nehemové</a:t>
                      </a: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 železo.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9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Riboflavin (vitamin B</a:t>
                      </a:r>
                      <a:r>
                        <a:rPr lang="cs-CZ" sz="1600" u="none" strike="noStrike" baseline="-25000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Riboflavin přispívá k normálnímu metabolismu železa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„ZDROJ RIBOFLAVINU“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9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vitamin A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Vitamin A přispívá k normálnímu metabolismu železa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„ZDROJ VITAMINU A“</a:t>
                      </a:r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9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vitamin C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Vitamin C zvyšuje vstřebávání železa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„ZDROJ VITAMINU C“</a:t>
                      </a:r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0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dirty="0" smtClean="0"/>
              <a:t>ZINEK</a:t>
            </a:r>
            <a:endParaRPr lang="cs-CZ" dirty="0"/>
          </a:p>
        </p:txBody>
      </p:sp>
      <p:pic>
        <p:nvPicPr>
          <p:cNvPr id="7170" name="Picture 2" descr="H:\škola\Komunikace a edukace ve výživě\pedagogická praxe\zin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45" y="0"/>
            <a:ext cx="4069724" cy="43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Součástí více než 200 </a:t>
            </a:r>
            <a:r>
              <a:rPr lang="cs-CZ" dirty="0" err="1" smtClean="0"/>
              <a:t>metaloenzymů</a:t>
            </a:r>
            <a:r>
              <a:rPr lang="cs-CZ" dirty="0" smtClean="0"/>
              <a:t> (např. </a:t>
            </a:r>
            <a:r>
              <a:rPr lang="cs-CZ" dirty="0" err="1" smtClean="0"/>
              <a:t>alkoholdehydrogenáza</a:t>
            </a:r>
            <a:r>
              <a:rPr lang="cs-CZ" dirty="0" smtClean="0"/>
              <a:t>, alkalická fosfatáza, DNA-polymeráza, </a:t>
            </a:r>
            <a:r>
              <a:rPr lang="cs-CZ" dirty="0" err="1" smtClean="0"/>
              <a:t>superoxiddismutáza</a:t>
            </a:r>
            <a:r>
              <a:rPr lang="cs-CZ" dirty="0" smtClean="0"/>
              <a:t>)</a:t>
            </a:r>
          </a:p>
          <a:p>
            <a:r>
              <a:rPr lang="cs-CZ" dirty="0" smtClean="0"/>
              <a:t>Lidské tělo obsahuje asi 2 g </a:t>
            </a:r>
            <a:r>
              <a:rPr lang="cs-CZ" dirty="0" err="1" smtClean="0"/>
              <a:t>Zn</a:t>
            </a:r>
            <a:endParaRPr lang="cs-CZ" dirty="0" smtClean="0"/>
          </a:p>
          <a:p>
            <a:pPr lvl="1"/>
            <a:r>
              <a:rPr lang="cs-CZ" dirty="0" smtClean="0"/>
              <a:t>70 % v kostech, kůži a vlasech</a:t>
            </a:r>
          </a:p>
          <a:p>
            <a:r>
              <a:rPr lang="cs-CZ" dirty="0" smtClean="0"/>
              <a:t>Nejsou velké zásoby v organismu, nutný pravidelný příjem</a:t>
            </a:r>
          </a:p>
          <a:p>
            <a:pPr marL="0" indent="0">
              <a:buNone/>
            </a:pPr>
            <a:endParaRPr lang="cs-CZ" b="1" dirty="0" smtClean="0">
              <a:solidFill>
                <a:srgbClr val="B50F0B"/>
              </a:solidFill>
            </a:endParaRPr>
          </a:p>
        </p:txBody>
      </p:sp>
      <p:pic>
        <p:nvPicPr>
          <p:cNvPr id="3074" name="Picture 2" descr="H:\škola\Komunikace a edukace ve výživě\pedagogická praxe\255px-Zinc_fragment_sublimed_and_1cm3_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9" y="4494727"/>
            <a:ext cx="3543497" cy="21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zinku v organismu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B50F0B"/>
                </a:solidFill>
              </a:rPr>
              <a:t>Podílí se na metabolismu proteinů, sacharidů, tuků, </a:t>
            </a:r>
            <a:r>
              <a:rPr lang="cs-CZ" b="1" dirty="0" smtClean="0">
                <a:solidFill>
                  <a:srgbClr val="B50F0B"/>
                </a:solidFill>
              </a:rPr>
              <a:t>nukleových </a:t>
            </a:r>
            <a:r>
              <a:rPr lang="cs-CZ" b="1" dirty="0">
                <a:solidFill>
                  <a:srgbClr val="B50F0B"/>
                </a:solidFill>
              </a:rPr>
              <a:t>kyselin, hormonů a receptorů</a:t>
            </a:r>
          </a:p>
          <a:p>
            <a:r>
              <a:rPr lang="cs-CZ" dirty="0"/>
              <a:t>Nezbytný pro transkripci DNA do RNA</a:t>
            </a:r>
          </a:p>
          <a:p>
            <a:r>
              <a:rPr lang="cs-CZ" dirty="0"/>
              <a:t>Stabilizuje proteiny</a:t>
            </a:r>
          </a:p>
          <a:p>
            <a:r>
              <a:rPr lang="cs-CZ" dirty="0"/>
              <a:t>Účast na syntéze hemu, dlouhých mastných kyselin, prostaglandinů</a:t>
            </a:r>
          </a:p>
          <a:p>
            <a:r>
              <a:rPr lang="cs-CZ" dirty="0"/>
              <a:t>Účast na transportu cholesterolu a stabilitě buněčných membrán</a:t>
            </a:r>
          </a:p>
          <a:p>
            <a:r>
              <a:rPr lang="cs-CZ" dirty="0"/>
              <a:t>Nezbytný pro syntézu a funkci inzulinu</a:t>
            </a:r>
          </a:p>
          <a:p>
            <a:r>
              <a:rPr lang="cs-CZ" dirty="0"/>
              <a:t>Významná role v imunitním systému</a:t>
            </a:r>
          </a:p>
          <a:p>
            <a:r>
              <a:rPr lang="cs-CZ" dirty="0"/>
              <a:t>Důležitý pro buněčnou proliferaci (imunita, </a:t>
            </a:r>
            <a:r>
              <a:rPr lang="cs-CZ" dirty="0" smtClean="0"/>
              <a:t>spermatogeneze, hojení ran…)</a:t>
            </a:r>
            <a:endParaRPr lang="cs-CZ" dirty="0"/>
          </a:p>
          <a:p>
            <a:endParaRPr lang="cs-CZ" dirty="0"/>
          </a:p>
        </p:txBody>
      </p:sp>
      <p:pic>
        <p:nvPicPr>
          <p:cNvPr id="5125" name="Picture 5" descr="H:\škola\Komunikace a edukace ve výživě\pedagogická praxe\spermi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851" y="-1"/>
            <a:ext cx="2713149" cy="20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Metabolismus zinku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Vstřebává se v tenkém střevě prostou difúzí nebo pomocí specifických přenašečů (histidin, cystein, prostaglandiny)</a:t>
            </a:r>
          </a:p>
          <a:p>
            <a:r>
              <a:rPr lang="cs-CZ" dirty="0" smtClean="0"/>
              <a:t>Ve střevní buňce se naváže na </a:t>
            </a:r>
            <a:r>
              <a:rPr lang="cs-CZ" b="1" dirty="0" err="1" smtClean="0">
                <a:solidFill>
                  <a:srgbClr val="B50F0B"/>
                </a:solidFill>
              </a:rPr>
              <a:t>metalothionein</a:t>
            </a:r>
            <a:r>
              <a:rPr lang="cs-CZ" dirty="0" smtClean="0">
                <a:solidFill>
                  <a:srgbClr val="B50F0B"/>
                </a:solidFill>
              </a:rPr>
              <a:t> </a:t>
            </a:r>
            <a:r>
              <a:rPr lang="cs-CZ" dirty="0" smtClean="0"/>
              <a:t>(protein bohatý na cystein) a přejde do krevního řečiště</a:t>
            </a:r>
          </a:p>
          <a:p>
            <a:r>
              <a:rPr lang="cs-CZ" dirty="0" smtClean="0"/>
              <a:t>V krvi se </a:t>
            </a:r>
            <a:r>
              <a:rPr lang="cs-CZ" dirty="0" err="1" smtClean="0"/>
              <a:t>Zn</a:t>
            </a:r>
            <a:r>
              <a:rPr lang="cs-CZ" dirty="0" smtClean="0"/>
              <a:t> transportuje pomocí proteinů </a:t>
            </a:r>
          </a:p>
          <a:p>
            <a:pPr lvl="1"/>
            <a:r>
              <a:rPr lang="cs-CZ" dirty="0" smtClean="0"/>
              <a:t>hlavně albumin a </a:t>
            </a:r>
            <a:r>
              <a:rPr lang="el-GR" dirty="0" smtClean="0"/>
              <a:t>α</a:t>
            </a:r>
            <a:r>
              <a:rPr lang="cs-CZ" dirty="0" smtClean="0"/>
              <a:t>-2-makroglobulin, dále volný histidin a cystin</a:t>
            </a:r>
          </a:p>
          <a:p>
            <a:r>
              <a:rPr lang="cs-CZ" dirty="0" smtClean="0"/>
              <a:t>Po vstupu do buněk se váže do různých </a:t>
            </a:r>
            <a:r>
              <a:rPr lang="cs-CZ" dirty="0" err="1" smtClean="0"/>
              <a:t>metaloenzymů</a:t>
            </a:r>
            <a:endParaRPr lang="cs-CZ" dirty="0" smtClean="0"/>
          </a:p>
          <a:p>
            <a:r>
              <a:rPr lang="cs-CZ" dirty="0" smtClean="0"/>
              <a:t>Vylučování (ztráty) </a:t>
            </a:r>
            <a:r>
              <a:rPr lang="cs-CZ" dirty="0" err="1" smtClean="0"/>
              <a:t>Zn</a:t>
            </a:r>
            <a:r>
              <a:rPr lang="cs-CZ" dirty="0" smtClean="0"/>
              <a:t> především odlupováním buněk střevní sliznice, žlučí, močí a potem</a:t>
            </a:r>
          </a:p>
          <a:p>
            <a:pPr lvl="1"/>
            <a:r>
              <a:rPr lang="cs-CZ" dirty="0" smtClean="0"/>
              <a:t>2,2 mg/den u mužů</a:t>
            </a:r>
          </a:p>
          <a:p>
            <a:pPr lvl="1"/>
            <a:r>
              <a:rPr lang="cs-CZ" dirty="0" smtClean="0"/>
              <a:t>1,6 mg/den u žen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3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a zdroje zinku v potravinách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Doporučený </a:t>
            </a:r>
            <a:r>
              <a:rPr lang="cs-CZ" dirty="0"/>
              <a:t>denní příjem </a:t>
            </a:r>
            <a:r>
              <a:rPr lang="cs-CZ" dirty="0" err="1" smtClean="0"/>
              <a:t>Zn</a:t>
            </a:r>
            <a:r>
              <a:rPr lang="cs-CZ" dirty="0" smtClean="0"/>
              <a:t>: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40860"/>
              </p:ext>
            </p:extLst>
          </p:nvPr>
        </p:nvGraphicFramePr>
        <p:xfrm>
          <a:off x="2031999" y="2187858"/>
          <a:ext cx="81279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muži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ženy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r>
                        <a:rPr lang="cs-CZ" baseline="0" dirty="0" smtClean="0"/>
                        <a:t> až </a:t>
                      </a:r>
                      <a:r>
                        <a:rPr lang="cs-CZ" dirty="0" smtClean="0"/>
                        <a:t>3 měsíce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1,0 mg/den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 až 11 měsíců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2,0 mg/den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 až 3 roky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3,0 mg/den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 až 6 let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5,0 mg/den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7 až 9 let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7,0 mg/den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10 až 12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9,0 mg/den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7,0 mg/den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13 až 14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9,5 mg/den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7,0 mg/den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 až …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B50F0B"/>
                          </a:solidFill>
                        </a:rPr>
                        <a:t>10 mg/den</a:t>
                      </a:r>
                      <a:endParaRPr lang="cs-CZ" b="1" dirty="0">
                        <a:solidFill>
                          <a:srgbClr val="B50F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B50F0B"/>
                          </a:solidFill>
                        </a:rPr>
                        <a:t>7,0 mg/den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Těhotné (od 4. </a:t>
                      </a:r>
                      <a:r>
                        <a:rPr lang="cs-CZ" dirty="0" err="1" smtClean="0"/>
                        <a:t>měs</a:t>
                      </a:r>
                      <a:r>
                        <a:rPr lang="cs-CZ" dirty="0" smtClean="0"/>
                        <a:t>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mg/den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Kojící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</a:t>
                      </a:r>
                      <a:r>
                        <a:rPr lang="cs-CZ" baseline="0" dirty="0" smtClean="0"/>
                        <a:t> mg/den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1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 v potravinách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06661"/>
          </a:xfrm>
        </p:spPr>
        <p:txBody>
          <a:bodyPr>
            <a:normAutofit/>
          </a:bodyPr>
          <a:lstStyle/>
          <a:p>
            <a:r>
              <a:rPr lang="cs-CZ" dirty="0" smtClean="0"/>
              <a:t>Běžně </a:t>
            </a:r>
            <a:r>
              <a:rPr lang="cs-CZ" dirty="0"/>
              <a:t>se vstřebá 20-40 % </a:t>
            </a:r>
            <a:r>
              <a:rPr lang="cs-CZ" dirty="0" smtClean="0"/>
              <a:t>zinku</a:t>
            </a:r>
            <a:endParaRPr lang="cs-CZ" b="1" dirty="0">
              <a:solidFill>
                <a:srgbClr val="B50F0B"/>
              </a:solidFill>
            </a:endParaRPr>
          </a:p>
          <a:p>
            <a:r>
              <a:rPr lang="cs-CZ" b="1" dirty="0" smtClean="0">
                <a:solidFill>
                  <a:srgbClr val="B50F0B"/>
                </a:solidFill>
              </a:rPr>
              <a:t>Hlavní zdroje</a:t>
            </a:r>
            <a:r>
              <a:rPr lang="cs-CZ" dirty="0" smtClean="0"/>
              <a:t>: hovězí, vepřové a drůbeží maso, vejce, </a:t>
            </a:r>
            <a:br>
              <a:rPr lang="cs-CZ" dirty="0" smtClean="0"/>
            </a:br>
            <a:r>
              <a:rPr lang="cs-CZ" dirty="0" smtClean="0"/>
              <a:t>mléko, sýry, dále celozrnné obiloviny, luštěniny, </a:t>
            </a:r>
            <a:br>
              <a:rPr lang="cs-CZ" dirty="0" smtClean="0"/>
            </a:br>
            <a:r>
              <a:rPr lang="cs-CZ" dirty="0" smtClean="0"/>
              <a:t>kořenová zelenina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Mateřské mléko obsahuje asi 1,2 mg </a:t>
            </a:r>
            <a:r>
              <a:rPr lang="cs-CZ" dirty="0" err="1" smtClean="0"/>
              <a:t>Zn</a:t>
            </a:r>
            <a:r>
              <a:rPr lang="cs-CZ" dirty="0" smtClean="0"/>
              <a:t> v 1 litru</a:t>
            </a:r>
          </a:p>
          <a:p>
            <a:pPr lvl="1"/>
            <a:r>
              <a:rPr lang="cs-CZ" dirty="0" smtClean="0"/>
              <a:t>Oproti kravskému mléku je </a:t>
            </a:r>
            <a:r>
              <a:rPr lang="cs-CZ" dirty="0" err="1" smtClean="0"/>
              <a:t>Zn</a:t>
            </a:r>
            <a:r>
              <a:rPr lang="cs-CZ" dirty="0" smtClean="0"/>
              <a:t> v mateřském mléku lépe využitelný</a:t>
            </a:r>
            <a:endParaRPr lang="cs-CZ" dirty="0"/>
          </a:p>
          <a:p>
            <a:r>
              <a:rPr lang="cs-CZ" dirty="0"/>
              <a:t>Z živočišných zdrojů je </a:t>
            </a:r>
            <a:r>
              <a:rPr lang="cs-CZ" dirty="0" err="1"/>
              <a:t>Zn</a:t>
            </a:r>
            <a:r>
              <a:rPr lang="cs-CZ" dirty="0"/>
              <a:t> obecně lépe využitelný</a:t>
            </a:r>
          </a:p>
          <a:p>
            <a:r>
              <a:rPr lang="cs-CZ" dirty="0" smtClean="0"/>
              <a:t>Absorpce </a:t>
            </a:r>
            <a:r>
              <a:rPr lang="cs-CZ" dirty="0" err="1" smtClean="0"/>
              <a:t>Zn</a:t>
            </a:r>
            <a:r>
              <a:rPr lang="cs-CZ" dirty="0" smtClean="0"/>
              <a:t> snižuje přítomnost </a:t>
            </a:r>
            <a:r>
              <a:rPr lang="cs-CZ" dirty="0" err="1" smtClean="0"/>
              <a:t>fytátů</a:t>
            </a:r>
            <a:r>
              <a:rPr lang="cs-CZ" dirty="0" smtClean="0"/>
              <a:t>, vlákniny, alkoholu atd.</a:t>
            </a:r>
          </a:p>
        </p:txBody>
      </p:sp>
      <p:pic>
        <p:nvPicPr>
          <p:cNvPr id="8194" name="Picture 2" descr="H:\škola\Komunikace a edukace ve výživě\pedagogická praxe\z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07" y="156782"/>
            <a:ext cx="3186649" cy="482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Stopové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Potřebný příjem </a:t>
            </a:r>
            <a:r>
              <a:rPr lang="cs-CZ" dirty="0"/>
              <a:t>je menší než 50 mg </a:t>
            </a:r>
            <a:r>
              <a:rPr lang="cs-CZ" dirty="0" smtClean="0"/>
              <a:t>denně </a:t>
            </a:r>
          </a:p>
          <a:p>
            <a:r>
              <a:rPr lang="cs-CZ" dirty="0" smtClean="0"/>
              <a:t>(obsah ve tkáni nepřesahuje 50 </a:t>
            </a:r>
            <a:r>
              <a:rPr lang="cs-CZ" dirty="0" err="1" smtClean="0"/>
              <a:t>ppm</a:t>
            </a:r>
            <a:r>
              <a:rPr lang="cs-CZ" dirty="0" smtClean="0"/>
              <a:t>)</a:t>
            </a:r>
          </a:p>
          <a:p>
            <a:r>
              <a:rPr lang="cs-CZ" dirty="0" smtClean="0"/>
              <a:t>Jsou esenciální = tělo si je neumí samo vytvořit, je nutný příjem stravou</a:t>
            </a:r>
          </a:p>
          <a:p>
            <a:r>
              <a:rPr lang="cs-CZ" dirty="0" smtClean="0"/>
              <a:t>Jejich nedostatek či nadbytek způsobuje zdravotní potíže</a:t>
            </a:r>
          </a:p>
          <a:p>
            <a:endParaRPr lang="cs-CZ" dirty="0" smtClean="0"/>
          </a:p>
          <a:p>
            <a:r>
              <a:rPr lang="it-IT" b="1" dirty="0" smtClean="0">
                <a:solidFill>
                  <a:srgbClr val="C00000"/>
                </a:solidFill>
              </a:rPr>
              <a:t>Fe</a:t>
            </a:r>
            <a:r>
              <a:rPr lang="it-IT" b="1" dirty="0">
                <a:solidFill>
                  <a:srgbClr val="C00000"/>
                </a:solidFill>
              </a:rPr>
              <a:t>, </a:t>
            </a:r>
            <a:r>
              <a:rPr lang="it-IT" b="1" dirty="0" smtClean="0">
                <a:solidFill>
                  <a:srgbClr val="C00000"/>
                </a:solidFill>
              </a:rPr>
              <a:t>Zn</a:t>
            </a:r>
            <a:r>
              <a:rPr lang="cs-CZ" b="1" dirty="0" smtClean="0">
                <a:solidFill>
                  <a:srgbClr val="C00000"/>
                </a:solidFill>
              </a:rPr>
              <a:t>, Se, </a:t>
            </a:r>
            <a:r>
              <a:rPr lang="cs-CZ" b="1" dirty="0" err="1" smtClean="0">
                <a:solidFill>
                  <a:srgbClr val="C00000"/>
                </a:solidFill>
              </a:rPr>
              <a:t>Cu</a:t>
            </a:r>
            <a:r>
              <a:rPr lang="cs-CZ" b="1" dirty="0" smtClean="0">
                <a:solidFill>
                  <a:srgbClr val="C00000"/>
                </a:solidFill>
              </a:rPr>
              <a:t>,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I, </a:t>
            </a:r>
            <a:r>
              <a:rPr lang="it-IT" b="1" dirty="0" smtClean="0">
                <a:solidFill>
                  <a:srgbClr val="C00000"/>
                </a:solidFill>
              </a:rPr>
              <a:t>Co</a:t>
            </a:r>
            <a:r>
              <a:rPr lang="it-IT" b="1" dirty="0">
                <a:solidFill>
                  <a:srgbClr val="C00000"/>
                </a:solidFill>
              </a:rPr>
              <a:t>, Cr, </a:t>
            </a:r>
            <a:r>
              <a:rPr lang="it-IT" b="1" dirty="0" smtClean="0">
                <a:solidFill>
                  <a:srgbClr val="C00000"/>
                </a:solidFill>
              </a:rPr>
              <a:t>Mo, </a:t>
            </a:r>
            <a:r>
              <a:rPr lang="it-IT" b="1" dirty="0">
                <a:solidFill>
                  <a:srgbClr val="C00000"/>
                </a:solidFill>
              </a:rPr>
              <a:t>F, Mn, Ni, As, Sn, Si, </a:t>
            </a:r>
            <a:r>
              <a:rPr lang="it-IT" b="1" dirty="0" smtClean="0">
                <a:solidFill>
                  <a:srgbClr val="C00000"/>
                </a:solidFill>
              </a:rPr>
              <a:t>V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škola\Komunikace a edukace ve výživě\pedagogická praxe\footsteps-of-christ-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543">
            <a:off x="9659847" y="3303030"/>
            <a:ext cx="1744059" cy="35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zinku v potravinách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79770"/>
              </p:ext>
            </p:extLst>
          </p:nvPr>
        </p:nvGraphicFramePr>
        <p:xfrm>
          <a:off x="2588655" y="1613078"/>
          <a:ext cx="6430850" cy="361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425"/>
                <a:gridCol w="3215425"/>
              </a:tblGrid>
              <a:tr h="699868">
                <a:tc>
                  <a:txBody>
                    <a:bodyPr/>
                    <a:lstStyle/>
                    <a:p>
                      <a:pPr fontAlgn="base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Zdroje </a:t>
                      </a:r>
                      <a:r>
                        <a:rPr lang="cs-CZ" b="1" dirty="0" smtClean="0">
                          <a:solidFill>
                            <a:schemeClr val="bg1"/>
                          </a:solidFill>
                          <a:effectLst/>
                        </a:rPr>
                        <a:t>zinku</a:t>
                      </a:r>
                      <a:endParaRPr lang="cs-CZ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dirty="0">
                          <a:solidFill>
                            <a:schemeClr val="bg1"/>
                          </a:solidFill>
                          <a:effectLst/>
                        </a:rPr>
                        <a:t>mg </a:t>
                      </a:r>
                      <a:r>
                        <a:rPr lang="cs-CZ" dirty="0" smtClean="0">
                          <a:solidFill>
                            <a:schemeClr val="bg1"/>
                          </a:solidFill>
                          <a:effectLst/>
                        </a:rPr>
                        <a:t>zinku ve </a:t>
                      </a:r>
                      <a:r>
                        <a:rPr lang="cs-CZ" dirty="0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r>
                        <a:rPr lang="cs-CZ" dirty="0" smtClean="0">
                          <a:solidFill>
                            <a:schemeClr val="bg1"/>
                          </a:solidFill>
                          <a:effectLst/>
                        </a:rPr>
                        <a:t>g </a:t>
                      </a:r>
                      <a:endParaRPr lang="cs-CZ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</a:tr>
              <a:tr h="41655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Hovězí kýta pečená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41655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Sýr eidam 30 % </a:t>
                      </a:r>
                      <a:r>
                        <a:rPr lang="cs-CZ" sz="1800" kern="120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t.v</a:t>
                      </a:r>
                      <a:r>
                        <a:rPr lang="cs-CZ" sz="1800" kern="1200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3,45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41655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Čočka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41655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Mouka pšeničná celozrnná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41655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Mléko polotučné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41655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Mrkvový salát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  <a:tr h="416554"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Brambory zimní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8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cs-CZ" sz="18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772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 zinku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 deficitu dochází např. u malabsorpčních syndromů, popálenin a při parenterální výživě</a:t>
            </a:r>
          </a:p>
          <a:p>
            <a:r>
              <a:rPr lang="cs-CZ" dirty="0" smtClean="0"/>
              <a:t>Objevují se poruchy chuti, dermatitida, vypadávání vlasů, průjem, neuropsychické poruchy</a:t>
            </a:r>
          </a:p>
          <a:p>
            <a:r>
              <a:rPr lang="cs-CZ" dirty="0" smtClean="0"/>
              <a:t>Zpomalení růstu, poruchy reprodukčních funkcí u mužů, zhoršené hojení ran, vyšší náchylnost k infekcím</a:t>
            </a:r>
          </a:p>
          <a:p>
            <a:r>
              <a:rPr lang="cs-CZ" dirty="0" smtClean="0"/>
              <a:t>U těhotných spontánní potraty, vrozené vady, nízká porodní hmotnost</a:t>
            </a:r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B50F0B"/>
                </a:solidFill>
              </a:rPr>
              <a:t>Akrodermatitis</a:t>
            </a:r>
            <a:r>
              <a:rPr lang="cs-CZ" b="1" dirty="0" smtClean="0">
                <a:solidFill>
                  <a:srgbClr val="B50F0B"/>
                </a:solidFill>
              </a:rPr>
              <a:t> </a:t>
            </a:r>
            <a:r>
              <a:rPr lang="cs-CZ" b="1" dirty="0" err="1" smtClean="0">
                <a:solidFill>
                  <a:srgbClr val="B50F0B"/>
                </a:solidFill>
              </a:rPr>
              <a:t>enteropatica</a:t>
            </a:r>
            <a:r>
              <a:rPr lang="cs-CZ" b="1" dirty="0" smtClean="0">
                <a:solidFill>
                  <a:srgbClr val="B50F0B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Danboltova</a:t>
            </a:r>
            <a:r>
              <a:rPr lang="cs-CZ" dirty="0"/>
              <a:t> choroba) </a:t>
            </a:r>
            <a:r>
              <a:rPr lang="cs-CZ" dirty="0" smtClean="0"/>
              <a:t>– dědičné onemocnění v důsledku snížené absorpce zinku</a:t>
            </a:r>
          </a:p>
          <a:p>
            <a:pPr lvl="1"/>
            <a:r>
              <a:rPr lang="cs-CZ" dirty="0" smtClean="0"/>
              <a:t>Kožní projevy, chronický průjem, malabsorpce, opoždění růstu…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13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H:\škola\Komunikace a edukace ve výživě\pedagogická praxe\acrodermatatis132170724494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7" t="13" b="52863"/>
          <a:stretch/>
        </p:blipFill>
        <p:spPr bwMode="auto">
          <a:xfrm>
            <a:off x="6141706" y="280741"/>
            <a:ext cx="5479568" cy="35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škola\Komunikace a edukace ve výživě\pedagogická praxe\acrodermatitis-ernteropath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2" y="280741"/>
            <a:ext cx="5269424" cy="35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škola\Komunikace a edukace ve výživě\pedagogická praxe\acrodermatatis132170724494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8"/>
          <a:stretch/>
        </p:blipFill>
        <p:spPr bwMode="auto">
          <a:xfrm>
            <a:off x="2479869" y="4095481"/>
            <a:ext cx="7323674" cy="260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65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Nadbytek zinku - otravy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2635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B50F0B"/>
                </a:solidFill>
              </a:rPr>
              <a:t>Akutní otrava </a:t>
            </a:r>
            <a:r>
              <a:rPr lang="cs-CZ" dirty="0" smtClean="0"/>
              <a:t>po konzumaci potravin obsahujících kyseliny z pozinkovaných nádob (zinek se uvolní do potraviny) </a:t>
            </a:r>
          </a:p>
          <a:p>
            <a:pPr lvl="1"/>
            <a:r>
              <a:rPr lang="cs-CZ" dirty="0" smtClean="0"/>
              <a:t>zvracení, průjem, svalové bolesti</a:t>
            </a:r>
          </a:p>
          <a:p>
            <a:r>
              <a:rPr lang="cs-CZ" b="1" dirty="0" smtClean="0">
                <a:solidFill>
                  <a:srgbClr val="B50F0B"/>
                </a:solidFill>
              </a:rPr>
              <a:t>Chronická otrava </a:t>
            </a:r>
            <a:r>
              <a:rPr lang="cs-CZ" dirty="0" smtClean="0"/>
              <a:t>s příjmem &gt;110 mg/den</a:t>
            </a:r>
          </a:p>
          <a:p>
            <a:pPr lvl="1"/>
            <a:r>
              <a:rPr lang="cs-CZ" dirty="0" smtClean="0"/>
              <a:t>interakce s mědí =&gt; deficit mědi, </a:t>
            </a:r>
            <a:r>
              <a:rPr lang="cs-CZ" dirty="0" err="1" smtClean="0"/>
              <a:t>hypochromní</a:t>
            </a:r>
            <a:r>
              <a:rPr lang="cs-CZ" dirty="0" smtClean="0"/>
              <a:t> anemii a </a:t>
            </a:r>
            <a:r>
              <a:rPr lang="cs-CZ" dirty="0" err="1" smtClean="0"/>
              <a:t>neutropenii</a:t>
            </a:r>
            <a:r>
              <a:rPr lang="cs-CZ" dirty="0" smtClean="0"/>
              <a:t> (pokles </a:t>
            </a:r>
            <a:r>
              <a:rPr lang="cs-CZ" dirty="0" err="1" smtClean="0"/>
              <a:t>neutrofilů</a:t>
            </a:r>
            <a:r>
              <a:rPr lang="cs-CZ" dirty="0" smtClean="0"/>
              <a:t>), pokles HDL cholesterolu, předčasné šedivění, zhoršená kvalita vlasů</a:t>
            </a:r>
          </a:p>
          <a:p>
            <a:r>
              <a:rPr lang="cs-CZ" b="1" dirty="0" smtClean="0">
                <a:solidFill>
                  <a:srgbClr val="B50F0B"/>
                </a:solidFill>
              </a:rPr>
              <a:t>Horečka slévačů </a:t>
            </a:r>
            <a:r>
              <a:rPr lang="cs-CZ" dirty="0" smtClean="0"/>
              <a:t>(otrava ze zinkových par)</a:t>
            </a:r>
          </a:p>
          <a:p>
            <a:pPr lvl="1"/>
            <a:r>
              <a:rPr lang="cs-CZ" dirty="0" smtClean="0"/>
              <a:t>Malátnost</a:t>
            </a:r>
          </a:p>
          <a:p>
            <a:pPr lvl="1"/>
            <a:r>
              <a:rPr lang="cs-CZ" dirty="0" smtClean="0"/>
              <a:t>Bolest hlavy</a:t>
            </a:r>
          </a:p>
          <a:p>
            <a:pPr lvl="1"/>
            <a:r>
              <a:rPr lang="cs-CZ" dirty="0" smtClean="0"/>
              <a:t>Kašel</a:t>
            </a:r>
          </a:p>
          <a:p>
            <a:pPr lvl="1"/>
            <a:r>
              <a:rPr lang="cs-CZ" dirty="0" smtClean="0"/>
              <a:t>Třesavka</a:t>
            </a:r>
          </a:p>
          <a:p>
            <a:pPr lvl="1"/>
            <a:r>
              <a:rPr lang="cs-CZ" dirty="0" smtClean="0"/>
              <a:t>Zvýšená teplota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a výživová tvrzení - </a:t>
            </a:r>
            <a:r>
              <a:rPr lang="cs-CZ" dirty="0" smtClean="0"/>
              <a:t>ZINEK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45985"/>
              </p:ext>
            </p:extLst>
          </p:nvPr>
        </p:nvGraphicFramePr>
        <p:xfrm>
          <a:off x="635358" y="1458532"/>
          <a:ext cx="10955628" cy="521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876"/>
                <a:gridCol w="3651876"/>
                <a:gridCol w="3651876"/>
              </a:tblGrid>
              <a:tr h="859785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Živina</a:t>
                      </a:r>
                      <a:r>
                        <a:rPr lang="cs-CZ" sz="1600" baseline="0" dirty="0" smtClean="0"/>
                        <a:t> nebo látka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Zdravotní</a:t>
                      </a:r>
                      <a:r>
                        <a:rPr lang="cs-CZ" sz="1600" baseline="0" dirty="0" smtClean="0"/>
                        <a:t> tvrzení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Podmínky a/nebo omezení použití potraviny a/nebo dodatečné prohlášení nebo varování</a:t>
                      </a:r>
                      <a:endParaRPr lang="cs-CZ" sz="1600" dirty="0"/>
                    </a:p>
                  </a:txBody>
                  <a:tcPr/>
                </a:tc>
              </a:tr>
              <a:tr h="511153"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Zinek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normálnímu metabolismu kyselin a zásad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Tvrzení lze použít pouze pro potravinu, která je alespoň zdrojem zinku podle tvrzení ZDROJ ZINKU uvedeného v příloze nařízení (ES) č. 1924/2006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1115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normálnímu metabolismu sacharidů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115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normálním rozpoznávacím funkcím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74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normální syntéze DNA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115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normální plodnosti a reprodukci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1115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normálnímu metabolismu </a:t>
                      </a:r>
                      <a:r>
                        <a:rPr lang="cs-CZ" sz="1600" u="none" strike="noStrike" dirty="0" err="1">
                          <a:effectLst/>
                          <a:latin typeface="Calibri" panose="020F0502020204030204" pitchFamily="34" charset="0"/>
                        </a:rPr>
                        <a:t>makroživin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1115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normálnímu metabolismu mastných kyselin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1115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normálnímu metabolismu vitaminu A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874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Zinku přispívá k normální syntéze bílkovin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4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939527"/>
              </p:ext>
            </p:extLst>
          </p:nvPr>
        </p:nvGraphicFramePr>
        <p:xfrm>
          <a:off x="635358" y="1458532"/>
          <a:ext cx="10972800" cy="510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Živina</a:t>
                      </a:r>
                      <a:r>
                        <a:rPr lang="cs-CZ" sz="1600" baseline="0" dirty="0" smtClean="0"/>
                        <a:t> nebo látka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Zdravotní</a:t>
                      </a:r>
                      <a:r>
                        <a:rPr lang="cs-CZ" sz="1600" baseline="0" dirty="0" smtClean="0"/>
                        <a:t> tvrzení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Podmínky a/nebo omezení použití potraviny a/nebo dodatečné prohlášení nebo varování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Zinek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udržení normálního stavu kostí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Tvrzení lze použít pouze pro potravinu, která je alespoň zdrojem zinku podle tvrzení ZDROJ ZINKU uvedeného v příloze nařízení (ES) č. 1924/2006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udržení normálního stavu vlasů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udržení normálního stavu nehtů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udržení normálního stavu pokožky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udržení normální hladiny testosteronu v krvi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udržení normálního stavu zraku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normální funkci imunitního systému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přispívá k ochraně buněk před oxidativním stresem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  <a:latin typeface="Calibri" panose="020F0502020204030204" pitchFamily="34" charset="0"/>
                        </a:rPr>
                        <a:t>Zinek se podílí na procesu dělení buněk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0" marR="1580" marT="1580" marB="0"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6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dirty="0" smtClean="0"/>
              <a:t>MĚĎ</a:t>
            </a:r>
            <a:endParaRPr lang="cs-CZ" dirty="0"/>
          </a:p>
        </p:txBody>
      </p:sp>
      <p:pic>
        <p:nvPicPr>
          <p:cNvPr id="13314" name="Picture 2" descr="H:\škola\Komunikace a edukace ve výživě\pedagogická praxe\8339527163_b915c7cd5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89" y="0"/>
            <a:ext cx="3468871" cy="43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Měď a její funkce v organismu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</a:t>
            </a:r>
            <a:r>
              <a:rPr lang="cs-CZ" dirty="0" err="1" smtClean="0"/>
              <a:t>Fe</a:t>
            </a:r>
            <a:r>
              <a:rPr lang="cs-CZ" dirty="0" smtClean="0"/>
              <a:t> a </a:t>
            </a:r>
            <a:r>
              <a:rPr lang="cs-CZ" dirty="0" err="1" smtClean="0"/>
              <a:t>Zn</a:t>
            </a:r>
            <a:r>
              <a:rPr lang="cs-CZ" dirty="0" smtClean="0"/>
              <a:t> 3. nejvíce zastoupený stopový prvek v lidském těle (asi 100 mg)</a:t>
            </a:r>
          </a:p>
          <a:p>
            <a:r>
              <a:rPr lang="cs-CZ" dirty="0" smtClean="0"/>
              <a:t>Nezbytná </a:t>
            </a:r>
            <a:r>
              <a:rPr lang="cs-CZ" dirty="0"/>
              <a:t>pro správnou funkci každé buňky v </a:t>
            </a:r>
            <a:r>
              <a:rPr lang="cs-CZ" dirty="0" smtClean="0"/>
              <a:t>organismu</a:t>
            </a:r>
          </a:p>
          <a:p>
            <a:r>
              <a:rPr lang="cs-CZ" dirty="0"/>
              <a:t>Součástí dýchacích </a:t>
            </a:r>
            <a:r>
              <a:rPr lang="cs-CZ" dirty="0" smtClean="0"/>
              <a:t>(</a:t>
            </a:r>
            <a:r>
              <a:rPr lang="cs-CZ" b="1" dirty="0" err="1" smtClean="0">
                <a:solidFill>
                  <a:srgbClr val="C00000"/>
                </a:solidFill>
              </a:rPr>
              <a:t>cytochromoxidáza</a:t>
            </a:r>
            <a:r>
              <a:rPr lang="cs-CZ" dirty="0" smtClean="0"/>
              <a:t>) a </a:t>
            </a:r>
            <a:r>
              <a:rPr lang="cs-CZ" dirty="0"/>
              <a:t>antioxidačních </a:t>
            </a:r>
            <a:r>
              <a:rPr lang="cs-CZ" dirty="0" smtClean="0"/>
              <a:t>enzymů (</a:t>
            </a:r>
            <a:r>
              <a:rPr lang="cs-CZ" b="1" dirty="0" err="1" smtClean="0">
                <a:solidFill>
                  <a:srgbClr val="C00000"/>
                </a:solidFill>
              </a:rPr>
              <a:t>superoxiddismutáza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Účast při krvetvorbě – </a:t>
            </a:r>
            <a:r>
              <a:rPr lang="cs-CZ" b="1" dirty="0" err="1" smtClean="0">
                <a:solidFill>
                  <a:srgbClr val="C00000"/>
                </a:solidFill>
              </a:rPr>
              <a:t>ceruloplasmin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oxiduje </a:t>
            </a:r>
            <a:r>
              <a:rPr lang="cs-CZ" dirty="0" smtClean="0">
                <a:solidFill>
                  <a:srgbClr val="C00000"/>
                </a:solidFill>
              </a:rPr>
              <a:t>Fe</a:t>
            </a:r>
            <a:r>
              <a:rPr lang="cs-CZ" baseline="30000" dirty="0" smtClean="0">
                <a:solidFill>
                  <a:srgbClr val="C00000"/>
                </a:solidFill>
              </a:rPr>
              <a:t>2</a:t>
            </a:r>
            <a:r>
              <a:rPr lang="cs-CZ" baseline="30000" dirty="0">
                <a:solidFill>
                  <a:srgbClr val="C00000"/>
                </a:solidFill>
              </a:rPr>
              <a:t>+</a:t>
            </a:r>
            <a:r>
              <a:rPr lang="cs-CZ" dirty="0"/>
              <a:t> na </a:t>
            </a:r>
            <a:r>
              <a:rPr lang="cs-CZ" dirty="0">
                <a:solidFill>
                  <a:srgbClr val="0070C0"/>
                </a:solidFill>
              </a:rPr>
              <a:t>Fe</a:t>
            </a:r>
            <a:r>
              <a:rPr lang="cs-CZ" baseline="30000" dirty="0">
                <a:solidFill>
                  <a:srgbClr val="0070C0"/>
                </a:solidFill>
              </a:rPr>
              <a:t>3</a:t>
            </a:r>
            <a:r>
              <a:rPr lang="cs-CZ" baseline="30000" dirty="0" smtClean="0">
                <a:solidFill>
                  <a:srgbClr val="0070C0"/>
                </a:solidFill>
              </a:rPr>
              <a:t>+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Účast v metabolismu cholesterolu a glukózy</a:t>
            </a:r>
          </a:p>
          <a:p>
            <a:r>
              <a:rPr lang="cs-CZ" dirty="0" smtClean="0"/>
              <a:t>Význam </a:t>
            </a:r>
            <a:r>
              <a:rPr lang="cs-CZ" dirty="0"/>
              <a:t>při tvorbě vlasů a </a:t>
            </a:r>
            <a:r>
              <a:rPr lang="cs-CZ" dirty="0" smtClean="0"/>
              <a:t>pigmentu melanin</a:t>
            </a:r>
            <a:r>
              <a:rPr lang="cs-CZ" dirty="0"/>
              <a:t>u</a:t>
            </a:r>
          </a:p>
          <a:p>
            <a:r>
              <a:rPr lang="cs-CZ" dirty="0"/>
              <a:t>D</a:t>
            </a:r>
            <a:r>
              <a:rPr lang="cs-CZ" dirty="0" smtClean="0"/>
              <a:t>ůležitá </a:t>
            </a:r>
            <a:r>
              <a:rPr lang="cs-CZ" dirty="0"/>
              <a:t>pro správný průběh imunitních reakcí</a:t>
            </a:r>
          </a:p>
          <a:p>
            <a:r>
              <a:rPr lang="cs-CZ" b="1" dirty="0" err="1">
                <a:solidFill>
                  <a:srgbClr val="C00000"/>
                </a:solidFill>
              </a:rPr>
              <a:t>L</a:t>
            </a:r>
            <a:r>
              <a:rPr lang="cs-CZ" b="1" dirty="0" err="1" smtClean="0">
                <a:solidFill>
                  <a:srgbClr val="C00000"/>
                </a:solidFill>
              </a:rPr>
              <a:t>ysyloxidáza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/>
              <a:t>je nutná k </a:t>
            </a:r>
            <a:r>
              <a:rPr lang="cs-CZ" dirty="0" err="1"/>
              <a:t>zesíťování</a:t>
            </a:r>
            <a:r>
              <a:rPr lang="cs-CZ" dirty="0"/>
              <a:t> </a:t>
            </a:r>
            <a:r>
              <a:rPr lang="cs-CZ" dirty="0" smtClean="0"/>
              <a:t>pojivových tkání (=&gt; pružnost, ohebnost)</a:t>
            </a:r>
          </a:p>
        </p:txBody>
      </p:sp>
    </p:spTree>
    <p:extLst>
      <p:ext uri="{BB962C8B-B14F-4D97-AF65-F5344CB8AC3E}">
        <p14:creationId xmlns:p14="http://schemas.microsoft.com/office/powerpoint/2010/main" val="4083453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Metabolismus mědi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Vstřebává se v žaludku a celém tenkém střevě (klesá za větší přítomnosti </a:t>
            </a:r>
            <a:r>
              <a:rPr lang="cs-CZ" dirty="0" err="1" smtClean="0"/>
              <a:t>Zn</a:t>
            </a:r>
            <a:r>
              <a:rPr lang="cs-CZ" dirty="0" smtClean="0"/>
              <a:t>, </a:t>
            </a:r>
            <a:r>
              <a:rPr lang="cs-CZ" dirty="0" err="1" smtClean="0"/>
              <a:t>Fe</a:t>
            </a:r>
            <a:r>
              <a:rPr lang="cs-CZ" dirty="0" smtClean="0"/>
              <a:t> a vitaminu C)</a:t>
            </a:r>
          </a:p>
          <a:p>
            <a:r>
              <a:rPr lang="cs-CZ" dirty="0" smtClean="0"/>
              <a:t>Ve střevní sliznici vázána na </a:t>
            </a:r>
            <a:r>
              <a:rPr lang="cs-CZ" b="1" dirty="0" err="1" smtClean="0">
                <a:solidFill>
                  <a:srgbClr val="C00000"/>
                </a:solidFill>
              </a:rPr>
              <a:t>metalothionein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Krví přenášena pomocí proteinu albuminu nebo </a:t>
            </a:r>
            <a:r>
              <a:rPr lang="cs-CZ" dirty="0" err="1" smtClean="0"/>
              <a:t>transkupreinu</a:t>
            </a:r>
            <a:r>
              <a:rPr lang="cs-CZ" dirty="0" smtClean="0"/>
              <a:t> do jater</a:t>
            </a:r>
          </a:p>
          <a:p>
            <a:r>
              <a:rPr lang="cs-CZ" dirty="0" smtClean="0"/>
              <a:t>V játrech </a:t>
            </a:r>
            <a:r>
              <a:rPr lang="cs-CZ" dirty="0" err="1" smtClean="0"/>
              <a:t>Cu</a:t>
            </a:r>
            <a:r>
              <a:rPr lang="cs-CZ" dirty="0" smtClean="0"/>
              <a:t> zabudována především do </a:t>
            </a:r>
            <a:r>
              <a:rPr lang="cs-CZ" b="1" dirty="0" err="1" smtClean="0">
                <a:solidFill>
                  <a:srgbClr val="C00000"/>
                </a:solidFill>
              </a:rPr>
              <a:t>ceruloplazminu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Vylučována především žlučí do stolice, velmi malé množství močí</a:t>
            </a:r>
            <a:endParaRPr lang="cs-CZ" dirty="0"/>
          </a:p>
        </p:txBody>
      </p:sp>
      <p:pic>
        <p:nvPicPr>
          <p:cNvPr id="10242" name="Picture 2" descr="H:\škola\Komunikace a edukace ve výživě\pedagogická praxe\NatCopp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85" y="3923387"/>
            <a:ext cx="2875839" cy="272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70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a zdroje </a:t>
            </a:r>
            <a:r>
              <a:rPr lang="cs-CZ" dirty="0" smtClean="0"/>
              <a:t>mědi v </a:t>
            </a:r>
            <a:r>
              <a:rPr lang="cs-CZ" dirty="0"/>
              <a:t>potravinách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Doporučený denní příjem </a:t>
            </a:r>
            <a:r>
              <a:rPr lang="cs-CZ" dirty="0" err="1" smtClean="0"/>
              <a:t>Cu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EFSA udává horní hranici příjmu 5 mg </a:t>
            </a:r>
            <a:r>
              <a:rPr lang="cs-CZ" dirty="0" err="1" smtClean="0"/>
              <a:t>Cu</a:t>
            </a:r>
            <a:r>
              <a:rPr lang="cs-CZ" dirty="0" smtClean="0"/>
              <a:t> za den</a:t>
            </a:r>
          </a:p>
          <a:p>
            <a:r>
              <a:rPr lang="cs-CZ" dirty="0" smtClean="0"/>
              <a:t>Biologická využitelnost mezi 12 až 50 % (až 70 %)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062456"/>
              </p:ext>
            </p:extLst>
          </p:nvPr>
        </p:nvGraphicFramePr>
        <p:xfrm>
          <a:off x="2258095" y="2231264"/>
          <a:ext cx="7194998" cy="192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499"/>
                <a:gridCol w="3597499"/>
              </a:tblGrid>
              <a:tr h="385722"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Množství</a:t>
                      </a:r>
                      <a:endParaRPr lang="cs-CZ" dirty="0"/>
                    </a:p>
                  </a:txBody>
                  <a:tcPr/>
                </a:tc>
              </a:tr>
              <a:tr h="385722">
                <a:tc>
                  <a:txBody>
                    <a:bodyPr/>
                    <a:lstStyle/>
                    <a:p>
                      <a:r>
                        <a:rPr lang="cs-CZ" dirty="0" smtClean="0"/>
                        <a:t>0 až 3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 – 0,6 mg/den</a:t>
                      </a:r>
                      <a:endParaRPr lang="cs-CZ" dirty="0"/>
                    </a:p>
                  </a:txBody>
                  <a:tcPr/>
                </a:tc>
              </a:tr>
              <a:tr h="385722">
                <a:tc>
                  <a:txBody>
                    <a:bodyPr/>
                    <a:lstStyle/>
                    <a:p>
                      <a:r>
                        <a:rPr lang="cs-CZ" dirty="0" smtClean="0"/>
                        <a:t>4 až 11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0,6 – 0,7 mg/den</a:t>
                      </a:r>
                      <a:endParaRPr lang="cs-CZ" dirty="0"/>
                    </a:p>
                  </a:txBody>
                  <a:tcPr/>
                </a:tc>
              </a:tr>
              <a:tr h="385722">
                <a:tc>
                  <a:txBody>
                    <a:bodyPr/>
                    <a:lstStyle/>
                    <a:p>
                      <a:r>
                        <a:rPr lang="cs-CZ" dirty="0" smtClean="0"/>
                        <a:t>1 až 6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0,5</a:t>
                      </a:r>
                      <a:r>
                        <a:rPr lang="cs-CZ" baseline="0" dirty="0" smtClean="0"/>
                        <a:t> – 1,0 mg/den</a:t>
                      </a:r>
                    </a:p>
                  </a:txBody>
                  <a:tcPr/>
                </a:tc>
              </a:tr>
              <a:tr h="385722">
                <a:tc>
                  <a:txBody>
                    <a:bodyPr/>
                    <a:lstStyle/>
                    <a:p>
                      <a:r>
                        <a:rPr lang="cs-CZ" dirty="0" smtClean="0"/>
                        <a:t>7 až …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B50F0B"/>
                          </a:solidFill>
                        </a:rPr>
                        <a:t>1,0 – 1,5 mg/den</a:t>
                      </a:r>
                      <a:endParaRPr lang="cs-CZ" b="1" dirty="0">
                        <a:solidFill>
                          <a:srgbClr val="B50F0B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05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/>
              <a:t>ŽELEZO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42378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Měď v potravinách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Hlavní zdroje: </a:t>
            </a:r>
            <a:r>
              <a:rPr lang="cs-CZ" dirty="0"/>
              <a:t>maso, </a:t>
            </a:r>
            <a:r>
              <a:rPr lang="cs-CZ" dirty="0" smtClean="0"/>
              <a:t>vejce, obiloviny</a:t>
            </a:r>
            <a:r>
              <a:rPr lang="cs-CZ" dirty="0"/>
              <a:t>, vnitřnosti, ryby, korýši, luštěniny, ořechy, kakao, čokoláda, káva, čaj, dále banány, brambory, rajčata, houby a některé druhy listové zeleniny</a:t>
            </a:r>
          </a:p>
          <a:p>
            <a:endParaRPr lang="cs-CZ" dirty="0"/>
          </a:p>
        </p:txBody>
      </p:sp>
      <p:pic>
        <p:nvPicPr>
          <p:cNvPr id="9218" name="Picture 2" descr="H:\škola\Komunikace a edukace ve výživě\pedagogická praxe\black-chocolate-and-nu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2" y="2958548"/>
            <a:ext cx="5885084" cy="36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37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 mědi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Získaný deficit </a:t>
            </a:r>
            <a:r>
              <a:rPr lang="cs-CZ" b="1" dirty="0" err="1" smtClean="0">
                <a:solidFill>
                  <a:srgbClr val="C00000"/>
                </a:solidFill>
              </a:rPr>
              <a:t>Cu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dirty="0" err="1" smtClean="0"/>
              <a:t>mikrocytární</a:t>
            </a:r>
            <a:r>
              <a:rPr lang="cs-CZ" dirty="0"/>
              <a:t>, </a:t>
            </a:r>
            <a:r>
              <a:rPr lang="cs-CZ" dirty="0" err="1"/>
              <a:t>hypochromní</a:t>
            </a:r>
            <a:r>
              <a:rPr lang="cs-CZ" dirty="0"/>
              <a:t> anémie, leukopenie, osteoporóza</a:t>
            </a:r>
          </a:p>
          <a:p>
            <a:r>
              <a:rPr lang="cs-CZ" dirty="0"/>
              <a:t>anémie nereaguje na podání </a:t>
            </a:r>
            <a:r>
              <a:rPr lang="cs-CZ" dirty="0" err="1"/>
              <a:t>Fe</a:t>
            </a:r>
            <a:r>
              <a:rPr lang="cs-CZ" dirty="0"/>
              <a:t>, snížen </a:t>
            </a:r>
            <a:r>
              <a:rPr lang="cs-CZ" dirty="0" err="1"/>
              <a:t>ceruloplasmin</a:t>
            </a:r>
            <a:endParaRPr lang="cs-CZ" dirty="0"/>
          </a:p>
          <a:p>
            <a:r>
              <a:rPr lang="cs-CZ" dirty="0"/>
              <a:t>citlivější ukazatel – pokles aktivity </a:t>
            </a:r>
            <a:r>
              <a:rPr lang="cs-CZ" dirty="0" err="1" smtClean="0"/>
              <a:t>Zn,Cu-superoxiddismutázy</a:t>
            </a:r>
            <a:r>
              <a:rPr lang="cs-CZ" dirty="0" smtClean="0"/>
              <a:t> v </a:t>
            </a:r>
            <a:r>
              <a:rPr lang="cs-CZ" dirty="0"/>
              <a:t>erytrocytech</a:t>
            </a:r>
          </a:p>
          <a:p>
            <a:r>
              <a:rPr lang="cs-CZ" dirty="0"/>
              <a:t>poruchy imunity</a:t>
            </a:r>
          </a:p>
          <a:p>
            <a:r>
              <a:rPr lang="cs-CZ" dirty="0"/>
              <a:t>poruchy růstu vlasů a </a:t>
            </a:r>
            <a:r>
              <a:rPr lang="cs-CZ" dirty="0" smtClean="0"/>
              <a:t>nehtů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Menkesova</a:t>
            </a:r>
            <a:r>
              <a:rPr lang="cs-CZ" b="1" dirty="0" smtClean="0">
                <a:solidFill>
                  <a:srgbClr val="C00000"/>
                </a:solidFill>
              </a:rPr>
              <a:t> choroba</a:t>
            </a:r>
            <a:endParaRPr lang="cs-CZ" b="1" dirty="0">
              <a:solidFill>
                <a:srgbClr val="C00000"/>
              </a:solidFill>
            </a:endParaRPr>
          </a:p>
          <a:p>
            <a:r>
              <a:rPr lang="cs-CZ" dirty="0" smtClean="0"/>
              <a:t>Vrozené dědičné onemocnění – porucha vstřebávání </a:t>
            </a:r>
            <a:r>
              <a:rPr lang="cs-CZ" dirty="0" err="1" smtClean="0"/>
              <a:t>Cu</a:t>
            </a:r>
            <a:r>
              <a:rPr lang="cs-CZ" dirty="0" smtClean="0"/>
              <a:t> ze střeva</a:t>
            </a:r>
          </a:p>
          <a:p>
            <a:r>
              <a:rPr lang="cs-CZ" dirty="0"/>
              <a:t>T</a:t>
            </a:r>
            <a:r>
              <a:rPr lang="cs-CZ" dirty="0" smtClean="0"/>
              <a:t>ěžce opožděný </a:t>
            </a:r>
            <a:r>
              <a:rPr lang="cs-CZ" dirty="0"/>
              <a:t>mentálním </a:t>
            </a:r>
            <a:r>
              <a:rPr lang="cs-CZ" dirty="0" smtClean="0"/>
              <a:t>vývoj </a:t>
            </a:r>
            <a:r>
              <a:rPr lang="cs-CZ" dirty="0"/>
              <a:t>a </a:t>
            </a:r>
            <a:r>
              <a:rPr lang="cs-CZ" dirty="0" smtClean="0"/>
              <a:t>růst, zvláštní vzhled vlasů, změny na kostech, degenerace mozku, </a:t>
            </a:r>
            <a:r>
              <a:rPr lang="cs-CZ" dirty="0" err="1" smtClean="0"/>
              <a:t>hypochromní</a:t>
            </a:r>
            <a:r>
              <a:rPr lang="cs-CZ" dirty="0" smtClean="0"/>
              <a:t> anémie – umírají do 3 let věku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693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Nadbytek mědi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Kontaminace pitné vody, měděné nádoby na kyselé potraviny atd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Nevolnost, zvracení, průjem, nekrózy v játrech, snížení TK až smrt</a:t>
            </a: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„Horečka z kovů“ </a:t>
            </a:r>
          </a:p>
          <a:p>
            <a:r>
              <a:rPr lang="cs-CZ" dirty="0" err="1" smtClean="0"/>
              <a:t>Cu</a:t>
            </a:r>
            <a:r>
              <a:rPr lang="cs-CZ" dirty="0" smtClean="0"/>
              <a:t> vdechovaná ve formě aerosolu (jako u </a:t>
            </a:r>
            <a:r>
              <a:rPr lang="cs-CZ" dirty="0" err="1" smtClean="0"/>
              <a:t>Zn</a:t>
            </a:r>
            <a:r>
              <a:rPr lang="cs-CZ" dirty="0" smtClean="0"/>
              <a:t>)</a:t>
            </a:r>
          </a:p>
          <a:p>
            <a:r>
              <a:rPr lang="cs-CZ" dirty="0" smtClean="0"/>
              <a:t>Kašel, třesavka, horečka, malátnost, bolest hlavy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Wilsonova choroba</a:t>
            </a:r>
          </a:p>
          <a:p>
            <a:r>
              <a:rPr lang="cs-CZ" dirty="0" smtClean="0"/>
              <a:t>Dědičné onemocnění – neschopnost vylučovat </a:t>
            </a:r>
            <a:r>
              <a:rPr lang="cs-CZ" dirty="0" err="1" smtClean="0"/>
              <a:t>Cu</a:t>
            </a:r>
            <a:r>
              <a:rPr lang="cs-CZ" dirty="0" smtClean="0"/>
              <a:t> </a:t>
            </a:r>
          </a:p>
          <a:p>
            <a:r>
              <a:rPr lang="cs-CZ" dirty="0" smtClean="0"/>
              <a:t>Hromadí se v játrech, ledvinách, mozku a rohovkách </a:t>
            </a:r>
          </a:p>
          <a:p>
            <a:r>
              <a:rPr lang="cs-CZ" dirty="0" smtClean="0"/>
              <a:t>cirhóza jater, žloutenka, anémie, třes, psychické změny</a:t>
            </a:r>
          </a:p>
          <a:p>
            <a:r>
              <a:rPr lang="cs-CZ" dirty="0" smtClean="0"/>
              <a:t>V léčbě využit </a:t>
            </a:r>
            <a:r>
              <a:rPr lang="cs-CZ" dirty="0" err="1" smtClean="0"/>
              <a:t>Zn</a:t>
            </a:r>
            <a:endParaRPr lang="cs-CZ" dirty="0"/>
          </a:p>
        </p:txBody>
      </p:sp>
      <p:pic>
        <p:nvPicPr>
          <p:cNvPr id="11266" name="Picture 2" descr="H:\škola\Komunikace a edukace ve výživě\pedagogická praxe\Kayser-Fleischer_r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2"/>
          <a:stretch/>
        </p:blipFill>
        <p:spPr bwMode="auto">
          <a:xfrm>
            <a:off x="8649101" y="4005330"/>
            <a:ext cx="3302493" cy="26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46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a výživová tvrzení - </a:t>
            </a:r>
            <a:r>
              <a:rPr lang="cs-CZ" dirty="0" smtClean="0"/>
              <a:t>MĚĎ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089284"/>
              </p:ext>
            </p:extLst>
          </p:nvPr>
        </p:nvGraphicFramePr>
        <p:xfrm>
          <a:off x="635358" y="1458532"/>
          <a:ext cx="10972800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Živina</a:t>
                      </a:r>
                      <a:r>
                        <a:rPr lang="cs-CZ" sz="1600" baseline="0" dirty="0" smtClean="0"/>
                        <a:t> nebo látka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Zdravotní</a:t>
                      </a:r>
                      <a:r>
                        <a:rPr lang="cs-CZ" sz="1600" baseline="0" dirty="0" smtClean="0"/>
                        <a:t> tvrzení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Podmínky a/nebo omezení použití potraviny a/nebo dodatečné prohlášení nebo varování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Měď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Měď přispívá k udržení normálního stavu pojivových tkání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Tvrzení lze použít pouze pro potravinu, která je alespoň zdrojem mědi podle tvrzení ZDROJ MĚDI uvedeného v příloze nařízení (ES) č. 1924/2006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Měď přispívá k normálnímu energetickému metabolismu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Měď přispívá k normální činnosti nervové soustavy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Měď přispívá k normální pigmentaci vlasů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Měď přispívá k normálnímu přenosu železa v těle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Měď přispívá k normální pigmentaci pokožky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Měď přispívá k normální funkci imunitního systému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Měď přispívá k ochraně buněk před oxidativním stresem</a:t>
                      </a:r>
                      <a:endParaRPr lang="cs-CZ" sz="16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0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19" name="Ohnutý pruh 18"/>
          <p:cNvSpPr/>
          <p:nvPr/>
        </p:nvSpPr>
        <p:spPr>
          <a:xfrm>
            <a:off x="772313" y="2595133"/>
            <a:ext cx="3600572" cy="3600572"/>
          </a:xfrm>
          <a:prstGeom prst="blockArc">
            <a:avLst>
              <a:gd name="adj1" fmla="val 10800000"/>
              <a:gd name="adj2" fmla="val 16200000"/>
              <a:gd name="adj3" fmla="val 4643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hnutý pruh 19"/>
          <p:cNvSpPr/>
          <p:nvPr/>
        </p:nvSpPr>
        <p:spPr>
          <a:xfrm>
            <a:off x="772313" y="2595133"/>
            <a:ext cx="3600572" cy="3600572"/>
          </a:xfrm>
          <a:prstGeom prst="blockArc">
            <a:avLst>
              <a:gd name="adj1" fmla="val 5400000"/>
              <a:gd name="adj2" fmla="val 10800000"/>
              <a:gd name="adj3" fmla="val 4643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hnutý pruh 20"/>
          <p:cNvSpPr/>
          <p:nvPr/>
        </p:nvSpPr>
        <p:spPr>
          <a:xfrm>
            <a:off x="772313" y="2595133"/>
            <a:ext cx="3600572" cy="3600572"/>
          </a:xfrm>
          <a:prstGeom prst="blockArc">
            <a:avLst>
              <a:gd name="adj1" fmla="val 0"/>
              <a:gd name="adj2" fmla="val 5400000"/>
              <a:gd name="adj3" fmla="val 4643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hnutý pruh 21"/>
          <p:cNvSpPr/>
          <p:nvPr/>
        </p:nvSpPr>
        <p:spPr>
          <a:xfrm>
            <a:off x="772313" y="2595133"/>
            <a:ext cx="3600572" cy="3600572"/>
          </a:xfrm>
          <a:prstGeom prst="blockArc">
            <a:avLst>
              <a:gd name="adj1" fmla="val 16200000"/>
              <a:gd name="adj2" fmla="val 0"/>
              <a:gd name="adj3" fmla="val 4643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Volný tvar 22"/>
          <p:cNvSpPr/>
          <p:nvPr/>
        </p:nvSpPr>
        <p:spPr>
          <a:xfrm>
            <a:off x="1743415" y="3566234"/>
            <a:ext cx="1658369" cy="1658369"/>
          </a:xfrm>
          <a:custGeom>
            <a:avLst/>
            <a:gdLst>
              <a:gd name="connsiteX0" fmla="*/ 0 w 1658369"/>
              <a:gd name="connsiteY0" fmla="*/ 829185 h 1658369"/>
              <a:gd name="connsiteX1" fmla="*/ 829185 w 1658369"/>
              <a:gd name="connsiteY1" fmla="*/ 0 h 1658369"/>
              <a:gd name="connsiteX2" fmla="*/ 1658370 w 1658369"/>
              <a:gd name="connsiteY2" fmla="*/ 829185 h 1658369"/>
              <a:gd name="connsiteX3" fmla="*/ 829185 w 1658369"/>
              <a:gd name="connsiteY3" fmla="*/ 1658370 h 1658369"/>
              <a:gd name="connsiteX4" fmla="*/ 0 w 1658369"/>
              <a:gd name="connsiteY4" fmla="*/ 829185 h 165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369" h="1658369">
                <a:moveTo>
                  <a:pt x="0" y="829185"/>
                </a:moveTo>
                <a:cubicBezTo>
                  <a:pt x="0" y="371239"/>
                  <a:pt x="371239" y="0"/>
                  <a:pt x="829185" y="0"/>
                </a:cubicBezTo>
                <a:cubicBezTo>
                  <a:pt x="1287131" y="0"/>
                  <a:pt x="1658370" y="371239"/>
                  <a:pt x="1658370" y="829185"/>
                </a:cubicBezTo>
                <a:cubicBezTo>
                  <a:pt x="1658370" y="1287131"/>
                  <a:pt x="1287131" y="1658370"/>
                  <a:pt x="829185" y="1658370"/>
                </a:cubicBezTo>
                <a:cubicBezTo>
                  <a:pt x="371239" y="1658370"/>
                  <a:pt x="0" y="1287131"/>
                  <a:pt x="0" y="82918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413" tIns="325413" rIns="325413" bIns="325413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6500" kern="1200" dirty="0" err="1" smtClean="0"/>
              <a:t>Zn</a:t>
            </a:r>
            <a:endParaRPr lang="cs-CZ" sz="6500" kern="1200" dirty="0"/>
          </a:p>
        </p:txBody>
      </p:sp>
      <p:sp>
        <p:nvSpPr>
          <p:cNvPr id="24" name="Volný tvar 23"/>
          <p:cNvSpPr/>
          <p:nvPr/>
        </p:nvSpPr>
        <p:spPr>
          <a:xfrm>
            <a:off x="1992170" y="2056494"/>
            <a:ext cx="1160858" cy="1160858"/>
          </a:xfrm>
          <a:custGeom>
            <a:avLst/>
            <a:gdLst>
              <a:gd name="connsiteX0" fmla="*/ 0 w 1160858"/>
              <a:gd name="connsiteY0" fmla="*/ 580429 h 1160858"/>
              <a:gd name="connsiteX1" fmla="*/ 580429 w 1160858"/>
              <a:gd name="connsiteY1" fmla="*/ 0 h 1160858"/>
              <a:gd name="connsiteX2" fmla="*/ 1160858 w 1160858"/>
              <a:gd name="connsiteY2" fmla="*/ 580429 h 1160858"/>
              <a:gd name="connsiteX3" fmla="*/ 580429 w 1160858"/>
              <a:gd name="connsiteY3" fmla="*/ 1160858 h 1160858"/>
              <a:gd name="connsiteX4" fmla="*/ 0 w 1160858"/>
              <a:gd name="connsiteY4" fmla="*/ 580429 h 116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858" h="1160858">
                <a:moveTo>
                  <a:pt x="0" y="580429"/>
                </a:moveTo>
                <a:cubicBezTo>
                  <a:pt x="0" y="259867"/>
                  <a:pt x="259867" y="0"/>
                  <a:pt x="580429" y="0"/>
                </a:cubicBezTo>
                <a:cubicBezTo>
                  <a:pt x="900991" y="0"/>
                  <a:pt x="1160858" y="259867"/>
                  <a:pt x="1160858" y="580429"/>
                </a:cubicBezTo>
                <a:cubicBezTo>
                  <a:pt x="1160858" y="900991"/>
                  <a:pt x="900991" y="1160858"/>
                  <a:pt x="580429" y="1160858"/>
                </a:cubicBezTo>
                <a:cubicBezTo>
                  <a:pt x="259867" y="1160858"/>
                  <a:pt x="0" y="900991"/>
                  <a:pt x="0" y="58042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484" tIns="200484" rIns="200484" bIns="2004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kern="1200" dirty="0" err="1" smtClean="0"/>
              <a:t>fytáty</a:t>
            </a:r>
            <a:endParaRPr lang="cs-CZ" sz="1700" kern="1200" dirty="0"/>
          </a:p>
        </p:txBody>
      </p:sp>
      <p:sp>
        <p:nvSpPr>
          <p:cNvPr id="25" name="Volný tvar 24"/>
          <p:cNvSpPr/>
          <p:nvPr/>
        </p:nvSpPr>
        <p:spPr>
          <a:xfrm>
            <a:off x="3750665" y="3814990"/>
            <a:ext cx="1160858" cy="1160858"/>
          </a:xfrm>
          <a:custGeom>
            <a:avLst/>
            <a:gdLst>
              <a:gd name="connsiteX0" fmla="*/ 0 w 1160858"/>
              <a:gd name="connsiteY0" fmla="*/ 580429 h 1160858"/>
              <a:gd name="connsiteX1" fmla="*/ 580429 w 1160858"/>
              <a:gd name="connsiteY1" fmla="*/ 0 h 1160858"/>
              <a:gd name="connsiteX2" fmla="*/ 1160858 w 1160858"/>
              <a:gd name="connsiteY2" fmla="*/ 580429 h 1160858"/>
              <a:gd name="connsiteX3" fmla="*/ 580429 w 1160858"/>
              <a:gd name="connsiteY3" fmla="*/ 1160858 h 1160858"/>
              <a:gd name="connsiteX4" fmla="*/ 0 w 1160858"/>
              <a:gd name="connsiteY4" fmla="*/ 580429 h 116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858" h="1160858">
                <a:moveTo>
                  <a:pt x="0" y="580429"/>
                </a:moveTo>
                <a:cubicBezTo>
                  <a:pt x="0" y="259867"/>
                  <a:pt x="259867" y="0"/>
                  <a:pt x="580429" y="0"/>
                </a:cubicBezTo>
                <a:cubicBezTo>
                  <a:pt x="900991" y="0"/>
                  <a:pt x="1160858" y="259867"/>
                  <a:pt x="1160858" y="580429"/>
                </a:cubicBezTo>
                <a:cubicBezTo>
                  <a:pt x="1160858" y="900991"/>
                  <a:pt x="900991" y="1160858"/>
                  <a:pt x="580429" y="1160858"/>
                </a:cubicBezTo>
                <a:cubicBezTo>
                  <a:pt x="259867" y="1160858"/>
                  <a:pt x="0" y="900991"/>
                  <a:pt x="0" y="58042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324" tIns="190324" rIns="190324" bIns="1903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600" kern="1200" dirty="0" smtClean="0"/>
              <a:t>spermie</a:t>
            </a:r>
            <a:endParaRPr lang="cs-CZ" sz="1700" kern="1200" dirty="0"/>
          </a:p>
        </p:txBody>
      </p:sp>
      <p:sp>
        <p:nvSpPr>
          <p:cNvPr id="26" name="Volný tvar 25"/>
          <p:cNvSpPr/>
          <p:nvPr/>
        </p:nvSpPr>
        <p:spPr>
          <a:xfrm>
            <a:off x="1992170" y="5573485"/>
            <a:ext cx="1160858" cy="1160858"/>
          </a:xfrm>
          <a:custGeom>
            <a:avLst/>
            <a:gdLst>
              <a:gd name="connsiteX0" fmla="*/ 0 w 1160858"/>
              <a:gd name="connsiteY0" fmla="*/ 580429 h 1160858"/>
              <a:gd name="connsiteX1" fmla="*/ 580429 w 1160858"/>
              <a:gd name="connsiteY1" fmla="*/ 0 h 1160858"/>
              <a:gd name="connsiteX2" fmla="*/ 1160858 w 1160858"/>
              <a:gd name="connsiteY2" fmla="*/ 580429 h 1160858"/>
              <a:gd name="connsiteX3" fmla="*/ 580429 w 1160858"/>
              <a:gd name="connsiteY3" fmla="*/ 1160858 h 1160858"/>
              <a:gd name="connsiteX4" fmla="*/ 0 w 1160858"/>
              <a:gd name="connsiteY4" fmla="*/ 580429 h 116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858" h="1160858">
                <a:moveTo>
                  <a:pt x="0" y="580429"/>
                </a:moveTo>
                <a:cubicBezTo>
                  <a:pt x="0" y="259867"/>
                  <a:pt x="259867" y="0"/>
                  <a:pt x="580429" y="0"/>
                </a:cubicBezTo>
                <a:cubicBezTo>
                  <a:pt x="900991" y="0"/>
                  <a:pt x="1160858" y="259867"/>
                  <a:pt x="1160858" y="580429"/>
                </a:cubicBezTo>
                <a:cubicBezTo>
                  <a:pt x="1160858" y="900991"/>
                  <a:pt x="900991" y="1160858"/>
                  <a:pt x="580429" y="1160858"/>
                </a:cubicBezTo>
                <a:cubicBezTo>
                  <a:pt x="259867" y="1160858"/>
                  <a:pt x="0" y="900991"/>
                  <a:pt x="0" y="58042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864" tIns="192864" rIns="192864" bIns="19286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800" kern="1200" dirty="0" smtClean="0"/>
              <a:t>imunita</a:t>
            </a:r>
            <a:endParaRPr lang="cs-CZ" sz="1700" kern="1200" dirty="0"/>
          </a:p>
        </p:txBody>
      </p:sp>
      <p:sp>
        <p:nvSpPr>
          <p:cNvPr id="27" name="Volný tvar 26"/>
          <p:cNvSpPr/>
          <p:nvPr/>
        </p:nvSpPr>
        <p:spPr>
          <a:xfrm>
            <a:off x="233675" y="3814990"/>
            <a:ext cx="1160858" cy="1160858"/>
          </a:xfrm>
          <a:custGeom>
            <a:avLst/>
            <a:gdLst>
              <a:gd name="connsiteX0" fmla="*/ 0 w 1160858"/>
              <a:gd name="connsiteY0" fmla="*/ 580429 h 1160858"/>
              <a:gd name="connsiteX1" fmla="*/ 580429 w 1160858"/>
              <a:gd name="connsiteY1" fmla="*/ 0 h 1160858"/>
              <a:gd name="connsiteX2" fmla="*/ 1160858 w 1160858"/>
              <a:gd name="connsiteY2" fmla="*/ 580429 h 1160858"/>
              <a:gd name="connsiteX3" fmla="*/ 580429 w 1160858"/>
              <a:gd name="connsiteY3" fmla="*/ 1160858 h 1160858"/>
              <a:gd name="connsiteX4" fmla="*/ 0 w 1160858"/>
              <a:gd name="connsiteY4" fmla="*/ 580429 h 116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858" h="1160858">
                <a:moveTo>
                  <a:pt x="0" y="580429"/>
                </a:moveTo>
                <a:cubicBezTo>
                  <a:pt x="0" y="259867"/>
                  <a:pt x="259867" y="0"/>
                  <a:pt x="580429" y="0"/>
                </a:cubicBezTo>
                <a:cubicBezTo>
                  <a:pt x="900991" y="0"/>
                  <a:pt x="1160858" y="259867"/>
                  <a:pt x="1160858" y="580429"/>
                </a:cubicBezTo>
                <a:cubicBezTo>
                  <a:pt x="1160858" y="900991"/>
                  <a:pt x="900991" y="1160858"/>
                  <a:pt x="580429" y="1160858"/>
                </a:cubicBezTo>
                <a:cubicBezTo>
                  <a:pt x="259867" y="1160858"/>
                  <a:pt x="0" y="900991"/>
                  <a:pt x="0" y="58042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804" tIns="220804" rIns="220804" bIns="220804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4000" kern="1200" dirty="0" smtClean="0"/>
              <a:t>10</a:t>
            </a:r>
            <a:endParaRPr lang="cs-CZ" sz="1700" kern="1200" dirty="0"/>
          </a:p>
        </p:txBody>
      </p:sp>
      <p:sp>
        <p:nvSpPr>
          <p:cNvPr id="29" name="Ohnutý pruh 28"/>
          <p:cNvSpPr/>
          <p:nvPr/>
        </p:nvSpPr>
        <p:spPr>
          <a:xfrm>
            <a:off x="7988251" y="2705742"/>
            <a:ext cx="3483697" cy="3483697"/>
          </a:xfrm>
          <a:prstGeom prst="blockArc">
            <a:avLst>
              <a:gd name="adj1" fmla="val 10800000"/>
              <a:gd name="adj2" fmla="val 16200000"/>
              <a:gd name="adj3" fmla="val 4639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hnutý pruh 29"/>
          <p:cNvSpPr/>
          <p:nvPr/>
        </p:nvSpPr>
        <p:spPr>
          <a:xfrm>
            <a:off x="7988251" y="2705742"/>
            <a:ext cx="3483697" cy="3483697"/>
          </a:xfrm>
          <a:prstGeom prst="blockArc">
            <a:avLst>
              <a:gd name="adj1" fmla="val 5400000"/>
              <a:gd name="adj2" fmla="val 10800000"/>
              <a:gd name="adj3" fmla="val 4639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hnutý pruh 30"/>
          <p:cNvSpPr/>
          <p:nvPr/>
        </p:nvSpPr>
        <p:spPr>
          <a:xfrm>
            <a:off x="7988251" y="2705742"/>
            <a:ext cx="3483697" cy="3483697"/>
          </a:xfrm>
          <a:prstGeom prst="blockArc">
            <a:avLst>
              <a:gd name="adj1" fmla="val 0"/>
              <a:gd name="adj2" fmla="val 5400000"/>
              <a:gd name="adj3" fmla="val 4639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hnutý pruh 31"/>
          <p:cNvSpPr/>
          <p:nvPr/>
        </p:nvSpPr>
        <p:spPr>
          <a:xfrm>
            <a:off x="7988251" y="2705742"/>
            <a:ext cx="3483697" cy="3483697"/>
          </a:xfrm>
          <a:prstGeom prst="blockArc">
            <a:avLst>
              <a:gd name="adj1" fmla="val 16200000"/>
              <a:gd name="adj2" fmla="val 0"/>
              <a:gd name="adj3" fmla="val 4639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Volný tvar 32"/>
          <p:cNvSpPr/>
          <p:nvPr/>
        </p:nvSpPr>
        <p:spPr>
          <a:xfrm>
            <a:off x="8928519" y="3646010"/>
            <a:ext cx="1603160" cy="1603160"/>
          </a:xfrm>
          <a:custGeom>
            <a:avLst/>
            <a:gdLst>
              <a:gd name="connsiteX0" fmla="*/ 0 w 1603160"/>
              <a:gd name="connsiteY0" fmla="*/ 801580 h 1603160"/>
              <a:gd name="connsiteX1" fmla="*/ 801580 w 1603160"/>
              <a:gd name="connsiteY1" fmla="*/ 0 h 1603160"/>
              <a:gd name="connsiteX2" fmla="*/ 1603160 w 1603160"/>
              <a:gd name="connsiteY2" fmla="*/ 801580 h 1603160"/>
              <a:gd name="connsiteX3" fmla="*/ 801580 w 1603160"/>
              <a:gd name="connsiteY3" fmla="*/ 1603160 h 1603160"/>
              <a:gd name="connsiteX4" fmla="*/ 0 w 1603160"/>
              <a:gd name="connsiteY4" fmla="*/ 801580 h 16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160" h="1603160">
                <a:moveTo>
                  <a:pt x="0" y="801580"/>
                </a:moveTo>
                <a:cubicBezTo>
                  <a:pt x="0" y="358880"/>
                  <a:pt x="358880" y="0"/>
                  <a:pt x="801580" y="0"/>
                </a:cubicBezTo>
                <a:cubicBezTo>
                  <a:pt x="1244280" y="0"/>
                  <a:pt x="1603160" y="358880"/>
                  <a:pt x="1603160" y="801580"/>
                </a:cubicBezTo>
                <a:cubicBezTo>
                  <a:pt x="1603160" y="1244280"/>
                  <a:pt x="1244280" y="1603160"/>
                  <a:pt x="801580" y="1603160"/>
                </a:cubicBezTo>
                <a:cubicBezTo>
                  <a:pt x="358880" y="1603160"/>
                  <a:pt x="0" y="1244280"/>
                  <a:pt x="0" y="80158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977" tIns="310977" rIns="310977" bIns="310977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6000" kern="1200" dirty="0" err="1" smtClean="0"/>
              <a:t>Cu</a:t>
            </a:r>
            <a:endParaRPr lang="cs-CZ" sz="6000" kern="1200" dirty="0"/>
          </a:p>
        </p:txBody>
      </p:sp>
      <p:sp>
        <p:nvSpPr>
          <p:cNvPr id="34" name="Volný tvar 33"/>
          <p:cNvSpPr/>
          <p:nvPr/>
        </p:nvSpPr>
        <p:spPr>
          <a:xfrm>
            <a:off x="9168993" y="2185035"/>
            <a:ext cx="1122212" cy="1122212"/>
          </a:xfrm>
          <a:custGeom>
            <a:avLst/>
            <a:gdLst>
              <a:gd name="connsiteX0" fmla="*/ 0 w 1122212"/>
              <a:gd name="connsiteY0" fmla="*/ 561106 h 1122212"/>
              <a:gd name="connsiteX1" fmla="*/ 561106 w 1122212"/>
              <a:gd name="connsiteY1" fmla="*/ 0 h 1122212"/>
              <a:gd name="connsiteX2" fmla="*/ 1122212 w 1122212"/>
              <a:gd name="connsiteY2" fmla="*/ 561106 h 1122212"/>
              <a:gd name="connsiteX3" fmla="*/ 561106 w 1122212"/>
              <a:gd name="connsiteY3" fmla="*/ 1122212 h 1122212"/>
              <a:gd name="connsiteX4" fmla="*/ 0 w 1122212"/>
              <a:gd name="connsiteY4" fmla="*/ 561106 h 112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212" h="1122212">
                <a:moveTo>
                  <a:pt x="0" y="561106"/>
                </a:moveTo>
                <a:cubicBezTo>
                  <a:pt x="0" y="251216"/>
                  <a:pt x="251216" y="0"/>
                  <a:pt x="561106" y="0"/>
                </a:cubicBezTo>
                <a:cubicBezTo>
                  <a:pt x="870996" y="0"/>
                  <a:pt x="1122212" y="251216"/>
                  <a:pt x="1122212" y="561106"/>
                </a:cubicBezTo>
                <a:cubicBezTo>
                  <a:pt x="1122212" y="870996"/>
                  <a:pt x="870996" y="1122212"/>
                  <a:pt x="561106" y="1122212"/>
                </a:cubicBezTo>
                <a:cubicBezTo>
                  <a:pt x="251216" y="1122212"/>
                  <a:pt x="0" y="870996"/>
                  <a:pt x="0" y="56110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744" tIns="189744" rIns="189744" bIns="18974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smtClean="0"/>
              <a:t>kakao</a:t>
            </a:r>
            <a:endParaRPr lang="cs-CZ" sz="1900" kern="1200" dirty="0"/>
          </a:p>
        </p:txBody>
      </p:sp>
      <p:sp>
        <p:nvSpPr>
          <p:cNvPr id="35" name="Volný tvar 34"/>
          <p:cNvSpPr/>
          <p:nvPr/>
        </p:nvSpPr>
        <p:spPr>
          <a:xfrm>
            <a:off x="10870442" y="3886484"/>
            <a:ext cx="1122212" cy="1122212"/>
          </a:xfrm>
          <a:custGeom>
            <a:avLst/>
            <a:gdLst>
              <a:gd name="connsiteX0" fmla="*/ 0 w 1122212"/>
              <a:gd name="connsiteY0" fmla="*/ 561106 h 1122212"/>
              <a:gd name="connsiteX1" fmla="*/ 561106 w 1122212"/>
              <a:gd name="connsiteY1" fmla="*/ 0 h 1122212"/>
              <a:gd name="connsiteX2" fmla="*/ 1122212 w 1122212"/>
              <a:gd name="connsiteY2" fmla="*/ 561106 h 1122212"/>
              <a:gd name="connsiteX3" fmla="*/ 561106 w 1122212"/>
              <a:gd name="connsiteY3" fmla="*/ 1122212 h 1122212"/>
              <a:gd name="connsiteX4" fmla="*/ 0 w 1122212"/>
              <a:gd name="connsiteY4" fmla="*/ 561106 h 112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212" h="1122212">
                <a:moveTo>
                  <a:pt x="0" y="561106"/>
                </a:moveTo>
                <a:cubicBezTo>
                  <a:pt x="0" y="251216"/>
                  <a:pt x="251216" y="0"/>
                  <a:pt x="561106" y="0"/>
                </a:cubicBezTo>
                <a:cubicBezTo>
                  <a:pt x="870996" y="0"/>
                  <a:pt x="1122212" y="251216"/>
                  <a:pt x="1122212" y="561106"/>
                </a:cubicBezTo>
                <a:cubicBezTo>
                  <a:pt x="1122212" y="870996"/>
                  <a:pt x="870996" y="1122212"/>
                  <a:pt x="561106" y="1122212"/>
                </a:cubicBezTo>
                <a:cubicBezTo>
                  <a:pt x="251216" y="1122212"/>
                  <a:pt x="0" y="870996"/>
                  <a:pt x="0" y="56110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984" tIns="204984" rIns="204984" bIns="2049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kern="1200" dirty="0" smtClean="0"/>
              <a:t>1,5</a:t>
            </a:r>
            <a:endParaRPr lang="cs-CZ" sz="1900" kern="1200" dirty="0"/>
          </a:p>
        </p:txBody>
      </p:sp>
      <p:sp>
        <p:nvSpPr>
          <p:cNvPr id="36" name="Volný tvar 35"/>
          <p:cNvSpPr/>
          <p:nvPr/>
        </p:nvSpPr>
        <p:spPr>
          <a:xfrm>
            <a:off x="9168993" y="5587933"/>
            <a:ext cx="1122212" cy="1122212"/>
          </a:xfrm>
          <a:custGeom>
            <a:avLst/>
            <a:gdLst>
              <a:gd name="connsiteX0" fmla="*/ 0 w 1122212"/>
              <a:gd name="connsiteY0" fmla="*/ 561106 h 1122212"/>
              <a:gd name="connsiteX1" fmla="*/ 561106 w 1122212"/>
              <a:gd name="connsiteY1" fmla="*/ 0 h 1122212"/>
              <a:gd name="connsiteX2" fmla="*/ 1122212 w 1122212"/>
              <a:gd name="connsiteY2" fmla="*/ 561106 h 1122212"/>
              <a:gd name="connsiteX3" fmla="*/ 561106 w 1122212"/>
              <a:gd name="connsiteY3" fmla="*/ 1122212 h 1122212"/>
              <a:gd name="connsiteX4" fmla="*/ 0 w 1122212"/>
              <a:gd name="connsiteY4" fmla="*/ 561106 h 112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212" h="1122212">
                <a:moveTo>
                  <a:pt x="0" y="561106"/>
                </a:moveTo>
                <a:cubicBezTo>
                  <a:pt x="0" y="251216"/>
                  <a:pt x="251216" y="0"/>
                  <a:pt x="561106" y="0"/>
                </a:cubicBezTo>
                <a:cubicBezTo>
                  <a:pt x="870996" y="0"/>
                  <a:pt x="1122212" y="251216"/>
                  <a:pt x="1122212" y="561106"/>
                </a:cubicBezTo>
                <a:cubicBezTo>
                  <a:pt x="1122212" y="870996"/>
                  <a:pt x="870996" y="1122212"/>
                  <a:pt x="561106" y="1122212"/>
                </a:cubicBezTo>
                <a:cubicBezTo>
                  <a:pt x="251216" y="1122212"/>
                  <a:pt x="0" y="870996"/>
                  <a:pt x="0" y="56110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824" tIns="194824" rIns="194824" bIns="1948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kern="1200" dirty="0" smtClean="0"/>
              <a:t>vlasy</a:t>
            </a:r>
            <a:endParaRPr lang="cs-CZ" sz="1900" kern="1200" dirty="0"/>
          </a:p>
        </p:txBody>
      </p:sp>
      <p:sp>
        <p:nvSpPr>
          <p:cNvPr id="37" name="Volný tvar 36"/>
          <p:cNvSpPr/>
          <p:nvPr/>
        </p:nvSpPr>
        <p:spPr>
          <a:xfrm>
            <a:off x="7467544" y="3886484"/>
            <a:ext cx="1122212" cy="1122212"/>
          </a:xfrm>
          <a:custGeom>
            <a:avLst/>
            <a:gdLst>
              <a:gd name="connsiteX0" fmla="*/ 0 w 1122212"/>
              <a:gd name="connsiteY0" fmla="*/ 561106 h 1122212"/>
              <a:gd name="connsiteX1" fmla="*/ 561106 w 1122212"/>
              <a:gd name="connsiteY1" fmla="*/ 0 h 1122212"/>
              <a:gd name="connsiteX2" fmla="*/ 1122212 w 1122212"/>
              <a:gd name="connsiteY2" fmla="*/ 561106 h 1122212"/>
              <a:gd name="connsiteX3" fmla="*/ 561106 w 1122212"/>
              <a:gd name="connsiteY3" fmla="*/ 1122212 h 1122212"/>
              <a:gd name="connsiteX4" fmla="*/ 0 w 1122212"/>
              <a:gd name="connsiteY4" fmla="*/ 561106 h 112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212" h="1122212">
                <a:moveTo>
                  <a:pt x="0" y="561106"/>
                </a:moveTo>
                <a:cubicBezTo>
                  <a:pt x="0" y="251216"/>
                  <a:pt x="251216" y="0"/>
                  <a:pt x="561106" y="0"/>
                </a:cubicBezTo>
                <a:cubicBezTo>
                  <a:pt x="870996" y="0"/>
                  <a:pt x="1122212" y="251216"/>
                  <a:pt x="1122212" y="561106"/>
                </a:cubicBezTo>
                <a:cubicBezTo>
                  <a:pt x="1122212" y="870996"/>
                  <a:pt x="870996" y="1122212"/>
                  <a:pt x="561106" y="1122212"/>
                </a:cubicBezTo>
                <a:cubicBezTo>
                  <a:pt x="251216" y="1122212"/>
                  <a:pt x="0" y="870996"/>
                  <a:pt x="0" y="56110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474" tIns="188474" rIns="188474" bIns="18847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900" kern="1200" dirty="0" smtClean="0"/>
              <a:t>Wilson</a:t>
            </a:r>
            <a:endParaRPr lang="cs-CZ" sz="1900" kern="1200" dirty="0"/>
          </a:p>
        </p:txBody>
      </p:sp>
      <p:sp>
        <p:nvSpPr>
          <p:cNvPr id="9" name="Ohnutý pruh 8"/>
          <p:cNvSpPr/>
          <p:nvPr/>
        </p:nvSpPr>
        <p:spPr>
          <a:xfrm>
            <a:off x="4340918" y="689325"/>
            <a:ext cx="3790698" cy="3790698"/>
          </a:xfrm>
          <a:prstGeom prst="blockArc">
            <a:avLst>
              <a:gd name="adj1" fmla="val 10800000"/>
              <a:gd name="adj2" fmla="val 16200000"/>
              <a:gd name="adj3" fmla="val 4635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hnutý pruh 9"/>
          <p:cNvSpPr/>
          <p:nvPr/>
        </p:nvSpPr>
        <p:spPr>
          <a:xfrm>
            <a:off x="4340918" y="689325"/>
            <a:ext cx="3790698" cy="3790698"/>
          </a:xfrm>
          <a:prstGeom prst="blockArc">
            <a:avLst>
              <a:gd name="adj1" fmla="val 5400000"/>
              <a:gd name="adj2" fmla="val 10800000"/>
              <a:gd name="adj3" fmla="val 4635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hnutý pruh 10"/>
          <p:cNvSpPr/>
          <p:nvPr/>
        </p:nvSpPr>
        <p:spPr>
          <a:xfrm>
            <a:off x="4340918" y="689325"/>
            <a:ext cx="3790698" cy="3790698"/>
          </a:xfrm>
          <a:prstGeom prst="blockArc">
            <a:avLst>
              <a:gd name="adj1" fmla="val 0"/>
              <a:gd name="adj2" fmla="val 5400000"/>
              <a:gd name="adj3" fmla="val 4635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hnutý pruh 11"/>
          <p:cNvSpPr/>
          <p:nvPr/>
        </p:nvSpPr>
        <p:spPr>
          <a:xfrm>
            <a:off x="4340918" y="689325"/>
            <a:ext cx="3790698" cy="3790698"/>
          </a:xfrm>
          <a:prstGeom prst="blockArc">
            <a:avLst>
              <a:gd name="adj1" fmla="val 16200000"/>
              <a:gd name="adj2" fmla="val 0"/>
              <a:gd name="adj3" fmla="val 4635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Volný tvar 12"/>
          <p:cNvSpPr/>
          <p:nvPr/>
        </p:nvSpPr>
        <p:spPr>
          <a:xfrm>
            <a:off x="5364667" y="1713074"/>
            <a:ext cx="1743200" cy="1743200"/>
          </a:xfrm>
          <a:custGeom>
            <a:avLst/>
            <a:gdLst>
              <a:gd name="connsiteX0" fmla="*/ 0 w 1743200"/>
              <a:gd name="connsiteY0" fmla="*/ 871600 h 1743200"/>
              <a:gd name="connsiteX1" fmla="*/ 871600 w 1743200"/>
              <a:gd name="connsiteY1" fmla="*/ 0 h 1743200"/>
              <a:gd name="connsiteX2" fmla="*/ 1743200 w 1743200"/>
              <a:gd name="connsiteY2" fmla="*/ 871600 h 1743200"/>
              <a:gd name="connsiteX3" fmla="*/ 871600 w 1743200"/>
              <a:gd name="connsiteY3" fmla="*/ 1743200 h 1743200"/>
              <a:gd name="connsiteX4" fmla="*/ 0 w 1743200"/>
              <a:gd name="connsiteY4" fmla="*/ 871600 h 1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200" h="1743200">
                <a:moveTo>
                  <a:pt x="0" y="871600"/>
                </a:moveTo>
                <a:cubicBezTo>
                  <a:pt x="0" y="390229"/>
                  <a:pt x="390229" y="0"/>
                  <a:pt x="871600" y="0"/>
                </a:cubicBezTo>
                <a:cubicBezTo>
                  <a:pt x="1352971" y="0"/>
                  <a:pt x="1743200" y="390229"/>
                  <a:pt x="1743200" y="871600"/>
                </a:cubicBezTo>
                <a:cubicBezTo>
                  <a:pt x="1743200" y="1352971"/>
                  <a:pt x="1352971" y="1743200"/>
                  <a:pt x="871600" y="1743200"/>
                </a:cubicBezTo>
                <a:cubicBezTo>
                  <a:pt x="390229" y="1743200"/>
                  <a:pt x="0" y="1352971"/>
                  <a:pt x="0" y="87160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836" tIns="337836" rIns="337836" bIns="337836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6500" kern="1200" dirty="0" err="1" smtClean="0"/>
              <a:t>Fe</a:t>
            </a:r>
            <a:endParaRPr lang="cs-CZ" sz="6500" kern="1200" dirty="0"/>
          </a:p>
        </p:txBody>
      </p:sp>
      <p:sp>
        <p:nvSpPr>
          <p:cNvPr id="14" name="Volný tvar 13"/>
          <p:cNvSpPr/>
          <p:nvPr/>
        </p:nvSpPr>
        <p:spPr>
          <a:xfrm>
            <a:off x="5626147" y="123134"/>
            <a:ext cx="1220240" cy="1220240"/>
          </a:xfrm>
          <a:custGeom>
            <a:avLst/>
            <a:gdLst>
              <a:gd name="connsiteX0" fmla="*/ 0 w 1220240"/>
              <a:gd name="connsiteY0" fmla="*/ 610120 h 1220240"/>
              <a:gd name="connsiteX1" fmla="*/ 610120 w 1220240"/>
              <a:gd name="connsiteY1" fmla="*/ 0 h 1220240"/>
              <a:gd name="connsiteX2" fmla="*/ 1220240 w 1220240"/>
              <a:gd name="connsiteY2" fmla="*/ 610120 h 1220240"/>
              <a:gd name="connsiteX3" fmla="*/ 610120 w 1220240"/>
              <a:gd name="connsiteY3" fmla="*/ 1220240 h 1220240"/>
              <a:gd name="connsiteX4" fmla="*/ 0 w 1220240"/>
              <a:gd name="connsiteY4" fmla="*/ 610120 h 12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40" h="1220240">
                <a:moveTo>
                  <a:pt x="0" y="610120"/>
                </a:moveTo>
                <a:cubicBezTo>
                  <a:pt x="0" y="273160"/>
                  <a:pt x="273160" y="0"/>
                  <a:pt x="610120" y="0"/>
                </a:cubicBezTo>
                <a:cubicBezTo>
                  <a:pt x="947080" y="0"/>
                  <a:pt x="1220240" y="273160"/>
                  <a:pt x="1220240" y="610120"/>
                </a:cubicBezTo>
                <a:cubicBezTo>
                  <a:pt x="1220240" y="947080"/>
                  <a:pt x="947080" y="1220240"/>
                  <a:pt x="610120" y="1220240"/>
                </a:cubicBezTo>
                <a:cubicBezTo>
                  <a:pt x="273160" y="1220240"/>
                  <a:pt x="0" y="947080"/>
                  <a:pt x="0" y="61012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500" tIns="229500" rIns="229500" bIns="2295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4000" kern="1200" dirty="0" smtClean="0"/>
              <a:t>1</a:t>
            </a:r>
            <a:endParaRPr lang="cs-CZ" sz="1900" kern="1200" dirty="0"/>
          </a:p>
        </p:txBody>
      </p:sp>
      <p:sp>
        <p:nvSpPr>
          <p:cNvPr id="15" name="Volný tvar 14"/>
          <p:cNvSpPr/>
          <p:nvPr/>
        </p:nvSpPr>
        <p:spPr>
          <a:xfrm>
            <a:off x="7477568" y="1974554"/>
            <a:ext cx="1220240" cy="1220240"/>
          </a:xfrm>
          <a:custGeom>
            <a:avLst/>
            <a:gdLst>
              <a:gd name="connsiteX0" fmla="*/ 0 w 1220240"/>
              <a:gd name="connsiteY0" fmla="*/ 610120 h 1220240"/>
              <a:gd name="connsiteX1" fmla="*/ 610120 w 1220240"/>
              <a:gd name="connsiteY1" fmla="*/ 0 h 1220240"/>
              <a:gd name="connsiteX2" fmla="*/ 1220240 w 1220240"/>
              <a:gd name="connsiteY2" fmla="*/ 610120 h 1220240"/>
              <a:gd name="connsiteX3" fmla="*/ 610120 w 1220240"/>
              <a:gd name="connsiteY3" fmla="*/ 1220240 h 1220240"/>
              <a:gd name="connsiteX4" fmla="*/ 0 w 1220240"/>
              <a:gd name="connsiteY4" fmla="*/ 610120 h 12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40" h="1220240">
                <a:moveTo>
                  <a:pt x="0" y="610120"/>
                </a:moveTo>
                <a:cubicBezTo>
                  <a:pt x="0" y="273160"/>
                  <a:pt x="273160" y="0"/>
                  <a:pt x="610120" y="0"/>
                </a:cubicBezTo>
                <a:cubicBezTo>
                  <a:pt x="947080" y="0"/>
                  <a:pt x="1220240" y="273160"/>
                  <a:pt x="1220240" y="610120"/>
                </a:cubicBezTo>
                <a:cubicBezTo>
                  <a:pt x="1220240" y="947080"/>
                  <a:pt x="947080" y="1220240"/>
                  <a:pt x="610120" y="1220240"/>
                </a:cubicBezTo>
                <a:cubicBezTo>
                  <a:pt x="273160" y="1220240"/>
                  <a:pt x="0" y="947080"/>
                  <a:pt x="0" y="61012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830" tIns="202830" rIns="202830" bIns="2028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900" kern="1200" dirty="0" smtClean="0"/>
              <a:t>anémie</a:t>
            </a:r>
            <a:endParaRPr lang="cs-CZ" sz="1900" kern="1200" dirty="0"/>
          </a:p>
        </p:txBody>
      </p:sp>
      <p:sp>
        <p:nvSpPr>
          <p:cNvPr id="16" name="Volný tvar 15"/>
          <p:cNvSpPr/>
          <p:nvPr/>
        </p:nvSpPr>
        <p:spPr>
          <a:xfrm>
            <a:off x="5626147" y="3825975"/>
            <a:ext cx="1220240" cy="1220240"/>
          </a:xfrm>
          <a:custGeom>
            <a:avLst/>
            <a:gdLst>
              <a:gd name="connsiteX0" fmla="*/ 0 w 1220240"/>
              <a:gd name="connsiteY0" fmla="*/ 610120 h 1220240"/>
              <a:gd name="connsiteX1" fmla="*/ 610120 w 1220240"/>
              <a:gd name="connsiteY1" fmla="*/ 0 h 1220240"/>
              <a:gd name="connsiteX2" fmla="*/ 1220240 w 1220240"/>
              <a:gd name="connsiteY2" fmla="*/ 610120 h 1220240"/>
              <a:gd name="connsiteX3" fmla="*/ 610120 w 1220240"/>
              <a:gd name="connsiteY3" fmla="*/ 1220240 h 1220240"/>
              <a:gd name="connsiteX4" fmla="*/ 0 w 1220240"/>
              <a:gd name="connsiteY4" fmla="*/ 610120 h 12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40" h="1220240">
                <a:moveTo>
                  <a:pt x="0" y="610120"/>
                </a:moveTo>
                <a:cubicBezTo>
                  <a:pt x="0" y="273160"/>
                  <a:pt x="273160" y="0"/>
                  <a:pt x="610120" y="0"/>
                </a:cubicBezTo>
                <a:cubicBezTo>
                  <a:pt x="947080" y="0"/>
                  <a:pt x="1220240" y="273160"/>
                  <a:pt x="1220240" y="610120"/>
                </a:cubicBezTo>
                <a:cubicBezTo>
                  <a:pt x="1220240" y="947080"/>
                  <a:pt x="947080" y="1220240"/>
                  <a:pt x="610120" y="1220240"/>
                </a:cubicBezTo>
                <a:cubicBezTo>
                  <a:pt x="273160" y="1220240"/>
                  <a:pt x="0" y="947080"/>
                  <a:pt x="0" y="61012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830" tIns="202830" rIns="202830" bIns="2028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900" kern="1200" dirty="0" smtClean="0"/>
              <a:t>špenát</a:t>
            </a:r>
            <a:endParaRPr lang="cs-CZ" sz="1900" kern="1200" dirty="0"/>
          </a:p>
        </p:txBody>
      </p:sp>
      <p:sp>
        <p:nvSpPr>
          <p:cNvPr id="17" name="Volný tvar 16"/>
          <p:cNvSpPr/>
          <p:nvPr/>
        </p:nvSpPr>
        <p:spPr>
          <a:xfrm>
            <a:off x="3774727" y="1974554"/>
            <a:ext cx="1220240" cy="1220240"/>
          </a:xfrm>
          <a:custGeom>
            <a:avLst/>
            <a:gdLst>
              <a:gd name="connsiteX0" fmla="*/ 0 w 1220240"/>
              <a:gd name="connsiteY0" fmla="*/ 610120 h 1220240"/>
              <a:gd name="connsiteX1" fmla="*/ 610120 w 1220240"/>
              <a:gd name="connsiteY1" fmla="*/ 0 h 1220240"/>
              <a:gd name="connsiteX2" fmla="*/ 1220240 w 1220240"/>
              <a:gd name="connsiteY2" fmla="*/ 610120 h 1220240"/>
              <a:gd name="connsiteX3" fmla="*/ 610120 w 1220240"/>
              <a:gd name="connsiteY3" fmla="*/ 1220240 h 1220240"/>
              <a:gd name="connsiteX4" fmla="*/ 0 w 1220240"/>
              <a:gd name="connsiteY4" fmla="*/ 610120 h 12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40" h="1220240">
                <a:moveTo>
                  <a:pt x="0" y="610120"/>
                </a:moveTo>
                <a:cubicBezTo>
                  <a:pt x="0" y="273160"/>
                  <a:pt x="273160" y="0"/>
                  <a:pt x="610120" y="0"/>
                </a:cubicBezTo>
                <a:cubicBezTo>
                  <a:pt x="947080" y="0"/>
                  <a:pt x="1220240" y="273160"/>
                  <a:pt x="1220240" y="610120"/>
                </a:cubicBezTo>
                <a:cubicBezTo>
                  <a:pt x="1220240" y="947080"/>
                  <a:pt x="947080" y="1220240"/>
                  <a:pt x="610120" y="1220240"/>
                </a:cubicBezTo>
                <a:cubicBezTo>
                  <a:pt x="273160" y="1220240"/>
                  <a:pt x="0" y="947080"/>
                  <a:pt x="0" y="61012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260" tIns="214260" rIns="214260" bIns="2142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kern="1200" dirty="0" smtClean="0"/>
              <a:t>hem</a:t>
            </a:r>
            <a:endParaRPr lang="cs-CZ" sz="1900" kern="1200" dirty="0"/>
          </a:p>
        </p:txBody>
      </p:sp>
    </p:spTree>
    <p:extLst>
      <p:ext uri="{BB962C8B-B14F-4D97-AF65-F5344CB8AC3E}">
        <p14:creationId xmlns:p14="http://schemas.microsoft.com/office/powerpoint/2010/main" val="8398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51253"/>
              </p:ext>
            </p:extLst>
          </p:nvPr>
        </p:nvGraphicFramePr>
        <p:xfrm>
          <a:off x="609600" y="1600200"/>
          <a:ext cx="10972796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35723"/>
                <a:gridCol w="4161692"/>
                <a:gridCol w="40561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prvek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DDD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zdroje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funkce</a:t>
                      </a:r>
                      <a:endParaRPr lang="cs-CZ" dirty="0"/>
                    </a:p>
                  </a:txBody>
                  <a:tcPr marL="95415" marR="954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železo</a:t>
                      </a:r>
                      <a:endParaRPr lang="cs-CZ" dirty="0"/>
                    </a:p>
                  </a:txBody>
                  <a:tcPr marL="95415" marR="95415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10-15 mg</a:t>
                      </a:r>
                      <a:endParaRPr lang="cs-CZ" dirty="0"/>
                    </a:p>
                  </a:txBody>
                  <a:tcPr marL="95415" marR="95415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Maso, droby, plody moře, hrách, petržel. Absorpce z rostlin nízká asi 5</a:t>
                      </a:r>
                      <a:r>
                        <a:rPr lang="cs-CZ" baseline="0" dirty="0" smtClean="0"/>
                        <a:t> %, ze živočišných zdrojů kolem 20 %. Vitamin C zlepší absorpci v trávicím traktu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Tvorba červených krvinek, transport kyslíku.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r>
                        <a:rPr lang="cs-CZ" baseline="0" dirty="0" smtClean="0"/>
                        <a:t>Je potřebný pro metabolismus vitaminů B, podporuje funkci řady enzymů, je oxidant.</a:t>
                      </a:r>
                      <a:endParaRPr lang="cs-CZ" dirty="0"/>
                    </a:p>
                  </a:txBody>
                  <a:tcPr marL="95415" marR="954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zinek</a:t>
                      </a:r>
                      <a:endParaRPr lang="cs-CZ" dirty="0"/>
                    </a:p>
                  </a:txBody>
                  <a:tcPr marL="95415" marR="95415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7-10 mg</a:t>
                      </a:r>
                      <a:endParaRPr lang="cs-CZ" dirty="0"/>
                    </a:p>
                  </a:txBody>
                  <a:tcPr marL="95415" marR="95415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Maso, játra, vejce, zelenina a plody moře (zejména ústřice). V obilovinách je méně využitelný – </a:t>
                      </a:r>
                      <a:r>
                        <a:rPr lang="cs-CZ" dirty="0" err="1" smtClean="0"/>
                        <a:t>fytáty</a:t>
                      </a:r>
                      <a:r>
                        <a:rPr lang="cs-CZ" dirty="0" smtClean="0"/>
                        <a:t> a vláknina absorpci snižují, ze smíšené stravy absorpce 15-40 %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potřebný pro funkci mozku, pro dobré vidění (transformace vitaminu A, alkoholu na aldehyd), pro imunitu.</a:t>
                      </a:r>
                      <a:r>
                        <a:rPr lang="cs-CZ" baseline="0" dirty="0" smtClean="0"/>
                        <a:t> Podporuje dobré hojení ran. Je součástí asi 200 enzymů.</a:t>
                      </a:r>
                      <a:endParaRPr lang="cs-CZ" dirty="0"/>
                    </a:p>
                  </a:txBody>
                  <a:tcPr marL="95415" marR="954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měď</a:t>
                      </a:r>
                      <a:endParaRPr lang="cs-CZ" dirty="0"/>
                    </a:p>
                  </a:txBody>
                  <a:tcPr marL="95415" marR="95415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1-1,5 mg</a:t>
                      </a:r>
                      <a:endParaRPr lang="cs-CZ" dirty="0"/>
                    </a:p>
                  </a:txBody>
                  <a:tcPr marL="95415" marR="95415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Maso, obiloviny, luštěniny, mořské plody, ořechy a kakao.</a:t>
                      </a:r>
                      <a:r>
                        <a:rPr lang="cs-CZ" baseline="0" dirty="0" smtClean="0"/>
                        <a:t> Vstřebávání ovlivněno množstvím železa a zinku ve stravě.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Hraje roli v krvetvorbě, součástí dýchacích a antioxidačních enzymů. Důležitý</a:t>
                      </a:r>
                      <a:r>
                        <a:rPr lang="cs-CZ" baseline="0" dirty="0" smtClean="0"/>
                        <a:t> pro pojivové tkáně a imunitní systém.</a:t>
                      </a:r>
                      <a:endParaRPr lang="cs-CZ" dirty="0"/>
                    </a:p>
                  </a:txBody>
                  <a:tcPr marL="95415" marR="954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2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Doporučené dávky do parenterální a enterální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58931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ZADÁK, Zdeněk. </a:t>
            </a:r>
            <a:r>
              <a:rPr lang="cs-CZ" i="1" dirty="0"/>
              <a:t>Výživa v intenzivní péči</a:t>
            </a:r>
            <a:r>
              <a:rPr lang="cs-CZ" dirty="0"/>
              <a:t>. 2. 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aktualiz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2009, 542 s. ISBN 9788024728445.</a:t>
            </a:r>
          </a:p>
          <a:p>
            <a:endParaRPr lang="cs-CZ" dirty="0" smtClean="0"/>
          </a:p>
          <a:p>
            <a:r>
              <a:rPr lang="cs-CZ" dirty="0" smtClean="0"/>
              <a:t>ZADÁK</a:t>
            </a:r>
            <a:r>
              <a:rPr lang="cs-CZ" dirty="0"/>
              <a:t>, Zdeněk. </a:t>
            </a:r>
            <a:r>
              <a:rPr lang="cs-CZ" i="1" dirty="0"/>
              <a:t>Výživa v intenzivní péči</a:t>
            </a:r>
            <a:r>
              <a:rPr lang="cs-CZ" dirty="0"/>
              <a:t>. 2. 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aktualiz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2009, 542 s. ISBN 9788024728445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592765"/>
              </p:ext>
            </p:extLst>
          </p:nvPr>
        </p:nvGraphicFramePr>
        <p:xfrm>
          <a:off x="609600" y="1600200"/>
          <a:ext cx="1097279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8"/>
                <a:gridCol w="3657598"/>
                <a:gridCol w="365759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prvek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Maximální denní dávka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RDA</a:t>
                      </a:r>
                      <a:endParaRPr lang="cs-CZ" dirty="0"/>
                    </a:p>
                  </a:txBody>
                  <a:tcPr marL="95415" marR="954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železo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 mg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9 mg</a:t>
                      </a:r>
                    </a:p>
                  </a:txBody>
                  <a:tcPr marL="95415" marR="954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zinek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 mg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9,5 mg</a:t>
                      </a:r>
                      <a:endParaRPr lang="cs-CZ" dirty="0"/>
                    </a:p>
                  </a:txBody>
                  <a:tcPr marL="95415" marR="954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měď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mg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1,1 mg</a:t>
                      </a:r>
                      <a:endParaRPr lang="cs-CZ" dirty="0"/>
                    </a:p>
                  </a:txBody>
                  <a:tcPr marL="95415" marR="95415"/>
                </a:tc>
              </a:tr>
            </a:tbl>
          </a:graphicData>
        </a:graphic>
      </p:graphicFrame>
      <p:graphicFrame>
        <p:nvGraphicFramePr>
          <p:cNvPr id="5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612041"/>
              </p:ext>
            </p:extLst>
          </p:nvPr>
        </p:nvGraphicFramePr>
        <p:xfrm>
          <a:off x="622479" y="3570667"/>
          <a:ext cx="1097279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8"/>
                <a:gridCol w="3657598"/>
                <a:gridCol w="365759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prvek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Perorální potřeba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Intravenózní</a:t>
                      </a:r>
                      <a:r>
                        <a:rPr lang="cs-CZ" baseline="0" dirty="0" smtClean="0"/>
                        <a:t> potřeba</a:t>
                      </a:r>
                      <a:endParaRPr lang="cs-CZ" dirty="0"/>
                    </a:p>
                  </a:txBody>
                  <a:tcPr marL="95415" marR="954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železo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Muž 4,7 – 8,7 mg</a:t>
                      </a:r>
                    </a:p>
                    <a:p>
                      <a:r>
                        <a:rPr lang="cs-CZ" dirty="0" smtClean="0"/>
                        <a:t>Žena 8 – 14,8 mg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1,2 mg</a:t>
                      </a:r>
                      <a:endParaRPr lang="cs-CZ" dirty="0"/>
                    </a:p>
                  </a:txBody>
                  <a:tcPr marL="95415" marR="954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zinek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5,5 – 9,5 mg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3,2 – 6,5 mg</a:t>
                      </a:r>
                      <a:endParaRPr lang="cs-CZ" dirty="0"/>
                    </a:p>
                  </a:txBody>
                  <a:tcPr marL="95415" marR="954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měď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1,2 mg </a:t>
                      </a:r>
                      <a:endParaRPr lang="cs-CZ" dirty="0"/>
                    </a:p>
                  </a:txBody>
                  <a:tcPr marL="95415" marR="95415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0,3 – 1,3 mg</a:t>
                      </a:r>
                      <a:endParaRPr lang="cs-CZ" dirty="0"/>
                    </a:p>
                  </a:txBody>
                  <a:tcPr marL="95415" marR="954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H:\škola\Komunikace a edukace ve výživě\pedagogická praxe\delicious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5" y="-160988"/>
            <a:ext cx="11230379" cy="701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5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BLATTNÁ, Jarmila. </a:t>
            </a:r>
            <a:r>
              <a:rPr lang="cs-CZ" i="1" dirty="0"/>
              <a:t>Výživa na začátku 21. století, aneb, O výživě aktuálně a se zárukou</a:t>
            </a:r>
            <a:r>
              <a:rPr lang="cs-CZ" dirty="0"/>
              <a:t>. Praha: Společnost pro výživu, 2005, 79 s., [4] s. barev. obr. </a:t>
            </a:r>
            <a:r>
              <a:rPr lang="cs-CZ" dirty="0" err="1"/>
              <a:t>příl</a:t>
            </a:r>
            <a:r>
              <a:rPr lang="cs-CZ" dirty="0"/>
              <a:t>. ISBN 80-239-6202-7.</a:t>
            </a:r>
          </a:p>
          <a:p>
            <a:r>
              <a:rPr lang="cs-CZ" i="1" dirty="0"/>
              <a:t>Referenční hodnoty pro příjem živin</a:t>
            </a:r>
            <a:r>
              <a:rPr lang="cs-CZ" dirty="0"/>
              <a:t>. V ČR 1. vyd. Praha: Společnost pro výživu, 2011, 192 s. ISBN 9788025469873.</a:t>
            </a:r>
          </a:p>
          <a:p>
            <a:r>
              <a:rPr lang="cs-CZ" dirty="0" smtClean="0"/>
              <a:t>ZADÁK</a:t>
            </a:r>
            <a:r>
              <a:rPr lang="cs-CZ" dirty="0"/>
              <a:t>, Zdeněk. </a:t>
            </a:r>
            <a:r>
              <a:rPr lang="cs-CZ" i="1" dirty="0"/>
              <a:t>Výživa v intenzivní péči</a:t>
            </a:r>
            <a:r>
              <a:rPr lang="cs-CZ" dirty="0"/>
              <a:t>. 2. 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aktualiz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2009, 542 s. ISBN </a:t>
            </a:r>
            <a:r>
              <a:rPr lang="cs-CZ" dirty="0" smtClean="0"/>
              <a:t>9788024728445.</a:t>
            </a:r>
          </a:p>
          <a:p>
            <a:r>
              <a:rPr lang="cs-CZ" dirty="0"/>
              <a:t>ZADÁK, Zdeněk. </a:t>
            </a:r>
            <a:r>
              <a:rPr lang="cs-CZ" i="1" dirty="0"/>
              <a:t>Magnézium a další minerály, vitamíny a stopové prvky ve službách zdraví</a:t>
            </a:r>
            <a:r>
              <a:rPr lang="cs-CZ" dirty="0"/>
              <a:t>. 1. vyd. </a:t>
            </a:r>
            <a:r>
              <a:rPr lang="cs-CZ" dirty="0" err="1"/>
              <a:t>S.l</a:t>
            </a:r>
            <a:r>
              <a:rPr lang="cs-CZ" dirty="0"/>
              <a:t>.: </a:t>
            </a:r>
            <a:r>
              <a:rPr lang="cs-CZ" dirty="0" err="1"/>
              <a:t>Adamira</a:t>
            </a:r>
            <a:r>
              <a:rPr lang="cs-CZ" dirty="0"/>
              <a:t>, 2010, 79 s. ISBN 9788090421707.</a:t>
            </a:r>
            <a:endParaRPr lang="cs-CZ" dirty="0" smtClean="0"/>
          </a:p>
          <a:p>
            <a:r>
              <a:rPr lang="cs-CZ" dirty="0" smtClean="0"/>
              <a:t>NOVOTNÝ</a:t>
            </a:r>
            <a:r>
              <a:rPr lang="cs-CZ" dirty="0"/>
              <a:t>, Jan. </a:t>
            </a:r>
            <a:r>
              <a:rPr lang="cs-CZ" dirty="0" err="1"/>
              <a:t>Sideropenická</a:t>
            </a:r>
            <a:r>
              <a:rPr lang="cs-CZ" dirty="0"/>
              <a:t> </a:t>
            </a:r>
            <a:r>
              <a:rPr lang="cs-CZ" dirty="0" smtClean="0"/>
              <a:t>anémie</a:t>
            </a:r>
            <a:r>
              <a:rPr lang="cs-CZ" dirty="0"/>
              <a:t>. </a:t>
            </a:r>
            <a:r>
              <a:rPr lang="cs-CZ" i="1" dirty="0"/>
              <a:t>Medicína pro praxi</a:t>
            </a:r>
            <a:r>
              <a:rPr lang="cs-CZ" dirty="0"/>
              <a:t>. 2007, roč. 4, č. 11, s. 390-394. Dostupné z:</a:t>
            </a:r>
            <a:r>
              <a:rPr lang="cs-CZ" dirty="0">
                <a:hlinkClick r:id="rId2"/>
              </a:rPr>
              <a:t>http://www.medicinapropraxi.cz/pdfs/med/2007/10/02.pdf</a:t>
            </a:r>
            <a:endParaRPr lang="cs-CZ" dirty="0" smtClean="0"/>
          </a:p>
          <a:p>
            <a:r>
              <a:rPr lang="cs-CZ" dirty="0" smtClean="0"/>
              <a:t>Železo</a:t>
            </a:r>
            <a:r>
              <a:rPr lang="cs-CZ" dirty="0"/>
              <a:t>. </a:t>
            </a:r>
            <a:r>
              <a:rPr lang="cs-CZ" i="1" dirty="0" err="1"/>
              <a:t>Wikiskripta</a:t>
            </a:r>
            <a:r>
              <a:rPr lang="cs-CZ" dirty="0"/>
              <a:t> [online]. [cit. 2014-11-25]. Dostupné z: </a:t>
            </a:r>
            <a:r>
              <a:rPr lang="cs-CZ" dirty="0">
                <a:hlinkClick r:id="rId3"/>
              </a:rPr>
              <a:t>http://www.wikiskripta.eu/index.php/%</a:t>
            </a:r>
            <a:r>
              <a:rPr lang="cs-CZ" dirty="0" smtClean="0">
                <a:hlinkClick r:id="rId3"/>
              </a:rPr>
              <a:t>C5%Bdelezo</a:t>
            </a:r>
            <a:endParaRPr lang="cs-CZ" dirty="0" smtClean="0"/>
          </a:p>
          <a:p>
            <a:r>
              <a:rPr lang="cs-CZ" dirty="0" smtClean="0"/>
              <a:t>Stopové prvky.</a:t>
            </a:r>
            <a:r>
              <a:rPr lang="cs-CZ" dirty="0"/>
              <a:t> </a:t>
            </a:r>
            <a:r>
              <a:rPr lang="cs-CZ" i="1" dirty="0" err="1"/>
              <a:t>Wikiskripta</a:t>
            </a:r>
            <a:r>
              <a:rPr lang="cs-CZ" dirty="0"/>
              <a:t> [online]. [cit. 2014-11-25]. Dostupné z: </a:t>
            </a:r>
            <a:r>
              <a:rPr lang="cs-CZ" dirty="0" smtClean="0"/>
              <a:t>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www.wikiskripta.eu/index.php/Stopov%C3%A9_prvky</a:t>
            </a:r>
            <a:endParaRPr lang="cs-CZ" dirty="0" smtClean="0"/>
          </a:p>
          <a:p>
            <a:r>
              <a:rPr lang="cs-CZ" dirty="0" smtClean="0"/>
              <a:t>ÚZEI</a:t>
            </a:r>
            <a:r>
              <a:rPr lang="cs-CZ" dirty="0"/>
              <a:t>, VÚPP. </a:t>
            </a:r>
            <a:r>
              <a:rPr lang="cs-CZ" i="1" dirty="0"/>
              <a:t>Nutridatabaze.cz</a:t>
            </a:r>
            <a:r>
              <a:rPr lang="cs-CZ" dirty="0"/>
              <a:t> [online]. [cit. 2014-11-26]. Dostupné z: </a:t>
            </a:r>
            <a:r>
              <a:rPr lang="cs-CZ" dirty="0">
                <a:hlinkClick r:id="rId5"/>
              </a:rPr>
              <a:t>http://www.nutridatabaze.cz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/>
              <a:t>Seznam schválených a zamítnutých zdravotních tvrzení. MINISTERSTVO ZDRAVOTNICTVÍ ČESKÉ REPUBLIKY. </a:t>
            </a:r>
            <a:r>
              <a:rPr lang="cs-CZ" i="1" dirty="0"/>
              <a:t>Mzcr.cz</a:t>
            </a:r>
            <a:r>
              <a:rPr lang="cs-CZ" dirty="0"/>
              <a:t> [online]. 2013 [cit. 2014-11-26]. Dostupné z: </a:t>
            </a:r>
            <a:r>
              <a:rPr lang="cs-CZ" dirty="0">
                <a:hlinkClick r:id="rId6"/>
              </a:rPr>
              <a:t>http://www.mzcr.cz/dokumenty/seznam-schvalenych-a-zamitnutych-zdravotnich-tvrzeni_7579_2643_5.html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4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4. nejčastější prvek v zemské kůře</a:t>
            </a:r>
          </a:p>
          <a:p>
            <a:r>
              <a:rPr lang="cs-CZ" dirty="0" smtClean="0"/>
              <a:t>Cca 2-4 g </a:t>
            </a:r>
            <a:r>
              <a:rPr lang="cs-CZ" dirty="0" err="1" smtClean="0"/>
              <a:t>Fe</a:t>
            </a:r>
            <a:r>
              <a:rPr lang="cs-CZ" dirty="0" smtClean="0"/>
              <a:t> obsaženo v </a:t>
            </a:r>
            <a:r>
              <a:rPr lang="cs-CZ" dirty="0"/>
              <a:t>lidském </a:t>
            </a:r>
            <a:r>
              <a:rPr lang="cs-CZ" dirty="0" smtClean="0"/>
              <a:t>těle</a:t>
            </a:r>
          </a:p>
          <a:p>
            <a:pPr lvl="1"/>
            <a:r>
              <a:rPr lang="cs-CZ" dirty="0" smtClean="0"/>
              <a:t>Nejhojněji zastoupený stopový prvek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60 % vázáno na </a:t>
            </a:r>
            <a:r>
              <a:rPr lang="cs-CZ" b="1" dirty="0" smtClean="0">
                <a:solidFill>
                  <a:srgbClr val="B50F0B"/>
                </a:solidFill>
              </a:rPr>
              <a:t>hemoglobin</a:t>
            </a:r>
          </a:p>
          <a:p>
            <a:r>
              <a:rPr lang="cs-CZ" dirty="0" smtClean="0"/>
              <a:t>4 % v </a:t>
            </a:r>
            <a:r>
              <a:rPr lang="cs-CZ" b="1" dirty="0" smtClean="0">
                <a:solidFill>
                  <a:srgbClr val="B50F0B"/>
                </a:solidFill>
              </a:rPr>
              <a:t>myoglobinu</a:t>
            </a:r>
            <a:r>
              <a:rPr lang="cs-CZ" dirty="0" smtClean="0"/>
              <a:t> (ve svalech)</a:t>
            </a:r>
          </a:p>
          <a:p>
            <a:r>
              <a:rPr lang="cs-CZ" dirty="0" smtClean="0"/>
              <a:t>5-15 % vázáno na </a:t>
            </a:r>
            <a:r>
              <a:rPr lang="cs-CZ" b="1" dirty="0" smtClean="0">
                <a:solidFill>
                  <a:srgbClr val="B50F0B"/>
                </a:solidFill>
              </a:rPr>
              <a:t>enzymy</a:t>
            </a:r>
            <a:r>
              <a:rPr lang="cs-CZ" dirty="0" smtClean="0">
                <a:solidFill>
                  <a:srgbClr val="B50F0B"/>
                </a:solidFill>
              </a:rPr>
              <a:t> </a:t>
            </a:r>
            <a:r>
              <a:rPr lang="cs-CZ" dirty="0" smtClean="0"/>
              <a:t>(např. </a:t>
            </a:r>
            <a:r>
              <a:rPr lang="cs-CZ" dirty="0"/>
              <a:t>cytochromy</a:t>
            </a:r>
            <a:r>
              <a:rPr lang="cs-CZ" dirty="0" smtClean="0"/>
              <a:t>)</a:t>
            </a:r>
          </a:p>
          <a:p>
            <a:r>
              <a:rPr lang="cs-CZ" dirty="0" smtClean="0"/>
              <a:t>Zbytek (cca </a:t>
            </a:r>
            <a:r>
              <a:rPr lang="cs-CZ" dirty="0"/>
              <a:t>25 </a:t>
            </a:r>
            <a:r>
              <a:rPr lang="cs-CZ" dirty="0" smtClean="0"/>
              <a:t>%) </a:t>
            </a:r>
            <a:r>
              <a:rPr lang="cs-CZ" dirty="0"/>
              <a:t>vázáno </a:t>
            </a:r>
            <a:r>
              <a:rPr lang="cs-CZ" dirty="0" smtClean="0"/>
              <a:t>v neaktivní formě na </a:t>
            </a:r>
            <a:r>
              <a:rPr lang="cs-CZ" b="1" dirty="0">
                <a:solidFill>
                  <a:srgbClr val="B50F0B"/>
                </a:solidFill>
              </a:rPr>
              <a:t>feritin</a:t>
            </a:r>
            <a:r>
              <a:rPr lang="cs-CZ" dirty="0"/>
              <a:t> a </a:t>
            </a:r>
            <a:r>
              <a:rPr lang="cs-CZ" b="1" dirty="0" err="1">
                <a:solidFill>
                  <a:srgbClr val="B50F0B"/>
                </a:solidFill>
              </a:rPr>
              <a:t>hemosiderin</a:t>
            </a:r>
            <a:r>
              <a:rPr lang="cs-CZ" dirty="0">
                <a:solidFill>
                  <a:srgbClr val="B50F0B"/>
                </a:solidFill>
              </a:rPr>
              <a:t> </a:t>
            </a:r>
            <a:r>
              <a:rPr lang="cs-CZ" dirty="0"/>
              <a:t>(zásobní formy železa</a:t>
            </a:r>
            <a:r>
              <a:rPr lang="cs-CZ" dirty="0" smtClean="0"/>
              <a:t>) v játrech, slezině a kostní dřeni</a:t>
            </a:r>
          </a:p>
          <a:p>
            <a:r>
              <a:rPr lang="cs-CZ" dirty="0" smtClean="0"/>
              <a:t>Malé množství </a:t>
            </a:r>
            <a:r>
              <a:rPr lang="cs-CZ" dirty="0" err="1" smtClean="0"/>
              <a:t>Fe</a:t>
            </a:r>
            <a:r>
              <a:rPr lang="cs-CZ" dirty="0" smtClean="0"/>
              <a:t> vázané na transportní protein </a:t>
            </a:r>
            <a:r>
              <a:rPr lang="cs-CZ" b="1" dirty="0" smtClean="0">
                <a:solidFill>
                  <a:srgbClr val="B50F0B"/>
                </a:solidFill>
              </a:rPr>
              <a:t>transferin</a:t>
            </a:r>
            <a:endParaRPr lang="cs-CZ" b="1" dirty="0">
              <a:solidFill>
                <a:srgbClr val="B50F0B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H:\škola\Komunikace a edukace ve výživě\pedagogická praxe\fe-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85" y="223211"/>
            <a:ext cx="2886343" cy="216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Železo v lidském organismu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7484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Hlavní funkce – účast na transportu kyslíku v organismu a elektronů v dýchacím řetězci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02497"/>
              </p:ext>
            </p:extLst>
          </p:nvPr>
        </p:nvGraphicFramePr>
        <p:xfrm>
          <a:off x="656821" y="1609861"/>
          <a:ext cx="10844012" cy="383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003"/>
                <a:gridCol w="2711003"/>
                <a:gridCol w="2711003"/>
                <a:gridCol w="2711003"/>
              </a:tblGrid>
              <a:tr h="418159">
                <a:tc>
                  <a:txBody>
                    <a:bodyPr/>
                    <a:lstStyle/>
                    <a:p>
                      <a:r>
                        <a:rPr lang="cs-CZ" dirty="0" smtClean="0"/>
                        <a:t>Forma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Funkce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Protein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Množství v g</a:t>
                      </a:r>
                      <a:endParaRPr lang="cs-CZ" dirty="0"/>
                    </a:p>
                  </a:txBody>
                  <a:tcPr anchor="ctr"/>
                </a:tc>
              </a:tr>
              <a:tr h="418159">
                <a:tc rowSpan="4">
                  <a:txBody>
                    <a:bodyPr/>
                    <a:lstStyle/>
                    <a:p>
                      <a:r>
                        <a:rPr lang="cs-CZ" dirty="0" smtClean="0"/>
                        <a:t>Aktivní železo</a:t>
                      </a:r>
                      <a:endParaRPr lang="cs-CZ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cs-CZ" dirty="0" smtClean="0"/>
                        <a:t>Transport kyslíku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Hemoglobin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2,5-3,0</a:t>
                      </a:r>
                      <a:endParaRPr lang="cs-CZ" dirty="0"/>
                    </a:p>
                  </a:txBody>
                  <a:tcPr anchor="ctr"/>
                </a:tc>
              </a:tr>
              <a:tr h="41815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Myoglobin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0,3</a:t>
                      </a:r>
                      <a:endParaRPr lang="cs-CZ" dirty="0"/>
                    </a:p>
                  </a:txBody>
                  <a:tcPr anchor="ctr"/>
                </a:tc>
              </a:tr>
              <a:tr h="72175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Přenos elektronů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Cytochromy, </a:t>
                      </a:r>
                      <a:r>
                        <a:rPr lang="cs-CZ" dirty="0" err="1" smtClean="0"/>
                        <a:t>cytochromoxidáza</a:t>
                      </a:r>
                      <a:endParaRPr lang="cs-CZ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cs-CZ" dirty="0" smtClean="0"/>
                        <a:t>0,2</a:t>
                      </a:r>
                      <a:endParaRPr lang="cs-CZ" dirty="0"/>
                    </a:p>
                  </a:txBody>
                  <a:tcPr anchor="ctr"/>
                </a:tc>
              </a:tr>
              <a:tr h="72175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Rozklad peroxidu vodíku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Kataláza,</a:t>
                      </a:r>
                      <a:r>
                        <a:rPr lang="cs-CZ" baseline="0" dirty="0" smtClean="0"/>
                        <a:t> peroxidáza</a:t>
                      </a:r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721755"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Zásobní železo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Feritin, </a:t>
                      </a:r>
                      <a:r>
                        <a:rPr lang="cs-CZ" dirty="0" err="1" smtClean="0"/>
                        <a:t>hemosiderin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0,8-1,0</a:t>
                      </a:r>
                      <a:endParaRPr lang="cs-CZ" dirty="0"/>
                    </a:p>
                  </a:txBody>
                  <a:tcPr anchor="ctr"/>
                </a:tc>
              </a:tr>
              <a:tr h="418159"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Transportní železo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Transferin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0,003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Železo v lidském </a:t>
            </a:r>
            <a:r>
              <a:rPr lang="cs-CZ" dirty="0" smtClean="0"/>
              <a:t>organismu – metabolismus </a:t>
            </a:r>
            <a:r>
              <a:rPr lang="cs-CZ" dirty="0" err="1" smtClean="0"/>
              <a:t>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Fe</a:t>
            </a:r>
            <a:r>
              <a:rPr lang="cs-CZ" baseline="30000" dirty="0" smtClean="0">
                <a:solidFill>
                  <a:srgbClr val="0070C0"/>
                </a:solidFill>
              </a:rPr>
              <a:t>3+</a:t>
            </a:r>
            <a:r>
              <a:rPr lang="cs-CZ" dirty="0"/>
              <a:t> </a:t>
            </a:r>
            <a:r>
              <a:rPr lang="cs-CZ" dirty="0" smtClean="0"/>
              <a:t>přijaté potravou se redukuje na </a:t>
            </a:r>
            <a:r>
              <a:rPr lang="cs-CZ" dirty="0">
                <a:solidFill>
                  <a:srgbClr val="C00000"/>
                </a:solidFill>
              </a:rPr>
              <a:t>Fe</a:t>
            </a:r>
            <a:r>
              <a:rPr lang="cs-CZ" baseline="30000" dirty="0">
                <a:solidFill>
                  <a:srgbClr val="C00000"/>
                </a:solidFill>
              </a:rPr>
              <a:t>2+</a:t>
            </a:r>
            <a:r>
              <a:rPr lang="cs-CZ" dirty="0">
                <a:solidFill>
                  <a:srgbClr val="C00000"/>
                </a:solidFill>
              </a:rPr>
              <a:t> </a:t>
            </a:r>
            <a:r>
              <a:rPr lang="cs-CZ" dirty="0" smtClean="0"/>
              <a:t>pomocí </a:t>
            </a:r>
            <a:r>
              <a:rPr lang="cs-CZ" dirty="0" err="1" smtClean="0"/>
              <a:t>HCl</a:t>
            </a:r>
            <a:r>
              <a:rPr lang="cs-CZ" dirty="0" smtClean="0"/>
              <a:t> v žaludku </a:t>
            </a:r>
            <a:br>
              <a:rPr lang="cs-CZ" dirty="0" smtClean="0"/>
            </a:br>
            <a:r>
              <a:rPr lang="cs-CZ" dirty="0" smtClean="0"/>
              <a:t>(také vitamin C, kyselina citronová a mléčná)</a:t>
            </a:r>
          </a:p>
          <a:p>
            <a:r>
              <a:rPr lang="cs-CZ" dirty="0" smtClean="0"/>
              <a:t>Absorpce </a:t>
            </a:r>
            <a:r>
              <a:rPr lang="cs-CZ" dirty="0" smtClean="0">
                <a:solidFill>
                  <a:srgbClr val="C00000"/>
                </a:solidFill>
              </a:rPr>
              <a:t>Fe</a:t>
            </a:r>
            <a:r>
              <a:rPr lang="cs-CZ" baseline="30000" dirty="0" smtClean="0">
                <a:solidFill>
                  <a:srgbClr val="C00000"/>
                </a:solidFill>
              </a:rPr>
              <a:t>2</a:t>
            </a:r>
            <a:r>
              <a:rPr lang="cs-CZ" baseline="30000" dirty="0">
                <a:solidFill>
                  <a:srgbClr val="C00000"/>
                </a:solidFill>
              </a:rPr>
              <a:t>+</a:t>
            </a:r>
            <a:r>
              <a:rPr lang="cs-CZ" dirty="0"/>
              <a:t> aktivním transportem v </a:t>
            </a:r>
            <a:r>
              <a:rPr lang="cs-CZ" dirty="0" smtClean="0"/>
              <a:t>tenkém střevě (duodenum a </a:t>
            </a:r>
            <a:r>
              <a:rPr lang="cs-CZ" dirty="0"/>
              <a:t>horní </a:t>
            </a:r>
            <a:r>
              <a:rPr lang="cs-CZ" dirty="0" smtClean="0"/>
              <a:t>část jejuna)</a:t>
            </a:r>
          </a:p>
          <a:p>
            <a:r>
              <a:rPr lang="cs-CZ" dirty="0" smtClean="0"/>
              <a:t>Po absorpci železo </a:t>
            </a:r>
            <a:r>
              <a:rPr lang="cs-CZ" dirty="0"/>
              <a:t>opět oxidováno na </a:t>
            </a:r>
            <a:r>
              <a:rPr lang="cs-CZ" dirty="0" smtClean="0">
                <a:solidFill>
                  <a:srgbClr val="0070C0"/>
                </a:solidFill>
              </a:rPr>
              <a:t>Fe</a:t>
            </a:r>
            <a:r>
              <a:rPr lang="cs-CZ" baseline="30000" dirty="0" smtClean="0">
                <a:solidFill>
                  <a:srgbClr val="0070C0"/>
                </a:solidFill>
              </a:rPr>
              <a:t>3+</a:t>
            </a:r>
            <a:r>
              <a:rPr lang="cs-CZ" dirty="0"/>
              <a:t> </a:t>
            </a:r>
            <a:r>
              <a:rPr lang="cs-CZ" dirty="0" smtClean="0"/>
              <a:t>účinkem </a:t>
            </a:r>
            <a:r>
              <a:rPr lang="cs-CZ" dirty="0" err="1" smtClean="0"/>
              <a:t>ceruloplasminu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(= </a:t>
            </a:r>
            <a:r>
              <a:rPr lang="cs-CZ" dirty="0" err="1" smtClean="0"/>
              <a:t>ferooxidáza</a:t>
            </a:r>
            <a:r>
              <a:rPr lang="cs-CZ" dirty="0" smtClean="0"/>
              <a:t>) a vestavěno do transferinu</a:t>
            </a:r>
          </a:p>
          <a:p>
            <a:r>
              <a:rPr lang="cs-CZ" dirty="0" smtClean="0"/>
              <a:t>Na buňkách receptor pro transferin (čím víc je potřeba </a:t>
            </a:r>
            <a:r>
              <a:rPr lang="cs-CZ" dirty="0" err="1" smtClean="0"/>
              <a:t>Fe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tím víc receptorů) a </a:t>
            </a:r>
            <a:r>
              <a:rPr lang="cs-CZ" dirty="0"/>
              <a:t>znovu redukované </a:t>
            </a:r>
            <a:r>
              <a:rPr lang="cs-CZ" dirty="0">
                <a:solidFill>
                  <a:srgbClr val="C00000"/>
                </a:solidFill>
              </a:rPr>
              <a:t>Fe</a:t>
            </a:r>
            <a:r>
              <a:rPr lang="cs-CZ" baseline="30000" dirty="0">
                <a:solidFill>
                  <a:srgbClr val="C00000"/>
                </a:solidFill>
              </a:rPr>
              <a:t>2</a:t>
            </a:r>
            <a:r>
              <a:rPr lang="cs-CZ" baseline="30000" dirty="0" smtClean="0">
                <a:solidFill>
                  <a:srgbClr val="C00000"/>
                </a:solidFill>
              </a:rPr>
              <a:t>+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prostupuje membránou </a:t>
            </a:r>
            <a:br>
              <a:rPr lang="cs-CZ" dirty="0" smtClean="0"/>
            </a:br>
            <a:r>
              <a:rPr lang="cs-CZ" dirty="0" smtClean="0"/>
              <a:t>do buněk cílových tkání, kde se zabuduje do hemu nebo uloží </a:t>
            </a:r>
            <a:br>
              <a:rPr lang="cs-CZ" dirty="0" smtClean="0"/>
            </a:br>
            <a:r>
              <a:rPr lang="cs-CZ" dirty="0" smtClean="0"/>
              <a:t>do zásoby ve formě feritinu</a:t>
            </a:r>
            <a:endParaRPr lang="cs-CZ" dirty="0"/>
          </a:p>
        </p:txBody>
      </p:sp>
      <p:pic>
        <p:nvPicPr>
          <p:cNvPr id="3075" name="Picture 3" descr="H:\škola\Komunikace a edukace ve výživě\pedagogická praxe\Iron_Man_in_fi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369" y="3837904"/>
            <a:ext cx="2039631" cy="30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:\škola\Komunikace a edukace ve výživě\pedagogická praxe\800px-Distribuce_železa_v_organis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9" y="282040"/>
            <a:ext cx="10805486" cy="63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Prostup </a:t>
            </a:r>
            <a:r>
              <a:rPr lang="cs-CZ" dirty="0" err="1" smtClean="0"/>
              <a:t>Fe</a:t>
            </a:r>
            <a:r>
              <a:rPr lang="cs-CZ" dirty="0" smtClean="0"/>
              <a:t> přes buňky střevní sliznice je řízen </a:t>
            </a:r>
            <a:r>
              <a:rPr lang="cs-CZ" dirty="0" err="1" smtClean="0"/>
              <a:t>feroportinem</a:t>
            </a:r>
            <a:r>
              <a:rPr lang="cs-CZ" dirty="0" smtClean="0"/>
              <a:t>, na nějž se může navázat </a:t>
            </a:r>
            <a:r>
              <a:rPr lang="cs-CZ" b="1" dirty="0" err="1" smtClean="0">
                <a:solidFill>
                  <a:srgbClr val="C00000"/>
                </a:solidFill>
              </a:rPr>
              <a:t>hepcidin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(hormon </a:t>
            </a:r>
            <a:r>
              <a:rPr lang="cs-CZ" dirty="0" smtClean="0"/>
              <a:t>syntetizovaný v játrech) =&gt; zablokuje vstřebání </a:t>
            </a:r>
            <a:r>
              <a:rPr lang="cs-CZ" dirty="0" err="1" smtClean="0"/>
              <a:t>Fe</a:t>
            </a:r>
            <a:r>
              <a:rPr lang="cs-CZ" dirty="0" smtClean="0"/>
              <a:t> do krve</a:t>
            </a:r>
          </a:p>
          <a:p>
            <a:r>
              <a:rPr lang="es-ES" dirty="0"/>
              <a:t>Mutace genu pro hepcidin vedou k </a:t>
            </a:r>
            <a:r>
              <a:rPr lang="cs-CZ" dirty="0" smtClean="0"/>
              <a:t>onemocnění </a:t>
            </a:r>
            <a:r>
              <a:rPr lang="es-ES" b="1" dirty="0" smtClean="0">
                <a:solidFill>
                  <a:srgbClr val="C00000"/>
                </a:solidFill>
              </a:rPr>
              <a:t>hemochromatóz</a:t>
            </a:r>
            <a:r>
              <a:rPr lang="cs-CZ" b="1" dirty="0" smtClean="0">
                <a:solidFill>
                  <a:srgbClr val="C00000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(typ 2B)</a:t>
            </a:r>
          </a:p>
          <a:p>
            <a:pPr lvl="1"/>
            <a:r>
              <a:rPr lang="cs-CZ" dirty="0" smtClean="0"/>
              <a:t>Dědičné onemocnění, více typů i mechanismů</a:t>
            </a:r>
          </a:p>
          <a:p>
            <a:pPr lvl="1"/>
            <a:r>
              <a:rPr lang="cs-CZ" dirty="0" smtClean="0"/>
              <a:t>Nedostatečná tvorba </a:t>
            </a:r>
            <a:r>
              <a:rPr lang="cs-CZ" dirty="0" err="1" smtClean="0"/>
              <a:t>hepcidinu</a:t>
            </a:r>
            <a:r>
              <a:rPr lang="cs-CZ" dirty="0" smtClean="0"/>
              <a:t> =&gt; nadměrné vstřebávání </a:t>
            </a:r>
            <a:r>
              <a:rPr lang="cs-CZ" dirty="0" err="1" smtClean="0"/>
              <a:t>Fe</a:t>
            </a:r>
            <a:endParaRPr lang="cs-CZ" dirty="0" smtClean="0"/>
          </a:p>
          <a:p>
            <a:pPr lvl="1"/>
            <a:r>
              <a:rPr lang="cs-CZ" dirty="0" err="1" smtClean="0"/>
              <a:t>Fe</a:t>
            </a:r>
            <a:r>
              <a:rPr lang="cs-CZ" dirty="0" smtClean="0"/>
              <a:t> se hromadí v orgánech (játra, pankreas, gonády, klouby, srdce…), bronzové zbarvení kůže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06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1994</TotalTime>
  <Words>2665</Words>
  <Application>Microsoft Office PowerPoint</Application>
  <PresentationFormat>Širokoúhlá obrazovka</PresentationFormat>
  <Paragraphs>544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Calibri</vt:lpstr>
      <vt:lpstr>Tw Cen MT</vt:lpstr>
      <vt:lpstr>Došky</vt:lpstr>
      <vt:lpstr>Stopové prvky železo, zinek, měď</vt:lpstr>
      <vt:lpstr>Prezentace aplikace PowerPoint</vt:lpstr>
      <vt:lpstr>Stopové prvky</vt:lpstr>
      <vt:lpstr>ŽELEZO</vt:lpstr>
      <vt:lpstr>ŽELEZO</vt:lpstr>
      <vt:lpstr>Železo v lidském organismu</vt:lpstr>
      <vt:lpstr>Železo v lidském organismu – metabolismus Fe</vt:lpstr>
      <vt:lpstr>Prezentace aplikace PowerPoint</vt:lpstr>
      <vt:lpstr>Prezentace aplikace PowerPoint</vt:lpstr>
      <vt:lpstr>Prezentace aplikace PowerPoint</vt:lpstr>
      <vt:lpstr>Doporučení a zdroje železa v potravinách</vt:lpstr>
      <vt:lpstr>Hemové železo</vt:lpstr>
      <vt:lpstr>Nehemové železo</vt:lpstr>
      <vt:lpstr>Vstřebávání železa</vt:lpstr>
      <vt:lpstr>Faktory zvyšující absorpci železa</vt:lpstr>
      <vt:lpstr>Faktory snižující absorpci železa</vt:lpstr>
      <vt:lpstr>Pepek námořník</vt:lpstr>
      <vt:lpstr>Jak je to se špenátem, Pepku?</vt:lpstr>
      <vt:lpstr>Nedostatek železa (sideropenie)</vt:lpstr>
      <vt:lpstr>Rozvoj sideropenické anémie</vt:lpstr>
      <vt:lpstr>Nadbytek železa</vt:lpstr>
      <vt:lpstr>Zdravotní a výživová tvrzení - ŽELEZO</vt:lpstr>
      <vt:lpstr>Prezentace aplikace PowerPoint</vt:lpstr>
      <vt:lpstr>ZINEK</vt:lpstr>
      <vt:lpstr>Zinek</vt:lpstr>
      <vt:lpstr>Funkce zinku v organismu</vt:lpstr>
      <vt:lpstr>Metabolismus zinku</vt:lpstr>
      <vt:lpstr>Doporučení a zdroje zinku v potravinách </vt:lpstr>
      <vt:lpstr>Zinek v potravinách</vt:lpstr>
      <vt:lpstr>Příklady zinku v potravinách</vt:lpstr>
      <vt:lpstr>Nedostatek zinku</vt:lpstr>
      <vt:lpstr>Prezentace aplikace PowerPoint</vt:lpstr>
      <vt:lpstr>Nadbytek zinku - otravy</vt:lpstr>
      <vt:lpstr>Zdravotní a výživová tvrzení - ZINEK</vt:lpstr>
      <vt:lpstr>Prezentace aplikace PowerPoint</vt:lpstr>
      <vt:lpstr>MĚĎ</vt:lpstr>
      <vt:lpstr>Měď a její funkce v organismu</vt:lpstr>
      <vt:lpstr>Metabolismus mědi</vt:lpstr>
      <vt:lpstr>Doporučení a zdroje mědi v potravinách </vt:lpstr>
      <vt:lpstr>Měď v potravinách</vt:lpstr>
      <vt:lpstr>Nedostatek mědi</vt:lpstr>
      <vt:lpstr>Nadbytek mědi</vt:lpstr>
      <vt:lpstr>Zdravotní a výživová tvrzení - MĚĎ</vt:lpstr>
      <vt:lpstr>Opakování</vt:lpstr>
      <vt:lpstr>Shrnutí</vt:lpstr>
      <vt:lpstr>Doporučené dávky do parenterální a enterální výživy</vt:lpstr>
      <vt:lpstr>Děkuji za pozornost</vt:lpstr>
      <vt:lpstr>Zdroje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Ellen Klímová</dc:creator>
  <cp:lastModifiedBy>Halina Matějová</cp:lastModifiedBy>
  <cp:revision>100</cp:revision>
  <dcterms:created xsi:type="dcterms:W3CDTF">2014-11-18T09:43:42Z</dcterms:created>
  <dcterms:modified xsi:type="dcterms:W3CDTF">2014-12-30T14:45:19Z</dcterms:modified>
</cp:coreProperties>
</file>