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49"/>
  </p:notesMasterIdLst>
  <p:sldIdLst>
    <p:sldId id="266" r:id="rId3"/>
    <p:sldId id="269" r:id="rId4"/>
    <p:sldId id="270" r:id="rId5"/>
    <p:sldId id="257" r:id="rId6"/>
    <p:sldId id="258" r:id="rId7"/>
    <p:sldId id="262" r:id="rId8"/>
    <p:sldId id="267" r:id="rId9"/>
    <p:sldId id="272" r:id="rId10"/>
    <p:sldId id="271" r:id="rId11"/>
    <p:sldId id="268" r:id="rId12"/>
    <p:sldId id="263" r:id="rId13"/>
    <p:sldId id="264" r:id="rId14"/>
    <p:sldId id="259" r:id="rId15"/>
    <p:sldId id="261" r:id="rId16"/>
    <p:sldId id="26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BAE18F"/>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30" d="100"/>
          <a:sy n="130" d="100"/>
        </p:scale>
        <p:origin x="-156" y="1554"/>
      </p:cViewPr>
      <p:guideLst>
        <p:guide orient="horz" pos="3158"/>
        <p:guide pos="256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image" Target="../media/image54.wmf"/><Relationship Id="rId7" Type="http://schemas.openxmlformats.org/officeDocument/2006/relationships/image" Target="../media/image58.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55ADBB-E233-4708-8AF0-6898721049EF}" type="datetimeFigureOut">
              <a:rPr lang="cs-CZ" smtClean="0"/>
              <a:pPr/>
              <a:t>11.9.2014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60E00A-DC81-4D4F-9BF7-C4CF18613DA5}"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3643" y="8684899"/>
            <a:ext cx="2972724" cy="457639"/>
          </a:xfrm>
          <a:prstGeom prst="rect">
            <a:avLst/>
          </a:prstGeom>
          <a:noFill/>
          <a:ln w="9525">
            <a:noFill/>
            <a:miter lim="800000"/>
            <a:headEnd/>
            <a:tailEnd/>
          </a:ln>
        </p:spPr>
        <p:txBody>
          <a:bodyPr anchor="b"/>
          <a:lstStyle/>
          <a:p>
            <a:pPr algn="r" fontAlgn="base">
              <a:spcBef>
                <a:spcPct val="0"/>
              </a:spcBef>
              <a:spcAft>
                <a:spcPct val="0"/>
              </a:spcAft>
            </a:pPr>
            <a:fld id="{03E3EAEC-F043-41EE-8002-7FD6BC5AB032}" type="slidenum">
              <a:rPr lang="cs-CZ" sz="1200">
                <a:solidFill>
                  <a:prstClr val="black"/>
                </a:solidFill>
                <a:latin typeface="Arial" charset="0"/>
                <a:cs typeface="Arial" charset="0"/>
              </a:rPr>
              <a:pPr algn="r" fontAlgn="base">
                <a:spcBef>
                  <a:spcPct val="0"/>
                </a:spcBef>
                <a:spcAft>
                  <a:spcPct val="0"/>
                </a:spcAft>
              </a:pPr>
              <a:t>4</a:t>
            </a:fld>
            <a:endParaRPr lang="cs-CZ" sz="1200">
              <a:solidFill>
                <a:prstClr val="black"/>
              </a:solidFill>
              <a:latin typeface="Arial" charset="0"/>
              <a:cs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44588" y="685800"/>
            <a:ext cx="4572000" cy="3429000"/>
          </a:xfrm>
          <a:ln/>
        </p:spPr>
      </p:sp>
      <p:sp>
        <p:nvSpPr>
          <p:cNvPr id="389123"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44588" y="685800"/>
            <a:ext cx="4572000" cy="3429000"/>
          </a:xfrm>
          <a:ln/>
        </p:spPr>
      </p:sp>
      <p:sp>
        <p:nvSpPr>
          <p:cNvPr id="389123"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44588" y="685800"/>
            <a:ext cx="4572000" cy="3429000"/>
          </a:xfrm>
          <a:ln/>
        </p:spPr>
      </p:sp>
      <p:sp>
        <p:nvSpPr>
          <p:cNvPr id="389123"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1144588" y="685800"/>
            <a:ext cx="4572000" cy="3429000"/>
          </a:xfrm>
          <a:ln/>
        </p:spPr>
      </p:sp>
      <p:sp>
        <p:nvSpPr>
          <p:cNvPr id="389123"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Rot="1" noChangeAspect="1" noChangeArrowheads="1" noTextEdit="1"/>
          </p:cNvSpPr>
          <p:nvPr>
            <p:ph type="sldImg"/>
          </p:nvPr>
        </p:nvSpPr>
        <p:spPr>
          <a:xfrm>
            <a:off x="1144588" y="685800"/>
            <a:ext cx="4572000" cy="3429000"/>
          </a:xfrm>
          <a:ln/>
        </p:spPr>
      </p:sp>
      <p:sp>
        <p:nvSpPr>
          <p:cNvPr id="390147"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1144588" y="685800"/>
            <a:ext cx="4572000" cy="3429000"/>
          </a:xfrm>
          <a:ln/>
        </p:spPr>
      </p:sp>
      <p:sp>
        <p:nvSpPr>
          <p:cNvPr id="391171" name="Rectangle 3"/>
          <p:cNvSpPr>
            <a:spLocks noGrp="1" noChangeArrowheads="1"/>
          </p:cNvSpPr>
          <p:nvPr>
            <p:ph type="body" idx="1"/>
          </p:nvPr>
        </p:nvSpPr>
        <p:spPr>
          <a:xfrm>
            <a:off x="915816" y="4342450"/>
            <a:ext cx="5026369" cy="4115824"/>
          </a:xfrm>
          <a:noFill/>
          <a:ln/>
        </p:spPr>
        <p:txBody>
          <a:bodyPr/>
          <a:lstStyle/>
          <a:p>
            <a:pPr eaLnBrk="1" hangingPunct="1"/>
            <a:endParaRPr lang="cs-CZ"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p:spPr>
        <p:txBody>
          <a:bodyPr/>
          <a:lstStyle/>
          <a:p>
            <a:pPr eaLnBrk="1" hangingPunct="1"/>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4" name="Obdélník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Obdélník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Obdélník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Obdélník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Obdélník 9"/>
          <p:cNvSpPr>
            <a:spLocks noChangeArrowheads="1"/>
          </p:cNvSpPr>
          <p:nvPr/>
        </p:nvSpPr>
        <p:spPr bwMode="auto">
          <a:xfrm>
            <a:off x="146050" y="6391275"/>
            <a:ext cx="8832850" cy="466725"/>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charset="0"/>
            </a:endParaRPr>
          </a:p>
        </p:txBody>
      </p:sp>
      <p:sp>
        <p:nvSpPr>
          <p:cNvPr id="11" name="Přímá spojovací čára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Obdélník 11"/>
          <p:cNvSpPr>
            <a:spLocks noChangeArrowheads="1"/>
          </p:cNvSpPr>
          <p:nvPr/>
        </p:nvSpPr>
        <p:spPr bwMode="auto">
          <a:xfrm>
            <a:off x="152400" y="152400"/>
            <a:ext cx="8832850" cy="67056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Elipsa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5"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cs-CZ" smtClean="0"/>
              <a:t>Klepnutím lze upravit styl předlohy podnadpisů.</a:t>
            </a:r>
            <a:endParaRPr lang="en-US"/>
          </a:p>
        </p:txBody>
      </p:sp>
      <p:sp>
        <p:nvSpPr>
          <p:cNvPr id="8" name="Nadpis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cs-CZ" smtClean="0"/>
              <a:t>Klepnutím lze upravit styl předlohy nadpisů.</a:t>
            </a:r>
            <a:endParaRPr lang="en-US"/>
          </a:p>
        </p:txBody>
      </p:sp>
      <p:sp>
        <p:nvSpPr>
          <p:cNvPr id="16" name="Zástupný symbol pro datum 27"/>
          <p:cNvSpPr>
            <a:spLocks noGrp="1"/>
          </p:cNvSpPr>
          <p:nvPr>
            <p:ph type="dt" sz="half" idx="10"/>
          </p:nvPr>
        </p:nvSpPr>
        <p:spPr/>
        <p:txBody>
          <a:bodyPr/>
          <a:lstStyle>
            <a:lvl1pPr>
              <a:defRPr/>
            </a:lvl1pPr>
          </a:lstStyle>
          <a:p>
            <a:pPr>
              <a:defRPr/>
            </a:pPr>
            <a:fld id="{3817EFF7-F409-406D-9988-9DD1E82AACA1}" type="datetime1">
              <a:rPr lang="cs-CZ"/>
              <a:pPr>
                <a:defRPr/>
              </a:pPr>
              <a:t>11.9.2014</a:t>
            </a:fld>
            <a:endParaRPr lang="cs-CZ"/>
          </a:p>
        </p:txBody>
      </p:sp>
      <p:sp>
        <p:nvSpPr>
          <p:cNvPr id="17" name="Zástupný symbol pro zápatí 16"/>
          <p:cNvSpPr>
            <a:spLocks noGrp="1"/>
          </p:cNvSpPr>
          <p:nvPr>
            <p:ph type="ftr" sz="quarter" idx="11"/>
          </p:nvPr>
        </p:nvSpPr>
        <p:spPr>
          <a:xfrm>
            <a:off x="774700" y="6410325"/>
            <a:ext cx="3581400" cy="366713"/>
          </a:xfrm>
        </p:spPr>
        <p:txBody>
          <a:bodyPr/>
          <a:lstStyle>
            <a:lvl1pPr>
              <a:defRPr sz="900">
                <a:latin typeface="Arial" pitchFamily="34" charset="0"/>
              </a:defRPr>
            </a:lvl1pPr>
          </a:lstStyle>
          <a:p>
            <a:pPr>
              <a:defRPr/>
            </a:pPr>
            <a:r>
              <a:rPr lang="cs-CZ"/>
              <a:t>Vytvořil Institut biostatistiky a analýz, Masarykova univerzita </a:t>
            </a:r>
            <a:br>
              <a:rPr lang="cs-CZ"/>
            </a:br>
            <a:r>
              <a:rPr lang="cs-CZ" i="1"/>
              <a:t>J. Jarkovský, L. Dušek</a:t>
            </a:r>
          </a:p>
        </p:txBody>
      </p:sp>
      <p:sp>
        <p:nvSpPr>
          <p:cNvPr id="18" name="Zástupný symbol pro číslo snímku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8909E36-DE54-48DC-9112-BA9D9532E348}" type="slidenum">
              <a:rPr lang="cs-CZ">
                <a:solidFill>
                  <a:srgbClr val="8CADAE">
                    <a:shade val="75000"/>
                  </a:srgbClr>
                </a:solidFill>
              </a:rPr>
              <a:pPr>
                <a:defRPr/>
              </a:pPr>
              <a:t>‹#›</a:t>
            </a:fld>
            <a:endParaRPr lang="cs-CZ">
              <a:solidFill>
                <a:srgbClr val="8CADAE">
                  <a:shade val="75000"/>
                </a:srgb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pPr>
              <a:defRPr/>
            </a:pPr>
            <a:fld id="{76DD9F46-AA44-4641-84CC-7449012ECB98}" type="datetime1">
              <a:rPr lang="cs-CZ"/>
              <a:pPr>
                <a:defRPr/>
              </a:pPr>
              <a:t>11.9.2014</a:t>
            </a:fld>
            <a:endParaRPr lang="cs-CZ"/>
          </a:p>
        </p:txBody>
      </p:sp>
      <p:sp>
        <p:nvSpPr>
          <p:cNvPr id="4" name="Zástupný symbol pro zápatí 3"/>
          <p:cNvSpPr>
            <a:spLocks noGrp="1"/>
          </p:cNvSpPr>
          <p:nvPr>
            <p:ph type="ftr" sz="quarter" idx="11"/>
          </p:nvPr>
        </p:nvSpPr>
        <p:spPr/>
        <p:txBody>
          <a:bodyPr/>
          <a:lstStyle>
            <a:lvl1pPr>
              <a:defRPr>
                <a:latin typeface="Arial" pitchFamily="34" charset="0"/>
              </a:defRPr>
            </a:lvl1pPr>
          </a:lstStyle>
          <a:p>
            <a:pPr>
              <a:defRPr/>
            </a:pPr>
            <a:r>
              <a:rPr lang="cs-CZ" dirty="0" smtClean="0"/>
              <a:t>Vytvořil Institut biostatistiky a analýz, Masarykova univerzita</a:t>
            </a:r>
          </a:p>
          <a:p>
            <a:pPr>
              <a:defRPr/>
            </a:pPr>
            <a:r>
              <a:rPr lang="cs-CZ" dirty="0" smtClean="0"/>
              <a:t>M. Cvanová</a:t>
            </a:r>
          </a:p>
          <a:p>
            <a:pPr>
              <a:defRPr/>
            </a:pPr>
            <a:endParaRPr lang="cs-CZ" dirty="0"/>
          </a:p>
        </p:txBody>
      </p:sp>
      <p:sp>
        <p:nvSpPr>
          <p:cNvPr id="5" name="Zástupný symbol pro číslo snímku 4"/>
          <p:cNvSpPr>
            <a:spLocks noGrp="1"/>
          </p:cNvSpPr>
          <p:nvPr>
            <p:ph type="sldNum" sz="quarter" idx="12"/>
          </p:nvPr>
        </p:nvSpPr>
        <p:spPr/>
        <p:txBody>
          <a:bodyPr/>
          <a:lstStyle>
            <a:lvl1pPr>
              <a:defRPr/>
            </a:lvl1pPr>
          </a:lstStyle>
          <a:p>
            <a:pPr>
              <a:defRPr/>
            </a:pPr>
            <a:fld id="{081B5B89-89BE-4201-89A5-6309C02D6DAF}"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pPr>
              <a:defRPr/>
            </a:pPr>
            <a:fld id="{9AAE05B9-9A1F-4F28-82A0-17BA94675E07}" type="datetime1">
              <a:rPr lang="cs-CZ"/>
              <a:pPr>
                <a:defRPr/>
              </a:pPr>
              <a:t>11.9.2014</a:t>
            </a:fld>
            <a:endParaRPr lang="cs-CZ"/>
          </a:p>
        </p:txBody>
      </p:sp>
      <p:sp>
        <p:nvSpPr>
          <p:cNvPr id="6" name="Zástupný symbol pro zápatí 5"/>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7" name="Zástupný symbol pro číslo snímku 6"/>
          <p:cNvSpPr>
            <a:spLocks noGrp="1"/>
          </p:cNvSpPr>
          <p:nvPr>
            <p:ph type="sldNum" sz="quarter" idx="12"/>
          </p:nvPr>
        </p:nvSpPr>
        <p:spPr/>
        <p:txBody>
          <a:bodyPr/>
          <a:lstStyle>
            <a:lvl1pPr>
              <a:defRPr/>
            </a:lvl1pPr>
          </a:lstStyle>
          <a:p>
            <a:pPr>
              <a:defRPr/>
            </a:pPr>
            <a:fld id="{8D0763BF-394C-4444-BA73-757A959D78D4}"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pPr>
              <a:defRPr/>
            </a:pPr>
            <a:fld id="{D59D4FDD-718C-467D-9D9D-7980392FE2DD}" type="datetime1">
              <a:rPr lang="cs-CZ"/>
              <a:pPr>
                <a:defRPr/>
              </a:pPr>
              <a:t>11.9.2014</a:t>
            </a:fld>
            <a:endParaRPr lang="cs-CZ"/>
          </a:p>
        </p:txBody>
      </p:sp>
      <p:sp>
        <p:nvSpPr>
          <p:cNvPr id="6" name="Zástupný symbol pro zápatí 5"/>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7" name="Zástupný symbol pro číslo snímku 6"/>
          <p:cNvSpPr>
            <a:spLocks noGrp="1"/>
          </p:cNvSpPr>
          <p:nvPr>
            <p:ph type="sldNum" sz="quarter" idx="12"/>
          </p:nvPr>
        </p:nvSpPr>
        <p:spPr/>
        <p:txBody>
          <a:bodyPr/>
          <a:lstStyle>
            <a:lvl1pPr>
              <a:defRPr/>
            </a:lvl1pPr>
          </a:lstStyle>
          <a:p>
            <a:pPr>
              <a:defRPr/>
            </a:pPr>
            <a:fld id="{1C4ED308-BDA4-4104-82A0-01B4EF8F6DD2}"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8870661-1936-40AA-B564-6F074F74A6BF}"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996BD44-637C-4CD7-87EC-1A633E97A429}"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02425" y="228600"/>
            <a:ext cx="2133600" cy="5894388"/>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301625" y="228600"/>
            <a:ext cx="6248400" cy="5894388"/>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F5AEC4EC-C01A-49B3-BD7F-40D39E8906AA}"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0F1B2D5-1C9D-4622-AF85-CEBAD7049554}"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Pouze nadpis">
    <p:spTree>
      <p:nvGrpSpPr>
        <p:cNvPr id="1" name=""/>
        <p:cNvGrpSpPr/>
        <p:nvPr/>
      </p:nvGrpSpPr>
      <p:grpSpPr>
        <a:xfrm>
          <a:off x="0" y="0"/>
          <a:ext cx="0" cy="0"/>
          <a:chOff x="0" y="0"/>
          <a:chExt cx="0" cy="0"/>
        </a:xfrm>
      </p:grpSpPr>
      <p:sp>
        <p:nvSpPr>
          <p:cNvPr id="3" name="Obdélník 2"/>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4" name="Obdélník 3"/>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5" name="Obdélník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Obdélník 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Obdélník 6"/>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charset="0"/>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9" name="Přímá spojovací čára 8"/>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0" name="Elipsa 9"/>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Elipsa 10"/>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2" name="Picture 16" descr="logo-IBA"/>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6381750"/>
            <a:ext cx="503237" cy="476250"/>
          </a:xfrm>
          <a:prstGeom prst="rect">
            <a:avLst/>
          </a:prstGeom>
          <a:noFill/>
          <a:ln w="9525">
            <a:noFill/>
            <a:miter lim="800000"/>
            <a:headEnd/>
            <a:tailEnd/>
          </a:ln>
        </p:spPr>
      </p:pic>
      <p:sp>
        <p:nvSpPr>
          <p:cNvPr id="2" name="Nadpis 1"/>
          <p:cNvSpPr>
            <a:spLocks noGrp="1"/>
          </p:cNvSpPr>
          <p:nvPr>
            <p:ph type="title"/>
          </p:nvPr>
        </p:nvSpPr>
        <p:spPr/>
        <p:txBody>
          <a:bodyPr/>
          <a:lstStyle/>
          <a:p>
            <a:r>
              <a:rPr lang="cs-CZ" smtClean="0"/>
              <a:t>Klepnutím lze upravit styl předlohy nadpisů.</a:t>
            </a:r>
            <a:endParaRPr lang="en-US"/>
          </a:p>
        </p:txBody>
      </p:sp>
      <p:sp>
        <p:nvSpPr>
          <p:cNvPr id="13" name="Zástupný symbol pro datum 2"/>
          <p:cNvSpPr>
            <a:spLocks noGrp="1"/>
          </p:cNvSpPr>
          <p:nvPr>
            <p:ph type="dt" sz="half" idx="10"/>
          </p:nvPr>
        </p:nvSpPr>
        <p:spPr/>
        <p:txBody>
          <a:bodyPr/>
          <a:lstStyle>
            <a:lvl1pPr>
              <a:defRPr/>
            </a:lvl1pPr>
          </a:lstStyle>
          <a:p>
            <a:pPr>
              <a:defRPr/>
            </a:pPr>
            <a:fld id="{9E0E92D3-0E1E-465A-99A4-DFDA32EA948C}" type="datetime1">
              <a:rPr lang="cs-CZ"/>
              <a:pPr>
                <a:defRPr/>
              </a:pPr>
              <a:t>11.9.2014</a:t>
            </a:fld>
            <a:endParaRPr lang="cs-CZ"/>
          </a:p>
        </p:txBody>
      </p:sp>
      <p:sp>
        <p:nvSpPr>
          <p:cNvPr id="14" name="Zástupný symbol pro zápatí 3"/>
          <p:cNvSpPr>
            <a:spLocks noGrp="1"/>
          </p:cNvSpPr>
          <p:nvPr>
            <p:ph type="ftr" sz="quarter" idx="11"/>
          </p:nvPr>
        </p:nvSpPr>
        <p:spPr>
          <a:xfrm>
            <a:off x="827088" y="6410325"/>
            <a:ext cx="3581400" cy="366713"/>
          </a:xfrm>
        </p:spPr>
        <p:txBody>
          <a:bodyPr/>
          <a:lstStyle>
            <a:lvl1pPr>
              <a:defRPr i="1">
                <a:latin typeface="Arial" pitchFamily="34" charset="0"/>
              </a:defRPr>
            </a:lvl1pPr>
          </a:lstStyle>
          <a:p>
            <a:pPr>
              <a:defRPr/>
            </a:pPr>
            <a:r>
              <a:rPr lang="cs-CZ"/>
              <a:t>Vytvořil Institut biostatistiky a analýz, Masarykova univerzita </a:t>
            </a:r>
            <a:br>
              <a:rPr lang="cs-CZ"/>
            </a:br>
            <a:r>
              <a:rPr lang="cs-CZ"/>
              <a:t>J. Jarkovský, L. Dušek</a:t>
            </a:r>
          </a:p>
          <a:p>
            <a:pPr>
              <a:defRPr/>
            </a:pPr>
            <a:endParaRPr lang="cs-CZ"/>
          </a:p>
        </p:txBody>
      </p:sp>
      <p:sp>
        <p:nvSpPr>
          <p:cNvPr id="15" name="Zástupný symbol pro číslo snímku 4"/>
          <p:cNvSpPr>
            <a:spLocks noGrp="1"/>
          </p:cNvSpPr>
          <p:nvPr>
            <p:ph type="sldNum" sz="quarter" idx="12"/>
          </p:nvPr>
        </p:nvSpPr>
        <p:spPr>
          <a:xfrm>
            <a:off x="4343400" y="1036638"/>
            <a:ext cx="457200" cy="441325"/>
          </a:xfrm>
        </p:spPr>
        <p:txBody>
          <a:bodyPr/>
          <a:lstStyle>
            <a:lvl1pPr>
              <a:defRPr/>
            </a:lvl1pPr>
          </a:lstStyle>
          <a:p>
            <a:pPr>
              <a:defRPr/>
            </a:pPr>
            <a:fld id="{04FFC378-142C-4034-ABC8-30FC9065185F}" type="slidenum">
              <a:rPr lang="cs-CZ">
                <a:solidFill>
                  <a:srgbClr val="8CADAE">
                    <a:shade val="75000"/>
                  </a:srgbClr>
                </a:solidFill>
              </a:rPr>
              <a:pPr>
                <a:defRPr/>
              </a:pPr>
              <a:t>‹#›</a:t>
            </a:fld>
            <a:endParaRPr lang="cs-CZ">
              <a:solidFill>
                <a:srgbClr val="8CADAE">
                  <a:shade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5" name="Přímá spojovací čára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6" name="Obdélník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7" name="Obdélník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8" name="Obdélník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Obdélník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1" name="Obdélník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Obdélník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3" name="Elipsa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4" name="Elipsa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Obdélník 14"/>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charset="0"/>
            </a:endParaRPr>
          </a:p>
        </p:txBody>
      </p:sp>
      <p:pic>
        <p:nvPicPr>
          <p:cNvPr id="16" name="Picture 20" descr="logo-IBA"/>
          <p:cNvPicPr>
            <a:picLocks noChangeAspect="1" noChangeArrowheads="1"/>
          </p:cNvPicPr>
          <p:nvPr userDrawn="1"/>
        </p:nvPicPr>
        <p:blipFill>
          <a:blip r:embed="rId2" cstate="print"/>
          <a:srcRect/>
          <a:stretch>
            <a:fillRect/>
          </a:stretch>
        </p:blipFill>
        <p:spPr bwMode="auto">
          <a:xfrm>
            <a:off x="4170363" y="6453188"/>
            <a:ext cx="360362" cy="341312"/>
          </a:xfrm>
          <a:prstGeom prst="rect">
            <a:avLst/>
          </a:prstGeom>
          <a:noFill/>
          <a:ln w="9525">
            <a:noFill/>
            <a:miter lim="800000"/>
            <a:headEnd/>
            <a:tailEnd/>
          </a:ln>
        </p:spPr>
      </p:pic>
      <p:pic>
        <p:nvPicPr>
          <p:cNvPr id="17" name="Picture 21" descr="logomuni"/>
          <p:cNvPicPr>
            <a:picLocks noChangeAspect="1" noChangeArrowheads="1"/>
          </p:cNvPicPr>
          <p:nvPr userDrawn="1"/>
        </p:nvPicPr>
        <p:blipFill>
          <a:blip r:embed="rId3" cstate="print"/>
          <a:srcRect/>
          <a:stretch>
            <a:fillRect/>
          </a:stretch>
        </p:blipFill>
        <p:spPr bwMode="auto">
          <a:xfrm>
            <a:off x="4603750" y="6408738"/>
            <a:ext cx="400050" cy="404812"/>
          </a:xfrm>
          <a:prstGeom prst="rect">
            <a:avLst/>
          </a:prstGeom>
          <a:noFill/>
          <a:ln w="9525">
            <a:noFill/>
            <a:miter lim="800000"/>
            <a:headEnd/>
            <a:tailEnd/>
          </a:ln>
        </p:spPr>
      </p:pic>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cs-CZ" smtClean="0"/>
              <a:t>Klepnutím lze upravit styl předlohy nadpisů.</a:t>
            </a:r>
            <a:endParaRPr lang="en-US"/>
          </a:p>
        </p:txBody>
      </p:sp>
      <p:sp>
        <p:nvSpPr>
          <p:cNvPr id="3" name="Zástupný symbol pro obrázek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cs-CZ" noProof="0" smtClean="0"/>
              <a:t>Klepnutím na ikonu přidáte obrázek.</a:t>
            </a:r>
            <a:endParaRPr lang="en-US" noProof="0"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cs-CZ" smtClean="0"/>
              <a:t>Klepnutím lze upravit styly předlohy textu.</a:t>
            </a:r>
          </a:p>
        </p:txBody>
      </p:sp>
      <p:sp>
        <p:nvSpPr>
          <p:cNvPr id="18" name="Zástupný symbol pro číslo snímku 6"/>
          <p:cNvSpPr>
            <a:spLocks noGrp="1"/>
          </p:cNvSpPr>
          <p:nvPr>
            <p:ph type="sldNum" sz="quarter" idx="10"/>
          </p:nvPr>
        </p:nvSpPr>
        <p:spPr>
          <a:xfrm>
            <a:off x="1371600" y="312738"/>
            <a:ext cx="457200" cy="441325"/>
          </a:xfrm>
        </p:spPr>
        <p:txBody>
          <a:bodyPr/>
          <a:lstStyle>
            <a:lvl1pPr>
              <a:defRPr/>
            </a:lvl1pPr>
          </a:lstStyle>
          <a:p>
            <a:pPr>
              <a:defRPr/>
            </a:pPr>
            <a:fld id="{9C8DB132-B536-4994-B3D4-E3D0510850FC}" type="slidenum">
              <a:rPr lang="cs-CZ">
                <a:solidFill>
                  <a:srgbClr val="8CADAE">
                    <a:shade val="75000"/>
                  </a:srgbClr>
                </a:solidFill>
              </a:rPr>
              <a:pPr>
                <a:defRPr/>
              </a:pPr>
              <a:t>‹#›</a:t>
            </a:fld>
            <a:endParaRPr lang="cs-CZ">
              <a:solidFill>
                <a:srgbClr val="8CADAE">
                  <a:shade val="75000"/>
                </a:srgbClr>
              </a:solidFill>
            </a:endParaRPr>
          </a:p>
        </p:txBody>
      </p:sp>
      <p:sp>
        <p:nvSpPr>
          <p:cNvPr id="19" name="Zástupný symbol pro datum 4"/>
          <p:cNvSpPr>
            <a:spLocks noGrp="1"/>
          </p:cNvSpPr>
          <p:nvPr>
            <p:ph type="dt" sz="half" idx="11"/>
          </p:nvPr>
        </p:nvSpPr>
        <p:spPr>
          <a:xfrm>
            <a:off x="5788025" y="6405563"/>
            <a:ext cx="3044825" cy="365125"/>
          </a:xfrm>
        </p:spPr>
        <p:txBody>
          <a:bodyPr/>
          <a:lstStyle>
            <a:lvl1pPr>
              <a:defRPr/>
            </a:lvl1pPr>
          </a:lstStyle>
          <a:p>
            <a:pPr>
              <a:defRPr/>
            </a:pPr>
            <a:fld id="{610D189E-D438-4A9D-B589-E3BF69E5D2A9}" type="datetime1">
              <a:rPr lang="cs-CZ"/>
              <a:pPr>
                <a:defRPr/>
              </a:pPr>
              <a:t>11.9.2014</a:t>
            </a:fld>
            <a:endParaRPr lang="cs-CZ"/>
          </a:p>
        </p:txBody>
      </p:sp>
      <p:sp>
        <p:nvSpPr>
          <p:cNvPr id="20" name="Zástupný symbol pro zápatí 5"/>
          <p:cNvSpPr>
            <a:spLocks noGrp="1"/>
          </p:cNvSpPr>
          <p:nvPr>
            <p:ph type="ftr" sz="quarter" idx="12"/>
          </p:nvPr>
        </p:nvSpPr>
        <p:spPr>
          <a:xfrm>
            <a:off x="301625" y="6410325"/>
            <a:ext cx="3584575" cy="366713"/>
          </a:xfrm>
        </p:spPr>
        <p:txBody>
          <a:bodyPr/>
          <a:lstStyle>
            <a:lvl1pPr>
              <a:defRPr sz="900">
                <a:latin typeface="Arial" pitchFamily="34" charset="0"/>
              </a:defRPr>
            </a:lvl1pPr>
          </a:lstStyle>
          <a:p>
            <a:pPr>
              <a:defRPr/>
            </a:pPr>
            <a:r>
              <a:rPr lang="cs-CZ"/>
              <a:t>Vytvořil Institut biostatistiky a analýz, Masarykova univerzita</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0F82979-D645-4813-A47B-B8ADA69564AF}"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dirty="0" smtClean="0"/>
              <a:t>Vytvořil Institut biostatistiky a analýz, Masarykova univerzita</a:t>
            </a:r>
          </a:p>
          <a:p>
            <a:pPr>
              <a:defRPr/>
            </a:pPr>
            <a:r>
              <a:rPr lang="cs-CZ" dirty="0" smtClean="0"/>
              <a:t>M. Cvanová</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800F4756-EA36-45BA-9E72-7CF21DE0F8F4}"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115A505B-EEF2-4C44-A833-DEA8611A9C05}"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B54CB28-37AA-4D70-ADE3-7034C1957A21}"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C0F82979-D645-4813-A47B-B8ADA69564AF}"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dirty="0" smtClean="0"/>
              <a:t>Vytvořil Institut biostatistiky a analýz, Masarykova univerzita</a:t>
            </a:r>
          </a:p>
          <a:p>
            <a:pPr>
              <a:defRPr/>
            </a:pPr>
            <a:r>
              <a:rPr lang="cs-CZ" dirty="0" smtClean="0"/>
              <a:t>M. Cvanová</a:t>
            </a:r>
            <a:endParaRPr lang="cs-CZ" dirty="0"/>
          </a:p>
        </p:txBody>
      </p:sp>
      <p:sp>
        <p:nvSpPr>
          <p:cNvPr id="6" name="Zástupný symbol pro číslo snímku 5"/>
          <p:cNvSpPr>
            <a:spLocks noGrp="1"/>
          </p:cNvSpPr>
          <p:nvPr>
            <p:ph type="sldNum" sz="quarter" idx="12"/>
          </p:nvPr>
        </p:nvSpPr>
        <p:spPr/>
        <p:txBody>
          <a:bodyPr/>
          <a:lstStyle>
            <a:lvl1pPr>
              <a:defRPr/>
            </a:lvl1pPr>
          </a:lstStyle>
          <a:p>
            <a:pPr>
              <a:defRPr/>
            </a:pPr>
            <a:fld id="{800F4756-EA36-45BA-9E72-7CF21DE0F8F4}"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8CAE3876-68F8-4326-BCE9-035770CF6FE2}" type="datetime1">
              <a:rPr lang="cs-CZ"/>
              <a:pPr>
                <a:defRPr/>
              </a:pPr>
              <a:t>11.9.2014</a:t>
            </a:fld>
            <a:endParaRPr lang="cs-CZ"/>
          </a:p>
        </p:txBody>
      </p:sp>
      <p:sp>
        <p:nvSpPr>
          <p:cNvPr id="5" name="Zástupný symbol pro zápatí 4"/>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5D876BB-2039-4925-989D-21E6B392BB1F}"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3016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24000"/>
            <a:ext cx="4191000" cy="4598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pPr>
              <a:defRPr/>
            </a:pPr>
            <a:fld id="{52EF6F01-601A-481C-A758-EDF180C2844E}" type="datetime1">
              <a:rPr lang="cs-CZ"/>
              <a:pPr>
                <a:defRPr/>
              </a:pPr>
              <a:t>11.9.2014</a:t>
            </a:fld>
            <a:endParaRPr lang="cs-CZ"/>
          </a:p>
        </p:txBody>
      </p:sp>
      <p:sp>
        <p:nvSpPr>
          <p:cNvPr id="6" name="Zástupný symbol pro zápatí 5"/>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7" name="Zástupný symbol pro číslo snímku 6"/>
          <p:cNvSpPr>
            <a:spLocks noGrp="1"/>
          </p:cNvSpPr>
          <p:nvPr>
            <p:ph type="sldNum" sz="quarter" idx="12"/>
          </p:nvPr>
        </p:nvSpPr>
        <p:spPr/>
        <p:txBody>
          <a:bodyPr/>
          <a:lstStyle>
            <a:lvl1pPr>
              <a:defRPr/>
            </a:lvl1pPr>
          </a:lstStyle>
          <a:p>
            <a:pPr>
              <a:defRPr/>
            </a:pPr>
            <a:fld id="{AEF16E5F-45CF-4B74-99D2-FB3D20D8BE56}"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pPr>
              <a:defRPr/>
            </a:pPr>
            <a:fld id="{CD4688F5-5E4E-46D7-B266-46B6357016AC}" type="datetime1">
              <a:rPr lang="cs-CZ"/>
              <a:pPr>
                <a:defRPr/>
              </a:pPr>
              <a:t>11.9.2014</a:t>
            </a:fld>
            <a:endParaRPr lang="cs-CZ"/>
          </a:p>
        </p:txBody>
      </p:sp>
      <p:sp>
        <p:nvSpPr>
          <p:cNvPr id="8" name="Zástupný symbol pro zápatí 7"/>
          <p:cNvSpPr>
            <a:spLocks noGrp="1"/>
          </p:cNvSpPr>
          <p:nvPr>
            <p:ph type="ftr" sz="quarter" idx="11"/>
          </p:nvPr>
        </p:nvSpPr>
        <p:spPr/>
        <p:txBody>
          <a:bodyPr/>
          <a:lstStyle>
            <a:lvl1pPr>
              <a:defRPr>
                <a:latin typeface="Arial" pitchFamily="34" charset="0"/>
              </a:defRPr>
            </a:lvl1pPr>
          </a:lstStyle>
          <a:p>
            <a:pPr>
              <a:defRPr/>
            </a:pPr>
            <a:r>
              <a:rPr lang="cs-CZ"/>
              <a:t>Vytvořil Institut biostatistiky a analýz, Masarykova univerzita</a:t>
            </a:r>
          </a:p>
          <a:p>
            <a:pPr>
              <a:defRPr/>
            </a:pPr>
            <a:endParaRPr lang="cs-CZ"/>
          </a:p>
        </p:txBody>
      </p:sp>
      <p:sp>
        <p:nvSpPr>
          <p:cNvPr id="9" name="Zástupný symbol pro číslo snímku 8"/>
          <p:cNvSpPr>
            <a:spLocks noGrp="1"/>
          </p:cNvSpPr>
          <p:nvPr>
            <p:ph type="sldNum" sz="quarter" idx="12"/>
          </p:nvPr>
        </p:nvSpPr>
        <p:spPr/>
        <p:txBody>
          <a:bodyPr/>
          <a:lstStyle>
            <a:lvl1pPr>
              <a:defRPr/>
            </a:lvl1pPr>
          </a:lstStyle>
          <a:p>
            <a:pPr>
              <a:defRPr/>
            </a:pPr>
            <a:fld id="{DDD31CAC-EB0C-4904-96D4-B4B0B5BBB53E}" type="slidenum">
              <a:rPr lang="cs-CZ">
                <a:solidFill>
                  <a:srgbClr val="FFFFFF">
                    <a:shade val="75000"/>
                  </a:srgbClr>
                </a:solidFill>
              </a:rPr>
              <a:pPr>
                <a:defRPr/>
              </a:pPr>
              <a:t>‹#›</a:t>
            </a:fld>
            <a:endParaRPr lang="cs-CZ">
              <a:solidFill>
                <a:srgbClr val="FFFFFF">
                  <a:shade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prstClr val="black"/>
              </a:solidFill>
              <a:cs typeface="Arial" charset="0"/>
            </a:endParaRPr>
          </a:p>
        </p:txBody>
      </p:sp>
      <p:sp>
        <p:nvSpPr>
          <p:cNvPr id="14" name="Zástupný symbol pro datum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b="0" i="0">
                <a:solidFill>
                  <a:srgbClr val="FFFFFF"/>
                </a:solidFill>
                <a:latin typeface="+mn-lt"/>
                <a:cs typeface="+mn-cs"/>
              </a:defRPr>
            </a:lvl1pPr>
          </a:lstStyle>
          <a:p>
            <a:pPr>
              <a:defRPr/>
            </a:pPr>
            <a:fld id="{2009EC2A-CF2D-41E4-8265-BED27F10164A}" type="datetime1">
              <a:rPr lang="cs-CZ"/>
              <a:pPr>
                <a:defRPr/>
              </a:pPr>
              <a:t>11.9.2014</a:t>
            </a:fld>
            <a:endParaRPr lang="cs-CZ"/>
          </a:p>
        </p:txBody>
      </p:sp>
      <p:sp>
        <p:nvSpPr>
          <p:cNvPr id="3" name="Zástupný symbol pro zápatí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000" b="0" i="0">
                <a:solidFill>
                  <a:srgbClr val="607B7C"/>
                </a:solidFill>
                <a:latin typeface="Calibri" pitchFamily="34" charset="0"/>
                <a:cs typeface="Arial" pitchFamily="34" charset="0"/>
              </a:defRPr>
            </a:lvl1pPr>
          </a:lstStyle>
          <a:p>
            <a:pPr fontAlgn="base">
              <a:spcBef>
                <a:spcPct val="0"/>
              </a:spcBef>
              <a:spcAft>
                <a:spcPct val="0"/>
              </a:spcAft>
              <a:defRPr/>
            </a:pPr>
            <a:r>
              <a:rPr lang="cs-CZ" dirty="0" smtClean="0"/>
              <a:t>Vytvořil Institut biostatistiky a analýz, Masarykova univerzita</a:t>
            </a:r>
          </a:p>
          <a:p>
            <a:pPr fontAlgn="base">
              <a:spcBef>
                <a:spcPct val="0"/>
              </a:spcBef>
              <a:spcAft>
                <a:spcPct val="0"/>
              </a:spcAft>
              <a:defRPr/>
            </a:pPr>
            <a:r>
              <a:rPr lang="cs-CZ" dirty="0" smtClean="0"/>
              <a:t>M. Cvanová</a:t>
            </a:r>
          </a:p>
          <a:p>
            <a:pPr fontAlgn="base">
              <a:spcBef>
                <a:spcPct val="0"/>
              </a:spcBef>
              <a:spcAft>
                <a:spcPct val="0"/>
              </a:spcAft>
              <a:defRPr/>
            </a:pPr>
            <a:endParaRPr lang="cs-CZ" dirty="0"/>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prstClr val="black"/>
              </a:solidFill>
              <a:cs typeface="Arial" charset="0"/>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prstClr val="black"/>
              </a:solidFill>
              <a:cs typeface="Arial" charset="0"/>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Zástupný symbol pro číslo snímku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b="0" i="0">
                <a:solidFill>
                  <a:schemeClr val="accent3">
                    <a:shade val="75000"/>
                  </a:schemeClr>
                </a:solidFill>
                <a:latin typeface="+mn-lt"/>
                <a:cs typeface="+mn-cs"/>
              </a:defRPr>
            </a:lvl1pPr>
          </a:lstStyle>
          <a:p>
            <a:pPr>
              <a:defRPr/>
            </a:pPr>
            <a:fld id="{4B5C2AEB-A607-4F27-821D-C362BFE317E1}" type="slidenum">
              <a:rPr lang="cs-CZ">
                <a:solidFill>
                  <a:srgbClr val="8CADAE">
                    <a:shade val="75000"/>
                  </a:srgbClr>
                </a:solidFill>
              </a:rPr>
              <a:pPr>
                <a:defRPr/>
              </a:pPr>
              <a:t>‹#›</a:t>
            </a:fld>
            <a:endParaRPr lang="cs-CZ">
              <a:solidFill>
                <a:srgbClr val="8CADAE">
                  <a:shade val="75000"/>
                </a:srgbClr>
              </a:solidFill>
            </a:endParaRPr>
          </a:p>
        </p:txBody>
      </p:sp>
      <p:sp>
        <p:nvSpPr>
          <p:cNvPr id="6158"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6159"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pic>
        <p:nvPicPr>
          <p:cNvPr id="6160" name="Picture 19" descr="logo-IBA"/>
          <p:cNvPicPr>
            <a:picLocks noChangeAspect="1" noChangeArrowheads="1"/>
          </p:cNvPicPr>
          <p:nvPr userDrawn="1"/>
        </p:nvPicPr>
        <p:blipFill>
          <a:blip r:embed="rId6" cstate="print"/>
          <a:srcRect/>
          <a:stretch>
            <a:fillRect/>
          </a:stretch>
        </p:blipFill>
        <p:spPr bwMode="auto">
          <a:xfrm>
            <a:off x="4170363" y="6453188"/>
            <a:ext cx="360362" cy="341312"/>
          </a:xfrm>
          <a:prstGeom prst="rect">
            <a:avLst/>
          </a:prstGeom>
          <a:noFill/>
          <a:ln w="9525">
            <a:noFill/>
            <a:miter lim="800000"/>
            <a:headEnd/>
            <a:tailEnd/>
          </a:ln>
        </p:spPr>
      </p:pic>
      <p:pic>
        <p:nvPicPr>
          <p:cNvPr id="6161" name="Picture 20" descr="logomuni"/>
          <p:cNvPicPr>
            <a:picLocks noChangeAspect="1" noChangeArrowheads="1"/>
          </p:cNvPicPr>
          <p:nvPr userDrawn="1"/>
        </p:nvPicPr>
        <p:blipFill>
          <a:blip r:embed="rId7"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Lst>
  <p:hf sldNum="0" hdr="0" dt="0"/>
  <p:txStyles>
    <p:titleStyle>
      <a:lvl1pPr algn="ctr" rtl="0" eaLnBrk="0" fontAlgn="base" hangingPunct="0">
        <a:spcBef>
          <a:spcPct val="0"/>
        </a:spcBef>
        <a:spcAft>
          <a:spcPct val="0"/>
        </a:spcAft>
        <a:defRPr sz="3300" b="1" kern="1200">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defRPr>
      </a:lvl2pPr>
      <a:lvl3pPr algn="ctr" rtl="0" eaLnBrk="0" fontAlgn="base" hangingPunct="0">
        <a:spcBef>
          <a:spcPct val="0"/>
        </a:spcBef>
        <a:spcAft>
          <a:spcPct val="0"/>
        </a:spcAft>
        <a:defRPr sz="3300" b="1">
          <a:solidFill>
            <a:srgbClr val="7B9899"/>
          </a:solidFill>
          <a:latin typeface="Calibri" pitchFamily="34" charset="0"/>
        </a:defRPr>
      </a:lvl3pPr>
      <a:lvl4pPr algn="ctr" rtl="0" eaLnBrk="0" fontAlgn="base" hangingPunct="0">
        <a:spcBef>
          <a:spcPct val="0"/>
        </a:spcBef>
        <a:spcAft>
          <a:spcPct val="0"/>
        </a:spcAft>
        <a:defRPr sz="3300" b="1">
          <a:solidFill>
            <a:srgbClr val="7B9899"/>
          </a:solidFill>
          <a:latin typeface="Calibri" pitchFamily="34" charset="0"/>
        </a:defRPr>
      </a:lvl4pPr>
      <a:lvl5pPr algn="ctr" rtl="0" eaLnBrk="0" fontAlgn="base" hangingPunct="0">
        <a:spcBef>
          <a:spcPct val="0"/>
        </a:spcBef>
        <a:spcAft>
          <a:spcPct val="0"/>
        </a:spcAft>
        <a:defRPr sz="3300" b="1">
          <a:solidFill>
            <a:srgbClr val="7B9899"/>
          </a:solidFill>
          <a:latin typeface="Calibri" pitchFamily="34" charset="0"/>
        </a:defRPr>
      </a:lvl5pPr>
      <a:lvl6pPr marL="457200" algn="ctr" rtl="0" fontAlgn="base">
        <a:spcBef>
          <a:spcPct val="0"/>
        </a:spcBef>
        <a:spcAft>
          <a:spcPct val="0"/>
        </a:spcAft>
        <a:defRPr sz="3300" b="1">
          <a:solidFill>
            <a:srgbClr val="7B9899"/>
          </a:solidFill>
          <a:latin typeface="Calibri" pitchFamily="34" charset="0"/>
        </a:defRPr>
      </a:lvl6pPr>
      <a:lvl7pPr marL="914400" algn="ctr" rtl="0" fontAlgn="base">
        <a:spcBef>
          <a:spcPct val="0"/>
        </a:spcBef>
        <a:spcAft>
          <a:spcPct val="0"/>
        </a:spcAft>
        <a:defRPr sz="3300" b="1">
          <a:solidFill>
            <a:srgbClr val="7B9899"/>
          </a:solidFill>
          <a:latin typeface="Calibri" pitchFamily="34" charset="0"/>
        </a:defRPr>
      </a:lvl7pPr>
      <a:lvl8pPr marL="1371600" algn="ctr" rtl="0" fontAlgn="base">
        <a:spcBef>
          <a:spcPct val="0"/>
        </a:spcBef>
        <a:spcAft>
          <a:spcPct val="0"/>
        </a:spcAft>
        <a:defRPr sz="3300" b="1">
          <a:solidFill>
            <a:srgbClr val="7B9899"/>
          </a:solidFill>
          <a:latin typeface="Calibri" pitchFamily="34" charset="0"/>
        </a:defRPr>
      </a:lvl8pPr>
      <a:lvl9pPr marL="1828800" algn="ctr" rtl="0" fontAlgn="base">
        <a:spcBef>
          <a:spcPct val="0"/>
        </a:spcBef>
        <a:spcAft>
          <a:spcPct val="0"/>
        </a:spcAft>
        <a:defRPr sz="3300" b="1">
          <a:solidFill>
            <a:srgbClr val="7B9899"/>
          </a:solidFill>
          <a:latin typeface="Calibri" pitchFamily="34"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000000"/>
              </a:solidFill>
            </a:endParaRPr>
          </a:p>
        </p:txBody>
      </p:sp>
      <p:sp>
        <p:nvSpPr>
          <p:cNvPr id="16" name="Obdélník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000000"/>
              </a:solidFill>
            </a:endParaRPr>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000000"/>
              </a:solidFill>
            </a:endParaRPr>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000000"/>
              </a:solidFill>
            </a:endParaRPr>
          </a:p>
        </p:txBody>
      </p:sp>
      <p:sp>
        <p:nvSpPr>
          <p:cNvPr id="9" name="Obdélník 8"/>
          <p:cNvSpPr>
            <a:spLocks noChangeArrowheads="1"/>
          </p:cNvSpPr>
          <p:nvPr/>
        </p:nvSpPr>
        <p:spPr bwMode="auto">
          <a:xfrm>
            <a:off x="149225" y="6388100"/>
            <a:ext cx="8832850" cy="469900"/>
          </a:xfrm>
          <a:prstGeom prst="rect">
            <a:avLst/>
          </a:prstGeom>
          <a:solidFill>
            <a:srgbClr val="D7E1E1"/>
          </a:solidFill>
          <a:ln w="9525" algn="ctr">
            <a:noFill/>
            <a:miter lim="800000"/>
            <a:headEnd/>
            <a:tailEnd/>
          </a:ln>
        </p:spPr>
        <p:txBody>
          <a:bodyPr wrap="none" anchor="ctr"/>
          <a:lstStyle/>
          <a:p>
            <a:pPr>
              <a:defRPr/>
            </a:pPr>
            <a:endParaRPr lang="en-US">
              <a:solidFill>
                <a:srgbClr val="000000"/>
              </a:solidFill>
            </a:endParaRPr>
          </a:p>
        </p:txBody>
      </p:sp>
      <p:sp>
        <p:nvSpPr>
          <p:cNvPr id="8" name="Obdélník 7"/>
          <p:cNvSpPr>
            <a:spLocks noChangeArrowheads="1"/>
          </p:cNvSpPr>
          <p:nvPr/>
        </p:nvSpPr>
        <p:spPr bwMode="auto">
          <a:xfrm>
            <a:off x="152400" y="155575"/>
            <a:ext cx="8832850" cy="6702425"/>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solidFill>
                <a:srgbClr val="000000"/>
              </a:solidFill>
            </a:endParaRPr>
          </a:p>
        </p:txBody>
      </p:sp>
      <p:sp>
        <p:nvSpPr>
          <p:cNvPr id="10" name="Přímá spojovací čára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solidFill>
                <a:srgbClr val="000000"/>
              </a:solidFill>
            </a:endParaRPr>
          </a:p>
        </p:txBody>
      </p:sp>
      <p:sp>
        <p:nvSpPr>
          <p:cNvPr id="12" name="Elipsa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15" name="Elipsa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endParaRPr>
          </a:p>
        </p:txBody>
      </p:sp>
      <p:sp>
        <p:nvSpPr>
          <p:cNvPr id="7179" name="Zástupný symbol pro nadpis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cs-CZ" smtClean="0"/>
              <a:t>Klepnutím lze upravit styl předlohy nadpisů.</a:t>
            </a:r>
            <a:endParaRPr lang="en-US" smtClean="0"/>
          </a:p>
        </p:txBody>
      </p:sp>
      <p:sp>
        <p:nvSpPr>
          <p:cNvPr id="7180" name="Zástupný symbol pro text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20" name="Zástupný symbol pro datum 2"/>
          <p:cNvSpPr>
            <a:spLocks noGrp="1"/>
          </p:cNvSpPr>
          <p:nvPr>
            <p:ph type="dt" sz="half" idx="2"/>
          </p:nvPr>
        </p:nvSpPr>
        <p:spPr>
          <a:xfrm>
            <a:off x="5791200" y="6405563"/>
            <a:ext cx="3044825" cy="365125"/>
          </a:xfrm>
          <a:prstGeom prst="rect">
            <a:avLst/>
          </a:prstGeom>
        </p:spPr>
        <p:txBody>
          <a:bodyPr vert="horz"/>
          <a:lstStyle>
            <a:lvl1pPr algn="r" fontAlgn="auto">
              <a:spcBef>
                <a:spcPts val="0"/>
              </a:spcBef>
              <a:spcAft>
                <a:spcPts val="0"/>
              </a:spcAft>
              <a:defRPr sz="1400" b="0" i="0">
                <a:solidFill>
                  <a:srgbClr val="FFFFFF"/>
                </a:solidFill>
                <a:latin typeface="+mn-lt"/>
                <a:cs typeface="+mn-cs"/>
              </a:defRPr>
            </a:lvl1pPr>
          </a:lstStyle>
          <a:p>
            <a:pPr>
              <a:defRPr/>
            </a:pPr>
            <a:fld id="{4EAB6FCA-F22B-40D1-965D-06682A144701}" type="datetime1">
              <a:rPr lang="cs-CZ"/>
              <a:pPr>
                <a:defRPr/>
              </a:pPr>
              <a:t>11.9.2014</a:t>
            </a:fld>
            <a:endParaRPr lang="cs-CZ"/>
          </a:p>
        </p:txBody>
      </p:sp>
      <p:sp>
        <p:nvSpPr>
          <p:cNvPr id="21" name="Zástupný symbol pro zápatí 3"/>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900" b="0" i="0">
                <a:solidFill>
                  <a:srgbClr val="607B7C"/>
                </a:solidFill>
                <a:latin typeface="Calibri" pitchFamily="34" charset="0"/>
                <a:cs typeface="Arial" pitchFamily="34" charset="0"/>
              </a:defRPr>
            </a:lvl1pPr>
          </a:lstStyle>
          <a:p>
            <a:pPr fontAlgn="base">
              <a:spcBef>
                <a:spcPct val="0"/>
              </a:spcBef>
              <a:spcAft>
                <a:spcPct val="0"/>
              </a:spcAft>
              <a:defRPr/>
            </a:pPr>
            <a:r>
              <a:rPr lang="cs-CZ"/>
              <a:t>Vytvořil Institut biostatistiky a analýz, Masarykova univerzita</a:t>
            </a:r>
          </a:p>
          <a:p>
            <a:pPr fontAlgn="base">
              <a:spcBef>
                <a:spcPct val="0"/>
              </a:spcBef>
              <a:spcAft>
                <a:spcPct val="0"/>
              </a:spcAft>
              <a:defRPr/>
            </a:pPr>
            <a:endParaRPr lang="cs-CZ"/>
          </a:p>
        </p:txBody>
      </p:sp>
      <p:sp>
        <p:nvSpPr>
          <p:cNvPr id="24" name="Zástupný symbol pro číslo snímku 4"/>
          <p:cNvSpPr>
            <a:spLocks noGrp="1"/>
          </p:cNvSpPr>
          <p:nvPr>
            <p:ph type="sldNum" sz="quarter" idx="4"/>
          </p:nvPr>
        </p:nvSpPr>
        <p:spPr>
          <a:xfrm>
            <a:off x="4343400" y="1036638"/>
            <a:ext cx="457200" cy="441325"/>
          </a:xfrm>
          <a:prstGeom prst="rect">
            <a:avLst/>
          </a:prstGeom>
        </p:spPr>
        <p:txBody>
          <a:bodyPr vert="horz" lIns="45720" rIns="45720" anchor="ctr">
            <a:normAutofit/>
          </a:bodyPr>
          <a:lstStyle>
            <a:lvl1pPr algn="ctr" fontAlgn="auto">
              <a:spcBef>
                <a:spcPts val="0"/>
              </a:spcBef>
              <a:spcAft>
                <a:spcPts val="0"/>
              </a:spcAft>
              <a:defRPr sz="1600" b="0" i="0">
                <a:solidFill>
                  <a:schemeClr val="accent3">
                    <a:shade val="75000"/>
                  </a:schemeClr>
                </a:solidFill>
                <a:latin typeface="+mn-lt"/>
                <a:cs typeface="+mn-cs"/>
              </a:defRPr>
            </a:lvl1pPr>
          </a:lstStyle>
          <a:p>
            <a:pPr>
              <a:defRPr/>
            </a:pPr>
            <a:fld id="{25E96BBF-22B3-4AC5-9994-9E8EE9B8C38B}" type="slidenum">
              <a:rPr lang="cs-CZ">
                <a:solidFill>
                  <a:srgbClr val="FFFFFF">
                    <a:shade val="75000"/>
                  </a:srgbClr>
                </a:solidFill>
              </a:rPr>
              <a:pPr>
                <a:defRPr/>
              </a:pPr>
              <a:t>‹#›</a:t>
            </a:fld>
            <a:endParaRPr lang="cs-CZ">
              <a:solidFill>
                <a:srgbClr val="FFFFFF">
                  <a:shade val="75000"/>
                </a:srgbClr>
              </a:solidFill>
            </a:endParaRPr>
          </a:p>
        </p:txBody>
      </p:sp>
      <p:pic>
        <p:nvPicPr>
          <p:cNvPr id="7184" name="Picture 16" descr="logo-IBA"/>
          <p:cNvPicPr>
            <a:picLocks noChangeAspect="1" noChangeArrowheads="1"/>
          </p:cNvPicPr>
          <p:nvPr userDrawn="1"/>
        </p:nvPicPr>
        <p:blipFill>
          <a:blip r:embed="rId12" cstate="print"/>
          <a:srcRect/>
          <a:stretch>
            <a:fillRect/>
          </a:stretch>
        </p:blipFill>
        <p:spPr bwMode="auto">
          <a:xfrm>
            <a:off x="4170363" y="6453188"/>
            <a:ext cx="360362" cy="341312"/>
          </a:xfrm>
          <a:prstGeom prst="rect">
            <a:avLst/>
          </a:prstGeom>
          <a:noFill/>
          <a:ln w="9525">
            <a:noFill/>
            <a:miter lim="800000"/>
            <a:headEnd/>
            <a:tailEnd/>
          </a:ln>
        </p:spPr>
      </p:pic>
      <p:pic>
        <p:nvPicPr>
          <p:cNvPr id="7185" name="Picture 17" descr="logomuni"/>
          <p:cNvPicPr>
            <a:picLocks noChangeAspect="1" noChangeArrowheads="1"/>
          </p:cNvPicPr>
          <p:nvPr userDrawn="1"/>
        </p:nvPicPr>
        <p:blipFill>
          <a:blip r:embed="rId13" cstate="print"/>
          <a:srcRect/>
          <a:stretch>
            <a:fillRect/>
          </a:stretch>
        </p:blipFill>
        <p:spPr bwMode="auto">
          <a:xfrm>
            <a:off x="4603750" y="6408738"/>
            <a:ext cx="400050"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timing>
    <p:tnLst>
      <p:par>
        <p:cTn id="1" dur="indefinite" restart="never" nodeType="tmRoot"/>
      </p:par>
    </p:tnLst>
  </p:timing>
  <p:hf sldNum="0" hdr="0" dt="0"/>
  <p:txStyles>
    <p:titleStyle>
      <a:lvl1pPr algn="ctr" rtl="0" eaLnBrk="0" fontAlgn="base" hangingPunct="0">
        <a:spcBef>
          <a:spcPct val="0"/>
        </a:spcBef>
        <a:spcAft>
          <a:spcPct val="0"/>
        </a:spcAft>
        <a:defRPr sz="3300" b="1">
          <a:solidFill>
            <a:srgbClr val="7B9899"/>
          </a:solidFill>
          <a:latin typeface="+mj-lt"/>
          <a:ea typeface="+mj-ea"/>
          <a:cs typeface="+mj-cs"/>
        </a:defRPr>
      </a:lvl1pPr>
      <a:lvl2pPr algn="ctr" rtl="0" eaLnBrk="0" fontAlgn="base" hangingPunct="0">
        <a:spcBef>
          <a:spcPct val="0"/>
        </a:spcBef>
        <a:spcAft>
          <a:spcPct val="0"/>
        </a:spcAft>
        <a:defRPr sz="3300" b="1">
          <a:solidFill>
            <a:srgbClr val="7B9899"/>
          </a:solidFill>
          <a:latin typeface="Calibri" pitchFamily="34" charset="0"/>
          <a:cs typeface="Arial" charset="0"/>
        </a:defRPr>
      </a:lvl2pPr>
      <a:lvl3pPr algn="ctr" rtl="0" eaLnBrk="0" fontAlgn="base" hangingPunct="0">
        <a:spcBef>
          <a:spcPct val="0"/>
        </a:spcBef>
        <a:spcAft>
          <a:spcPct val="0"/>
        </a:spcAft>
        <a:defRPr sz="3300" b="1">
          <a:solidFill>
            <a:srgbClr val="7B9899"/>
          </a:solidFill>
          <a:latin typeface="Calibri" pitchFamily="34" charset="0"/>
          <a:cs typeface="Arial" charset="0"/>
        </a:defRPr>
      </a:lvl3pPr>
      <a:lvl4pPr algn="ctr" rtl="0" eaLnBrk="0" fontAlgn="base" hangingPunct="0">
        <a:spcBef>
          <a:spcPct val="0"/>
        </a:spcBef>
        <a:spcAft>
          <a:spcPct val="0"/>
        </a:spcAft>
        <a:defRPr sz="3300" b="1">
          <a:solidFill>
            <a:srgbClr val="7B9899"/>
          </a:solidFill>
          <a:latin typeface="Calibri" pitchFamily="34" charset="0"/>
          <a:cs typeface="Arial" charset="0"/>
        </a:defRPr>
      </a:lvl4pPr>
      <a:lvl5pPr algn="ctr" rtl="0" eaLnBrk="0" fontAlgn="base" hangingPunct="0">
        <a:spcBef>
          <a:spcPct val="0"/>
        </a:spcBef>
        <a:spcAft>
          <a:spcPct val="0"/>
        </a:spcAft>
        <a:defRPr sz="3300" b="1">
          <a:solidFill>
            <a:srgbClr val="7B9899"/>
          </a:solidFill>
          <a:latin typeface="Calibri" pitchFamily="34" charset="0"/>
          <a:cs typeface="Arial" charset="0"/>
        </a:defRPr>
      </a:lvl5pPr>
      <a:lvl6pPr marL="457200" algn="ctr" rtl="0" fontAlgn="base">
        <a:spcBef>
          <a:spcPct val="0"/>
        </a:spcBef>
        <a:spcAft>
          <a:spcPct val="0"/>
        </a:spcAft>
        <a:defRPr sz="3300" b="1">
          <a:solidFill>
            <a:srgbClr val="7B9899"/>
          </a:solidFill>
          <a:latin typeface="Calibri" pitchFamily="34" charset="0"/>
          <a:cs typeface="Arial" charset="0"/>
        </a:defRPr>
      </a:lvl6pPr>
      <a:lvl7pPr marL="914400" algn="ctr" rtl="0" fontAlgn="base">
        <a:spcBef>
          <a:spcPct val="0"/>
        </a:spcBef>
        <a:spcAft>
          <a:spcPct val="0"/>
        </a:spcAft>
        <a:defRPr sz="3300" b="1">
          <a:solidFill>
            <a:srgbClr val="7B9899"/>
          </a:solidFill>
          <a:latin typeface="Calibri" pitchFamily="34" charset="0"/>
          <a:cs typeface="Arial" charset="0"/>
        </a:defRPr>
      </a:lvl7pPr>
      <a:lvl8pPr marL="1371600" algn="ctr" rtl="0" fontAlgn="base">
        <a:spcBef>
          <a:spcPct val="0"/>
        </a:spcBef>
        <a:spcAft>
          <a:spcPct val="0"/>
        </a:spcAft>
        <a:defRPr sz="3300" b="1">
          <a:solidFill>
            <a:srgbClr val="7B9899"/>
          </a:solidFill>
          <a:latin typeface="Calibri" pitchFamily="34" charset="0"/>
          <a:cs typeface="Arial" charset="0"/>
        </a:defRPr>
      </a:lvl8pPr>
      <a:lvl9pPr marL="1828800" algn="ctr" rtl="0" fontAlgn="base">
        <a:spcBef>
          <a:spcPct val="0"/>
        </a:spcBef>
        <a:spcAft>
          <a:spcPct val="0"/>
        </a:spcAft>
        <a:defRPr sz="3300" b="1">
          <a:solidFill>
            <a:srgbClr val="7B9899"/>
          </a:solidFill>
          <a:latin typeface="Calibri" pitchFamily="34" charset="0"/>
          <a:cs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a:solidFill>
            <a:schemeClr val="tx2"/>
          </a:solidFill>
          <a:latin typeface="+mn-lt"/>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a:solidFill>
            <a:schemeClr val="tx1"/>
          </a:solidFill>
          <a:latin typeface="+mn-lt"/>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a:solidFill>
            <a:schemeClr val="tx2"/>
          </a:solidFill>
          <a:latin typeface="+mn-lt"/>
          <a:cs typeface="+mn-cs"/>
        </a:defRPr>
      </a:lvl4pPr>
      <a:lvl5pPr marL="1371600" indent="-228600" algn="l" rtl="0" eaLnBrk="0" fontAlgn="base" hangingPunct="0">
        <a:spcBef>
          <a:spcPct val="20000"/>
        </a:spcBef>
        <a:spcAft>
          <a:spcPct val="0"/>
        </a:spcAft>
        <a:buClr>
          <a:srgbClr val="8FB08C"/>
        </a:buClr>
        <a:buChar char="•"/>
        <a:defRPr>
          <a:solidFill>
            <a:schemeClr val="tx1"/>
          </a:solidFill>
          <a:latin typeface="+mn-lt"/>
          <a:cs typeface="+mn-cs"/>
        </a:defRPr>
      </a:lvl5pPr>
      <a:lvl6pPr marL="1828800" indent="-228600" algn="l" rtl="0" fontAlgn="base">
        <a:spcBef>
          <a:spcPct val="20000"/>
        </a:spcBef>
        <a:spcAft>
          <a:spcPct val="0"/>
        </a:spcAft>
        <a:buClr>
          <a:srgbClr val="8FB08C"/>
        </a:buClr>
        <a:buChar char="•"/>
        <a:defRPr>
          <a:solidFill>
            <a:schemeClr val="tx1"/>
          </a:solidFill>
          <a:latin typeface="+mn-lt"/>
          <a:cs typeface="+mn-cs"/>
        </a:defRPr>
      </a:lvl6pPr>
      <a:lvl7pPr marL="2286000" indent="-228600" algn="l" rtl="0" fontAlgn="base">
        <a:spcBef>
          <a:spcPct val="20000"/>
        </a:spcBef>
        <a:spcAft>
          <a:spcPct val="0"/>
        </a:spcAft>
        <a:buClr>
          <a:srgbClr val="8FB08C"/>
        </a:buClr>
        <a:buChar char="•"/>
        <a:defRPr>
          <a:solidFill>
            <a:schemeClr val="tx1"/>
          </a:solidFill>
          <a:latin typeface="+mn-lt"/>
          <a:cs typeface="+mn-cs"/>
        </a:defRPr>
      </a:lvl7pPr>
      <a:lvl8pPr marL="2743200" indent="-228600" algn="l" rtl="0" fontAlgn="base">
        <a:spcBef>
          <a:spcPct val="20000"/>
        </a:spcBef>
        <a:spcAft>
          <a:spcPct val="0"/>
        </a:spcAft>
        <a:buClr>
          <a:srgbClr val="8FB08C"/>
        </a:buClr>
        <a:buChar char="•"/>
        <a:defRPr>
          <a:solidFill>
            <a:schemeClr val="tx1"/>
          </a:solidFill>
          <a:latin typeface="+mn-lt"/>
          <a:cs typeface="+mn-cs"/>
        </a:defRPr>
      </a:lvl8pPr>
      <a:lvl9pPr marL="3200400" indent="-228600" algn="l" rtl="0" fontAlgn="base">
        <a:spcBef>
          <a:spcPct val="20000"/>
        </a:spcBef>
        <a:spcAft>
          <a:spcPct val="0"/>
        </a:spcAft>
        <a:buClr>
          <a:srgbClr val="8FB08C"/>
        </a:buClr>
        <a:buChar char="•"/>
        <a:defRPr>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1.wmf"/><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0.xml"/><Relationship Id="rId1" Type="http://schemas.openxmlformats.org/officeDocument/2006/relationships/vmlDrawing" Target="../drawings/vmlDrawing6.vml"/><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List_aplikace_Microsoft_Office_Excel_97-2003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19.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oleObject" Target="../embeddings/oleObject26.bin"/><Relationship Id="rId10" Type="http://schemas.openxmlformats.org/officeDocument/2006/relationships/oleObject" Target="../embeddings/oleObject31.bin"/><Relationship Id="rId4" Type="http://schemas.openxmlformats.org/officeDocument/2006/relationships/oleObject" Target="../embeddings/oleObject25.bin"/><Relationship Id="rId9" Type="http://schemas.openxmlformats.org/officeDocument/2006/relationships/oleObject" Target="../embeddings/oleObject30.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oleObject" Target="../embeddings/oleObject1.bin"/><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zápatí 16"/>
          <p:cNvSpPr>
            <a:spLocks noGrp="1"/>
          </p:cNvSpPr>
          <p:nvPr>
            <p:ph type="ftr" sz="quarter" idx="11"/>
          </p:nvPr>
        </p:nvSpPr>
        <p:spPr bwMode="auto">
          <a:noFill/>
          <a:ln>
            <a:miter lim="800000"/>
            <a:headEnd/>
            <a:tailEnd/>
          </a:ln>
        </p:spPr>
        <p:txBody>
          <a:bodyPr/>
          <a:lstStyle/>
          <a:p>
            <a:r>
              <a:rPr lang="cs-CZ" smtClean="0">
                <a:latin typeface="Arial" charset="0"/>
                <a:cs typeface="Arial" charset="0"/>
              </a:rPr>
              <a:t>Vytvořil Institut biostatistiky a analýz, Masarykova univerzita </a:t>
            </a:r>
            <a:br>
              <a:rPr lang="cs-CZ" smtClean="0">
                <a:latin typeface="Arial" charset="0"/>
                <a:cs typeface="Arial" charset="0"/>
              </a:rPr>
            </a:br>
            <a:r>
              <a:rPr lang="cs-CZ" i="1" smtClean="0">
                <a:latin typeface="Arial" charset="0"/>
                <a:cs typeface="Arial" charset="0"/>
              </a:rPr>
              <a:t>J. Jarkovský, L. Dušek</a:t>
            </a:r>
          </a:p>
        </p:txBody>
      </p:sp>
      <p:sp>
        <p:nvSpPr>
          <p:cNvPr id="45059" name="Podnadpis 2"/>
          <p:cNvSpPr>
            <a:spLocks noGrp="1"/>
          </p:cNvSpPr>
          <p:nvPr>
            <p:ph type="subTitle" idx="4294967295"/>
          </p:nvPr>
        </p:nvSpPr>
        <p:spPr>
          <a:xfrm>
            <a:off x="285750" y="2997200"/>
            <a:ext cx="8572500" cy="1348061"/>
          </a:xfrm>
        </p:spPr>
        <p:txBody>
          <a:bodyPr>
            <a:spAutoFit/>
          </a:bodyPr>
          <a:lstStyle/>
          <a:p>
            <a:pPr marL="0" indent="0" algn="ctr">
              <a:buFont typeface="Wingdings 2" pitchFamily="18" charset="2"/>
              <a:buNone/>
            </a:pPr>
            <a:r>
              <a:rPr lang="cs-CZ" sz="2400" b="1" dirty="0" smtClean="0">
                <a:solidFill>
                  <a:schemeClr val="tx2"/>
                </a:solidFill>
                <a:latin typeface="Arial" charset="0"/>
              </a:rPr>
              <a:t>Znaménkový test a </a:t>
            </a:r>
            <a:r>
              <a:rPr lang="el-GR" sz="2400" b="1" dirty="0" smtClean="0">
                <a:solidFill>
                  <a:schemeClr val="tx2"/>
                </a:solidFill>
                <a:latin typeface="Arial" charset="0"/>
              </a:rPr>
              <a:t>χ</a:t>
            </a:r>
            <a:r>
              <a:rPr lang="cs-CZ" sz="2400" b="1" baseline="30000" dirty="0" smtClean="0">
                <a:solidFill>
                  <a:schemeClr val="tx2"/>
                </a:solidFill>
                <a:latin typeface="Arial" charset="0"/>
              </a:rPr>
              <a:t>2</a:t>
            </a:r>
            <a:r>
              <a:rPr lang="cs-CZ" sz="2400" b="1" dirty="0" smtClean="0">
                <a:solidFill>
                  <a:schemeClr val="tx2"/>
                </a:solidFill>
                <a:latin typeface="Arial" charset="0"/>
              </a:rPr>
              <a:t> test</a:t>
            </a:r>
          </a:p>
          <a:p>
            <a:pPr marL="0" indent="0" algn="ctr">
              <a:buFont typeface="Wingdings 2" pitchFamily="18" charset="2"/>
              <a:buNone/>
            </a:pPr>
            <a:r>
              <a:rPr lang="cs-CZ" sz="2400" b="1" dirty="0" smtClean="0">
                <a:solidFill>
                  <a:schemeClr val="tx2"/>
                </a:solidFill>
                <a:latin typeface="Arial" charset="0"/>
              </a:rPr>
              <a:t>Shrnutí statistických testů</a:t>
            </a:r>
          </a:p>
          <a:p>
            <a:pPr marL="0" indent="0" algn="ctr">
              <a:buFont typeface="Wingdings 2" pitchFamily="18" charset="2"/>
              <a:buNone/>
            </a:pPr>
            <a:r>
              <a:rPr lang="cs-CZ" sz="2400" b="1" dirty="0" smtClean="0">
                <a:solidFill>
                  <a:schemeClr val="tx2"/>
                </a:solidFill>
                <a:latin typeface="Arial" charset="0"/>
              </a:rPr>
              <a:t>Kontingenční tabulky</a:t>
            </a:r>
          </a:p>
        </p:txBody>
      </p:sp>
      <p:sp>
        <p:nvSpPr>
          <p:cNvPr id="45060" name="Nadpis 1"/>
          <p:cNvSpPr>
            <a:spLocks noGrp="1"/>
          </p:cNvSpPr>
          <p:nvPr>
            <p:ph type="ctrTitle" idx="4294967295"/>
          </p:nvPr>
        </p:nvSpPr>
        <p:spPr>
          <a:xfrm>
            <a:off x="685800" y="1052736"/>
            <a:ext cx="7772400" cy="646331"/>
          </a:xfrm>
          <a:noFill/>
        </p:spPr>
        <p:txBody>
          <a:bodyPr>
            <a:spAutoFit/>
          </a:bodyPr>
          <a:lstStyle/>
          <a:p>
            <a:r>
              <a:rPr lang="cs-CZ" sz="3600" dirty="0" smtClean="0">
                <a:solidFill>
                  <a:schemeClr val="accent1"/>
                </a:solidFill>
                <a:latin typeface="Arial" charset="0"/>
              </a:rPr>
              <a:t>8. Kontingenční tabulky a </a:t>
            </a:r>
            <a:r>
              <a:rPr lang="el-GR" sz="3600" dirty="0" smtClean="0">
                <a:solidFill>
                  <a:schemeClr val="accent1"/>
                </a:solidFill>
                <a:latin typeface="Arial" charset="0"/>
              </a:rPr>
              <a:t>χ</a:t>
            </a:r>
            <a:r>
              <a:rPr lang="el-GR" sz="3600" baseline="30000" dirty="0" smtClean="0">
                <a:solidFill>
                  <a:schemeClr val="accent1"/>
                </a:solidFill>
                <a:latin typeface="Arial" charset="0"/>
              </a:rPr>
              <a:t>2</a:t>
            </a:r>
            <a:r>
              <a:rPr lang="cs-CZ" sz="3600" dirty="0" smtClean="0">
                <a:solidFill>
                  <a:schemeClr val="accent1"/>
                </a:solidFill>
                <a:latin typeface="Arial" charset="0"/>
              </a:rPr>
              <a:t> test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2"/>
          <p:cNvSpPr>
            <a:spLocks noGrp="1" noChangeArrowheads="1"/>
          </p:cNvSpPr>
          <p:nvPr>
            <p:ph type="title" idx="4294967295"/>
          </p:nvPr>
        </p:nvSpPr>
        <p:spPr>
          <a:xfrm>
            <a:off x="688032" y="188640"/>
            <a:ext cx="7772400" cy="762000"/>
          </a:xfrm>
          <a:noFill/>
        </p:spPr>
        <p:txBody>
          <a:bodyPr/>
          <a:lstStyle/>
          <a:p>
            <a:r>
              <a:rPr lang="cs-CZ" dirty="0" smtClean="0"/>
              <a:t>Znaménkový test</a:t>
            </a:r>
          </a:p>
        </p:txBody>
      </p:sp>
      <p:sp>
        <p:nvSpPr>
          <p:cNvPr id="40" name="Zástupný symbol pro obsah 3"/>
          <p:cNvSpPr txBox="1">
            <a:spLocks/>
          </p:cNvSpPr>
          <p:nvPr/>
        </p:nvSpPr>
        <p:spPr>
          <a:xfrm>
            <a:off x="301625" y="1524000"/>
            <a:ext cx="8534400" cy="4598988"/>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Zjednodušení </a:t>
            </a:r>
            <a:r>
              <a:rPr kumimoji="0" lang="cs-CZ" sz="2000" b="0" i="0" u="none" strike="noStrike" kern="0" cap="none" spc="0" normalizeH="0" baseline="0" noProof="0" dirty="0" err="1" smtClean="0">
                <a:ln>
                  <a:noFill/>
                </a:ln>
                <a:solidFill>
                  <a:schemeClr val="tx1"/>
                </a:solidFill>
                <a:effectLst/>
                <a:uLnTx/>
                <a:uFillTx/>
                <a:latin typeface="+mn-lt"/>
                <a:ea typeface="+mn-ea"/>
                <a:cs typeface="+mn-cs"/>
              </a:rPr>
              <a:t>neparametrického</a:t>
            </a:r>
            <a:r>
              <a:rPr kumimoji="0" lang="cs-CZ" sz="2000" b="0" i="0" u="none" strike="noStrike" kern="0" cap="none" spc="0" normalizeH="0" noProof="0" dirty="0" smtClean="0">
                <a:ln>
                  <a:noFill/>
                </a:ln>
                <a:solidFill>
                  <a:schemeClr val="tx1"/>
                </a:solidFill>
                <a:effectLst/>
                <a:uLnTx/>
                <a:uFillTx/>
                <a:latin typeface="+mn-lt"/>
                <a:ea typeface="+mn-ea"/>
                <a:cs typeface="+mn-cs"/>
              </a:rPr>
              <a:t> párového </a:t>
            </a:r>
            <a:r>
              <a:rPr kumimoji="0" lang="cs-CZ" sz="2000" b="0" i="0" u="none" strike="noStrike" kern="0" cap="none" spc="0" normalizeH="0" noProof="0" dirty="0" err="1" smtClean="0">
                <a:ln>
                  <a:noFill/>
                </a:ln>
                <a:solidFill>
                  <a:schemeClr val="tx1"/>
                </a:solidFill>
                <a:effectLst/>
                <a:uLnTx/>
                <a:uFillTx/>
                <a:latin typeface="+mn-lt"/>
                <a:ea typeface="+mn-ea"/>
                <a:cs typeface="+mn-cs"/>
              </a:rPr>
              <a:t>Wilcoxonova</a:t>
            </a:r>
            <a:r>
              <a:rPr kumimoji="0" lang="cs-CZ" sz="2000" b="0" i="0" u="none" strike="noStrike" kern="0" cap="none" spc="0" normalizeH="0" noProof="0" dirty="0" smtClean="0">
                <a:ln>
                  <a:noFill/>
                </a:ln>
                <a:solidFill>
                  <a:schemeClr val="tx1"/>
                </a:solidFill>
                <a:effectLst/>
                <a:uLnTx/>
                <a:uFillTx/>
                <a:latin typeface="+mn-lt"/>
                <a:ea typeface="+mn-ea"/>
                <a:cs typeface="+mn-cs"/>
              </a:rPr>
              <a:t> testu.</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lang="cs-CZ" sz="2000" kern="0" dirty="0" smtClean="0"/>
              <a:t>Namísto velikosti rozdílů se počítá pouze jejich orientace (signum).</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lang="cs-CZ" sz="2000" kern="0" dirty="0" smtClean="0">
                <a:latin typeface="+mj-lt"/>
              </a:rPr>
              <a:t>Případy, kde </a:t>
            </a:r>
            <a:r>
              <a:rPr lang="cs-CZ" sz="2000" i="1" kern="0" dirty="0" err="1" smtClean="0">
                <a:latin typeface="+mj-lt"/>
              </a:rPr>
              <a:t>sgn</a:t>
            </a:r>
            <a:r>
              <a:rPr lang="cs-CZ" sz="2000" i="1" kern="0" dirty="0" smtClean="0">
                <a:latin typeface="+mj-lt"/>
              </a:rPr>
              <a:t>(d) = 0 </a:t>
            </a:r>
            <a:r>
              <a:rPr lang="cs-CZ" sz="2000" kern="0" dirty="0" smtClean="0">
                <a:latin typeface="+mj-lt"/>
              </a:rPr>
              <a:t>se z analýzy vylučují.</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lang="cs-CZ" sz="2000" kern="0" dirty="0" smtClean="0">
                <a:latin typeface="+mj-lt"/>
              </a:rPr>
              <a:t>Sečtou se kladné a záporné rozdíly a menší ze součtů je hledaná statistika </a:t>
            </a:r>
            <a:r>
              <a:rPr lang="cs-CZ" sz="2000" i="1" kern="0" dirty="0" smtClean="0">
                <a:latin typeface="+mj-lt"/>
              </a:rPr>
              <a:t>m</a:t>
            </a:r>
            <a:r>
              <a:rPr lang="cs-CZ" sz="2000" kern="0" dirty="0" smtClean="0">
                <a:latin typeface="+mj-lt"/>
              </a:rPr>
              <a:t>.</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lang="cs-CZ" sz="2000" kern="0" dirty="0" smtClean="0">
                <a:latin typeface="+mj-lt"/>
              </a:rPr>
              <a:t>Statistika </a:t>
            </a:r>
            <a:r>
              <a:rPr lang="cs-CZ" sz="2000" i="1" kern="0" dirty="0" smtClean="0">
                <a:latin typeface="+mj-lt"/>
              </a:rPr>
              <a:t>m</a:t>
            </a:r>
            <a:r>
              <a:rPr lang="cs-CZ" sz="2000" kern="0" dirty="0" smtClean="0">
                <a:latin typeface="+mj-lt"/>
              </a:rPr>
              <a:t> se porovná s tabulkovou hodnotou pro danou hladinu pravděpodobnosti:</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lang="cs-CZ" sz="2000" kern="0" dirty="0" smtClean="0">
              <a:latin typeface="+mj-lt"/>
            </a:endParaRP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lang="cs-CZ" sz="2000" dirty="0" smtClean="0">
              <a:latin typeface="+mj-lt"/>
            </a:endParaRPr>
          </a:p>
          <a:p>
            <a:pPr lvl="0" eaLnBrk="0" fontAlgn="base" hangingPunct="0">
              <a:spcBef>
                <a:spcPct val="20000"/>
              </a:spcBef>
              <a:spcAft>
                <a:spcPct val="0"/>
              </a:spcAft>
              <a:buClr>
                <a:schemeClr val="accent1"/>
              </a:buClr>
              <a:buSzPct val="85000"/>
              <a:defRPr/>
            </a:pPr>
            <a:endParaRPr lang="cs-CZ" sz="2000" kern="0" dirty="0" smtClean="0">
              <a:latin typeface="+mj-lt"/>
            </a:endParaRP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pic>
        <p:nvPicPr>
          <p:cNvPr id="18" name="Obrázek 17" descr="znamenkovy_test.jpg"/>
          <p:cNvPicPr>
            <a:picLocks noChangeAspect="1"/>
          </p:cNvPicPr>
          <p:nvPr/>
        </p:nvPicPr>
        <p:blipFill>
          <a:blip r:embed="rId3" cstate="print"/>
          <a:stretch>
            <a:fillRect/>
          </a:stretch>
        </p:blipFill>
        <p:spPr>
          <a:xfrm>
            <a:off x="2411759" y="3717032"/>
            <a:ext cx="4255789" cy="25922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7"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74768" name="Rectangle 2"/>
          <p:cNvSpPr>
            <a:spLocks noGrp="1" noChangeArrowheads="1"/>
          </p:cNvSpPr>
          <p:nvPr>
            <p:ph type="title" idx="4294967295"/>
          </p:nvPr>
        </p:nvSpPr>
        <p:spPr>
          <a:xfrm>
            <a:off x="179388" y="373063"/>
            <a:ext cx="8583612" cy="762000"/>
          </a:xfrm>
          <a:noFill/>
        </p:spPr>
        <p:txBody>
          <a:bodyPr/>
          <a:lstStyle/>
          <a:p>
            <a:r>
              <a:rPr lang="cs-CZ" smtClean="0"/>
              <a:t>Kontingenční tabulky </a:t>
            </a:r>
            <a:br>
              <a:rPr lang="cs-CZ" smtClean="0"/>
            </a:br>
            <a:r>
              <a:rPr lang="cs-CZ" smtClean="0"/>
              <a:t> H0 :Nezávislost dvou jevů A a B</a:t>
            </a:r>
          </a:p>
        </p:txBody>
      </p:sp>
      <p:sp>
        <p:nvSpPr>
          <p:cNvPr id="74769" name="Rectangle 4"/>
          <p:cNvSpPr>
            <a:spLocks noChangeArrowheads="1"/>
          </p:cNvSpPr>
          <p:nvPr/>
        </p:nvSpPr>
        <p:spPr bwMode="auto">
          <a:xfrm>
            <a:off x="1259632" y="3212976"/>
            <a:ext cx="1676400" cy="914400"/>
          </a:xfrm>
          <a:prstGeom prst="rect">
            <a:avLst/>
          </a:prstGeom>
          <a:solidFill>
            <a:srgbClr val="FF0000"/>
          </a:solidFill>
          <a:ln w="9525">
            <a:noFill/>
            <a:miter lim="800000"/>
            <a:headEnd/>
            <a:tailEnd/>
          </a:ln>
        </p:spPr>
        <p:txBody>
          <a:bodyPr anchor="ctr"/>
          <a:lstStyle/>
          <a:p>
            <a:pPr algn="ctr" eaLnBrk="0" fontAlgn="base" hangingPunct="0">
              <a:spcBef>
                <a:spcPct val="0"/>
              </a:spcBef>
              <a:spcAft>
                <a:spcPct val="0"/>
              </a:spcAft>
            </a:pPr>
            <a:r>
              <a:rPr lang="cs-CZ" b="1" dirty="0">
                <a:solidFill>
                  <a:prstClr val="white"/>
                </a:solidFill>
                <a:latin typeface="Arial" pitchFamily="34" charset="0"/>
                <a:cs typeface="Arial" pitchFamily="34" charset="0"/>
              </a:rPr>
              <a:t>Kontingenční tabulka</a:t>
            </a:r>
          </a:p>
          <a:p>
            <a:pPr algn="ctr" eaLnBrk="0" fontAlgn="base" hangingPunct="0">
              <a:spcBef>
                <a:spcPct val="0"/>
              </a:spcBef>
              <a:spcAft>
                <a:spcPct val="0"/>
              </a:spcAft>
            </a:pPr>
            <a:r>
              <a:rPr lang="cs-CZ" b="1" dirty="0">
                <a:solidFill>
                  <a:prstClr val="white"/>
                </a:solidFill>
                <a:latin typeface="Arial" pitchFamily="34" charset="0"/>
                <a:cs typeface="Arial" pitchFamily="34" charset="0"/>
              </a:rPr>
              <a:t>2 x 2</a:t>
            </a:r>
          </a:p>
        </p:txBody>
      </p:sp>
      <p:graphicFrame>
        <p:nvGraphicFramePr>
          <p:cNvPr id="544776" name="Group 8"/>
          <p:cNvGraphicFramePr>
            <a:graphicFrameLocks noGrp="1"/>
          </p:cNvGraphicFramePr>
          <p:nvPr/>
        </p:nvGraphicFramePr>
        <p:xfrm>
          <a:off x="3009057" y="2646238"/>
          <a:ext cx="4953000" cy="1981200"/>
        </p:xfrm>
        <a:graphic>
          <a:graphicData uri="http://schemas.openxmlformats.org/drawingml/2006/table">
            <a:tbl>
              <a:tblPr/>
              <a:tblGrid>
                <a:gridCol w="1143000"/>
                <a:gridCol w="1143000"/>
                <a:gridCol w="1104900"/>
                <a:gridCol w="1562100"/>
              </a:tblGrid>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2100" b="1"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dirty="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dirty="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dirty="0" smtClean="0">
                          <a:ln>
                            <a:noFill/>
                          </a:ln>
                          <a:solidFill>
                            <a:schemeClr val="tx1"/>
                          </a:solidFill>
                          <a:effectLst/>
                          <a:latin typeface="Calibri" pitchFamily="34" charset="0"/>
                        </a:rPr>
                        <a:t>-</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dirty="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000" b="1" i="0" u="none" strike="noStrike" cap="none" normalizeH="0" baseline="0" dirty="0" smtClean="0">
                          <a:ln>
                            <a:noFill/>
                          </a:ln>
                          <a:solidFill>
                            <a:schemeClr val="tx1"/>
                          </a:solidFill>
                          <a:effectLst/>
                          <a:latin typeface="Calibri" pitchFamily="34" charset="0"/>
                        </a:rPr>
                        <a:t>suma sum</a:t>
                      </a:r>
                      <a:endParaRPr kumimoji="0" lang="en-GB" sz="2000" b="1"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804" name="Line 46"/>
          <p:cNvSpPr>
            <a:spLocks noChangeShapeType="1"/>
          </p:cNvSpPr>
          <p:nvPr/>
        </p:nvSpPr>
        <p:spPr bwMode="auto">
          <a:xfrm>
            <a:off x="3104307" y="2770063"/>
            <a:ext cx="0" cy="314325"/>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4805" name="Line 47"/>
          <p:cNvSpPr>
            <a:spLocks noChangeShapeType="1"/>
          </p:cNvSpPr>
          <p:nvPr/>
        </p:nvSpPr>
        <p:spPr bwMode="auto">
          <a:xfrm flipV="1">
            <a:off x="3390057" y="2708151"/>
            <a:ext cx="561975" cy="0"/>
          </a:xfrm>
          <a:prstGeom prst="line">
            <a:avLst/>
          </a:prstGeom>
          <a:noFill/>
          <a:ln w="19050">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4806" name="Line 48"/>
          <p:cNvSpPr>
            <a:spLocks noChangeShapeType="1"/>
          </p:cNvSpPr>
          <p:nvPr/>
        </p:nvSpPr>
        <p:spPr bwMode="auto">
          <a:xfrm>
            <a:off x="3009057" y="2660526"/>
            <a:ext cx="1143000" cy="457200"/>
          </a:xfrm>
          <a:prstGeom prst="line">
            <a:avLst/>
          </a:prstGeom>
          <a:noFill/>
          <a:ln w="19050">
            <a:solidFill>
              <a:schemeClr val="tx1"/>
            </a:solidFill>
            <a:round/>
            <a:headEnd/>
            <a:tailEnd/>
          </a:ln>
        </p:spPr>
        <p:txBody>
          <a:bodyP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4807" name="Rectangle 49"/>
          <p:cNvSpPr>
            <a:spLocks noChangeArrowheads="1"/>
          </p:cNvSpPr>
          <p:nvPr/>
        </p:nvSpPr>
        <p:spPr bwMode="auto">
          <a:xfrm>
            <a:off x="3151932" y="2770063"/>
            <a:ext cx="381000" cy="396875"/>
          </a:xfrm>
          <a:prstGeom prst="rect">
            <a:avLst/>
          </a:prstGeom>
          <a:noFill/>
          <a:ln w="9525">
            <a:noFill/>
            <a:miter lim="800000"/>
            <a:headEnd/>
            <a:tailEnd/>
          </a:ln>
        </p:spPr>
        <p:txBody>
          <a:bodyPr>
            <a:spAutoFit/>
          </a:bodyPr>
          <a:lstStyle/>
          <a:p>
            <a:pPr algn="ctr" fontAlgn="base">
              <a:spcBef>
                <a:spcPct val="50000"/>
              </a:spcBef>
              <a:spcAft>
                <a:spcPct val="0"/>
              </a:spcAft>
            </a:pPr>
            <a:r>
              <a:rPr lang="cs-CZ" sz="2000" dirty="0">
                <a:solidFill>
                  <a:prstClr val="black"/>
                </a:solidFill>
                <a:latin typeface="Arial" pitchFamily="34" charset="0"/>
                <a:cs typeface="Arial" pitchFamily="34" charset="0"/>
              </a:rPr>
              <a:t>B</a:t>
            </a:r>
          </a:p>
        </p:txBody>
      </p:sp>
      <p:sp>
        <p:nvSpPr>
          <p:cNvPr id="74808" name="Rectangle 50"/>
          <p:cNvSpPr>
            <a:spLocks noChangeArrowheads="1"/>
          </p:cNvSpPr>
          <p:nvPr/>
        </p:nvSpPr>
        <p:spPr bwMode="auto">
          <a:xfrm>
            <a:off x="3813920" y="2679576"/>
            <a:ext cx="354012" cy="396875"/>
          </a:xfrm>
          <a:prstGeom prst="rect">
            <a:avLst/>
          </a:prstGeom>
          <a:noFill/>
          <a:ln w="9525">
            <a:noFill/>
            <a:miter lim="800000"/>
            <a:headEnd/>
            <a:tailEnd/>
          </a:ln>
        </p:spPr>
        <p:txBody>
          <a:bodyPr wrap="none">
            <a:spAutoFit/>
          </a:bodyPr>
          <a:lstStyle/>
          <a:p>
            <a:pPr algn="ctr" fontAlgn="base">
              <a:spcBef>
                <a:spcPct val="50000"/>
              </a:spcBef>
              <a:spcAft>
                <a:spcPct val="0"/>
              </a:spcAft>
            </a:pPr>
            <a:r>
              <a:rPr lang="cs-CZ" sz="2000" dirty="0">
                <a:solidFill>
                  <a:prstClr val="black"/>
                </a:solidFill>
                <a:latin typeface="Arial" pitchFamily="34" charset="0"/>
                <a:cs typeface="Arial" pitchFamily="34" charset="0"/>
              </a:rPr>
              <a: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75781" name="Rectangle 2"/>
          <p:cNvSpPr>
            <a:spLocks noGrp="1" noChangeArrowheads="1"/>
          </p:cNvSpPr>
          <p:nvPr>
            <p:ph type="title" idx="4294967295"/>
          </p:nvPr>
        </p:nvSpPr>
        <p:spPr>
          <a:xfrm>
            <a:off x="755650" y="146050"/>
            <a:ext cx="8001000" cy="762000"/>
          </a:xfrm>
          <a:noFill/>
        </p:spPr>
        <p:txBody>
          <a:bodyPr/>
          <a:lstStyle/>
          <a:p>
            <a:r>
              <a:rPr lang="cs-CZ" smtClean="0"/>
              <a:t>Kontingenční tabulky: příklad</a:t>
            </a:r>
          </a:p>
        </p:txBody>
      </p:sp>
      <p:graphicFrame>
        <p:nvGraphicFramePr>
          <p:cNvPr id="546858" name="Group 42"/>
          <p:cNvGraphicFramePr>
            <a:graphicFrameLocks noGrp="1"/>
          </p:cNvGraphicFramePr>
          <p:nvPr/>
        </p:nvGraphicFramePr>
        <p:xfrm>
          <a:off x="2267744" y="1772816"/>
          <a:ext cx="4648200" cy="1684020"/>
        </p:xfrm>
        <a:graphic>
          <a:graphicData uri="http://schemas.openxmlformats.org/drawingml/2006/table">
            <a:tbl>
              <a:tblPr/>
              <a:tblGrid>
                <a:gridCol w="1162050"/>
                <a:gridCol w="1162050"/>
                <a:gridCol w="1162050"/>
                <a:gridCol w="1162050"/>
              </a:tblGrid>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800" b="1"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Symbol" pitchFamily="18" charset="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dirty="0" smtClean="0">
                          <a:ln>
                            <a:noFill/>
                          </a:ln>
                          <a:solidFill>
                            <a:schemeClr val="tx1"/>
                          </a:solidFill>
                          <a:effectLst/>
                          <a:latin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dirty="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smtClean="0">
                          <a:ln>
                            <a:noFill/>
                          </a:ln>
                          <a:solidFill>
                            <a:schemeClr val="tx1"/>
                          </a:solidFill>
                          <a:effectLst/>
                          <a:latin typeface="Calibri" pitchFamily="34" charset="0"/>
                        </a:rPr>
                        <a:t>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0" i="0" u="none" strike="noStrike" cap="none" normalizeH="0" baseline="0" dirty="0" smtClean="0">
                          <a:ln>
                            <a:noFill/>
                          </a:ln>
                          <a:solidFill>
                            <a:schemeClr val="tx1"/>
                          </a:solidFill>
                          <a:effectLst/>
                          <a:latin typeface="Calibri" pitchFamily="34"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811" name="Rectangle 34"/>
          <p:cNvSpPr>
            <a:spLocks noChangeArrowheads="1"/>
          </p:cNvSpPr>
          <p:nvPr/>
        </p:nvSpPr>
        <p:spPr bwMode="auto">
          <a:xfrm>
            <a:off x="2267744" y="1849016"/>
            <a:ext cx="609600" cy="336550"/>
          </a:xfrm>
          <a:prstGeom prst="rect">
            <a:avLst/>
          </a:prstGeom>
          <a:noFill/>
          <a:ln w="9525">
            <a:noFill/>
            <a:miter lim="800000"/>
            <a:headEnd/>
            <a:tailEnd/>
          </a:ln>
        </p:spPr>
        <p:txBody>
          <a:bodyPr>
            <a:spAutoFit/>
          </a:bodyPr>
          <a:lstStyle/>
          <a:p>
            <a:pPr algn="ctr" fontAlgn="base">
              <a:spcBef>
                <a:spcPct val="50000"/>
              </a:spcBef>
              <a:spcAft>
                <a:spcPct val="0"/>
              </a:spcAft>
            </a:pPr>
            <a:r>
              <a:rPr lang="cs-CZ" sz="1600" b="1">
                <a:solidFill>
                  <a:prstClr val="black"/>
                </a:solidFill>
                <a:latin typeface="Arial" pitchFamily="34" charset="0"/>
                <a:cs typeface="Arial" pitchFamily="34" charset="0"/>
              </a:rPr>
              <a:t>gen</a:t>
            </a:r>
          </a:p>
        </p:txBody>
      </p:sp>
      <p:sp>
        <p:nvSpPr>
          <p:cNvPr id="75812" name="Rectangle 35"/>
          <p:cNvSpPr>
            <a:spLocks noChangeArrowheads="1"/>
          </p:cNvSpPr>
          <p:nvPr/>
        </p:nvSpPr>
        <p:spPr bwMode="auto">
          <a:xfrm>
            <a:off x="3104357" y="1696616"/>
            <a:ext cx="382587" cy="457200"/>
          </a:xfrm>
          <a:prstGeom prst="rect">
            <a:avLst/>
          </a:prstGeom>
          <a:noFill/>
          <a:ln w="9525">
            <a:noFill/>
            <a:miter lim="800000"/>
            <a:headEnd/>
            <a:tailEnd/>
          </a:ln>
        </p:spPr>
        <p:txBody>
          <a:bodyPr wrap="none">
            <a:spAutoFit/>
          </a:bodyPr>
          <a:lstStyle/>
          <a:p>
            <a:pPr algn="ctr" fontAlgn="base">
              <a:spcBef>
                <a:spcPct val="50000"/>
              </a:spcBef>
              <a:spcAft>
                <a:spcPct val="0"/>
              </a:spcAft>
            </a:pPr>
            <a:r>
              <a:rPr lang="cs-CZ" sz="2400" b="1">
                <a:solidFill>
                  <a:prstClr val="black"/>
                </a:solidFill>
                <a:latin typeface="Wingdings 2" pitchFamily="18" charset="2"/>
                <a:cs typeface="Arial" pitchFamily="34" charset="0"/>
              </a:rPr>
              <a:t></a:t>
            </a:r>
          </a:p>
        </p:txBody>
      </p:sp>
      <p:sp>
        <p:nvSpPr>
          <p:cNvPr id="75813" name="Text Box 36"/>
          <p:cNvSpPr txBox="1">
            <a:spLocks noChangeArrowheads="1"/>
          </p:cNvSpPr>
          <p:nvPr/>
        </p:nvSpPr>
        <p:spPr bwMode="auto">
          <a:xfrm>
            <a:off x="0" y="3898900"/>
            <a:ext cx="9144000" cy="466725"/>
          </a:xfrm>
          <a:prstGeom prst="rect">
            <a:avLst/>
          </a:prstGeom>
          <a:solidFill>
            <a:srgbClr val="CCFFCC"/>
          </a:solidFill>
          <a:ln w="9525">
            <a:noFill/>
            <a:miter lim="800000"/>
            <a:headEnd/>
            <a:tailEnd/>
          </a:ln>
        </p:spPr>
        <p:txBody>
          <a:bodyPr anchor="ct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Kontingenční tabulka v obrázku</a:t>
            </a:r>
          </a:p>
        </p:txBody>
      </p:sp>
      <p:pic>
        <p:nvPicPr>
          <p:cNvPr id="75814" name="Picture 37"/>
          <p:cNvPicPr>
            <a:picLocks noChangeAspect="1" noChangeArrowheads="1"/>
          </p:cNvPicPr>
          <p:nvPr/>
        </p:nvPicPr>
        <p:blipFill>
          <a:blip r:embed="rId3" cstate="print"/>
          <a:srcRect/>
          <a:stretch>
            <a:fillRect/>
          </a:stretch>
        </p:blipFill>
        <p:spPr bwMode="auto">
          <a:xfrm>
            <a:off x="6548438" y="4348163"/>
            <a:ext cx="2127250" cy="2127250"/>
          </a:xfrm>
          <a:prstGeom prst="rect">
            <a:avLst/>
          </a:prstGeom>
          <a:noFill/>
          <a:ln w="9525">
            <a:noFill/>
            <a:miter lim="800000"/>
            <a:headEnd/>
            <a:tailEnd/>
          </a:ln>
        </p:spPr>
      </p:pic>
      <p:pic>
        <p:nvPicPr>
          <p:cNvPr id="75815" name="Picture 38"/>
          <p:cNvPicPr>
            <a:picLocks noChangeAspect="1" noChangeArrowheads="1"/>
          </p:cNvPicPr>
          <p:nvPr/>
        </p:nvPicPr>
        <p:blipFill>
          <a:blip r:embed="rId4" cstate="print"/>
          <a:srcRect/>
          <a:stretch>
            <a:fillRect/>
          </a:stretch>
        </p:blipFill>
        <p:spPr bwMode="auto">
          <a:xfrm>
            <a:off x="3805238" y="4700588"/>
            <a:ext cx="2000250" cy="1760537"/>
          </a:xfrm>
          <a:prstGeom prst="rect">
            <a:avLst/>
          </a:prstGeom>
          <a:noFill/>
          <a:ln w="9525">
            <a:noFill/>
            <a:miter lim="800000"/>
            <a:headEnd/>
            <a:tailEnd/>
          </a:ln>
        </p:spPr>
      </p:pic>
      <p:pic>
        <p:nvPicPr>
          <p:cNvPr id="75816" name="Picture 39"/>
          <p:cNvPicPr>
            <a:picLocks noChangeAspect="1" noChangeArrowheads="1"/>
          </p:cNvPicPr>
          <p:nvPr/>
        </p:nvPicPr>
        <p:blipFill>
          <a:blip r:embed="rId5" cstate="print"/>
          <a:srcRect/>
          <a:stretch>
            <a:fillRect/>
          </a:stretch>
        </p:blipFill>
        <p:spPr bwMode="auto">
          <a:xfrm>
            <a:off x="109538" y="4652963"/>
            <a:ext cx="4102100" cy="1587500"/>
          </a:xfrm>
          <a:prstGeom prst="rect">
            <a:avLst/>
          </a:prstGeom>
          <a:noFill/>
          <a:ln w="9525">
            <a:noFill/>
            <a:miter lim="800000"/>
            <a:headEnd/>
            <a:tailEnd/>
          </a:ln>
        </p:spPr>
      </p:pic>
      <p:sp>
        <p:nvSpPr>
          <p:cNvPr id="75817" name="Rectangle 40"/>
          <p:cNvSpPr>
            <a:spLocks noChangeArrowheads="1"/>
          </p:cNvSpPr>
          <p:nvPr/>
        </p:nvSpPr>
        <p:spPr bwMode="auto">
          <a:xfrm>
            <a:off x="4343400" y="4371975"/>
            <a:ext cx="1295400" cy="323850"/>
          </a:xfrm>
          <a:prstGeom prst="rect">
            <a:avLst/>
          </a:prstGeom>
          <a:noFill/>
          <a:ln w="9525">
            <a:noFill/>
            <a:prstDash val="dash"/>
            <a:miter lim="800000"/>
            <a:headEnd/>
            <a:tailEnd/>
          </a:ln>
        </p:spPr>
        <p:txBody>
          <a:bodyPr/>
          <a:lstStyle/>
          <a:p>
            <a:pPr eaLnBrk="0" fontAlgn="base" hangingPunct="0">
              <a:spcBef>
                <a:spcPct val="0"/>
              </a:spcBef>
              <a:spcAft>
                <a:spcPct val="0"/>
              </a:spcAft>
            </a:pPr>
            <a:r>
              <a:rPr lang="cs-CZ" b="1">
                <a:solidFill>
                  <a:srgbClr val="A50021"/>
                </a:solidFill>
                <a:latin typeface="Arial" pitchFamily="34" charset="0"/>
                <a:cs typeface="Arial" pitchFamily="34" charset="0"/>
              </a:rPr>
              <a:t>Gen: ANO</a:t>
            </a:r>
          </a:p>
        </p:txBody>
      </p:sp>
      <p:sp>
        <p:nvSpPr>
          <p:cNvPr id="75818" name="Rectangle 41"/>
          <p:cNvSpPr>
            <a:spLocks noChangeArrowheads="1"/>
          </p:cNvSpPr>
          <p:nvPr/>
        </p:nvSpPr>
        <p:spPr bwMode="auto">
          <a:xfrm>
            <a:off x="7162800" y="4371975"/>
            <a:ext cx="1152525" cy="323850"/>
          </a:xfrm>
          <a:prstGeom prst="rect">
            <a:avLst/>
          </a:prstGeom>
          <a:noFill/>
          <a:ln w="9525">
            <a:noFill/>
            <a:prstDash val="dash"/>
            <a:miter lim="800000"/>
            <a:headEnd/>
            <a:tailEnd/>
          </a:ln>
        </p:spPr>
        <p:txBody>
          <a:bodyPr/>
          <a:lstStyle/>
          <a:p>
            <a:pPr eaLnBrk="0" fontAlgn="base" hangingPunct="0">
              <a:spcBef>
                <a:spcPct val="0"/>
              </a:spcBef>
              <a:spcAft>
                <a:spcPct val="0"/>
              </a:spcAft>
            </a:pPr>
            <a:r>
              <a:rPr lang="cs-CZ" b="1">
                <a:solidFill>
                  <a:srgbClr val="A50021"/>
                </a:solidFill>
                <a:latin typeface="Arial" pitchFamily="34" charset="0"/>
                <a:cs typeface="Arial" pitchFamily="34" charset="0"/>
              </a:rPr>
              <a:t>Gen: 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 závislost pohlaví na onemocnění</a:t>
            </a:r>
            <a:endParaRPr lang="cs-CZ" dirty="0"/>
          </a:p>
        </p:txBody>
      </p:sp>
      <p:graphicFrame>
        <p:nvGraphicFramePr>
          <p:cNvPr id="5" name="Zástupný symbol pro obsah 4"/>
          <p:cNvGraphicFramePr>
            <a:graphicFrameLocks noGrp="1"/>
          </p:cNvGraphicFramePr>
          <p:nvPr>
            <p:ph idx="1"/>
          </p:nvPr>
        </p:nvGraphicFramePr>
        <p:xfrm>
          <a:off x="971600" y="1916832"/>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4" name="Zástupný symbol pro zápatí 3"/>
          <p:cNvSpPr>
            <a:spLocks noGrp="1"/>
          </p:cNvSpPr>
          <p:nvPr>
            <p:ph type="ftr" sz="quarter" idx="11"/>
          </p:nvPr>
        </p:nvSpPr>
        <p:spPr/>
        <p:txBody>
          <a:bodyPr/>
          <a:lstStyle/>
          <a:p>
            <a:pPr>
              <a:defRPr/>
            </a:pPr>
            <a:r>
              <a:rPr lang="cs-CZ" dirty="0" smtClean="0"/>
              <a:t>Vytvořil Institut biostatistiky a analýz, Masarykova univerzita</a:t>
            </a:r>
          </a:p>
          <a:p>
            <a:pPr>
              <a:defRPr/>
            </a:pPr>
            <a:r>
              <a:rPr lang="cs-CZ" dirty="0" smtClean="0"/>
              <a:t>M. Cvanová</a:t>
            </a:r>
          </a:p>
          <a:p>
            <a:pPr>
              <a:defRPr/>
            </a:pPr>
            <a:endParaRPr lang="cs-CZ" dirty="0"/>
          </a:p>
        </p:txBody>
      </p:sp>
      <p:graphicFrame>
        <p:nvGraphicFramePr>
          <p:cNvPr id="6" name="Zástupný symbol pro obsah 4"/>
          <p:cNvGraphicFramePr>
            <a:graphicFrameLocks/>
          </p:cNvGraphicFramePr>
          <p:nvPr/>
        </p:nvGraphicFramePr>
        <p:xfrm>
          <a:off x="5031384" y="1916832"/>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Zástupný symbol pro obsah 4"/>
          <p:cNvGraphicFramePr>
            <a:graphicFrameLocks/>
          </p:cNvGraphicFramePr>
          <p:nvPr/>
        </p:nvGraphicFramePr>
        <p:xfrm>
          <a:off x="971600" y="386104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8" name="Zástupný symbol pro obsah 4"/>
          <p:cNvGraphicFramePr>
            <a:graphicFrameLocks/>
          </p:cNvGraphicFramePr>
          <p:nvPr/>
        </p:nvGraphicFramePr>
        <p:xfrm>
          <a:off x="5031384" y="386104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 závislost pohlaví na onemocnění</a:t>
            </a:r>
            <a:endParaRPr lang="cs-CZ" dirty="0"/>
          </a:p>
        </p:txBody>
      </p:sp>
      <p:graphicFrame>
        <p:nvGraphicFramePr>
          <p:cNvPr id="5" name="Zástupný symbol pro obsah 4"/>
          <p:cNvGraphicFramePr>
            <a:graphicFrameLocks noGrp="1"/>
          </p:cNvGraphicFramePr>
          <p:nvPr>
            <p:ph idx="1"/>
          </p:nvPr>
        </p:nvGraphicFramePr>
        <p:xfrm>
          <a:off x="301625" y="134076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4" name="Zástupný symbol pro zápatí 3"/>
          <p:cNvSpPr>
            <a:spLocks noGrp="1"/>
          </p:cNvSpPr>
          <p:nvPr>
            <p:ph type="ftr" sz="quarter" idx="11"/>
          </p:nvPr>
        </p:nvSpPr>
        <p:spPr/>
        <p:txBody>
          <a:bodyPr/>
          <a:lstStyle/>
          <a:p>
            <a:pPr>
              <a:defRPr/>
            </a:pPr>
            <a:r>
              <a:rPr lang="cs-CZ" dirty="0" smtClean="0"/>
              <a:t>Vytvořil Institut biostatistiky a analýz, Masarykova univerzita</a:t>
            </a:r>
          </a:p>
          <a:p>
            <a:pPr>
              <a:defRPr/>
            </a:pPr>
            <a:r>
              <a:rPr lang="cs-CZ" dirty="0" smtClean="0"/>
              <a:t>M. Cvanová</a:t>
            </a:r>
          </a:p>
          <a:p>
            <a:pPr>
              <a:defRPr/>
            </a:pPr>
            <a:endParaRPr lang="cs-CZ" dirty="0" smtClean="0"/>
          </a:p>
          <a:p>
            <a:pPr>
              <a:defRPr/>
            </a:pPr>
            <a:endParaRPr lang="cs-CZ" dirty="0"/>
          </a:p>
        </p:txBody>
      </p:sp>
      <p:graphicFrame>
        <p:nvGraphicFramePr>
          <p:cNvPr id="6" name="Zástupný symbol pro obsah 4"/>
          <p:cNvGraphicFramePr>
            <a:graphicFrameLocks/>
          </p:cNvGraphicFramePr>
          <p:nvPr/>
        </p:nvGraphicFramePr>
        <p:xfrm>
          <a:off x="301625" y="2637040"/>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Zástupný symbol pro obsah 4"/>
          <p:cNvGraphicFramePr>
            <a:graphicFrameLocks/>
          </p:cNvGraphicFramePr>
          <p:nvPr/>
        </p:nvGraphicFramePr>
        <p:xfrm>
          <a:off x="301625" y="3933184"/>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8" name="Zástupný symbol pro obsah 4"/>
          <p:cNvGraphicFramePr>
            <a:graphicFrameLocks/>
          </p:cNvGraphicFramePr>
          <p:nvPr/>
        </p:nvGraphicFramePr>
        <p:xfrm>
          <a:off x="301625" y="522932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13" name="Zástupný symbol pro obsah 4"/>
          <p:cNvGraphicFramePr>
            <a:graphicFrameLocks/>
          </p:cNvGraphicFramePr>
          <p:nvPr/>
        </p:nvGraphicFramePr>
        <p:xfrm>
          <a:off x="4448665" y="2132984"/>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2"/>
                          </a:solidFill>
                        </a:rPr>
                        <a:t>50</a:t>
                      </a:r>
                      <a:endParaRPr lang="cs-CZ" sz="1400" b="1" dirty="0">
                        <a:solidFill>
                          <a:schemeClr val="accent2"/>
                        </a:solidFill>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2"/>
                          </a:solidFill>
                        </a:rPr>
                        <a:t>50</a:t>
                      </a:r>
                      <a:endParaRPr lang="cs-CZ" sz="1400" b="1" dirty="0">
                        <a:solidFill>
                          <a:schemeClr val="accent2"/>
                        </a:solidFill>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2"/>
                          </a:solidFill>
                        </a:rPr>
                        <a:t>50</a:t>
                      </a:r>
                      <a:endParaRPr lang="cs-CZ" sz="1400" b="1" dirty="0">
                        <a:solidFill>
                          <a:schemeClr val="accent2"/>
                        </a:solidFill>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2"/>
                          </a:solidFill>
                        </a:rPr>
                        <a:t>50</a:t>
                      </a:r>
                      <a:endParaRPr lang="cs-CZ" sz="1400" b="1" dirty="0">
                        <a:solidFill>
                          <a:schemeClr val="accent2"/>
                        </a:solidFill>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4" name="Obdélník 13"/>
          <p:cNvSpPr/>
          <p:nvPr/>
        </p:nvSpPr>
        <p:spPr>
          <a:xfrm>
            <a:off x="4119616" y="1772944"/>
            <a:ext cx="3620736" cy="307777"/>
          </a:xfrm>
          <a:prstGeom prst="rect">
            <a:avLst/>
          </a:prstGeom>
        </p:spPr>
        <p:txBody>
          <a:bodyPr wrap="none">
            <a:spAutoFit/>
          </a:bodyPr>
          <a:lstStyle/>
          <a:p>
            <a:pPr algn="ctr"/>
            <a:r>
              <a:rPr lang="en-US" sz="1400" b="1" i="1" dirty="0" smtClean="0">
                <a:solidFill>
                  <a:schemeClr val="accent2"/>
                </a:solidFill>
              </a:rPr>
              <a:t>O</a:t>
            </a:r>
            <a:r>
              <a:rPr lang="cs-CZ" sz="1400" b="1" i="1" dirty="0" smtClean="0">
                <a:solidFill>
                  <a:schemeClr val="accent2"/>
                </a:solidFill>
              </a:rPr>
              <a:t>čekávané hodnoty pro </a:t>
            </a:r>
            <a:r>
              <a:rPr lang="cs-CZ" sz="1400" b="1" i="1" u="sng" dirty="0" smtClean="0">
                <a:solidFill>
                  <a:schemeClr val="accent2"/>
                </a:solidFill>
              </a:rPr>
              <a:t>všechny</a:t>
            </a:r>
            <a:r>
              <a:rPr lang="cs-CZ" sz="1400" b="1" i="1" dirty="0" smtClean="0">
                <a:solidFill>
                  <a:schemeClr val="accent2"/>
                </a:solidFill>
              </a:rPr>
              <a:t> tabulky vlevo</a:t>
            </a:r>
            <a:endParaRPr lang="cs-CZ" sz="1400" i="1" dirty="0">
              <a:solidFill>
                <a:schemeClr val="accent2"/>
              </a:solidFill>
            </a:endParaRPr>
          </a:p>
        </p:txBody>
      </p:sp>
      <p:sp>
        <p:nvSpPr>
          <p:cNvPr id="15" name="Obdélník 14"/>
          <p:cNvSpPr/>
          <p:nvPr/>
        </p:nvSpPr>
        <p:spPr>
          <a:xfrm>
            <a:off x="899592" y="980728"/>
            <a:ext cx="1720023" cy="307777"/>
          </a:xfrm>
          <a:prstGeom prst="rect">
            <a:avLst/>
          </a:prstGeom>
        </p:spPr>
        <p:txBody>
          <a:bodyPr wrap="none">
            <a:spAutoFit/>
          </a:bodyPr>
          <a:lstStyle/>
          <a:p>
            <a:pPr algn="ctr"/>
            <a:r>
              <a:rPr lang="cs-CZ" sz="1400" b="1" i="1" dirty="0" smtClean="0">
                <a:solidFill>
                  <a:schemeClr val="accent1"/>
                </a:solidFill>
              </a:rPr>
              <a:t>Pozorované hodnoty</a:t>
            </a:r>
            <a:endParaRPr lang="cs-CZ" sz="1400" b="1" i="1" dirty="0">
              <a:solidFill>
                <a:schemeClr val="accent1"/>
              </a:solidFill>
            </a:endParaRPr>
          </a:p>
        </p:txBody>
      </p:sp>
      <p:grpSp>
        <p:nvGrpSpPr>
          <p:cNvPr id="28" name="Skupina 27"/>
          <p:cNvGrpSpPr/>
          <p:nvPr/>
        </p:nvGrpSpPr>
        <p:grpSpPr>
          <a:xfrm>
            <a:off x="3881438" y="3789040"/>
            <a:ext cx="3947690" cy="1143757"/>
            <a:chOff x="3881438" y="3789040"/>
            <a:chExt cx="3947690" cy="1143757"/>
          </a:xfrm>
        </p:grpSpPr>
        <p:graphicFrame>
          <p:nvGraphicFramePr>
            <p:cNvPr id="12" name="Object 4"/>
            <p:cNvGraphicFramePr>
              <a:graphicFrameLocks noChangeAspect="1"/>
            </p:cNvGraphicFramePr>
            <p:nvPr/>
          </p:nvGraphicFramePr>
          <p:xfrm>
            <a:off x="3881438" y="4389872"/>
            <a:ext cx="627062" cy="542925"/>
          </p:xfrm>
          <a:graphic>
            <a:graphicData uri="http://schemas.openxmlformats.org/presentationml/2006/ole">
              <p:oleObj spid="_x0000_s3075" name="Rovnice" r:id="rId3" imgW="393480" imgH="342720" progId="Equation.3">
                <p:embed/>
              </p:oleObj>
            </a:graphicData>
          </a:graphic>
        </p:graphicFrame>
        <p:sp>
          <p:nvSpPr>
            <p:cNvPr id="16" name="Text Box 5"/>
            <p:cNvSpPr txBox="1">
              <a:spLocks noChangeArrowheads="1"/>
            </p:cNvSpPr>
            <p:nvPr/>
          </p:nvSpPr>
          <p:spPr bwMode="auto">
            <a:xfrm>
              <a:off x="5084018" y="3975348"/>
              <a:ext cx="1238250" cy="533400"/>
            </a:xfrm>
            <a:prstGeom prst="rect">
              <a:avLst/>
            </a:prstGeom>
            <a:noFill/>
            <a:ln w="9525">
              <a:noFill/>
              <a:miter lim="800000"/>
              <a:headEnd/>
              <a:tailEnd/>
            </a:ln>
          </p:spPr>
          <p:txBody>
            <a:bodyPr/>
            <a:lstStyle/>
            <a:p>
              <a:pPr eaLnBrk="0" fontAlgn="base" hangingPunct="0">
                <a:spcBef>
                  <a:spcPct val="0"/>
                </a:spcBef>
                <a:spcAft>
                  <a:spcPct val="0"/>
                </a:spcAft>
              </a:pPr>
              <a:r>
                <a:rPr lang="cs-CZ" sz="1600" dirty="0">
                  <a:solidFill>
                    <a:prstClr val="black"/>
                  </a:solidFill>
                  <a:cs typeface="Arial" pitchFamily="34" charset="0"/>
                </a:rPr>
                <a:t>pozorovaná</a:t>
              </a:r>
            </a:p>
            <a:p>
              <a:pPr eaLnBrk="0" fontAlgn="base" hangingPunct="0">
                <a:spcBef>
                  <a:spcPct val="0"/>
                </a:spcBef>
                <a:spcAft>
                  <a:spcPct val="0"/>
                </a:spcAft>
              </a:pPr>
              <a:r>
                <a:rPr lang="cs-CZ" sz="1600" dirty="0">
                  <a:solidFill>
                    <a:prstClr val="black"/>
                  </a:solidFill>
                  <a:cs typeface="Arial" pitchFamily="34" charset="0"/>
                </a:rPr>
                <a:t>četnost</a:t>
              </a:r>
            </a:p>
          </p:txBody>
        </p:sp>
        <p:sp>
          <p:nvSpPr>
            <p:cNvPr id="17" name="Text Box 6"/>
            <p:cNvSpPr txBox="1">
              <a:spLocks noChangeArrowheads="1"/>
            </p:cNvSpPr>
            <p:nvPr/>
          </p:nvSpPr>
          <p:spPr bwMode="auto">
            <a:xfrm>
              <a:off x="6446093" y="3975348"/>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600" dirty="0">
                  <a:solidFill>
                    <a:prstClr val="black"/>
                  </a:solidFill>
                  <a:cs typeface="Arial" pitchFamily="34" charset="0"/>
                </a:rPr>
                <a:t>očekávaná</a:t>
              </a:r>
            </a:p>
            <a:p>
              <a:pPr eaLnBrk="0" fontAlgn="base" hangingPunct="0">
                <a:spcBef>
                  <a:spcPct val="0"/>
                </a:spcBef>
                <a:spcAft>
                  <a:spcPct val="0"/>
                </a:spcAft>
              </a:pPr>
              <a:r>
                <a:rPr lang="cs-CZ" sz="1600" dirty="0">
                  <a:solidFill>
                    <a:prstClr val="black"/>
                  </a:solidFill>
                  <a:cs typeface="Arial" pitchFamily="34" charset="0"/>
                </a:rPr>
                <a:t>četnost</a:t>
              </a:r>
            </a:p>
          </p:txBody>
        </p:sp>
        <p:sp>
          <p:nvSpPr>
            <p:cNvPr id="18" name="Text Box 7"/>
            <p:cNvSpPr txBox="1">
              <a:spLocks noChangeArrowheads="1"/>
            </p:cNvSpPr>
            <p:nvPr/>
          </p:nvSpPr>
          <p:spPr bwMode="auto">
            <a:xfrm>
              <a:off x="5226893" y="4623048"/>
              <a:ext cx="2390775" cy="285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a:solidFill>
                    <a:prstClr val="black"/>
                  </a:solidFill>
                  <a:cs typeface="Arial" pitchFamily="34" charset="0"/>
                </a:rPr>
                <a:t>očekávaná četnost</a:t>
              </a:r>
            </a:p>
          </p:txBody>
        </p:sp>
        <p:sp>
          <p:nvSpPr>
            <p:cNvPr id="19" name="Text Box 8"/>
            <p:cNvSpPr txBox="1">
              <a:spLocks noChangeArrowheads="1"/>
            </p:cNvSpPr>
            <p:nvPr/>
          </p:nvSpPr>
          <p:spPr bwMode="auto">
            <a:xfrm>
              <a:off x="4408909" y="4524747"/>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1600" b="1" dirty="0" smtClean="0">
                  <a:solidFill>
                    <a:prstClr val="black"/>
                  </a:solidFill>
                  <a:cs typeface="Arial" pitchFamily="34" charset="0"/>
                </a:rPr>
                <a:t>=</a:t>
              </a:r>
              <a:endParaRPr lang="cs-CZ" sz="1600" b="1" dirty="0">
                <a:solidFill>
                  <a:prstClr val="black"/>
                </a:solidFill>
                <a:cs typeface="Arial" pitchFamily="34" charset="0"/>
              </a:endParaRPr>
            </a:p>
          </p:txBody>
        </p:sp>
        <p:sp>
          <p:nvSpPr>
            <p:cNvPr id="21" name="Text Box 10"/>
            <p:cNvSpPr txBox="1">
              <a:spLocks noChangeArrowheads="1"/>
            </p:cNvSpPr>
            <p:nvPr/>
          </p:nvSpPr>
          <p:spPr bwMode="auto">
            <a:xfrm>
              <a:off x="7524328" y="3789040"/>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1600" dirty="0">
                  <a:solidFill>
                    <a:prstClr val="black"/>
                  </a:solidFill>
                  <a:cs typeface="Arial" pitchFamily="34" charset="0"/>
                </a:rPr>
                <a:t>2</a:t>
              </a:r>
            </a:p>
          </p:txBody>
        </p:sp>
        <p:sp>
          <p:nvSpPr>
            <p:cNvPr id="24" name="Line 22"/>
            <p:cNvSpPr>
              <a:spLocks noChangeShapeType="1"/>
            </p:cNvSpPr>
            <p:nvPr/>
          </p:nvSpPr>
          <p:spPr bwMode="auto">
            <a:xfrm flipV="1">
              <a:off x="5045918" y="4642098"/>
              <a:ext cx="2628900" cy="0"/>
            </a:xfrm>
            <a:prstGeom prst="line">
              <a:avLst/>
            </a:prstGeom>
            <a:noFill/>
            <a:ln w="19050">
              <a:solidFill>
                <a:srgbClr val="000000"/>
              </a:solidFill>
              <a:round/>
              <a:headEnd/>
              <a:tailEnd/>
            </a:ln>
          </p:spPr>
          <p:txBody>
            <a:bodyPr/>
            <a:lstStyle/>
            <a:p>
              <a:pPr fontAlgn="base">
                <a:spcBef>
                  <a:spcPct val="0"/>
                </a:spcBef>
                <a:spcAft>
                  <a:spcPct val="0"/>
                </a:spcAft>
              </a:pPr>
              <a:endParaRPr lang="cs-CZ" sz="1600" i="1">
                <a:solidFill>
                  <a:prstClr val="black"/>
                </a:solidFill>
                <a:cs typeface="Arial" pitchFamily="34" charset="0"/>
              </a:endParaRPr>
            </a:p>
          </p:txBody>
        </p:sp>
        <p:sp>
          <p:nvSpPr>
            <p:cNvPr id="25" name="AutoShape 23"/>
            <p:cNvSpPr>
              <a:spLocks/>
            </p:cNvSpPr>
            <p:nvPr/>
          </p:nvSpPr>
          <p:spPr bwMode="auto">
            <a:xfrm>
              <a:off x="5090368" y="4005064"/>
              <a:ext cx="59581" cy="540000"/>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sz="1600" i="1">
                <a:solidFill>
                  <a:prstClr val="black"/>
                </a:solidFill>
                <a:cs typeface="Arial" pitchFamily="34" charset="0"/>
              </a:endParaRPr>
            </a:p>
          </p:txBody>
        </p:sp>
        <p:sp>
          <p:nvSpPr>
            <p:cNvPr id="26" name="AutoShape 24"/>
            <p:cNvSpPr>
              <a:spLocks/>
            </p:cNvSpPr>
            <p:nvPr/>
          </p:nvSpPr>
          <p:spPr bwMode="auto">
            <a:xfrm>
              <a:off x="7455743" y="4005064"/>
              <a:ext cx="61200" cy="5400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sz="1600" i="1">
                <a:solidFill>
                  <a:prstClr val="black"/>
                </a:solidFill>
                <a:cs typeface="Arial" pitchFamily="34" charset="0"/>
              </a:endParaRPr>
            </a:p>
          </p:txBody>
        </p:sp>
        <p:sp>
          <p:nvSpPr>
            <p:cNvPr id="27" name="Text Box 26"/>
            <p:cNvSpPr txBox="1">
              <a:spLocks noChangeArrowheads="1"/>
            </p:cNvSpPr>
            <p:nvPr/>
          </p:nvSpPr>
          <p:spPr bwMode="auto">
            <a:xfrm>
              <a:off x="6201618" y="4000748"/>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1600" dirty="0">
                  <a:solidFill>
                    <a:prstClr val="black"/>
                  </a:solidFill>
                  <a:cs typeface="Arial" pitchFamily="34" charset="0"/>
                </a:rPr>
                <a:t>-</a:t>
              </a:r>
            </a:p>
          </p:txBody>
        </p:sp>
        <p:graphicFrame>
          <p:nvGraphicFramePr>
            <p:cNvPr id="3076" name="Object 4"/>
            <p:cNvGraphicFramePr>
              <a:graphicFrameLocks noChangeAspect="1"/>
            </p:cNvGraphicFramePr>
            <p:nvPr/>
          </p:nvGraphicFramePr>
          <p:xfrm>
            <a:off x="4644008" y="4460516"/>
            <a:ext cx="465138" cy="401637"/>
          </p:xfrm>
          <a:graphic>
            <a:graphicData uri="http://schemas.openxmlformats.org/presentationml/2006/ole">
              <p:oleObj spid="_x0000_s3076" name="Rovnice" r:id="rId4" imgW="291960" imgH="253800" progId="Equation.3">
                <p:embed/>
              </p:oleObj>
            </a:graphicData>
          </a:graphic>
        </p:graphicFrame>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Příklad – závislost pohlaví na onemocnění</a:t>
            </a:r>
            <a:endParaRPr lang="cs-CZ" dirty="0"/>
          </a:p>
        </p:txBody>
      </p:sp>
      <p:graphicFrame>
        <p:nvGraphicFramePr>
          <p:cNvPr id="5" name="Zástupný symbol pro obsah 4"/>
          <p:cNvGraphicFramePr>
            <a:graphicFrameLocks noGrp="1"/>
          </p:cNvGraphicFramePr>
          <p:nvPr>
            <p:ph idx="1"/>
          </p:nvPr>
        </p:nvGraphicFramePr>
        <p:xfrm>
          <a:off x="301625" y="134076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solidFill>
                            <a:schemeClr val="accent1"/>
                          </a:solidFill>
                        </a:rPr>
                        <a:t>50</a:t>
                      </a:r>
                      <a:endParaRPr lang="cs-CZ" sz="1400" b="1" dirty="0">
                        <a:solidFill>
                          <a:schemeClr val="accent1"/>
                        </a:solidFill>
                      </a:endParaRP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4" name="Zástupný symbol pro zápatí 3"/>
          <p:cNvSpPr>
            <a:spLocks noGrp="1"/>
          </p:cNvSpPr>
          <p:nvPr>
            <p:ph type="ftr" sz="quarter" idx="11"/>
          </p:nvPr>
        </p:nvSpPr>
        <p:spPr/>
        <p:txBody>
          <a:bodyPr/>
          <a:lstStyle/>
          <a:p>
            <a:pPr>
              <a:defRPr/>
            </a:pPr>
            <a:r>
              <a:rPr lang="cs-CZ" dirty="0" smtClean="0"/>
              <a:t>Vytvořil Institut biostatistiky a analýz, Masarykova univerzita</a:t>
            </a:r>
          </a:p>
          <a:p>
            <a:pPr>
              <a:defRPr/>
            </a:pPr>
            <a:r>
              <a:rPr lang="cs-CZ" dirty="0" smtClean="0"/>
              <a:t>M. Cvanová</a:t>
            </a:r>
          </a:p>
          <a:p>
            <a:pPr>
              <a:defRPr/>
            </a:pPr>
            <a:endParaRPr lang="cs-CZ" dirty="0" smtClean="0"/>
          </a:p>
          <a:p>
            <a:pPr>
              <a:defRPr/>
            </a:pPr>
            <a:endParaRPr lang="cs-CZ" dirty="0"/>
          </a:p>
        </p:txBody>
      </p:sp>
      <p:graphicFrame>
        <p:nvGraphicFramePr>
          <p:cNvPr id="6" name="Zástupný symbol pro obsah 4"/>
          <p:cNvGraphicFramePr>
            <a:graphicFrameLocks/>
          </p:cNvGraphicFramePr>
          <p:nvPr/>
        </p:nvGraphicFramePr>
        <p:xfrm>
          <a:off x="301625" y="2637040"/>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55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kern="1200" dirty="0" smtClean="0">
                          <a:solidFill>
                            <a:schemeClr val="accent1"/>
                          </a:solidFill>
                          <a:latin typeface="+mn-lt"/>
                          <a:ea typeface="+mn-ea"/>
                          <a:cs typeface="+mn-cs"/>
                        </a:rPr>
                        <a:t>45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7" name="Zástupný symbol pro obsah 4"/>
          <p:cNvGraphicFramePr>
            <a:graphicFrameLocks/>
          </p:cNvGraphicFramePr>
          <p:nvPr/>
        </p:nvGraphicFramePr>
        <p:xfrm>
          <a:off x="301625" y="3933184"/>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65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35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8" name="Zástupný symbol pro obsah 4"/>
          <p:cNvGraphicFramePr>
            <a:graphicFrameLocks/>
          </p:cNvGraphicFramePr>
          <p:nvPr/>
        </p:nvGraphicFramePr>
        <p:xfrm>
          <a:off x="301625" y="5229328"/>
          <a:ext cx="2997000" cy="1152000"/>
        </p:xfrm>
        <a:graphic>
          <a:graphicData uri="http://schemas.openxmlformats.org/drawingml/2006/table">
            <a:tbl>
              <a:tblPr firstRow="1" bandRow="1">
                <a:tableStyleId>{2D5ABB26-0587-4C30-8999-92F81FD0307C}</a:tableStyleId>
              </a:tblPr>
              <a:tblGrid>
                <a:gridCol w="648000"/>
                <a:gridCol w="792000"/>
                <a:gridCol w="792000"/>
                <a:gridCol w="765000"/>
              </a:tblGrid>
              <a:tr h="288000">
                <a:tc>
                  <a:txBody>
                    <a:bodyPr/>
                    <a:lstStyle/>
                    <a:p>
                      <a:endParaRPr lang="cs-CZ" sz="1400"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Zdraví</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cs-CZ" sz="1400" b="1" dirty="0" smtClean="0"/>
                        <a:t>Nemocní</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b="1" dirty="0" smtClean="0"/>
                        <a:t>Celkem</a:t>
                      </a:r>
                      <a:endParaRPr lang="cs-CZ" sz="1400" b="1"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Muži</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288000">
                <a:tc>
                  <a:txBody>
                    <a:bodyPr/>
                    <a:lstStyle/>
                    <a:p>
                      <a:r>
                        <a:rPr lang="cs-CZ" sz="1400" b="1" dirty="0" smtClean="0"/>
                        <a:t>Ženy</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95</a:t>
                      </a:r>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cs-CZ" sz="1400" b="1" kern="1200" dirty="0" smtClean="0">
                          <a:solidFill>
                            <a:schemeClr val="accent1"/>
                          </a:solidFill>
                          <a:latin typeface="+mn-lt"/>
                          <a:ea typeface="+mn-ea"/>
                          <a:cs typeface="+mn-cs"/>
                        </a:rPr>
                        <a:t>5</a:t>
                      </a:r>
                    </a:p>
                  </a:txBody>
                  <a:tcPr marL="36000" marR="36000" marT="36000" marB="3600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88000">
                <a:tc>
                  <a:txBody>
                    <a:bodyPr/>
                    <a:lstStyle/>
                    <a:p>
                      <a:r>
                        <a:rPr lang="cs-CZ" sz="1400" b="1" dirty="0" smtClean="0"/>
                        <a:t>Celkem</a:t>
                      </a:r>
                      <a:endParaRPr lang="cs-CZ" sz="1400" b="1"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cs-CZ" sz="1400" dirty="0" smtClean="0"/>
                        <a:t>100</a:t>
                      </a:r>
                      <a:endParaRPr lang="cs-CZ" sz="1400" dirty="0"/>
                    </a:p>
                  </a:txBody>
                  <a:tcPr marL="36000" marR="36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cs-CZ" sz="1400" dirty="0" smtClean="0"/>
                        <a:t>200</a:t>
                      </a:r>
                      <a:endParaRPr lang="cs-CZ" sz="1400" dirty="0"/>
                    </a:p>
                  </a:txBody>
                  <a:tcPr marL="36000" marR="36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9" name="Obdélník 8"/>
          <p:cNvSpPr/>
          <p:nvPr/>
        </p:nvSpPr>
        <p:spPr>
          <a:xfrm>
            <a:off x="4086555" y="1624381"/>
            <a:ext cx="955711" cy="584775"/>
          </a:xfrm>
          <a:prstGeom prst="rect">
            <a:avLst/>
          </a:prstGeom>
        </p:spPr>
        <p:txBody>
          <a:bodyPr wrap="none">
            <a:spAutoFit/>
          </a:bodyPr>
          <a:lstStyle/>
          <a:p>
            <a:r>
              <a:rPr lang="el-GR" sz="1600" dirty="0"/>
              <a:t>Χ</a:t>
            </a:r>
            <a:r>
              <a:rPr lang="cs-CZ" sz="1600" baseline="30000" dirty="0"/>
              <a:t>2</a:t>
            </a:r>
            <a:r>
              <a:rPr lang="cs-CZ" sz="1600" dirty="0"/>
              <a:t> = </a:t>
            </a:r>
            <a:r>
              <a:rPr lang="cs-CZ" sz="1600" dirty="0" smtClean="0"/>
              <a:t>0,0</a:t>
            </a:r>
            <a:endParaRPr lang="cs-CZ" sz="1600" dirty="0"/>
          </a:p>
          <a:p>
            <a:r>
              <a:rPr lang="cs-CZ" sz="1600" dirty="0" smtClean="0"/>
              <a:t>p = 1,000</a:t>
            </a:r>
            <a:endParaRPr lang="cs-CZ" sz="1600" dirty="0"/>
          </a:p>
        </p:txBody>
      </p:sp>
      <p:sp>
        <p:nvSpPr>
          <p:cNvPr id="10" name="Obdélník 9"/>
          <p:cNvSpPr/>
          <p:nvPr/>
        </p:nvSpPr>
        <p:spPr>
          <a:xfrm>
            <a:off x="4086555" y="2920653"/>
            <a:ext cx="955711" cy="584775"/>
          </a:xfrm>
          <a:prstGeom prst="rect">
            <a:avLst/>
          </a:prstGeom>
        </p:spPr>
        <p:txBody>
          <a:bodyPr wrap="none">
            <a:spAutoFit/>
          </a:bodyPr>
          <a:lstStyle/>
          <a:p>
            <a:r>
              <a:rPr lang="el-GR" sz="1600" dirty="0" smtClean="0"/>
              <a:t>Χ</a:t>
            </a:r>
            <a:r>
              <a:rPr lang="cs-CZ" sz="1600" baseline="30000" dirty="0" smtClean="0"/>
              <a:t>2</a:t>
            </a:r>
            <a:r>
              <a:rPr lang="cs-CZ" sz="1600" dirty="0" smtClean="0"/>
              <a:t> =2,0</a:t>
            </a:r>
          </a:p>
          <a:p>
            <a:r>
              <a:rPr lang="cs-CZ" sz="1600" dirty="0" smtClean="0"/>
              <a:t>p = 0,157</a:t>
            </a:r>
            <a:endParaRPr lang="cs-CZ" sz="1600" dirty="0"/>
          </a:p>
        </p:txBody>
      </p:sp>
      <p:sp>
        <p:nvSpPr>
          <p:cNvPr id="11" name="Obdélník 10"/>
          <p:cNvSpPr/>
          <p:nvPr/>
        </p:nvSpPr>
        <p:spPr>
          <a:xfrm>
            <a:off x="4086555" y="4216797"/>
            <a:ext cx="1061509" cy="584775"/>
          </a:xfrm>
          <a:prstGeom prst="rect">
            <a:avLst/>
          </a:prstGeom>
        </p:spPr>
        <p:txBody>
          <a:bodyPr wrap="none">
            <a:spAutoFit/>
          </a:bodyPr>
          <a:lstStyle/>
          <a:p>
            <a:r>
              <a:rPr lang="el-GR" sz="1600" dirty="0" smtClean="0"/>
              <a:t>Χ</a:t>
            </a:r>
            <a:r>
              <a:rPr lang="cs-CZ" sz="1600" baseline="30000" dirty="0" smtClean="0"/>
              <a:t>2</a:t>
            </a:r>
            <a:r>
              <a:rPr lang="cs-CZ" sz="1600" dirty="0" smtClean="0"/>
              <a:t> = 18,0</a:t>
            </a:r>
          </a:p>
          <a:p>
            <a:r>
              <a:rPr lang="cs-CZ" sz="1600" dirty="0" smtClean="0"/>
              <a:t>p </a:t>
            </a:r>
            <a:r>
              <a:rPr lang="en-US" sz="1600" b="1" dirty="0" smtClean="0"/>
              <a:t>&lt;</a:t>
            </a:r>
            <a:r>
              <a:rPr lang="cs-CZ" sz="1600" b="1" dirty="0" smtClean="0"/>
              <a:t> </a:t>
            </a:r>
            <a:r>
              <a:rPr lang="en-US" sz="1600" b="1" dirty="0" smtClean="0"/>
              <a:t>0</a:t>
            </a:r>
            <a:r>
              <a:rPr lang="cs-CZ" sz="1600" b="1" dirty="0" smtClean="0"/>
              <a:t>,000</a:t>
            </a:r>
            <a:r>
              <a:rPr lang="en-US" sz="1600" b="1" dirty="0" smtClean="0"/>
              <a:t>1</a:t>
            </a:r>
            <a:endParaRPr lang="cs-CZ" sz="1600" b="1" dirty="0"/>
          </a:p>
        </p:txBody>
      </p:sp>
      <p:sp>
        <p:nvSpPr>
          <p:cNvPr id="12" name="Obdélník 11"/>
          <p:cNvSpPr/>
          <p:nvPr/>
        </p:nvSpPr>
        <p:spPr>
          <a:xfrm>
            <a:off x="4086555" y="5512941"/>
            <a:ext cx="1061509" cy="584775"/>
          </a:xfrm>
          <a:prstGeom prst="rect">
            <a:avLst/>
          </a:prstGeom>
        </p:spPr>
        <p:txBody>
          <a:bodyPr wrap="none">
            <a:spAutoFit/>
          </a:bodyPr>
          <a:lstStyle/>
          <a:p>
            <a:r>
              <a:rPr lang="el-GR" sz="1600" dirty="0" smtClean="0"/>
              <a:t>Χ</a:t>
            </a:r>
            <a:r>
              <a:rPr lang="cs-CZ" sz="1600" baseline="30000" dirty="0" smtClean="0"/>
              <a:t>2</a:t>
            </a:r>
            <a:r>
              <a:rPr lang="cs-CZ" sz="1600" dirty="0" smtClean="0"/>
              <a:t> = 162,0</a:t>
            </a:r>
          </a:p>
          <a:p>
            <a:r>
              <a:rPr lang="cs-CZ" sz="1600" dirty="0" smtClean="0"/>
              <a:t>p </a:t>
            </a:r>
            <a:r>
              <a:rPr lang="en-US" sz="1600" b="1" dirty="0" smtClean="0"/>
              <a:t>&lt;</a:t>
            </a:r>
            <a:r>
              <a:rPr lang="cs-CZ" sz="1600" b="1" dirty="0" smtClean="0"/>
              <a:t> </a:t>
            </a:r>
            <a:r>
              <a:rPr lang="en-US" sz="1600" b="1" dirty="0"/>
              <a:t>0</a:t>
            </a:r>
            <a:r>
              <a:rPr lang="cs-CZ" sz="1600" b="1" dirty="0" smtClean="0"/>
              <a:t>,000</a:t>
            </a:r>
            <a:r>
              <a:rPr lang="en-US" sz="1600" b="1" dirty="0" smtClean="0"/>
              <a:t>1</a:t>
            </a:r>
            <a:endParaRPr lang="cs-CZ" sz="1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Zástupný symbol pro zápatí 16"/>
          <p:cNvSpPr>
            <a:spLocks noGrp="1"/>
          </p:cNvSpPr>
          <p:nvPr>
            <p:ph type="ftr" sz="quarter" idx="11"/>
          </p:nvPr>
        </p:nvSpPr>
        <p:spPr bwMode="auto">
          <a:noFill/>
          <a:ln>
            <a:miter lim="800000"/>
            <a:headEnd/>
            <a:tailEnd/>
          </a:ln>
        </p:spPr>
        <p:txBody>
          <a:bodyPr/>
          <a:lstStyle/>
          <a:p>
            <a:r>
              <a:rPr lang="cs-CZ"/>
              <a:t>Vytvořil Institut biostatistiky a analýz, Masarykova univerzita </a:t>
            </a:r>
            <a:br>
              <a:rPr lang="cs-CZ"/>
            </a:br>
            <a:r>
              <a:rPr lang="cs-CZ" i="1"/>
              <a:t>J. Jarkovský, L. Dušek</a:t>
            </a:r>
          </a:p>
        </p:txBody>
      </p:sp>
      <p:sp>
        <p:nvSpPr>
          <p:cNvPr id="276483" name="Podnadpis 2"/>
          <p:cNvSpPr>
            <a:spLocks noGrp="1"/>
          </p:cNvSpPr>
          <p:nvPr>
            <p:ph type="subTitle" idx="4294967295"/>
          </p:nvPr>
        </p:nvSpPr>
        <p:spPr>
          <a:xfrm>
            <a:off x="285750" y="2997200"/>
            <a:ext cx="8572500" cy="2677656"/>
          </a:xfrm>
        </p:spPr>
        <p:txBody>
          <a:bodyPr>
            <a:spAutoFit/>
          </a:bodyPr>
          <a:lstStyle/>
          <a:p>
            <a:pPr marL="0" indent="0" algn="ctr">
              <a:buFont typeface="Wingdings 2" pitchFamily="18" charset="2"/>
              <a:buNone/>
            </a:pPr>
            <a:r>
              <a:rPr lang="cs-CZ" sz="2400" b="1" dirty="0" smtClean="0">
                <a:solidFill>
                  <a:schemeClr val="tx2"/>
                </a:solidFill>
                <a:latin typeface="Arial" pitchFamily="34" charset="0"/>
              </a:rPr>
              <a:t>Parametrická analýza rozptylu</a:t>
            </a:r>
          </a:p>
          <a:p>
            <a:pPr marL="0" indent="0" algn="ctr">
              <a:buFont typeface="Wingdings 2" pitchFamily="18" charset="2"/>
              <a:buNone/>
            </a:pPr>
            <a:r>
              <a:rPr lang="cs-CZ" sz="2400" b="1" dirty="0" smtClean="0">
                <a:solidFill>
                  <a:schemeClr val="tx2"/>
                </a:solidFill>
                <a:latin typeface="Arial" pitchFamily="34" charset="0"/>
              </a:rPr>
              <a:t>Post hoc testy</a:t>
            </a:r>
          </a:p>
          <a:p>
            <a:pPr marL="0" indent="0" algn="ctr">
              <a:buNone/>
            </a:pPr>
            <a:r>
              <a:rPr lang="cs-CZ" sz="2400" b="1" dirty="0" err="1" smtClean="0">
                <a:solidFill>
                  <a:schemeClr val="tx2"/>
                </a:solidFill>
                <a:latin typeface="Arial" pitchFamily="34" charset="0"/>
              </a:rPr>
              <a:t>Kruskal</a:t>
            </a:r>
            <a:r>
              <a:rPr lang="cs-CZ" sz="2400" b="1" dirty="0" smtClean="0">
                <a:solidFill>
                  <a:schemeClr val="tx2"/>
                </a:solidFill>
                <a:latin typeface="Arial" pitchFamily="34" charset="0"/>
              </a:rPr>
              <a:t>-</a:t>
            </a:r>
            <a:r>
              <a:rPr lang="cs-CZ" sz="2400" b="1" dirty="0" err="1" smtClean="0">
                <a:solidFill>
                  <a:schemeClr val="tx2"/>
                </a:solidFill>
                <a:latin typeface="Arial" pitchFamily="34" charset="0"/>
              </a:rPr>
              <a:t>Wallisův</a:t>
            </a:r>
            <a:r>
              <a:rPr lang="cs-CZ" sz="2400" b="1" dirty="0" smtClean="0">
                <a:solidFill>
                  <a:schemeClr val="tx2"/>
                </a:solidFill>
                <a:latin typeface="Arial" pitchFamily="34" charset="0"/>
              </a:rPr>
              <a:t> test</a:t>
            </a:r>
          </a:p>
          <a:p>
            <a:pPr marL="0" indent="0" algn="ctr">
              <a:buNone/>
            </a:pPr>
            <a:r>
              <a:rPr lang="cs-CZ" sz="2400" b="1" dirty="0" smtClean="0">
                <a:solidFill>
                  <a:schemeClr val="tx2"/>
                </a:solidFill>
                <a:latin typeface="Arial" pitchFamily="34" charset="0"/>
              </a:rPr>
              <a:t>Korelace</a:t>
            </a:r>
          </a:p>
          <a:p>
            <a:pPr marL="0" indent="0" algn="ctr">
              <a:buNone/>
            </a:pPr>
            <a:r>
              <a:rPr lang="cs-CZ" sz="2400" b="1" dirty="0" smtClean="0">
                <a:solidFill>
                  <a:schemeClr val="tx2"/>
                </a:solidFill>
                <a:latin typeface="Arial" pitchFamily="34" charset="0"/>
              </a:rPr>
              <a:t>Lineární regrese</a:t>
            </a:r>
          </a:p>
          <a:p>
            <a:pPr marL="0" indent="0" algn="ctr">
              <a:buFont typeface="Wingdings 2" pitchFamily="18" charset="2"/>
              <a:buNone/>
            </a:pPr>
            <a:endParaRPr lang="cs-CZ" sz="2400" b="1" dirty="0" smtClean="0">
              <a:solidFill>
                <a:schemeClr val="tx2"/>
              </a:solidFill>
              <a:latin typeface="Arial" pitchFamily="34" charset="0"/>
            </a:endParaRPr>
          </a:p>
        </p:txBody>
      </p:sp>
      <p:sp>
        <p:nvSpPr>
          <p:cNvPr id="276484" name="Nadpis 1"/>
          <p:cNvSpPr>
            <a:spLocks noGrp="1"/>
          </p:cNvSpPr>
          <p:nvPr>
            <p:ph type="ctrTitle" idx="4294967295"/>
          </p:nvPr>
        </p:nvSpPr>
        <p:spPr>
          <a:xfrm>
            <a:off x="685800" y="896938"/>
            <a:ext cx="7772400" cy="731837"/>
          </a:xfrm>
          <a:noFill/>
        </p:spPr>
        <p:txBody>
          <a:bodyPr>
            <a:spAutoFit/>
          </a:bodyPr>
          <a:lstStyle/>
          <a:p>
            <a:r>
              <a:rPr lang="cs-CZ" sz="4200" dirty="0" smtClean="0">
                <a:solidFill>
                  <a:schemeClr val="accent1"/>
                </a:solidFill>
                <a:latin typeface="Arial" pitchFamily="34" charset="0"/>
              </a:rPr>
              <a:t>9. Analýza rozptylu a korelace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3891" name="Rectangle 2"/>
          <p:cNvSpPr>
            <a:spLocks noGrp="1"/>
          </p:cNvSpPr>
          <p:nvPr>
            <p:ph type="title" idx="4294967295"/>
          </p:nvPr>
        </p:nvSpPr>
        <p:spPr/>
        <p:txBody>
          <a:bodyPr/>
          <a:lstStyle/>
          <a:p>
            <a:r>
              <a:rPr lang="cs-CZ" dirty="0" smtClean="0"/>
              <a:t>Anotace</a:t>
            </a:r>
          </a:p>
        </p:txBody>
      </p:sp>
      <p:sp>
        <p:nvSpPr>
          <p:cNvPr id="293892" name="Rectangle 3"/>
          <p:cNvSpPr>
            <a:spLocks noGrp="1"/>
          </p:cNvSpPr>
          <p:nvPr>
            <p:ph type="body" idx="4294967295"/>
          </p:nvPr>
        </p:nvSpPr>
        <p:spPr/>
        <p:txBody>
          <a:bodyPr/>
          <a:lstStyle/>
          <a:p>
            <a:r>
              <a:rPr lang="cs-CZ" sz="2400" b="1" dirty="0" smtClean="0"/>
              <a:t>t-test </a:t>
            </a:r>
            <a:r>
              <a:rPr lang="cs-CZ" sz="2400" dirty="0" smtClean="0"/>
              <a:t>slouží pro porovnání průměrů spojité proměnné ve dvou (diskrétních) skupinách.</a:t>
            </a:r>
          </a:p>
          <a:p>
            <a:r>
              <a:rPr lang="cs-CZ" sz="2400" b="1" dirty="0" smtClean="0"/>
              <a:t>Analýza rozptylu (ANOVA) </a:t>
            </a:r>
            <a:r>
              <a:rPr lang="cs-CZ" sz="2400" dirty="0" smtClean="0"/>
              <a:t>umožňuje totéž porovnání provést pro větší počet (diskrétních) skupin.</a:t>
            </a:r>
          </a:p>
          <a:p>
            <a:r>
              <a:rPr lang="cs-CZ" sz="2400" b="1" dirty="0" smtClean="0"/>
              <a:t>Korelační analýza</a:t>
            </a:r>
            <a:r>
              <a:rPr lang="cs-CZ" sz="2400" dirty="0" smtClean="0"/>
              <a:t> je využívána pro vyhodnocení míry vztahu dvou spojitých proměnných. </a:t>
            </a:r>
          </a:p>
          <a:p>
            <a:r>
              <a:rPr lang="cs-CZ" sz="2400" b="1" dirty="0" smtClean="0"/>
              <a:t>Regresní analýza</a:t>
            </a:r>
            <a:r>
              <a:rPr lang="cs-CZ" sz="2400" dirty="0" smtClean="0"/>
              <a:t> vytváří model vztahu dvou nebo více proměnných, tedy jakým způsobem jedna proměnná (vysvětlovaná) závisí na jiných proměnných (</a:t>
            </a:r>
            <a:r>
              <a:rPr lang="cs-CZ" sz="2400" dirty="0" err="1" smtClean="0"/>
              <a:t>prediktorech</a:t>
            </a:r>
            <a:r>
              <a:rPr lang="cs-CZ" sz="2400" dirty="0" smtClean="0"/>
              <a:t>). </a:t>
            </a:r>
          </a:p>
          <a:p>
            <a:pPr marL="0" indent="0">
              <a:buNone/>
            </a:pPr>
            <a:r>
              <a:rPr lang="cs-CZ" sz="2400" dirty="0" smtClean="0">
                <a:solidFill>
                  <a:srgbClr val="C00000"/>
                </a:solidFill>
              </a:rPr>
              <a:t>Regresní analýza je obdobně jako ANOVA nástrojem pro vysvětlení variability hodnocené proměnné.</a:t>
            </a:r>
          </a:p>
          <a:p>
            <a:pPr marL="0" indent="0">
              <a:buNone/>
            </a:pPr>
            <a:r>
              <a:rPr lang="cs-CZ" sz="2400" dirty="0" smtClean="0">
                <a:solidFill>
                  <a:srgbClr val="C00000"/>
                </a:solidFill>
              </a:rPr>
              <a:t>Existují rovněž </a:t>
            </a:r>
            <a:r>
              <a:rPr lang="cs-CZ" sz="2400" dirty="0" err="1" smtClean="0">
                <a:solidFill>
                  <a:srgbClr val="C00000"/>
                </a:solidFill>
              </a:rPr>
              <a:t>neparametrické</a:t>
            </a:r>
            <a:r>
              <a:rPr lang="cs-CZ" sz="2400" dirty="0" smtClean="0">
                <a:solidFill>
                  <a:srgbClr val="C00000"/>
                </a:solidFill>
              </a:rPr>
              <a:t> varianty t-testu a </a:t>
            </a:r>
            <a:r>
              <a:rPr lang="cs-CZ" sz="2400" dirty="0" err="1" smtClean="0">
                <a:solidFill>
                  <a:srgbClr val="C00000"/>
                </a:solidFill>
              </a:rPr>
              <a:t>ANOVy</a:t>
            </a:r>
            <a:r>
              <a:rPr lang="cs-CZ" sz="2400" dirty="0" smtClean="0">
                <a:solidFill>
                  <a:srgbClr val="C00000"/>
                </a:solidFill>
              </a:rPr>
              <a:t>.</a:t>
            </a:r>
          </a:p>
          <a:p>
            <a:pPr marL="0" indent="0">
              <a:buNone/>
            </a:pPr>
            <a:endParaRPr lang="cs-CZ" sz="24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3891" name="Rectangle 2"/>
          <p:cNvSpPr>
            <a:spLocks noGrp="1"/>
          </p:cNvSpPr>
          <p:nvPr>
            <p:ph type="title" idx="4294967295"/>
          </p:nvPr>
        </p:nvSpPr>
        <p:spPr/>
        <p:txBody>
          <a:bodyPr/>
          <a:lstStyle/>
          <a:p>
            <a:r>
              <a:rPr lang="cs-CZ" dirty="0" smtClean="0"/>
              <a:t>Analýza rozptylu - ANOVA</a:t>
            </a:r>
          </a:p>
        </p:txBody>
      </p:sp>
      <p:sp>
        <p:nvSpPr>
          <p:cNvPr id="293892" name="Rectangle 3"/>
          <p:cNvSpPr>
            <a:spLocks noGrp="1"/>
          </p:cNvSpPr>
          <p:nvPr>
            <p:ph type="body" idx="4294967295"/>
          </p:nvPr>
        </p:nvSpPr>
        <p:spPr/>
        <p:txBody>
          <a:bodyPr/>
          <a:lstStyle/>
          <a:p>
            <a:r>
              <a:rPr lang="cs-CZ" dirty="0" smtClean="0"/>
              <a:t>Zobecnění </a:t>
            </a:r>
            <a:r>
              <a:rPr lang="cs-CZ" dirty="0" err="1" smtClean="0"/>
              <a:t>dvouvýběrového</a:t>
            </a:r>
            <a:r>
              <a:rPr lang="cs-CZ" dirty="0" smtClean="0"/>
              <a:t> t-testu</a:t>
            </a:r>
          </a:p>
          <a:p>
            <a:r>
              <a:rPr lang="cs-CZ" dirty="0" smtClean="0"/>
              <a:t>ANOVA je základním nástrojem pro analýzu rozdílů mezi průměry v několika skupinách</a:t>
            </a:r>
          </a:p>
          <a:p>
            <a:r>
              <a:rPr lang="cs-CZ" dirty="0" smtClean="0"/>
              <a:t>H</a:t>
            </a:r>
            <a:r>
              <a:rPr lang="cs-CZ" baseline="-25000" dirty="0" smtClean="0"/>
              <a:t>0</a:t>
            </a:r>
            <a:r>
              <a:rPr lang="cs-CZ" dirty="0" smtClean="0"/>
              <a:t>: všechny střední hodnoty jsou stejné</a:t>
            </a:r>
            <a:br>
              <a:rPr lang="cs-CZ" dirty="0" smtClean="0"/>
            </a:br>
            <a:r>
              <a:rPr lang="cs-CZ" dirty="0" smtClean="0"/>
              <a:t>H</a:t>
            </a:r>
            <a:r>
              <a:rPr lang="cs-CZ" baseline="-25000" dirty="0" smtClean="0"/>
              <a:t>A</a:t>
            </a:r>
            <a:r>
              <a:rPr lang="cs-CZ" dirty="0" smtClean="0"/>
              <a:t>: alespoň jedna dvojice středních hodnot se liší</a:t>
            </a:r>
          </a:p>
          <a:p>
            <a:r>
              <a:rPr lang="cs-CZ" dirty="0" smtClean="0"/>
              <a:t>Předpoklady: normální rozložení ve skupinách, nezávislost skupin, shoda rozptylů (</a:t>
            </a:r>
            <a:r>
              <a:rPr lang="cs-CZ" dirty="0" err="1" smtClean="0"/>
              <a:t>Levenův</a:t>
            </a:r>
            <a:r>
              <a:rPr lang="cs-CZ" dirty="0" smtClean="0"/>
              <a:t> či </a:t>
            </a:r>
            <a:r>
              <a:rPr lang="cs-CZ" dirty="0" err="1" smtClean="0"/>
              <a:t>Bartlettův</a:t>
            </a:r>
            <a:r>
              <a:rPr lang="cs-CZ" dirty="0" smtClean="0"/>
              <a:t> test)</a:t>
            </a:r>
          </a:p>
          <a:p>
            <a:r>
              <a:rPr lang="cs-CZ" dirty="0" smtClean="0"/>
              <a:t>Pokud H</a:t>
            </a:r>
            <a:r>
              <a:rPr lang="cs-CZ" baseline="-25000" dirty="0" smtClean="0"/>
              <a:t>0</a:t>
            </a:r>
            <a:r>
              <a:rPr lang="cs-CZ" dirty="0" smtClean="0"/>
              <a:t> zamítáme na hl. </a:t>
            </a:r>
            <a:r>
              <a:rPr lang="cs-CZ" dirty="0" err="1" smtClean="0"/>
              <a:t>význ</a:t>
            </a:r>
            <a:r>
              <a:rPr lang="cs-CZ" dirty="0" smtClean="0"/>
              <a:t>. </a:t>
            </a:r>
            <a:r>
              <a:rPr lang="el-GR" dirty="0" smtClean="0"/>
              <a:t>α</a:t>
            </a:r>
            <a:r>
              <a:rPr lang="cs-CZ" dirty="0" smtClean="0"/>
              <a:t> → nás zajímá, která dvojice středních hodnot se od sebe liší</a:t>
            </a:r>
          </a:p>
          <a:p>
            <a:pPr lvl="1"/>
            <a:r>
              <a:rPr lang="cs-CZ" dirty="0" smtClean="0"/>
              <a:t>metody mnohonásobného testování (tzv. post hoc testy), např. </a:t>
            </a:r>
            <a:r>
              <a:rPr lang="cs-CZ" dirty="0" err="1" smtClean="0"/>
              <a:t>Scheffého</a:t>
            </a:r>
            <a:r>
              <a:rPr lang="cs-CZ" dirty="0" smtClean="0"/>
              <a:t>, </a:t>
            </a:r>
            <a:r>
              <a:rPr lang="cs-CZ" dirty="0" err="1" smtClean="0"/>
              <a:t>Tukeyova</a:t>
            </a:r>
            <a:r>
              <a:rPr lang="cs-CZ" dirty="0" smtClean="0"/>
              <a:t> metoda</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77507" name="Rectangle 2"/>
          <p:cNvSpPr>
            <a:spLocks noGrp="1"/>
          </p:cNvSpPr>
          <p:nvPr>
            <p:ph type="title" idx="4294967295"/>
          </p:nvPr>
        </p:nvSpPr>
        <p:spPr/>
        <p:txBody>
          <a:bodyPr/>
          <a:lstStyle/>
          <a:p>
            <a:r>
              <a:rPr lang="cs-CZ" smtClean="0"/>
              <a:t>Anotace</a:t>
            </a:r>
          </a:p>
        </p:txBody>
      </p:sp>
      <p:sp>
        <p:nvSpPr>
          <p:cNvPr id="277508" name="Rectangle 3"/>
          <p:cNvSpPr>
            <a:spLocks noGrp="1"/>
          </p:cNvSpPr>
          <p:nvPr>
            <p:ph type="body" idx="4294967295"/>
          </p:nvPr>
        </p:nvSpPr>
        <p:spPr/>
        <p:txBody>
          <a:bodyPr/>
          <a:lstStyle/>
          <a:p>
            <a:r>
              <a:rPr lang="cs-CZ" dirty="0" smtClean="0"/>
              <a:t>Základní myšlenka, na níž je ANOVA založena, je rozdělení celkové variability v datech (neznámé, dané pouze náhodným rozložením) na část systematickou (spjatou s kategoriemi pacientů, vysvětlená variabilita) a část náhodnou. Pokud systematická, tedy nenáhodná a vysvětlitelná část variability převažuje, považujeme daný kategoriální faktor za významný pro vysvětlení variability dat.</a:t>
            </a:r>
          </a:p>
          <a:p>
            <a:r>
              <a:rPr lang="cs-CZ" dirty="0" smtClean="0"/>
              <a:t>Analýza rozptylu vyhodnocuje pouze celkový vliv faktoru na variabilitu, v případě analýzy jednotlivých kategorií je třeba využít tzv. post-hoc testy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 statistických testů</a:t>
            </a:r>
            <a:endParaRPr lang="cs-CZ" dirty="0"/>
          </a:p>
        </p:txBody>
      </p:sp>
      <p:graphicFrame>
        <p:nvGraphicFramePr>
          <p:cNvPr id="4" name="Tabulka 3"/>
          <p:cNvGraphicFramePr>
            <a:graphicFrameLocks noGrp="1"/>
          </p:cNvGraphicFramePr>
          <p:nvPr/>
        </p:nvGraphicFramePr>
        <p:xfrm>
          <a:off x="395536" y="1556792"/>
          <a:ext cx="8353426" cy="4674433"/>
        </p:xfrm>
        <a:graphic>
          <a:graphicData uri="http://schemas.openxmlformats.org/drawingml/2006/table">
            <a:tbl>
              <a:tblPr/>
              <a:tblGrid>
                <a:gridCol w="2184201"/>
                <a:gridCol w="2352303"/>
                <a:gridCol w="1908461"/>
                <a:gridCol w="1908461"/>
              </a:tblGrid>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Typ srovnání</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Nulová hypotéza</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Parametrický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err="1" smtClean="0">
                          <a:ln>
                            <a:noFill/>
                          </a:ln>
                          <a:solidFill>
                            <a:schemeClr val="tx1"/>
                          </a:solidFill>
                          <a:effectLst/>
                          <a:latin typeface="Calibri" pitchFamily="34" charset="0"/>
                          <a:cs typeface="Arial" pitchFamily="34" charset="0"/>
                        </a:rPr>
                        <a:t>Neparametrický</a:t>
                      </a:r>
                      <a:r>
                        <a:rPr kumimoji="0" lang="cs-CZ" sz="1400" b="1"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stealth" w="med" len="med"/>
                    </a:lnB>
                    <a:lnTlToBr>
                      <a:noFill/>
                    </a:lnTlToBr>
                    <a:lnBlToTr>
                      <a:noFill/>
                    </a:lnBlToTr>
                    <a:solidFill>
                      <a:schemeClr val="bg1">
                        <a:lumMod val="85000"/>
                      </a:schemeClr>
                    </a:solidFill>
                  </a:tcPr>
                </a:tc>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1 skupina dat vs. etalon</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stealth"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Střední hodnota je rovna hodnotě etalonu.</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jednovýběrový</a:t>
                      </a:r>
                      <a:r>
                        <a:rPr kumimoji="0" lang="cs-CZ" sz="1400" b="0" i="0" u="none" strike="noStrike" cap="none" normalizeH="0" baseline="0" dirty="0" smtClean="0">
                          <a:ln>
                            <a:noFill/>
                          </a:ln>
                          <a:solidFill>
                            <a:schemeClr val="tx1"/>
                          </a:solidFill>
                          <a:effectLst/>
                          <a:latin typeface="Calibri" pitchFamily="34" charset="0"/>
                        </a:rPr>
                        <a:t> t-test</a:t>
                      </a:r>
                    </a:p>
                  </a:txBody>
                  <a:tcPr marL="90000" marR="90000" marT="46800" marB="46800" anchor="ctr" horzOverflow="overflow">
                    <a:lnL>
                      <a:noFill/>
                    </a:lnL>
                    <a:lnR>
                      <a:noFill/>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stealth" w="med" len="med"/>
                    </a:lnT>
                    <a:lnB w="12700" cap="flat" cmpd="sng" algn="ctr">
                      <a:noFill/>
                      <a:prstDash val="solid"/>
                      <a:round/>
                      <a:headEnd type="none" w="med" len="med"/>
                      <a:tailEnd type="stealth" w="med" len="med"/>
                    </a:lnB>
                    <a:lnTlToBr>
                      <a:noFill/>
                    </a:lnTlToBr>
                    <a:lnBlToTr>
                      <a:noFill/>
                    </a:lnBlToTr>
                    <a:noFill/>
                  </a:tcPr>
                </a:tc>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skupiny dat nepárově</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Obě skupiny hodnot pochází ze stejného rozdělení.</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nepárový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w="12700" cap="flat" cmpd="sng" algn="ctr">
                      <a:noFill/>
                      <a:prstDash val="solid"/>
                      <a:round/>
                      <a:headEnd type="none" w="med" len="med"/>
                      <a:tailEnd type="stealth" w="med" len="med"/>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Mann</a:t>
                      </a:r>
                      <a:r>
                        <a:rPr kumimoji="0" lang="cs-CZ" sz="1400" b="0" i="0" u="none" strike="noStrike" cap="none" normalizeH="0" baseline="0" dirty="0" smtClean="0">
                          <a:ln>
                            <a:noFill/>
                          </a:ln>
                          <a:solidFill>
                            <a:schemeClr val="tx1"/>
                          </a:solidFill>
                          <a:effectLst/>
                          <a:latin typeface="Calibri" pitchFamily="34" charset="0"/>
                          <a:cs typeface="Arial" pitchFamily="34" charset="0"/>
                        </a:rPr>
                        <a:t>-</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Whitneyův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stealth" w="med" len="med"/>
                    </a:lnT>
                    <a:lnB>
                      <a:noFill/>
                    </a:lnB>
                    <a:lnTlToBr>
                      <a:noFill/>
                    </a:lnTlToBr>
                    <a:lnBlToTr>
                      <a:noFill/>
                    </a:lnBlToTr>
                    <a:solidFill>
                      <a:schemeClr val="bg1">
                        <a:lumMod val="95000"/>
                      </a:schemeClr>
                    </a:solid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2 skupiny dat párově</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Zkoumaný efekt mezi páry hodnot je nulový.</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Párový t-test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Wilcoxonův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znaménkový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shoda rozdělení</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rozdělení dat ve skupině odpovídá teoretickému (vybranému) rozdělení.</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Shapiro</a:t>
                      </a:r>
                      <a:r>
                        <a:rPr kumimoji="0" lang="cs-CZ" sz="1400" b="0" i="0" u="none" strike="noStrike" cap="none" normalizeH="0" baseline="0" dirty="0" smtClean="0">
                          <a:ln>
                            <a:noFill/>
                          </a:ln>
                          <a:solidFill>
                            <a:schemeClr val="tx1"/>
                          </a:solidFill>
                          <a:effectLst/>
                          <a:latin typeface="Calibri" pitchFamily="34" charset="0"/>
                        </a:rPr>
                        <a:t>-</a:t>
                      </a:r>
                      <a:r>
                        <a:rPr kumimoji="0" lang="cs-CZ" sz="1400" b="0" i="0" u="none" strike="noStrike" cap="none" normalizeH="0" baseline="0" dirty="0" err="1" smtClean="0">
                          <a:ln>
                            <a:noFill/>
                          </a:ln>
                          <a:solidFill>
                            <a:schemeClr val="tx1"/>
                          </a:solidFill>
                          <a:effectLst/>
                          <a:latin typeface="Calibri" pitchFamily="34" charset="0"/>
                        </a:rPr>
                        <a:t>Wilkův</a:t>
                      </a:r>
                      <a:r>
                        <a:rPr kumimoji="0" lang="cs-CZ" sz="1400" b="0" i="0" u="none" strike="noStrike" cap="none" normalizeH="0" baseline="0" dirty="0" smtClean="0">
                          <a:ln>
                            <a:noFill/>
                          </a:ln>
                          <a:solidFill>
                            <a:schemeClr val="tx1"/>
                          </a:solidFill>
                          <a:effectLst/>
                          <a:latin typeface="Calibri"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Kolmogorovův</a:t>
                      </a:r>
                      <a:r>
                        <a:rPr kumimoji="0" lang="cs-CZ" sz="1400" b="0" i="0" u="none" strike="noStrike" cap="none" normalizeH="0" baseline="0" dirty="0" smtClean="0">
                          <a:ln>
                            <a:noFill/>
                          </a:ln>
                          <a:solidFill>
                            <a:schemeClr val="tx1"/>
                          </a:solidFill>
                          <a:effectLst/>
                          <a:latin typeface="Calibri" pitchFamily="34" charset="0"/>
                        </a:rPr>
                        <a:t>-</a:t>
                      </a:r>
                      <a:r>
                        <a:rPr kumimoji="0" lang="cs-CZ" sz="1400" b="0" i="0" u="none" strike="noStrike" cap="none" normalizeH="0" baseline="0" dirty="0" err="1" smtClean="0">
                          <a:ln>
                            <a:noFill/>
                          </a:ln>
                          <a:solidFill>
                            <a:schemeClr val="tx1"/>
                          </a:solidFill>
                          <a:effectLst/>
                          <a:latin typeface="Calibri" pitchFamily="34" charset="0"/>
                        </a:rPr>
                        <a:t>Smirnovův</a:t>
                      </a:r>
                      <a:r>
                        <a:rPr kumimoji="0" lang="cs-CZ" sz="1400" b="0" i="0" u="none" strike="noStrike" cap="none" normalizeH="0" baseline="0" dirty="0" smtClean="0">
                          <a:ln>
                            <a:noFill/>
                          </a:ln>
                          <a:solidFill>
                            <a:schemeClr val="tx1"/>
                          </a:solidFill>
                          <a:effectLst/>
                          <a:latin typeface="Calibri" pitchFamily="34" charset="0"/>
                        </a:rPr>
                        <a:t> 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Lilieforsův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el-GR" sz="1400" b="0" i="0" u="none" strike="noStrike" cap="none" normalizeH="0" baseline="0" dirty="0" smtClean="0">
                          <a:ln>
                            <a:noFill/>
                          </a:ln>
                          <a:solidFill>
                            <a:schemeClr val="tx1"/>
                          </a:solidFill>
                          <a:effectLst/>
                          <a:latin typeface="Calibri" pitchFamily="34" charset="0"/>
                        </a:rPr>
                        <a:t>χ2 </a:t>
                      </a:r>
                      <a:r>
                        <a:rPr kumimoji="0" lang="cs-CZ" sz="1400" b="0" i="0" u="none" strike="noStrike" cap="none" normalizeH="0" baseline="0" dirty="0" smtClean="0">
                          <a:ln>
                            <a:noFill/>
                          </a:ln>
                          <a:solidFill>
                            <a:schemeClr val="tx1"/>
                          </a:solidFill>
                          <a:effectLst/>
                          <a:latin typeface="Calibri" pitchFamily="34" charset="0"/>
                        </a:rPr>
                        <a:t>test,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rPr>
                        <a:t>test dobré shody</a:t>
                      </a: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err="1" smtClean="0">
                          <a:ln>
                            <a:noFill/>
                          </a:ln>
                          <a:solidFill>
                            <a:schemeClr val="tx1"/>
                          </a:solidFill>
                          <a:effectLst/>
                          <a:latin typeface="Calibri" pitchFamily="34" charset="0"/>
                        </a:rPr>
                        <a:t>homoskedasticita</a:t>
                      </a:r>
                      <a:endParaRPr kumimoji="0" lang="cs-CZ" sz="1400" b="1" i="0" u="none" strike="noStrike" cap="none" normalizeH="0" baseline="0" dirty="0" smtClean="0">
                        <a:ln>
                          <a:noFill/>
                        </a:ln>
                        <a:solidFill>
                          <a:schemeClr val="tx1"/>
                        </a:solidFill>
                        <a:effectLst/>
                        <a:latin typeface="Calibri" pitchFamily="34" charset="0"/>
                      </a:endParaRP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(shoda rozptylů)</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rozptyl obou (všech) skupin je shodný.</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rPr>
                        <a:t>Levenův</a:t>
                      </a:r>
                      <a:r>
                        <a:rPr kumimoji="0" lang="cs-CZ" sz="1400" b="0" i="0" u="none" strike="noStrike" cap="none" normalizeH="0" baseline="0" dirty="0" smtClean="0">
                          <a:ln>
                            <a:noFill/>
                          </a:ln>
                          <a:solidFill>
                            <a:schemeClr val="tx1"/>
                          </a:solidFill>
                          <a:effectLst/>
                          <a:latin typeface="Calibri" pitchFamily="34" charset="0"/>
                        </a:rPr>
                        <a:t> test</a:t>
                      </a:r>
                    </a:p>
                  </a:txBody>
                  <a:tcPr marL="90000" marR="90000" marT="46800" marB="4680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393700">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více skupin nepárově</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chemeClr val="bg1">
                        <a:lumMod val="7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defRPr/>
                      </a:pPr>
                      <a:r>
                        <a:rPr kumimoji="0" lang="cs-CZ" sz="1400" b="1" i="0" u="none" strike="noStrike" cap="none" normalizeH="0" baseline="0" dirty="0" smtClean="0">
                          <a:ln>
                            <a:noFill/>
                          </a:ln>
                          <a:solidFill>
                            <a:schemeClr val="tx1"/>
                          </a:solidFill>
                          <a:effectLst/>
                          <a:latin typeface="Calibri" pitchFamily="34" charset="0"/>
                        </a:rPr>
                        <a:t>Zkoumaný efekt mezi skupinami hodnot je nulový.</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smtClean="0">
                          <a:ln>
                            <a:noFill/>
                          </a:ln>
                          <a:solidFill>
                            <a:schemeClr val="tx1"/>
                          </a:solidFill>
                          <a:effectLst/>
                          <a:latin typeface="Calibri" pitchFamily="34" charset="0"/>
                          <a:cs typeface="Arial" pitchFamily="34" charset="0"/>
                        </a:rPr>
                        <a:t>ANOVA</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a:noFill/>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Kruskal</a:t>
                      </a:r>
                      <a:r>
                        <a:rPr kumimoji="0" lang="cs-CZ" sz="1400" b="0" i="0" u="none" strike="noStrike" cap="none" normalizeH="0" baseline="0" dirty="0" smtClean="0">
                          <a:ln>
                            <a:noFill/>
                          </a:ln>
                          <a:solidFill>
                            <a:schemeClr val="tx1"/>
                          </a:solidFill>
                          <a:effectLst/>
                          <a:latin typeface="Calibri" pitchFamily="34" charset="0"/>
                          <a:cs typeface="Arial" pitchFamily="34" charset="0"/>
                        </a:rPr>
                        <a:t>- </a:t>
                      </a:r>
                      <a:r>
                        <a:rPr kumimoji="0" lang="cs-CZ" sz="1400" b="0" i="0" u="none" strike="noStrike" cap="none" normalizeH="0" baseline="0" dirty="0" err="1" smtClean="0">
                          <a:ln>
                            <a:noFill/>
                          </a:ln>
                          <a:solidFill>
                            <a:schemeClr val="tx1"/>
                          </a:solidFill>
                          <a:effectLst/>
                          <a:latin typeface="Calibri" pitchFamily="34" charset="0"/>
                          <a:cs typeface="Arial" pitchFamily="34" charset="0"/>
                        </a:rPr>
                        <a:t>Wallisův</a:t>
                      </a:r>
                      <a:r>
                        <a:rPr kumimoji="0" lang="cs-CZ" sz="1400" b="0" i="0" u="none" strike="noStrike" cap="none" normalizeH="0" baseline="0" dirty="0" smtClean="0">
                          <a:ln>
                            <a:noFill/>
                          </a:ln>
                          <a:solidFill>
                            <a:schemeClr val="tx1"/>
                          </a:solidFill>
                          <a:effectLst/>
                          <a:latin typeface="Calibri" pitchFamily="34" charset="0"/>
                          <a:cs typeface="Arial" pitchFamily="34" charset="0"/>
                        </a:rPr>
                        <a:t> test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r>
              <a:tr h="392113">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cs typeface="Arial" pitchFamily="34" charset="0"/>
                        </a:rPr>
                        <a:t>korelace</a:t>
                      </a:r>
                      <a:endParaRPr kumimoji="0" lang="cs-CZ" sz="1400" b="1"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1" i="0" u="none" strike="noStrike" cap="none" normalizeH="0" baseline="0" dirty="0" smtClean="0">
                          <a:ln>
                            <a:noFill/>
                          </a:ln>
                          <a:solidFill>
                            <a:schemeClr val="tx1"/>
                          </a:solidFill>
                          <a:effectLst/>
                          <a:latin typeface="Calibri" pitchFamily="34" charset="0"/>
                        </a:rPr>
                        <a:t>Neexistuje (příčinná, důsledková) vazba mezi skupinami hodnot.</a:t>
                      </a:r>
                    </a:p>
                  </a:txBody>
                  <a:tcPr marL="90000" marR="90000" marT="46800" marB="46800" anchor="ctr" horzOverflow="overflow">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Pearsonův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Spearmanův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p>
                    <a:p>
                      <a:pPr marL="0" marR="0" lvl="0" indent="0" algn="ctr" defTabSz="914400" rtl="0" eaLnBrk="1" fontAlgn="b" latinLnBrk="0" hangingPunct="1">
                        <a:lnSpc>
                          <a:spcPct val="100000"/>
                        </a:lnSpc>
                        <a:spcBef>
                          <a:spcPct val="0"/>
                        </a:spcBef>
                        <a:spcAft>
                          <a:spcPct val="0"/>
                        </a:spcAft>
                        <a:buClr>
                          <a:schemeClr val="accent1"/>
                        </a:buClr>
                        <a:buSzPct val="85000"/>
                        <a:buFont typeface="Wingdings 2" pitchFamily="18" charset="2"/>
                        <a:buNone/>
                        <a:tabLst/>
                      </a:pPr>
                      <a:r>
                        <a:rPr kumimoji="0" lang="cs-CZ" sz="1400" b="0" i="0" u="none" strike="noStrike" cap="none" normalizeH="0" baseline="0" dirty="0" err="1" smtClean="0">
                          <a:ln>
                            <a:noFill/>
                          </a:ln>
                          <a:solidFill>
                            <a:schemeClr val="tx1"/>
                          </a:solidFill>
                          <a:effectLst/>
                          <a:latin typeface="Calibri" pitchFamily="34" charset="0"/>
                          <a:cs typeface="Arial" pitchFamily="34" charset="0"/>
                        </a:rPr>
                        <a:t>Kendallův</a:t>
                      </a:r>
                      <a:r>
                        <a:rPr kumimoji="0" lang="cs-CZ" sz="1400" b="0" i="0" u="none" strike="noStrike" cap="none" normalizeH="0" baseline="0" dirty="0" smtClean="0">
                          <a:ln>
                            <a:noFill/>
                          </a:ln>
                          <a:solidFill>
                            <a:schemeClr val="tx1"/>
                          </a:solidFill>
                          <a:effectLst/>
                          <a:latin typeface="Calibri" pitchFamily="34" charset="0"/>
                          <a:cs typeface="Arial" pitchFamily="34" charset="0"/>
                        </a:rPr>
                        <a:t> koeficient</a:t>
                      </a:r>
                      <a:endParaRPr kumimoji="0" lang="cs-CZ" sz="1400" b="0" i="0" u="none" strike="noStrike" cap="none" normalizeH="0" baseline="0" dirty="0" smtClean="0">
                        <a:ln>
                          <a:noFill/>
                        </a:ln>
                        <a:solidFill>
                          <a:schemeClr val="tx1"/>
                        </a:solidFill>
                        <a:effectLst/>
                        <a:latin typeface="Calibri" pitchFamily="34" charset="0"/>
                      </a:endParaRPr>
                    </a:p>
                  </a:txBody>
                  <a:tcPr marL="90000" marR="90000" marT="46800" marB="4680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78531" name="Rectangle 2"/>
          <p:cNvSpPr>
            <a:spLocks noGrp="1" noChangeArrowheads="1"/>
          </p:cNvSpPr>
          <p:nvPr>
            <p:ph type="title" idx="4294967295"/>
          </p:nvPr>
        </p:nvSpPr>
        <p:spPr>
          <a:xfrm>
            <a:off x="900113" y="146050"/>
            <a:ext cx="7772400" cy="762000"/>
          </a:xfrm>
          <a:noFill/>
        </p:spPr>
        <p:txBody>
          <a:bodyPr anchor="ctr"/>
          <a:lstStyle/>
          <a:p>
            <a:r>
              <a:rPr lang="cs-CZ" smtClean="0"/>
              <a:t>Analýza rozptylu - ANOVA</a:t>
            </a:r>
          </a:p>
        </p:txBody>
      </p:sp>
      <p:sp>
        <p:nvSpPr>
          <p:cNvPr id="278532" name="text 25"/>
          <p:cNvSpPr txBox="1">
            <a:spLocks noChangeArrowheads="1"/>
          </p:cNvSpPr>
          <p:nvPr/>
        </p:nvSpPr>
        <p:spPr bwMode="auto">
          <a:xfrm>
            <a:off x="304800" y="1587500"/>
            <a:ext cx="3048000" cy="2114550"/>
          </a:xfrm>
          <a:prstGeom prst="rect">
            <a:avLst/>
          </a:prstGeom>
          <a:solidFill>
            <a:schemeClr val="accent2"/>
          </a:solidFill>
          <a:ln w="0">
            <a:noFill/>
            <a:miter lim="800000"/>
            <a:headEnd/>
            <a:tailEnd/>
          </a:ln>
        </p:spPr>
        <p:txBody>
          <a:bodyPr anchor="ctr"/>
          <a:lstStyle/>
          <a:p>
            <a:pPr algn="ctr" eaLnBrk="0" fontAlgn="base" hangingPunct="0">
              <a:spcBef>
                <a:spcPct val="0"/>
              </a:spcBef>
              <a:spcAft>
                <a:spcPct val="0"/>
              </a:spcAft>
            </a:pPr>
            <a:r>
              <a:rPr lang="cs-CZ" sz="2400">
                <a:solidFill>
                  <a:prstClr val="white"/>
                </a:solidFill>
                <a:latin typeface="Arial" pitchFamily="34" charset="0"/>
                <a:cs typeface="Arial" pitchFamily="34" charset="0"/>
              </a:rPr>
              <a:t>Základní technika sloužící </a:t>
            </a:r>
          </a:p>
          <a:p>
            <a:pPr algn="ctr" eaLnBrk="0" fontAlgn="base" hangingPunct="0">
              <a:spcBef>
                <a:spcPct val="0"/>
              </a:spcBef>
              <a:spcAft>
                <a:spcPct val="0"/>
              </a:spcAft>
            </a:pPr>
            <a:r>
              <a:rPr lang="cs-CZ" sz="2400">
                <a:solidFill>
                  <a:prstClr val="white"/>
                </a:solidFill>
                <a:latin typeface="Arial" pitchFamily="34" charset="0"/>
                <a:cs typeface="Arial" pitchFamily="34" charset="0"/>
              </a:rPr>
              <a:t>k posouzení rozdílů mezi více úrovněmi pokusného zásahu</a:t>
            </a:r>
          </a:p>
        </p:txBody>
      </p:sp>
      <p:sp>
        <p:nvSpPr>
          <p:cNvPr id="278533" name="text 2"/>
          <p:cNvSpPr txBox="1">
            <a:spLocks noChangeArrowheads="1"/>
          </p:cNvSpPr>
          <p:nvPr/>
        </p:nvSpPr>
        <p:spPr bwMode="auto">
          <a:xfrm rot="-5400000">
            <a:off x="3100388" y="2373312"/>
            <a:ext cx="1905000" cy="333375"/>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Kontrola</a:t>
            </a:r>
          </a:p>
        </p:txBody>
      </p:sp>
      <p:sp>
        <p:nvSpPr>
          <p:cNvPr id="278534" name="text 3"/>
          <p:cNvSpPr txBox="1">
            <a:spLocks noChangeArrowheads="1"/>
          </p:cNvSpPr>
          <p:nvPr/>
        </p:nvSpPr>
        <p:spPr bwMode="auto">
          <a:xfrm rot="-5400000">
            <a:off x="4400551" y="2335212"/>
            <a:ext cx="1905000" cy="409575"/>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X1</a:t>
            </a:r>
          </a:p>
        </p:txBody>
      </p:sp>
      <p:sp>
        <p:nvSpPr>
          <p:cNvPr id="278535" name="text 6"/>
          <p:cNvSpPr txBox="1">
            <a:spLocks noChangeArrowheads="1"/>
          </p:cNvSpPr>
          <p:nvPr/>
        </p:nvSpPr>
        <p:spPr bwMode="auto">
          <a:xfrm rot="-5400000">
            <a:off x="5324475" y="2359025"/>
            <a:ext cx="1905000" cy="36195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X3</a:t>
            </a:r>
          </a:p>
        </p:txBody>
      </p:sp>
      <p:sp>
        <p:nvSpPr>
          <p:cNvPr id="278536" name="text 7"/>
          <p:cNvSpPr txBox="1">
            <a:spLocks noChangeArrowheads="1"/>
          </p:cNvSpPr>
          <p:nvPr/>
        </p:nvSpPr>
        <p:spPr bwMode="auto">
          <a:xfrm>
            <a:off x="6553200" y="2730500"/>
            <a:ext cx="1447800" cy="447675"/>
          </a:xfrm>
          <a:prstGeom prst="rect">
            <a:avLst/>
          </a:prstGeom>
          <a:noFill/>
          <a:ln w="0">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78537" name="text 8"/>
          <p:cNvSpPr txBox="1">
            <a:spLocks noChangeArrowheads="1"/>
          </p:cNvSpPr>
          <p:nvPr/>
        </p:nvSpPr>
        <p:spPr bwMode="auto">
          <a:xfrm rot="-5400000">
            <a:off x="7162800" y="2349500"/>
            <a:ext cx="1905000" cy="3810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Xp</a:t>
            </a:r>
          </a:p>
        </p:txBody>
      </p:sp>
      <p:sp>
        <p:nvSpPr>
          <p:cNvPr id="278538" name="text 10"/>
          <p:cNvSpPr txBox="1">
            <a:spLocks noChangeArrowheads="1"/>
          </p:cNvSpPr>
          <p:nvPr/>
        </p:nvSpPr>
        <p:spPr bwMode="auto">
          <a:xfrm>
            <a:off x="3810000" y="3797300"/>
            <a:ext cx="4667250" cy="352425"/>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Rostoucí koncentrace testované látky / látek</a:t>
            </a:r>
          </a:p>
        </p:txBody>
      </p:sp>
      <p:sp>
        <p:nvSpPr>
          <p:cNvPr id="278539" name="text 63"/>
          <p:cNvSpPr txBox="1">
            <a:spLocks noChangeArrowheads="1"/>
          </p:cNvSpPr>
          <p:nvPr/>
        </p:nvSpPr>
        <p:spPr bwMode="auto">
          <a:xfrm>
            <a:off x="2209800" y="4329113"/>
            <a:ext cx="6629400" cy="581025"/>
          </a:xfrm>
          <a:prstGeom prst="rect">
            <a:avLst/>
          </a:prstGeom>
          <a:noFill/>
          <a:ln w="0">
            <a:no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Celkově významné změny v reakci biologického systému </a:t>
            </a:r>
          </a:p>
        </p:txBody>
      </p:sp>
      <p:sp>
        <p:nvSpPr>
          <p:cNvPr id="278540" name="text 66"/>
          <p:cNvSpPr txBox="1">
            <a:spLocks noChangeArrowheads="1"/>
          </p:cNvSpPr>
          <p:nvPr/>
        </p:nvSpPr>
        <p:spPr bwMode="auto">
          <a:xfrm>
            <a:off x="2209800" y="5153025"/>
            <a:ext cx="5791200" cy="409575"/>
          </a:xfrm>
          <a:prstGeom prst="rect">
            <a:avLst/>
          </a:prstGeom>
          <a:noFill/>
          <a:ln w="0">
            <a:no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Vzájemné rozdíly účinku jednotlivých dávek</a:t>
            </a:r>
          </a:p>
        </p:txBody>
      </p:sp>
      <p:sp>
        <p:nvSpPr>
          <p:cNvPr id="278541" name="text 69"/>
          <p:cNvSpPr txBox="1">
            <a:spLocks noChangeArrowheads="1"/>
          </p:cNvSpPr>
          <p:nvPr/>
        </p:nvSpPr>
        <p:spPr bwMode="auto">
          <a:xfrm>
            <a:off x="2209800" y="5876925"/>
            <a:ext cx="5181600" cy="400050"/>
          </a:xfrm>
          <a:prstGeom prst="rect">
            <a:avLst/>
          </a:prstGeom>
          <a:noFill/>
          <a:ln w="0">
            <a:no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Rozdíly účinku dávek od kontroly</a:t>
            </a:r>
          </a:p>
        </p:txBody>
      </p:sp>
      <p:sp>
        <p:nvSpPr>
          <p:cNvPr id="278542" name="Line 13"/>
          <p:cNvSpPr>
            <a:spLocks noChangeShapeType="1"/>
          </p:cNvSpPr>
          <p:nvPr/>
        </p:nvSpPr>
        <p:spPr bwMode="auto">
          <a:xfrm flipV="1">
            <a:off x="3810000" y="3644900"/>
            <a:ext cx="4572000" cy="0"/>
          </a:xfrm>
          <a:prstGeom prst="line">
            <a:avLst/>
          </a:prstGeom>
          <a:noFill/>
          <a:ln w="2857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8543" name="text 5"/>
          <p:cNvSpPr txBox="1">
            <a:spLocks noChangeArrowheads="1"/>
          </p:cNvSpPr>
          <p:nvPr/>
        </p:nvSpPr>
        <p:spPr bwMode="auto">
          <a:xfrm rot="-5400000">
            <a:off x="4881563" y="2344737"/>
            <a:ext cx="1905000" cy="390525"/>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X2</a:t>
            </a:r>
          </a:p>
        </p:txBody>
      </p:sp>
      <p:sp>
        <p:nvSpPr>
          <p:cNvPr id="278544" name="AutoShape 15"/>
          <p:cNvSpPr>
            <a:spLocks noChangeArrowheads="1"/>
          </p:cNvSpPr>
          <p:nvPr/>
        </p:nvSpPr>
        <p:spPr bwMode="auto">
          <a:xfrm>
            <a:off x="1371600" y="4381500"/>
            <a:ext cx="671513" cy="457200"/>
          </a:xfrm>
          <a:custGeom>
            <a:avLst/>
            <a:gdLst>
              <a:gd name="T0" fmla="*/ 503635 w 21600"/>
              <a:gd name="T1" fmla="*/ 0 h 21600"/>
              <a:gd name="T2" fmla="*/ 0 w 21600"/>
              <a:gd name="T3" fmla="*/ 228600 h 21600"/>
              <a:gd name="T4" fmla="*/ 503635 w 21600"/>
              <a:gd name="T5" fmla="*/ 457200 h 21600"/>
              <a:gd name="T6" fmla="*/ 671513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8545" name="AutoShape 16"/>
          <p:cNvSpPr>
            <a:spLocks noChangeArrowheads="1"/>
          </p:cNvSpPr>
          <p:nvPr/>
        </p:nvSpPr>
        <p:spPr bwMode="auto">
          <a:xfrm>
            <a:off x="1371600" y="5133975"/>
            <a:ext cx="671513" cy="457200"/>
          </a:xfrm>
          <a:custGeom>
            <a:avLst/>
            <a:gdLst>
              <a:gd name="T0" fmla="*/ 503635 w 21600"/>
              <a:gd name="T1" fmla="*/ 0 h 21600"/>
              <a:gd name="T2" fmla="*/ 0 w 21600"/>
              <a:gd name="T3" fmla="*/ 228600 h 21600"/>
              <a:gd name="T4" fmla="*/ 503635 w 21600"/>
              <a:gd name="T5" fmla="*/ 457200 h 21600"/>
              <a:gd name="T6" fmla="*/ 671513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8546" name="AutoShape 17"/>
          <p:cNvSpPr>
            <a:spLocks noChangeArrowheads="1"/>
          </p:cNvSpPr>
          <p:nvPr/>
        </p:nvSpPr>
        <p:spPr bwMode="auto">
          <a:xfrm>
            <a:off x="1371600" y="5867400"/>
            <a:ext cx="671513" cy="457200"/>
          </a:xfrm>
          <a:custGeom>
            <a:avLst/>
            <a:gdLst>
              <a:gd name="T0" fmla="*/ 503635 w 21600"/>
              <a:gd name="T1" fmla="*/ 0 h 21600"/>
              <a:gd name="T2" fmla="*/ 0 w 21600"/>
              <a:gd name="T3" fmla="*/ 228600 h 21600"/>
              <a:gd name="T4" fmla="*/ 503635 w 21600"/>
              <a:gd name="T5" fmla="*/ 457200 h 21600"/>
              <a:gd name="T6" fmla="*/ 671513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79555" name="Rectangle 2"/>
          <p:cNvSpPr>
            <a:spLocks noGrp="1" noChangeArrowheads="1"/>
          </p:cNvSpPr>
          <p:nvPr>
            <p:ph type="title" idx="4294967295"/>
          </p:nvPr>
        </p:nvSpPr>
        <p:spPr>
          <a:xfrm>
            <a:off x="990600" y="74613"/>
            <a:ext cx="7772400" cy="762000"/>
          </a:xfrm>
          <a:noFill/>
        </p:spPr>
        <p:txBody>
          <a:bodyPr anchor="ctr"/>
          <a:lstStyle/>
          <a:p>
            <a:r>
              <a:rPr lang="cs-CZ" smtClean="0"/>
              <a:t>Analýza rozptylu - ANOVA</a:t>
            </a:r>
          </a:p>
        </p:txBody>
      </p:sp>
      <p:sp>
        <p:nvSpPr>
          <p:cNvPr id="279556" name="text 25"/>
          <p:cNvSpPr txBox="1">
            <a:spLocks noChangeArrowheads="1"/>
          </p:cNvSpPr>
          <p:nvPr/>
        </p:nvSpPr>
        <p:spPr bwMode="auto">
          <a:xfrm>
            <a:off x="295275" y="1433513"/>
            <a:ext cx="3057525" cy="1905000"/>
          </a:xfrm>
          <a:prstGeom prst="rect">
            <a:avLst/>
          </a:prstGeom>
          <a:solidFill>
            <a:schemeClr val="accent2"/>
          </a:solidFill>
          <a:ln w="0">
            <a:noFill/>
            <a:miter lim="800000"/>
            <a:headEnd/>
            <a:tailEnd/>
          </a:ln>
        </p:spPr>
        <p:txBody>
          <a:bodyPr anchor="ctr"/>
          <a:lstStyle/>
          <a:p>
            <a:pPr algn="ctr" eaLnBrk="0" fontAlgn="base" hangingPunct="0">
              <a:spcBef>
                <a:spcPct val="0"/>
              </a:spcBef>
              <a:spcAft>
                <a:spcPct val="0"/>
              </a:spcAft>
            </a:pPr>
            <a:r>
              <a:rPr lang="cs-CZ" sz="2400">
                <a:solidFill>
                  <a:prstClr val="white"/>
                </a:solidFill>
                <a:latin typeface="Arial" pitchFamily="34" charset="0"/>
                <a:cs typeface="Arial" pitchFamily="34" charset="0"/>
              </a:rPr>
              <a:t>Významné kroky analýzy, vedoucí k efektivnímu srovnání variant</a:t>
            </a:r>
          </a:p>
        </p:txBody>
      </p:sp>
      <p:sp>
        <p:nvSpPr>
          <p:cNvPr id="279557" name="text 7"/>
          <p:cNvSpPr txBox="1">
            <a:spLocks noChangeArrowheads="1"/>
          </p:cNvSpPr>
          <p:nvPr/>
        </p:nvSpPr>
        <p:spPr bwMode="auto">
          <a:xfrm>
            <a:off x="6553200" y="2719388"/>
            <a:ext cx="1438275" cy="447675"/>
          </a:xfrm>
          <a:prstGeom prst="rect">
            <a:avLst/>
          </a:prstGeom>
          <a:noFill/>
          <a:ln w="0">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79558" name="Line 5"/>
          <p:cNvSpPr>
            <a:spLocks noChangeShapeType="1"/>
          </p:cNvSpPr>
          <p:nvPr/>
        </p:nvSpPr>
        <p:spPr bwMode="auto">
          <a:xfrm flipV="1">
            <a:off x="3886200" y="3471863"/>
            <a:ext cx="4495800" cy="0"/>
          </a:xfrm>
          <a:prstGeom prst="line">
            <a:avLst/>
          </a:prstGeom>
          <a:noFill/>
          <a:ln w="2857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9559" name="text 10"/>
          <p:cNvSpPr txBox="1">
            <a:spLocks noChangeArrowheads="1"/>
          </p:cNvSpPr>
          <p:nvPr/>
        </p:nvSpPr>
        <p:spPr bwMode="auto">
          <a:xfrm>
            <a:off x="3805238" y="3581400"/>
            <a:ext cx="4681537" cy="352425"/>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Rostoucí koncentrace testované látky / látek</a:t>
            </a:r>
          </a:p>
        </p:txBody>
      </p:sp>
      <p:sp>
        <p:nvSpPr>
          <p:cNvPr id="279560" name="text 63"/>
          <p:cNvSpPr txBox="1">
            <a:spLocks noChangeArrowheads="1"/>
          </p:cNvSpPr>
          <p:nvPr/>
        </p:nvSpPr>
        <p:spPr bwMode="auto">
          <a:xfrm>
            <a:off x="2800350" y="4071938"/>
            <a:ext cx="5581650" cy="581025"/>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Splnění předpokladů analýzy</a:t>
            </a:r>
          </a:p>
          <a:p>
            <a:pPr eaLnBrk="0" fontAlgn="base" hangingPunct="0">
              <a:spcBef>
                <a:spcPct val="0"/>
              </a:spcBef>
              <a:spcAft>
                <a:spcPct val="0"/>
              </a:spcAft>
            </a:pPr>
            <a:r>
              <a:rPr lang="cs-CZ">
                <a:solidFill>
                  <a:prstClr val="black"/>
                </a:solidFill>
                <a:latin typeface="Arial" pitchFamily="34" charset="0"/>
                <a:cs typeface="Arial" pitchFamily="34" charset="0"/>
              </a:rPr>
              <a:t> Transformace dat</a:t>
            </a:r>
          </a:p>
        </p:txBody>
      </p:sp>
      <p:sp>
        <p:nvSpPr>
          <p:cNvPr id="279561" name="text 66"/>
          <p:cNvSpPr txBox="1">
            <a:spLocks noChangeArrowheads="1"/>
          </p:cNvSpPr>
          <p:nvPr/>
        </p:nvSpPr>
        <p:spPr bwMode="auto">
          <a:xfrm>
            <a:off x="2800350" y="4754563"/>
            <a:ext cx="5181600" cy="619125"/>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Relevantnost kontroly</a:t>
            </a:r>
          </a:p>
          <a:p>
            <a:pPr eaLnBrk="0" fontAlgn="base" hangingPunct="0">
              <a:spcBef>
                <a:spcPct val="0"/>
              </a:spcBef>
              <a:spcAft>
                <a:spcPct val="0"/>
              </a:spcAft>
            </a:pPr>
            <a:r>
              <a:rPr lang="cs-CZ">
                <a:solidFill>
                  <a:prstClr val="black"/>
                </a:solidFill>
                <a:latin typeface="Arial" pitchFamily="34" charset="0"/>
                <a:cs typeface="Arial" pitchFamily="34" charset="0"/>
              </a:rPr>
              <a:t>(vliv vlastní aplikace látek)</a:t>
            </a:r>
          </a:p>
        </p:txBody>
      </p:sp>
      <p:sp>
        <p:nvSpPr>
          <p:cNvPr id="279562" name="text 69"/>
          <p:cNvSpPr txBox="1">
            <a:spLocks noChangeArrowheads="1"/>
          </p:cNvSpPr>
          <p:nvPr/>
        </p:nvSpPr>
        <p:spPr bwMode="auto">
          <a:xfrm>
            <a:off x="2800350" y="5395913"/>
            <a:ext cx="5581650" cy="571500"/>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Vhodnost modelu ANOVA pro účely testu</a:t>
            </a:r>
          </a:p>
        </p:txBody>
      </p:sp>
      <p:sp>
        <p:nvSpPr>
          <p:cNvPr id="279563" name="text 69"/>
          <p:cNvSpPr txBox="1">
            <a:spLocks noChangeArrowheads="1"/>
          </p:cNvSpPr>
          <p:nvPr/>
        </p:nvSpPr>
        <p:spPr bwMode="auto">
          <a:xfrm>
            <a:off x="2800350" y="5795963"/>
            <a:ext cx="5181600" cy="590550"/>
          </a:xfrm>
          <a:prstGeom prst="rect">
            <a:avLst/>
          </a:prstGeom>
          <a:noFill/>
          <a:ln w="0">
            <a:noFill/>
            <a:miter lim="800000"/>
            <a:headEnd/>
            <a:tailEnd/>
          </a:ln>
        </p:spPr>
        <p:txBody>
          <a:bodyPr/>
          <a:lstStyle/>
          <a:p>
            <a:pPr eaLnBrk="0" fontAlgn="base" hangingPunct="0">
              <a:spcBef>
                <a:spcPct val="0"/>
              </a:spcBef>
              <a:spcAft>
                <a:spcPct val="0"/>
              </a:spcAft>
            </a:pPr>
            <a:r>
              <a:rPr lang="cs-CZ">
                <a:solidFill>
                  <a:prstClr val="black"/>
                </a:solidFill>
                <a:latin typeface="Arial" pitchFamily="34" charset="0"/>
                <a:cs typeface="Arial" pitchFamily="34" charset="0"/>
              </a:rPr>
              <a:t>Vlastní srovnání variant</a:t>
            </a:r>
          </a:p>
          <a:p>
            <a:pPr eaLnBrk="0" fontAlgn="base" hangingPunct="0">
              <a:spcBef>
                <a:spcPct val="0"/>
              </a:spcBef>
              <a:spcAft>
                <a:spcPct val="0"/>
              </a:spcAft>
            </a:pPr>
            <a:r>
              <a:rPr lang="cs-CZ">
                <a:solidFill>
                  <a:prstClr val="black"/>
                </a:solidFill>
                <a:latin typeface="Arial" pitchFamily="34" charset="0"/>
                <a:cs typeface="Arial" pitchFamily="34" charset="0"/>
              </a:rPr>
              <a:t>Minimalizace chyb při ověřování hypotéz</a:t>
            </a:r>
          </a:p>
        </p:txBody>
      </p:sp>
      <p:sp>
        <p:nvSpPr>
          <p:cNvPr id="279564" name="text 2"/>
          <p:cNvSpPr txBox="1">
            <a:spLocks noChangeArrowheads="1"/>
          </p:cNvSpPr>
          <p:nvPr/>
        </p:nvSpPr>
        <p:spPr bwMode="auto">
          <a:xfrm rot="-5400000">
            <a:off x="3133726" y="2200275"/>
            <a:ext cx="1905000" cy="333375"/>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Kontrola</a:t>
            </a:r>
          </a:p>
        </p:txBody>
      </p:sp>
      <p:sp>
        <p:nvSpPr>
          <p:cNvPr id="279565" name="text 3"/>
          <p:cNvSpPr txBox="1">
            <a:spLocks noChangeArrowheads="1"/>
          </p:cNvSpPr>
          <p:nvPr/>
        </p:nvSpPr>
        <p:spPr bwMode="auto">
          <a:xfrm rot="-5400000">
            <a:off x="4433888" y="2162175"/>
            <a:ext cx="1905000" cy="409575"/>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X1</a:t>
            </a:r>
          </a:p>
        </p:txBody>
      </p:sp>
      <p:sp>
        <p:nvSpPr>
          <p:cNvPr id="279566" name="text 6"/>
          <p:cNvSpPr txBox="1">
            <a:spLocks noChangeArrowheads="1"/>
          </p:cNvSpPr>
          <p:nvPr/>
        </p:nvSpPr>
        <p:spPr bwMode="auto">
          <a:xfrm rot="-5400000">
            <a:off x="5357813" y="2185988"/>
            <a:ext cx="1905000" cy="36195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X3</a:t>
            </a:r>
          </a:p>
        </p:txBody>
      </p:sp>
      <p:sp>
        <p:nvSpPr>
          <p:cNvPr id="279567" name="text 8"/>
          <p:cNvSpPr txBox="1">
            <a:spLocks noChangeArrowheads="1"/>
          </p:cNvSpPr>
          <p:nvPr/>
        </p:nvSpPr>
        <p:spPr bwMode="auto">
          <a:xfrm rot="-5400000">
            <a:off x="7196138" y="2176463"/>
            <a:ext cx="1905000" cy="3810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Xp</a:t>
            </a:r>
          </a:p>
        </p:txBody>
      </p:sp>
      <p:sp>
        <p:nvSpPr>
          <p:cNvPr id="279568" name="text 5"/>
          <p:cNvSpPr txBox="1">
            <a:spLocks noChangeArrowheads="1"/>
          </p:cNvSpPr>
          <p:nvPr/>
        </p:nvSpPr>
        <p:spPr bwMode="auto">
          <a:xfrm rot="-5400000">
            <a:off x="4914901" y="2171700"/>
            <a:ext cx="1905000" cy="390525"/>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1600" b="1">
                <a:solidFill>
                  <a:prstClr val="black"/>
                </a:solidFill>
                <a:latin typeface="Arial" pitchFamily="34" charset="0"/>
                <a:cs typeface="Arial" pitchFamily="34" charset="0"/>
              </a:rPr>
              <a:t>Koncentrace X2</a:t>
            </a:r>
          </a:p>
        </p:txBody>
      </p:sp>
      <p:sp>
        <p:nvSpPr>
          <p:cNvPr id="279569" name="AutoShape 16"/>
          <p:cNvSpPr>
            <a:spLocks noChangeArrowheads="1"/>
          </p:cNvSpPr>
          <p:nvPr/>
        </p:nvSpPr>
        <p:spPr bwMode="auto">
          <a:xfrm>
            <a:off x="1962150" y="4167188"/>
            <a:ext cx="671513" cy="485775"/>
          </a:xfrm>
          <a:custGeom>
            <a:avLst/>
            <a:gdLst>
              <a:gd name="T0" fmla="*/ 503635 w 21600"/>
              <a:gd name="T1" fmla="*/ 0 h 21600"/>
              <a:gd name="T2" fmla="*/ 0 w 21600"/>
              <a:gd name="T3" fmla="*/ 242888 h 21600"/>
              <a:gd name="T4" fmla="*/ 503635 w 21600"/>
              <a:gd name="T5" fmla="*/ 485775 h 21600"/>
              <a:gd name="T6" fmla="*/ 6715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9570" name="AutoShape 17"/>
          <p:cNvSpPr>
            <a:spLocks noChangeArrowheads="1"/>
          </p:cNvSpPr>
          <p:nvPr/>
        </p:nvSpPr>
        <p:spPr bwMode="auto">
          <a:xfrm>
            <a:off x="1962150" y="4730750"/>
            <a:ext cx="671513" cy="485775"/>
          </a:xfrm>
          <a:custGeom>
            <a:avLst/>
            <a:gdLst>
              <a:gd name="T0" fmla="*/ 503635 w 21600"/>
              <a:gd name="T1" fmla="*/ 0 h 21600"/>
              <a:gd name="T2" fmla="*/ 0 w 21600"/>
              <a:gd name="T3" fmla="*/ 242888 h 21600"/>
              <a:gd name="T4" fmla="*/ 503635 w 21600"/>
              <a:gd name="T5" fmla="*/ 485775 h 21600"/>
              <a:gd name="T6" fmla="*/ 6715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9571" name="AutoShape 18"/>
          <p:cNvSpPr>
            <a:spLocks noChangeArrowheads="1"/>
          </p:cNvSpPr>
          <p:nvPr/>
        </p:nvSpPr>
        <p:spPr bwMode="auto">
          <a:xfrm>
            <a:off x="1962150" y="5295900"/>
            <a:ext cx="671513" cy="485775"/>
          </a:xfrm>
          <a:custGeom>
            <a:avLst/>
            <a:gdLst>
              <a:gd name="T0" fmla="*/ 503635 w 21600"/>
              <a:gd name="T1" fmla="*/ 0 h 21600"/>
              <a:gd name="T2" fmla="*/ 0 w 21600"/>
              <a:gd name="T3" fmla="*/ 242888 h 21600"/>
              <a:gd name="T4" fmla="*/ 503635 w 21600"/>
              <a:gd name="T5" fmla="*/ 485775 h 21600"/>
              <a:gd name="T6" fmla="*/ 6715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79572" name="AutoShape 19"/>
          <p:cNvSpPr>
            <a:spLocks noChangeArrowheads="1"/>
          </p:cNvSpPr>
          <p:nvPr/>
        </p:nvSpPr>
        <p:spPr bwMode="auto">
          <a:xfrm>
            <a:off x="1962150" y="5861050"/>
            <a:ext cx="671513" cy="485775"/>
          </a:xfrm>
          <a:custGeom>
            <a:avLst/>
            <a:gdLst>
              <a:gd name="T0" fmla="*/ 503635 w 21600"/>
              <a:gd name="T1" fmla="*/ 0 h 21600"/>
              <a:gd name="T2" fmla="*/ 0 w 21600"/>
              <a:gd name="T3" fmla="*/ 242888 h 21600"/>
              <a:gd name="T4" fmla="*/ 503635 w 21600"/>
              <a:gd name="T5" fmla="*/ 485775 h 21600"/>
              <a:gd name="T6" fmla="*/ 671513 w 21600"/>
              <a:gd name="T7" fmla="*/ 24288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0579" name="Rectangle 2"/>
          <p:cNvSpPr>
            <a:spLocks noGrp="1" noChangeArrowheads="1"/>
          </p:cNvSpPr>
          <p:nvPr>
            <p:ph type="title" idx="4294967295"/>
          </p:nvPr>
        </p:nvSpPr>
        <p:spPr>
          <a:xfrm>
            <a:off x="990600" y="0"/>
            <a:ext cx="7772400" cy="762000"/>
          </a:xfrm>
          <a:noFill/>
        </p:spPr>
        <p:txBody>
          <a:bodyPr anchor="ctr"/>
          <a:lstStyle/>
          <a:p>
            <a:r>
              <a:rPr lang="cs-CZ" smtClean="0"/>
              <a:t>Analýza rozptylu - ANOVA</a:t>
            </a:r>
          </a:p>
        </p:txBody>
      </p:sp>
      <p:sp>
        <p:nvSpPr>
          <p:cNvPr id="280580" name="Oval 3"/>
          <p:cNvSpPr>
            <a:spLocks noChangeArrowheads="1"/>
          </p:cNvSpPr>
          <p:nvPr/>
        </p:nvSpPr>
        <p:spPr bwMode="auto">
          <a:xfrm>
            <a:off x="914400" y="1911350"/>
            <a:ext cx="7267575" cy="3752850"/>
          </a:xfrm>
          <a:prstGeom prst="ellipse">
            <a:avLst/>
          </a:prstGeom>
          <a:noFill/>
          <a:ln w="19050">
            <a:solidFill>
              <a:srgbClr val="000000"/>
            </a:solidFill>
            <a:prstDash val="dash"/>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0581" name="text 25"/>
          <p:cNvSpPr txBox="1">
            <a:spLocks noChangeArrowheads="1"/>
          </p:cNvSpPr>
          <p:nvPr/>
        </p:nvSpPr>
        <p:spPr bwMode="auto">
          <a:xfrm>
            <a:off x="838200" y="3168650"/>
            <a:ext cx="2828925" cy="1181100"/>
          </a:xfrm>
          <a:prstGeom prst="rect">
            <a:avLst/>
          </a:prstGeom>
          <a:noFill/>
          <a:ln w="0">
            <a:noFill/>
            <a:miter lim="800000"/>
            <a:headEnd/>
            <a:tailEnd/>
          </a:ln>
        </p:spPr>
        <p:txBody>
          <a:bodyPr anchor="ctr"/>
          <a:lstStyle/>
          <a:p>
            <a:pPr algn="ctr" eaLnBrk="0" fontAlgn="base" hangingPunct="0">
              <a:spcBef>
                <a:spcPct val="0"/>
              </a:spcBef>
              <a:spcAft>
                <a:spcPct val="0"/>
              </a:spcAft>
            </a:pPr>
            <a:r>
              <a:rPr lang="cs-CZ" sz="2400" b="1">
                <a:solidFill>
                  <a:srgbClr val="CC0000"/>
                </a:solidFill>
                <a:latin typeface="Arial" pitchFamily="34" charset="0"/>
                <a:cs typeface="Arial" pitchFamily="34" charset="0"/>
              </a:rPr>
              <a:t>ANOVA</a:t>
            </a:r>
          </a:p>
          <a:p>
            <a:pPr algn="ctr" eaLnBrk="0" fontAlgn="base" hangingPunct="0">
              <a:spcBef>
                <a:spcPct val="0"/>
              </a:spcBef>
              <a:spcAft>
                <a:spcPct val="0"/>
              </a:spcAft>
            </a:pPr>
            <a:r>
              <a:rPr lang="cs-CZ" sz="2400" b="1">
                <a:solidFill>
                  <a:srgbClr val="CC0000"/>
                </a:solidFill>
                <a:latin typeface="Arial" pitchFamily="34" charset="0"/>
                <a:cs typeface="Arial" pitchFamily="34" charset="0"/>
              </a:rPr>
              <a:t>= parametrická analýza dat</a:t>
            </a:r>
          </a:p>
        </p:txBody>
      </p:sp>
      <p:sp>
        <p:nvSpPr>
          <p:cNvPr id="280582" name="text 63"/>
          <p:cNvSpPr txBox="1">
            <a:spLocks noChangeArrowheads="1"/>
          </p:cNvSpPr>
          <p:nvPr/>
        </p:nvSpPr>
        <p:spPr bwMode="auto">
          <a:xfrm>
            <a:off x="3252788" y="2159000"/>
            <a:ext cx="3376612" cy="58102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Předpoklad nezávislosti </a:t>
            </a:r>
          </a:p>
          <a:p>
            <a:pPr eaLnBrk="0" fontAlgn="base" hangingPunct="0">
              <a:spcBef>
                <a:spcPct val="0"/>
              </a:spcBef>
              <a:spcAft>
                <a:spcPct val="0"/>
              </a:spcAft>
            </a:pPr>
            <a:r>
              <a:rPr lang="cs-CZ" b="1">
                <a:solidFill>
                  <a:prstClr val="black"/>
                </a:solidFill>
                <a:latin typeface="Arial" pitchFamily="34" charset="0"/>
                <a:cs typeface="Arial" pitchFamily="34" charset="0"/>
              </a:rPr>
              <a:t>opakování experimentu</a:t>
            </a:r>
          </a:p>
        </p:txBody>
      </p:sp>
      <p:sp>
        <p:nvSpPr>
          <p:cNvPr id="280583" name="text 66"/>
          <p:cNvSpPr txBox="1">
            <a:spLocks noChangeArrowheads="1"/>
          </p:cNvSpPr>
          <p:nvPr/>
        </p:nvSpPr>
        <p:spPr bwMode="auto">
          <a:xfrm>
            <a:off x="3252788" y="4673600"/>
            <a:ext cx="2828925" cy="685800"/>
          </a:xfrm>
          <a:prstGeom prst="rect">
            <a:avLst/>
          </a:prstGeom>
          <a:noFill/>
          <a:ln w="1">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Normalita rozložení </a:t>
            </a:r>
          </a:p>
          <a:p>
            <a:pPr eaLnBrk="0" fontAlgn="base" hangingPunct="0">
              <a:spcBef>
                <a:spcPct val="0"/>
              </a:spcBef>
              <a:spcAft>
                <a:spcPct val="0"/>
              </a:spcAft>
            </a:pPr>
            <a:r>
              <a:rPr lang="cs-CZ" b="1">
                <a:solidFill>
                  <a:prstClr val="black"/>
                </a:solidFill>
                <a:latin typeface="Arial" pitchFamily="34" charset="0"/>
                <a:cs typeface="Arial" pitchFamily="34" charset="0"/>
              </a:rPr>
              <a:t>v rámci pokusných variant</a:t>
            </a:r>
          </a:p>
        </p:txBody>
      </p:sp>
      <p:sp>
        <p:nvSpPr>
          <p:cNvPr id="280584" name="text 75"/>
          <p:cNvSpPr txBox="1">
            <a:spLocks noChangeArrowheads="1"/>
          </p:cNvSpPr>
          <p:nvPr/>
        </p:nvSpPr>
        <p:spPr bwMode="auto">
          <a:xfrm>
            <a:off x="5715000" y="3149600"/>
            <a:ext cx="2286000" cy="1200150"/>
          </a:xfrm>
          <a:prstGeom prst="rect">
            <a:avLst/>
          </a:prstGeom>
          <a:noFill/>
          <a:ln w="0">
            <a:noFill/>
            <a:miter lim="800000"/>
            <a:headEnd/>
            <a:tailEnd/>
          </a:ln>
        </p:spPr>
        <p:txBody>
          <a:bodyPr/>
          <a:lstStyle/>
          <a:p>
            <a:pPr algn="ctr" eaLnBrk="0" fontAlgn="base" hangingPunct="0">
              <a:spcBef>
                <a:spcPct val="0"/>
              </a:spcBef>
              <a:spcAft>
                <a:spcPct val="0"/>
              </a:spcAft>
            </a:pPr>
            <a:r>
              <a:rPr lang="cs-CZ" b="1">
                <a:solidFill>
                  <a:prstClr val="black"/>
                </a:solidFill>
                <a:latin typeface="Arial" pitchFamily="34" charset="0"/>
                <a:cs typeface="Arial" pitchFamily="34" charset="0"/>
              </a:rPr>
              <a:t>Homogenita rozptylu v rámci pokusných variant</a:t>
            </a:r>
          </a:p>
        </p:txBody>
      </p:sp>
      <p:sp>
        <p:nvSpPr>
          <p:cNvPr id="280585" name="text 78"/>
          <p:cNvSpPr txBox="1">
            <a:spLocks noChangeArrowheads="1"/>
          </p:cNvSpPr>
          <p:nvPr/>
        </p:nvSpPr>
        <p:spPr bwMode="auto">
          <a:xfrm>
            <a:off x="179388" y="863600"/>
            <a:ext cx="8785225" cy="6858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000" b="1" i="1">
                <a:solidFill>
                  <a:prstClr val="white"/>
                </a:solidFill>
                <a:latin typeface="Times New Roman" pitchFamily="18" charset="0"/>
                <a:cs typeface="Arial" pitchFamily="34" charset="0"/>
              </a:rPr>
              <a:t>SPLNĚNÍ PŘEDPOKLADŮ ANOVA JE NEZBYTNOU PODMÍNKOU</a:t>
            </a:r>
          </a:p>
          <a:p>
            <a:pPr algn="ctr" eaLnBrk="0" fontAlgn="base" hangingPunct="0">
              <a:spcBef>
                <a:spcPct val="0"/>
              </a:spcBef>
              <a:spcAft>
                <a:spcPct val="0"/>
              </a:spcAft>
            </a:pPr>
            <a:r>
              <a:rPr lang="cs-CZ" sz="2000" b="1" i="1">
                <a:solidFill>
                  <a:prstClr val="white"/>
                </a:solidFill>
                <a:latin typeface="Times New Roman" pitchFamily="18" charset="0"/>
                <a:cs typeface="Arial" pitchFamily="34" charset="0"/>
              </a:rPr>
              <a:t>POUŽITÍ TÉTO TECHNIKY</a:t>
            </a:r>
          </a:p>
        </p:txBody>
      </p:sp>
      <p:sp>
        <p:nvSpPr>
          <p:cNvPr id="280586" name="text 79"/>
          <p:cNvSpPr txBox="1">
            <a:spLocks noChangeArrowheads="1"/>
          </p:cNvSpPr>
          <p:nvPr/>
        </p:nvSpPr>
        <p:spPr bwMode="auto">
          <a:xfrm>
            <a:off x="179388" y="5810250"/>
            <a:ext cx="8785225" cy="498475"/>
          </a:xfrm>
          <a:prstGeom prst="rect">
            <a:avLst/>
          </a:prstGeom>
          <a:solidFill>
            <a:srgbClr val="00FFFF"/>
          </a:solidFill>
          <a:ln w="0">
            <a:noFill/>
            <a:miter lim="800000"/>
            <a:headEnd/>
            <a:tailEnd/>
          </a:ln>
        </p:spPr>
        <p:txBody>
          <a:bodyPr anchor="ct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ALTERNATIVOU JSOU NEPARAMETRICKÉ METODY</a:t>
            </a:r>
          </a:p>
        </p:txBody>
      </p:sp>
      <p:sp>
        <p:nvSpPr>
          <p:cNvPr id="280587" name="text 62"/>
          <p:cNvSpPr txBox="1">
            <a:spLocks noChangeArrowheads="1"/>
          </p:cNvSpPr>
          <p:nvPr/>
        </p:nvSpPr>
        <p:spPr bwMode="auto">
          <a:xfrm>
            <a:off x="2971800" y="2297113"/>
            <a:ext cx="361950" cy="304800"/>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1.</a:t>
            </a:r>
          </a:p>
        </p:txBody>
      </p:sp>
      <p:sp>
        <p:nvSpPr>
          <p:cNvPr id="280588" name="text 65"/>
          <p:cNvSpPr txBox="1">
            <a:spLocks noChangeArrowheads="1"/>
          </p:cNvSpPr>
          <p:nvPr/>
        </p:nvSpPr>
        <p:spPr bwMode="auto">
          <a:xfrm>
            <a:off x="2971800" y="4949825"/>
            <a:ext cx="381000" cy="381000"/>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3.</a:t>
            </a:r>
          </a:p>
        </p:txBody>
      </p:sp>
      <p:sp>
        <p:nvSpPr>
          <p:cNvPr id="280589" name="text 74"/>
          <p:cNvSpPr txBox="1">
            <a:spLocks noChangeArrowheads="1"/>
          </p:cNvSpPr>
          <p:nvPr/>
        </p:nvSpPr>
        <p:spPr bwMode="auto">
          <a:xfrm>
            <a:off x="5357813" y="3473450"/>
            <a:ext cx="361950" cy="361950"/>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1603" name="Rectangle 2"/>
          <p:cNvSpPr>
            <a:spLocks noGrp="1" noChangeArrowheads="1"/>
          </p:cNvSpPr>
          <p:nvPr>
            <p:ph type="title" idx="4294967295"/>
          </p:nvPr>
        </p:nvSpPr>
        <p:spPr>
          <a:xfrm>
            <a:off x="990600" y="0"/>
            <a:ext cx="7772400" cy="762000"/>
          </a:xfrm>
          <a:noFill/>
        </p:spPr>
        <p:txBody>
          <a:bodyPr anchor="ctr"/>
          <a:lstStyle/>
          <a:p>
            <a:r>
              <a:rPr lang="cs-CZ" smtClean="0"/>
              <a:t>Analýza rozptylu - ANOVA</a:t>
            </a:r>
          </a:p>
        </p:txBody>
      </p:sp>
      <p:sp>
        <p:nvSpPr>
          <p:cNvPr id="281604" name="Text Box 3"/>
          <p:cNvSpPr txBox="1">
            <a:spLocks noChangeArrowheads="1"/>
          </p:cNvSpPr>
          <p:nvPr/>
        </p:nvSpPr>
        <p:spPr bwMode="auto">
          <a:xfrm>
            <a:off x="0" y="914400"/>
            <a:ext cx="9144000" cy="533400"/>
          </a:xfrm>
          <a:prstGeom prst="rect">
            <a:avLst/>
          </a:prstGeom>
          <a:solidFill>
            <a:srgbClr val="FFFFFF"/>
          </a:solidFill>
          <a:ln w="9525">
            <a:noFill/>
            <a:miter lim="800000"/>
            <a:headEnd/>
            <a:tailEnd/>
          </a:ln>
        </p:spPr>
        <p:txBody>
          <a:bodyPr anchor="ctr"/>
          <a:lstStyle/>
          <a:p>
            <a:pPr algn="ctr" eaLnBrk="0" fontAlgn="base" hangingPunct="0">
              <a:spcBef>
                <a:spcPct val="0"/>
              </a:spcBef>
              <a:spcAft>
                <a:spcPct val="0"/>
              </a:spcAft>
            </a:pPr>
            <a:endParaRPr lang="en-GB" sz="2400">
              <a:solidFill>
                <a:prstClr val="black"/>
              </a:solidFill>
              <a:latin typeface="Arial" pitchFamily="34" charset="0"/>
              <a:cs typeface="Arial" pitchFamily="34" charset="0"/>
            </a:endParaRPr>
          </a:p>
        </p:txBody>
      </p:sp>
      <p:sp>
        <p:nvSpPr>
          <p:cNvPr id="281605" name="text 78"/>
          <p:cNvSpPr txBox="1">
            <a:spLocks noChangeArrowheads="1"/>
          </p:cNvSpPr>
          <p:nvPr/>
        </p:nvSpPr>
        <p:spPr bwMode="auto">
          <a:xfrm>
            <a:off x="179388" y="1030288"/>
            <a:ext cx="8785225" cy="4572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400" b="1" i="1">
                <a:solidFill>
                  <a:prstClr val="white"/>
                </a:solidFill>
                <a:latin typeface="Times New Roman" pitchFamily="18" charset="0"/>
                <a:cs typeface="Arial" pitchFamily="34" charset="0"/>
              </a:rPr>
              <a:t>Předpoklady analýzy rozptylu jsou nezbytné pro dosažení síly testu</a:t>
            </a:r>
          </a:p>
        </p:txBody>
      </p:sp>
      <p:sp>
        <p:nvSpPr>
          <p:cNvPr id="281606" name="Text Box 5"/>
          <p:cNvSpPr txBox="1">
            <a:spLocks noChangeArrowheads="1"/>
          </p:cNvSpPr>
          <p:nvPr/>
        </p:nvSpPr>
        <p:spPr bwMode="auto">
          <a:xfrm>
            <a:off x="304800" y="1600200"/>
            <a:ext cx="4114800" cy="2371725"/>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b="1">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Symetrické rozložení hodnot</a:t>
            </a:r>
            <a:r>
              <a:rPr lang="cs-CZ" sz="1200" b="1" u="sng">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a normalita odchylek</a:t>
            </a:r>
            <a:r>
              <a:rPr lang="cs-CZ" sz="1200" b="1">
                <a:solidFill>
                  <a:prstClr val="black"/>
                </a:solidFill>
                <a:latin typeface="Arial" pitchFamily="34" charset="0"/>
                <a:cs typeface="Arial" pitchFamily="34" charset="0"/>
              </a:rPr>
              <a:t> </a:t>
            </a:r>
            <a:r>
              <a:rPr lang="cs-CZ" sz="1400">
                <a:solidFill>
                  <a:prstClr val="black"/>
                </a:solidFill>
                <a:latin typeface="Arial" pitchFamily="34" charset="0"/>
                <a:cs typeface="Arial" pitchFamily="34" charset="0"/>
              </a:rPr>
              <a:t>od hodnoceného modelu ANOVA. Velkou část dat lze adekvátně normalizovat použitím logaritmické transformace. Předpoklad lognormální transformace může pochopitelně být teoreticky vyloučen u mnoha datových souborů obsahujících diskrétní parametry, kde je indikována vhodnost jiného typu transformace. U asymetricky  rozložených a u diskrétních dat je nutné využít neparametrické alternativy analýzy rozptylu.</a:t>
            </a:r>
          </a:p>
        </p:txBody>
      </p:sp>
      <p:sp>
        <p:nvSpPr>
          <p:cNvPr id="281607" name="Text Box 6"/>
          <p:cNvSpPr txBox="1">
            <a:spLocks noChangeArrowheads="1"/>
          </p:cNvSpPr>
          <p:nvPr/>
        </p:nvSpPr>
        <p:spPr bwMode="auto">
          <a:xfrm>
            <a:off x="4724400" y="1600200"/>
            <a:ext cx="4105275" cy="2371725"/>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b="1">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Homogenita rozptylu</a:t>
            </a:r>
            <a:r>
              <a:rPr lang="cs-CZ" sz="1400" b="1">
                <a:solidFill>
                  <a:prstClr val="black"/>
                </a:solidFill>
                <a:latin typeface="Arial" pitchFamily="34" charset="0"/>
                <a:cs typeface="Arial" pitchFamily="34" charset="0"/>
              </a:rPr>
              <a:t> </a:t>
            </a:r>
            <a:r>
              <a:rPr lang="cs-CZ" sz="1400">
                <a:solidFill>
                  <a:prstClr val="black"/>
                </a:solidFill>
                <a:latin typeface="Arial" pitchFamily="34" charset="0"/>
                <a:cs typeface="Arial" pitchFamily="34" charset="0"/>
              </a:rPr>
              <a:t>je nutným předpokladem pro smysluplnost vzájemných srovnání pokusných variant. U testů toxicity by splnění tohoto předpokladu mělo být ověřováno (Bartlettův test), neboť vážné rozdíly (až řádové) v jednotkách testovaného parametru mohou nastat v důsledku inhibice dávkami látky. Nehomogenita rozptylu je často ve vztahu k nenormalitě (asymetrii) dat a lze ji odstranit vhodnou normalizující transformací. </a:t>
            </a:r>
          </a:p>
        </p:txBody>
      </p:sp>
      <p:sp>
        <p:nvSpPr>
          <p:cNvPr id="281608" name="Text Box 7"/>
          <p:cNvSpPr txBox="1">
            <a:spLocks noChangeArrowheads="1"/>
          </p:cNvSpPr>
          <p:nvPr/>
        </p:nvSpPr>
        <p:spPr bwMode="auto">
          <a:xfrm>
            <a:off x="304800" y="4057650"/>
            <a:ext cx="4114800" cy="2247900"/>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b="1">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Statistická nezávislost reziduí</a:t>
            </a:r>
            <a:r>
              <a:rPr lang="cs-CZ" sz="1400" b="1">
                <a:solidFill>
                  <a:prstClr val="black"/>
                </a:solidFill>
                <a:latin typeface="Arial" pitchFamily="34" charset="0"/>
                <a:cs typeface="Arial" pitchFamily="34" charset="0"/>
              </a:rPr>
              <a:t>  </a:t>
            </a:r>
            <a:r>
              <a:rPr lang="cs-CZ" sz="1400">
                <a:solidFill>
                  <a:prstClr val="black"/>
                </a:solidFill>
                <a:latin typeface="Arial" pitchFamily="34" charset="0"/>
                <a:cs typeface="Arial" pitchFamily="34" charset="0"/>
              </a:rPr>
              <a:t>vyhodnocovaného modelu ANOVA. Pokud odhad a posouzení korelačních vztahů mezi pokusnými variantami není přímo předmětem výzkumu, lze jejich vliv na vyhodnocení odstranit znáhodněním dat v rámci pokusných variant -  tedy změnou pořadí v náhodné. Rozsah vlivu těchto autokorelačních vztahů musí být ovšem primárně omezen správností experimentálního uspořádání. </a:t>
            </a:r>
          </a:p>
        </p:txBody>
      </p:sp>
      <p:sp>
        <p:nvSpPr>
          <p:cNvPr id="281609" name="Text Box 8"/>
          <p:cNvSpPr txBox="1">
            <a:spLocks noChangeArrowheads="1"/>
          </p:cNvSpPr>
          <p:nvPr/>
        </p:nvSpPr>
        <p:spPr bwMode="auto">
          <a:xfrm>
            <a:off x="4724400" y="4062413"/>
            <a:ext cx="4105275" cy="2243137"/>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b="1">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Aditivita</a:t>
            </a:r>
            <a:r>
              <a:rPr lang="cs-CZ" sz="1400" b="1">
                <a:solidFill>
                  <a:prstClr val="black"/>
                </a:solidFill>
                <a:latin typeface="Arial" pitchFamily="34" charset="0"/>
                <a:cs typeface="Arial" pitchFamily="34" charset="0"/>
              </a:rPr>
              <a:t> </a:t>
            </a:r>
            <a:r>
              <a:rPr lang="cs-CZ" sz="1400">
                <a:solidFill>
                  <a:prstClr val="black"/>
                </a:solidFill>
                <a:latin typeface="Arial" pitchFamily="34" charset="0"/>
                <a:cs typeface="Arial" pitchFamily="34" charset="0"/>
              </a:rPr>
              <a:t>jako předpoklad týkající se složitějších experimentálních uspořádání. Exaktní otestování aditivity více pokusných faktorů je procedura poměrně náročná na experimentální design vyvážený co do počtu opakování. Je rovněž obtížné testovat interakci na nestandardních datech, neboť případná transformace může změnit charakter odchylek původních dat od hodnoceného modelu ANOVA.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2627" name="Rectangle 2"/>
          <p:cNvSpPr>
            <a:spLocks noGrp="1" noChangeArrowheads="1"/>
          </p:cNvSpPr>
          <p:nvPr>
            <p:ph type="title" idx="4294967295"/>
          </p:nvPr>
        </p:nvSpPr>
        <p:spPr>
          <a:xfrm>
            <a:off x="990600" y="74613"/>
            <a:ext cx="7772400" cy="762000"/>
          </a:xfrm>
          <a:noFill/>
        </p:spPr>
        <p:txBody>
          <a:bodyPr anchor="ctr"/>
          <a:lstStyle/>
          <a:p>
            <a:r>
              <a:rPr lang="cs-CZ" smtClean="0"/>
              <a:t>Analýza rozptylu - ANOVA</a:t>
            </a:r>
          </a:p>
        </p:txBody>
      </p:sp>
      <p:sp>
        <p:nvSpPr>
          <p:cNvPr id="282628" name="Text Box 3"/>
          <p:cNvSpPr txBox="1">
            <a:spLocks noChangeArrowheads="1"/>
          </p:cNvSpPr>
          <p:nvPr/>
        </p:nvSpPr>
        <p:spPr bwMode="auto">
          <a:xfrm>
            <a:off x="0" y="914400"/>
            <a:ext cx="9144000" cy="381000"/>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GB" sz="2400">
              <a:solidFill>
                <a:prstClr val="black"/>
              </a:solidFill>
              <a:latin typeface="Arial" pitchFamily="34" charset="0"/>
              <a:cs typeface="Arial" pitchFamily="34" charset="0"/>
            </a:endParaRPr>
          </a:p>
        </p:txBody>
      </p:sp>
      <p:sp>
        <p:nvSpPr>
          <p:cNvPr id="282629" name="text 78"/>
          <p:cNvSpPr txBox="1">
            <a:spLocks noChangeArrowheads="1"/>
          </p:cNvSpPr>
          <p:nvPr/>
        </p:nvSpPr>
        <p:spPr bwMode="auto">
          <a:xfrm>
            <a:off x="179388" y="1027113"/>
            <a:ext cx="8783637" cy="4572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800" b="1" i="1">
                <a:solidFill>
                  <a:prstClr val="white"/>
                </a:solidFill>
                <a:latin typeface="Times New Roman" pitchFamily="18" charset="0"/>
                <a:cs typeface="Arial" pitchFamily="34" charset="0"/>
              </a:rPr>
              <a:t>Omezení aplikace ANOVA lze řešit</a:t>
            </a:r>
          </a:p>
        </p:txBody>
      </p:sp>
      <p:sp>
        <p:nvSpPr>
          <p:cNvPr id="282630" name="Text Box 5"/>
          <p:cNvSpPr txBox="1">
            <a:spLocks noChangeArrowheads="1"/>
          </p:cNvSpPr>
          <p:nvPr/>
        </p:nvSpPr>
        <p:spPr bwMode="auto">
          <a:xfrm>
            <a:off x="466725" y="1541463"/>
            <a:ext cx="4029075" cy="1095375"/>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b="1">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Chybějící data.</a:t>
            </a:r>
            <a:r>
              <a:rPr lang="cs-CZ" sz="1400">
                <a:solidFill>
                  <a:prstClr val="black"/>
                </a:solidFill>
                <a:latin typeface="Arial" pitchFamily="34" charset="0"/>
                <a:cs typeface="Arial" pitchFamily="34" charset="0"/>
              </a:rPr>
              <a:t> Vážným problémem jsou chybějící údaje o celé skupině kombinací testovaných látek, například u faktoriálních pokusů, kdy je znemožněno hodnocení experimentu jako celku.</a:t>
            </a:r>
          </a:p>
        </p:txBody>
      </p:sp>
      <p:sp>
        <p:nvSpPr>
          <p:cNvPr id="282631" name="Text Box 6"/>
          <p:cNvSpPr txBox="1">
            <a:spLocks noChangeArrowheads="1"/>
          </p:cNvSpPr>
          <p:nvPr/>
        </p:nvSpPr>
        <p:spPr bwMode="auto">
          <a:xfrm>
            <a:off x="466725" y="2690813"/>
            <a:ext cx="4029075" cy="1743075"/>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dirty="0">
                <a:solidFill>
                  <a:prstClr val="black"/>
                </a:solidFill>
                <a:latin typeface="Arial" pitchFamily="34" charset="0"/>
                <a:cs typeface="Arial" pitchFamily="34" charset="0"/>
              </a:rPr>
              <a:t> </a:t>
            </a:r>
            <a:r>
              <a:rPr lang="cs-CZ" sz="1400" b="1" u="sng" dirty="0">
                <a:solidFill>
                  <a:prstClr val="black"/>
                </a:solidFill>
                <a:latin typeface="Arial" pitchFamily="34" charset="0"/>
                <a:cs typeface="Arial" pitchFamily="34" charset="0"/>
              </a:rPr>
              <a:t>Různé počty opakování</a:t>
            </a:r>
            <a:r>
              <a:rPr lang="cs-CZ" sz="1400" dirty="0">
                <a:solidFill>
                  <a:prstClr val="black"/>
                </a:solidFill>
                <a:latin typeface="Arial" pitchFamily="34" charset="0"/>
                <a:cs typeface="Arial" pitchFamily="34" charset="0"/>
              </a:rPr>
              <a:t> Jde o typický jev pro experimentální datové soubory. Při různých počtech opakování v experimentálních variantách jsou testy ANOVA citlivější na </a:t>
            </a:r>
            <a:r>
              <a:rPr lang="cs-CZ" sz="1400" dirty="0" err="1">
                <a:solidFill>
                  <a:prstClr val="black"/>
                </a:solidFill>
                <a:latin typeface="Arial" pitchFamily="34" charset="0"/>
                <a:cs typeface="Arial" pitchFamily="34" charset="0"/>
              </a:rPr>
              <a:t>nenormalitu</a:t>
            </a:r>
            <a:r>
              <a:rPr lang="cs-CZ" sz="1400" dirty="0">
                <a:solidFill>
                  <a:prstClr val="black"/>
                </a:solidFill>
                <a:latin typeface="Arial" pitchFamily="34" charset="0"/>
                <a:cs typeface="Arial" pitchFamily="34" charset="0"/>
              </a:rPr>
              <a:t> dat. Pokud jsou počty opakování zcela </a:t>
            </a:r>
            <a:r>
              <a:rPr lang="cs-CZ" sz="1400" dirty="0" smtClean="0">
                <a:solidFill>
                  <a:prstClr val="black"/>
                </a:solidFill>
                <a:latin typeface="Arial" pitchFamily="34" charset="0"/>
                <a:cs typeface="Arial" pitchFamily="34" charset="0"/>
              </a:rPr>
              <a:t>odlišné (až </a:t>
            </a:r>
            <a:r>
              <a:rPr lang="cs-CZ" sz="1400" dirty="0">
                <a:solidFill>
                  <a:prstClr val="black"/>
                </a:solidFill>
                <a:latin typeface="Arial" pitchFamily="34" charset="0"/>
                <a:cs typeface="Arial" pitchFamily="34" charset="0"/>
              </a:rPr>
              <a:t>řádové rozdíly), je nutno použít neparametrické techniky nebo analýzu rozptylu nevyvážených pokusů.</a:t>
            </a:r>
          </a:p>
        </p:txBody>
      </p:sp>
      <p:sp>
        <p:nvSpPr>
          <p:cNvPr id="282632" name="Text Box 7"/>
          <p:cNvSpPr txBox="1">
            <a:spLocks noChangeArrowheads="1"/>
          </p:cNvSpPr>
          <p:nvPr/>
        </p:nvSpPr>
        <p:spPr bwMode="auto">
          <a:xfrm>
            <a:off x="4810125" y="1555750"/>
            <a:ext cx="3895725" cy="1066800"/>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Nehomogenita rozptylu.</a:t>
            </a:r>
            <a:r>
              <a:rPr lang="cs-CZ" sz="1400">
                <a:solidFill>
                  <a:prstClr val="black"/>
                </a:solidFill>
                <a:latin typeface="Arial" pitchFamily="34" charset="0"/>
                <a:cs typeface="Arial" pitchFamily="34" charset="0"/>
              </a:rPr>
              <a:t> Velmi častý nedostatek experimentálních dat, často související s nenormalitou rozložení nebo s odlehlými hodnotami.</a:t>
            </a:r>
          </a:p>
        </p:txBody>
      </p:sp>
      <p:sp>
        <p:nvSpPr>
          <p:cNvPr id="282633" name="Text Box 8"/>
          <p:cNvSpPr txBox="1">
            <a:spLocks noChangeArrowheads="1"/>
          </p:cNvSpPr>
          <p:nvPr/>
        </p:nvSpPr>
        <p:spPr bwMode="auto">
          <a:xfrm>
            <a:off x="466725" y="4510088"/>
            <a:ext cx="4029075" cy="633412"/>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Odlehlé hodnoty.</a:t>
            </a:r>
            <a:r>
              <a:rPr lang="cs-CZ" sz="1400">
                <a:solidFill>
                  <a:prstClr val="black"/>
                </a:solidFill>
                <a:latin typeface="Arial" pitchFamily="34" charset="0"/>
                <a:cs typeface="Arial" pitchFamily="34" charset="0"/>
              </a:rPr>
              <a:t> Ojedinělé odlehlé hodnoty musí být před parametrickou analýzou rozptylu vyloučeny.</a:t>
            </a:r>
          </a:p>
        </p:txBody>
      </p:sp>
      <p:sp>
        <p:nvSpPr>
          <p:cNvPr id="282634" name="Text Box 9"/>
          <p:cNvSpPr txBox="1">
            <a:spLocks noChangeArrowheads="1"/>
          </p:cNvSpPr>
          <p:nvPr/>
        </p:nvSpPr>
        <p:spPr bwMode="auto">
          <a:xfrm>
            <a:off x="466725" y="5210175"/>
            <a:ext cx="4029075" cy="1143000"/>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Nedostatek nezávislosti mezi rezidui modelu.</a:t>
            </a:r>
            <a:r>
              <a:rPr lang="cs-CZ" sz="1400">
                <a:solidFill>
                  <a:prstClr val="black"/>
                </a:solidFill>
                <a:latin typeface="Arial" pitchFamily="34" charset="0"/>
                <a:cs typeface="Arial" pitchFamily="34" charset="0"/>
              </a:rPr>
              <a:t> Jde o závažný nedostatek, zkreslující výsledek F-testu. Velmi často je tato skutečnost důsledkem špatného provedení nebo naplánování experimentu.</a:t>
            </a:r>
          </a:p>
        </p:txBody>
      </p:sp>
      <p:sp>
        <p:nvSpPr>
          <p:cNvPr id="282635" name="Text Box 10"/>
          <p:cNvSpPr txBox="1">
            <a:spLocks noChangeArrowheads="1"/>
          </p:cNvSpPr>
          <p:nvPr/>
        </p:nvSpPr>
        <p:spPr bwMode="auto">
          <a:xfrm>
            <a:off x="4810125" y="2667000"/>
            <a:ext cx="3895725" cy="762000"/>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Nenormalita dat.</a:t>
            </a:r>
            <a:r>
              <a:rPr lang="cs-CZ" sz="1400">
                <a:solidFill>
                  <a:prstClr val="black"/>
                </a:solidFill>
                <a:latin typeface="Arial" pitchFamily="34" charset="0"/>
                <a:cs typeface="Arial" pitchFamily="34" charset="0"/>
              </a:rPr>
              <a:t> I v tomto případě lz situaci upravit vyloučením odlehlých hodnot nebo normalizující transformací.</a:t>
            </a:r>
          </a:p>
        </p:txBody>
      </p:sp>
      <p:sp>
        <p:nvSpPr>
          <p:cNvPr id="282636" name="Text Box 11"/>
          <p:cNvSpPr txBox="1">
            <a:spLocks noChangeArrowheads="1"/>
          </p:cNvSpPr>
          <p:nvPr/>
        </p:nvSpPr>
        <p:spPr bwMode="auto">
          <a:xfrm>
            <a:off x="4810125" y="3514725"/>
            <a:ext cx="3895725" cy="1752600"/>
          </a:xfrm>
          <a:prstGeom prst="rect">
            <a:avLst/>
          </a:prstGeom>
          <a:noFill/>
          <a:ln w="9525" cap="rnd">
            <a:solidFill>
              <a:srgbClr val="000000"/>
            </a:solidFill>
            <a:prstDash val="sysDot"/>
            <a:miter lim="800000"/>
            <a:headEnd/>
            <a:tailEnd/>
          </a:ln>
        </p:spPr>
        <p:txBody>
          <a:bodyPr lIns="180000" tIns="18000" rIns="0" bIns="0" anchor="ctr"/>
          <a:lstStyle/>
          <a:p>
            <a:pPr eaLnBrk="0" fontAlgn="base" hangingPunct="0">
              <a:spcBef>
                <a:spcPct val="0"/>
              </a:spcBef>
              <a:spcAft>
                <a:spcPct val="0"/>
              </a:spcAft>
              <a:buFontTx/>
              <a:buChar char="•"/>
            </a:pPr>
            <a:r>
              <a:rPr lang="cs-CZ" sz="1400">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Neaditivita kombinovaného vlivu více pokusných</a:t>
            </a:r>
            <a:r>
              <a:rPr lang="cs-CZ" sz="1400" u="sng">
                <a:solidFill>
                  <a:prstClr val="black"/>
                </a:solidFill>
                <a:latin typeface="Arial" pitchFamily="34" charset="0"/>
                <a:cs typeface="Arial" pitchFamily="34" charset="0"/>
              </a:rPr>
              <a:t> </a:t>
            </a:r>
            <a:r>
              <a:rPr lang="cs-CZ" sz="1400" b="1" u="sng">
                <a:solidFill>
                  <a:prstClr val="black"/>
                </a:solidFill>
                <a:latin typeface="Arial" pitchFamily="34" charset="0"/>
                <a:cs typeface="Arial" pitchFamily="34" charset="0"/>
              </a:rPr>
              <a:t>zásahů.</a:t>
            </a:r>
            <a:r>
              <a:rPr lang="cs-CZ" sz="1400">
                <a:solidFill>
                  <a:prstClr val="black"/>
                </a:solidFill>
                <a:latin typeface="Arial" pitchFamily="34" charset="0"/>
                <a:cs typeface="Arial" pitchFamily="34" charset="0"/>
              </a:rPr>
              <a:t> Tuto situaci lze testovat jednak speciálními testy aditivity nebo přímo F testem kontrolujícím významnost vlivu interakce pokusných zásahů. Při významné interakci je nutné prozkoumat především její charakter ve vhodném experimentálním uspořádání.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97285" name="Rectangle 2"/>
          <p:cNvSpPr>
            <a:spLocks noGrp="1" noChangeArrowheads="1"/>
          </p:cNvSpPr>
          <p:nvPr>
            <p:ph type="title" idx="4294967295"/>
          </p:nvPr>
        </p:nvSpPr>
        <p:spPr>
          <a:xfrm>
            <a:off x="990600" y="115888"/>
            <a:ext cx="7772400" cy="762000"/>
          </a:xfrm>
          <a:noFill/>
        </p:spPr>
        <p:txBody>
          <a:bodyPr anchor="ctr"/>
          <a:lstStyle/>
          <a:p>
            <a:r>
              <a:rPr lang="cs-CZ" smtClean="0"/>
              <a:t>Modely analýzy rozptylu</a:t>
            </a:r>
          </a:p>
        </p:txBody>
      </p:sp>
      <p:sp>
        <p:nvSpPr>
          <p:cNvPr id="97286" name="Text Box 3"/>
          <p:cNvSpPr txBox="1">
            <a:spLocks noChangeArrowheads="1"/>
          </p:cNvSpPr>
          <p:nvPr/>
        </p:nvSpPr>
        <p:spPr bwMode="auto">
          <a:xfrm>
            <a:off x="533400" y="838200"/>
            <a:ext cx="3619500" cy="381000"/>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endParaRPr lang="en-GB" sz="2400">
              <a:solidFill>
                <a:prstClr val="black"/>
              </a:solidFill>
              <a:latin typeface="Arial" pitchFamily="34" charset="0"/>
              <a:cs typeface="Arial" pitchFamily="34" charset="0"/>
            </a:endParaRPr>
          </a:p>
        </p:txBody>
      </p:sp>
      <p:sp>
        <p:nvSpPr>
          <p:cNvPr id="97287" name="text 78"/>
          <p:cNvSpPr txBox="1">
            <a:spLocks noChangeArrowheads="1"/>
          </p:cNvSpPr>
          <p:nvPr/>
        </p:nvSpPr>
        <p:spPr bwMode="auto">
          <a:xfrm>
            <a:off x="533400" y="903288"/>
            <a:ext cx="3657600" cy="3810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000" b="1" i="1">
                <a:solidFill>
                  <a:prstClr val="white"/>
                </a:solidFill>
                <a:latin typeface="Arial" pitchFamily="34" charset="0"/>
                <a:cs typeface="Arial" pitchFamily="34" charset="0"/>
              </a:rPr>
              <a:t>Model I. Pevný model</a:t>
            </a:r>
          </a:p>
        </p:txBody>
      </p:sp>
      <p:sp>
        <p:nvSpPr>
          <p:cNvPr id="97288" name="Text Box 5"/>
          <p:cNvSpPr txBox="1">
            <a:spLocks noChangeArrowheads="1"/>
          </p:cNvSpPr>
          <p:nvPr/>
        </p:nvSpPr>
        <p:spPr bwMode="auto">
          <a:xfrm>
            <a:off x="4876800" y="903288"/>
            <a:ext cx="3619500" cy="438150"/>
          </a:xfrm>
          <a:prstGeom prst="rect">
            <a:avLst/>
          </a:prstGeom>
          <a:noFill/>
          <a:ln w="9525">
            <a:noFill/>
            <a:miter lim="800000"/>
            <a:headEnd/>
            <a:tailEnd/>
          </a:ln>
        </p:spPr>
        <p:txBody>
          <a:bodyPr/>
          <a:lstStyle/>
          <a:p>
            <a:pPr eaLnBrk="0" fontAlgn="base" hangingPunct="0">
              <a:spcBef>
                <a:spcPct val="0"/>
              </a:spcBef>
              <a:spcAft>
                <a:spcPct val="0"/>
              </a:spcAft>
            </a:pPr>
            <a:endParaRPr lang="en-GB" sz="2400">
              <a:solidFill>
                <a:prstClr val="white"/>
              </a:solidFill>
              <a:latin typeface="Arial" pitchFamily="34" charset="0"/>
              <a:cs typeface="Arial" pitchFamily="34" charset="0"/>
            </a:endParaRPr>
          </a:p>
        </p:txBody>
      </p:sp>
      <p:sp>
        <p:nvSpPr>
          <p:cNvPr id="97289" name="text 78"/>
          <p:cNvSpPr txBox="1">
            <a:spLocks noChangeArrowheads="1"/>
          </p:cNvSpPr>
          <p:nvPr/>
        </p:nvSpPr>
        <p:spPr bwMode="auto">
          <a:xfrm>
            <a:off x="4951413" y="896938"/>
            <a:ext cx="3581400" cy="3810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000" b="1" i="1">
                <a:solidFill>
                  <a:prstClr val="white"/>
                </a:solidFill>
                <a:latin typeface="Arial" pitchFamily="34" charset="0"/>
                <a:cs typeface="Arial" pitchFamily="34" charset="0"/>
              </a:rPr>
              <a:t>Model II. Náhodný model</a:t>
            </a:r>
          </a:p>
        </p:txBody>
      </p:sp>
      <p:sp>
        <p:nvSpPr>
          <p:cNvPr id="97290" name="text 78"/>
          <p:cNvSpPr txBox="1">
            <a:spLocks noChangeArrowheads="1"/>
          </p:cNvSpPr>
          <p:nvPr/>
        </p:nvSpPr>
        <p:spPr bwMode="auto">
          <a:xfrm>
            <a:off x="1285875" y="1295400"/>
            <a:ext cx="533400"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0</a:t>
            </a:r>
          </a:p>
        </p:txBody>
      </p:sp>
      <p:sp>
        <p:nvSpPr>
          <p:cNvPr id="97291" name="Text Box 8"/>
          <p:cNvSpPr txBox="1">
            <a:spLocks noChangeArrowheads="1"/>
          </p:cNvSpPr>
          <p:nvPr/>
        </p:nvSpPr>
        <p:spPr bwMode="auto">
          <a:xfrm>
            <a:off x="1400175" y="1571625"/>
            <a:ext cx="209550" cy="20764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grpSp>
        <p:nvGrpSpPr>
          <p:cNvPr id="2" name="Group 9"/>
          <p:cNvGrpSpPr>
            <a:grpSpLocks/>
          </p:cNvGrpSpPr>
          <p:nvPr/>
        </p:nvGrpSpPr>
        <p:grpSpPr bwMode="auto">
          <a:xfrm>
            <a:off x="1181100" y="1724025"/>
            <a:ext cx="123825" cy="1981200"/>
            <a:chOff x="31" y="169"/>
            <a:chExt cx="13" cy="255"/>
          </a:xfrm>
        </p:grpSpPr>
        <p:sp>
          <p:nvSpPr>
            <p:cNvPr id="97379" name="Line 10"/>
            <p:cNvSpPr>
              <a:spLocks noChangeShapeType="1"/>
            </p:cNvSpPr>
            <p:nvPr/>
          </p:nvSpPr>
          <p:spPr bwMode="auto">
            <a:xfrm>
              <a:off x="31" y="170"/>
              <a:ext cx="0" cy="254"/>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80" name="Line 11"/>
            <p:cNvSpPr>
              <a:spLocks noChangeShapeType="1"/>
            </p:cNvSpPr>
            <p:nvPr/>
          </p:nvSpPr>
          <p:spPr bwMode="auto">
            <a:xfrm>
              <a:off x="31" y="424"/>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81" name="Line 12"/>
            <p:cNvSpPr>
              <a:spLocks noChangeShapeType="1"/>
            </p:cNvSpPr>
            <p:nvPr/>
          </p:nvSpPr>
          <p:spPr bwMode="auto">
            <a:xfrm>
              <a:off x="31" y="169"/>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293" name="Text Box 13"/>
          <p:cNvSpPr txBox="1">
            <a:spLocks noChangeArrowheads="1"/>
          </p:cNvSpPr>
          <p:nvPr/>
        </p:nvSpPr>
        <p:spPr bwMode="auto">
          <a:xfrm>
            <a:off x="1752600" y="1562100"/>
            <a:ext cx="209550" cy="20955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294" name="text 78"/>
          <p:cNvSpPr txBox="1">
            <a:spLocks noChangeArrowheads="1"/>
          </p:cNvSpPr>
          <p:nvPr/>
        </p:nvSpPr>
        <p:spPr bwMode="auto">
          <a:xfrm>
            <a:off x="1981200" y="1295400"/>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2</a:t>
            </a:r>
          </a:p>
        </p:txBody>
      </p:sp>
      <p:sp>
        <p:nvSpPr>
          <p:cNvPr id="97295" name="Text Box 15"/>
          <p:cNvSpPr txBox="1">
            <a:spLocks noChangeArrowheads="1"/>
          </p:cNvSpPr>
          <p:nvPr/>
        </p:nvSpPr>
        <p:spPr bwMode="auto">
          <a:xfrm>
            <a:off x="2095500" y="1571625"/>
            <a:ext cx="209550" cy="2085975"/>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296" name="text 78"/>
          <p:cNvSpPr txBox="1">
            <a:spLocks noChangeArrowheads="1"/>
          </p:cNvSpPr>
          <p:nvPr/>
        </p:nvSpPr>
        <p:spPr bwMode="auto">
          <a:xfrm>
            <a:off x="2343150" y="1304925"/>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3</a:t>
            </a:r>
          </a:p>
        </p:txBody>
      </p:sp>
      <p:sp>
        <p:nvSpPr>
          <p:cNvPr id="97297" name="Text Box 17"/>
          <p:cNvSpPr txBox="1">
            <a:spLocks noChangeArrowheads="1"/>
          </p:cNvSpPr>
          <p:nvPr/>
        </p:nvSpPr>
        <p:spPr bwMode="auto">
          <a:xfrm>
            <a:off x="2447925" y="1562100"/>
            <a:ext cx="209550" cy="2152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298" name="text 78"/>
          <p:cNvSpPr txBox="1">
            <a:spLocks noChangeArrowheads="1"/>
          </p:cNvSpPr>
          <p:nvPr/>
        </p:nvSpPr>
        <p:spPr bwMode="auto">
          <a:xfrm>
            <a:off x="2695575" y="1304925"/>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4</a:t>
            </a:r>
          </a:p>
        </p:txBody>
      </p:sp>
      <p:sp>
        <p:nvSpPr>
          <p:cNvPr id="97299" name="Text Box 19"/>
          <p:cNvSpPr txBox="1">
            <a:spLocks noChangeArrowheads="1"/>
          </p:cNvSpPr>
          <p:nvPr/>
        </p:nvSpPr>
        <p:spPr bwMode="auto">
          <a:xfrm>
            <a:off x="2809875" y="1581150"/>
            <a:ext cx="209550" cy="2152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grpSp>
        <p:nvGrpSpPr>
          <p:cNvPr id="3" name="Group 20"/>
          <p:cNvGrpSpPr>
            <a:grpSpLocks/>
          </p:cNvGrpSpPr>
          <p:nvPr/>
        </p:nvGrpSpPr>
        <p:grpSpPr bwMode="auto">
          <a:xfrm flipH="1">
            <a:off x="3086100" y="1724025"/>
            <a:ext cx="114300" cy="2028825"/>
            <a:chOff x="31" y="169"/>
            <a:chExt cx="13" cy="255"/>
          </a:xfrm>
        </p:grpSpPr>
        <p:sp>
          <p:nvSpPr>
            <p:cNvPr id="97376" name="Line 21"/>
            <p:cNvSpPr>
              <a:spLocks noChangeShapeType="1"/>
            </p:cNvSpPr>
            <p:nvPr/>
          </p:nvSpPr>
          <p:spPr bwMode="auto">
            <a:xfrm>
              <a:off x="31" y="170"/>
              <a:ext cx="0" cy="254"/>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7" name="Line 22"/>
            <p:cNvSpPr>
              <a:spLocks noChangeShapeType="1"/>
            </p:cNvSpPr>
            <p:nvPr/>
          </p:nvSpPr>
          <p:spPr bwMode="auto">
            <a:xfrm>
              <a:off x="31" y="424"/>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8" name="Line 23"/>
            <p:cNvSpPr>
              <a:spLocks noChangeShapeType="1"/>
            </p:cNvSpPr>
            <p:nvPr/>
          </p:nvSpPr>
          <p:spPr bwMode="auto">
            <a:xfrm>
              <a:off x="31" y="169"/>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01" name="text 78"/>
          <p:cNvSpPr txBox="1">
            <a:spLocks noChangeArrowheads="1"/>
          </p:cNvSpPr>
          <p:nvPr/>
        </p:nvSpPr>
        <p:spPr bwMode="auto">
          <a:xfrm>
            <a:off x="5753100" y="1319213"/>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A</a:t>
            </a:r>
          </a:p>
        </p:txBody>
      </p:sp>
      <p:sp>
        <p:nvSpPr>
          <p:cNvPr id="97302" name="text 78"/>
          <p:cNvSpPr txBox="1">
            <a:spLocks noChangeArrowheads="1"/>
          </p:cNvSpPr>
          <p:nvPr/>
        </p:nvSpPr>
        <p:spPr bwMode="auto">
          <a:xfrm>
            <a:off x="6096000" y="1319213"/>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B</a:t>
            </a:r>
          </a:p>
        </p:txBody>
      </p:sp>
      <p:sp>
        <p:nvSpPr>
          <p:cNvPr id="97303" name="text 78"/>
          <p:cNvSpPr txBox="1">
            <a:spLocks noChangeArrowheads="1"/>
          </p:cNvSpPr>
          <p:nvPr/>
        </p:nvSpPr>
        <p:spPr bwMode="auto">
          <a:xfrm>
            <a:off x="6448425" y="1319213"/>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C</a:t>
            </a:r>
          </a:p>
        </p:txBody>
      </p:sp>
      <p:sp>
        <p:nvSpPr>
          <p:cNvPr id="97304" name="text 78"/>
          <p:cNvSpPr txBox="1">
            <a:spLocks noChangeArrowheads="1"/>
          </p:cNvSpPr>
          <p:nvPr/>
        </p:nvSpPr>
        <p:spPr bwMode="auto">
          <a:xfrm>
            <a:off x="6810375" y="1328738"/>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D</a:t>
            </a:r>
          </a:p>
        </p:txBody>
      </p:sp>
      <p:sp>
        <p:nvSpPr>
          <p:cNvPr id="97305" name="text 78"/>
          <p:cNvSpPr txBox="1">
            <a:spLocks noChangeArrowheads="1"/>
          </p:cNvSpPr>
          <p:nvPr/>
        </p:nvSpPr>
        <p:spPr bwMode="auto">
          <a:xfrm>
            <a:off x="7162800" y="1328738"/>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E</a:t>
            </a:r>
          </a:p>
        </p:txBody>
      </p:sp>
      <p:graphicFrame>
        <p:nvGraphicFramePr>
          <p:cNvPr id="97282" name="Object 29"/>
          <p:cNvGraphicFramePr>
            <a:graphicFrameLocks noChangeAspect="1"/>
          </p:cNvGraphicFramePr>
          <p:nvPr/>
        </p:nvGraphicFramePr>
        <p:xfrm>
          <a:off x="1257300" y="3857625"/>
          <a:ext cx="1924050" cy="485775"/>
        </p:xfrm>
        <a:graphic>
          <a:graphicData uri="http://schemas.openxmlformats.org/presentationml/2006/ole">
            <p:oleObj spid="_x0000_s59394" name="Rovnice" r:id="rId3" imgW="1363680" imgH="352440" progId="Equation.3">
              <p:embed/>
            </p:oleObj>
          </a:graphicData>
        </a:graphic>
      </p:graphicFrame>
      <p:sp>
        <p:nvSpPr>
          <p:cNvPr id="97306" name="Text Box 30"/>
          <p:cNvSpPr txBox="1">
            <a:spLocks noChangeArrowheads="1"/>
          </p:cNvSpPr>
          <p:nvPr/>
        </p:nvSpPr>
        <p:spPr bwMode="auto">
          <a:xfrm>
            <a:off x="5829300" y="1614488"/>
            <a:ext cx="209550" cy="20764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grpSp>
        <p:nvGrpSpPr>
          <p:cNvPr id="4" name="Group 31"/>
          <p:cNvGrpSpPr>
            <a:grpSpLocks/>
          </p:cNvGrpSpPr>
          <p:nvPr/>
        </p:nvGrpSpPr>
        <p:grpSpPr bwMode="auto">
          <a:xfrm>
            <a:off x="5619750" y="1728788"/>
            <a:ext cx="123825" cy="1981200"/>
            <a:chOff x="31" y="169"/>
            <a:chExt cx="13" cy="255"/>
          </a:xfrm>
        </p:grpSpPr>
        <p:sp>
          <p:nvSpPr>
            <p:cNvPr id="97373" name="Line 32"/>
            <p:cNvSpPr>
              <a:spLocks noChangeShapeType="1"/>
            </p:cNvSpPr>
            <p:nvPr/>
          </p:nvSpPr>
          <p:spPr bwMode="auto">
            <a:xfrm>
              <a:off x="31" y="170"/>
              <a:ext cx="0" cy="254"/>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4" name="Line 33"/>
            <p:cNvSpPr>
              <a:spLocks noChangeShapeType="1"/>
            </p:cNvSpPr>
            <p:nvPr/>
          </p:nvSpPr>
          <p:spPr bwMode="auto">
            <a:xfrm>
              <a:off x="31" y="424"/>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5" name="Line 34"/>
            <p:cNvSpPr>
              <a:spLocks noChangeShapeType="1"/>
            </p:cNvSpPr>
            <p:nvPr/>
          </p:nvSpPr>
          <p:spPr bwMode="auto">
            <a:xfrm>
              <a:off x="31" y="169"/>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08" name="Text Box 35"/>
          <p:cNvSpPr txBox="1">
            <a:spLocks noChangeArrowheads="1"/>
          </p:cNvSpPr>
          <p:nvPr/>
        </p:nvSpPr>
        <p:spPr bwMode="auto">
          <a:xfrm>
            <a:off x="6181725" y="1604963"/>
            <a:ext cx="209550" cy="20955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309" name="Text Box 36"/>
          <p:cNvSpPr txBox="1">
            <a:spLocks noChangeArrowheads="1"/>
          </p:cNvSpPr>
          <p:nvPr/>
        </p:nvSpPr>
        <p:spPr bwMode="auto">
          <a:xfrm>
            <a:off x="6524625" y="1614488"/>
            <a:ext cx="209550" cy="2085975"/>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310" name="Text Box 37"/>
          <p:cNvSpPr txBox="1">
            <a:spLocks noChangeArrowheads="1"/>
          </p:cNvSpPr>
          <p:nvPr/>
        </p:nvSpPr>
        <p:spPr bwMode="auto">
          <a:xfrm>
            <a:off x="6877050" y="1604963"/>
            <a:ext cx="209550" cy="2152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sp>
        <p:nvSpPr>
          <p:cNvPr id="97311" name="Text Box 38"/>
          <p:cNvSpPr txBox="1">
            <a:spLocks noChangeArrowheads="1"/>
          </p:cNvSpPr>
          <p:nvPr/>
        </p:nvSpPr>
        <p:spPr bwMode="auto">
          <a:xfrm>
            <a:off x="7239000" y="1624013"/>
            <a:ext cx="209550" cy="2152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a:p>
            <a:pPr eaLnBrk="0" fontAlgn="base" hangingPunct="0">
              <a:spcBef>
                <a:spcPct val="0"/>
              </a:spcBef>
              <a:spcAft>
                <a:spcPct val="0"/>
              </a:spcAft>
            </a:pPr>
            <a:r>
              <a:rPr lang="cs-CZ" sz="1400" b="1">
                <a:solidFill>
                  <a:prstClr val="black"/>
                </a:solidFill>
                <a:latin typeface="Arial" pitchFamily="34" charset="0"/>
                <a:cs typeface="Arial" pitchFamily="34" charset="0"/>
              </a:rPr>
              <a:t>.</a:t>
            </a:r>
          </a:p>
        </p:txBody>
      </p:sp>
      <p:grpSp>
        <p:nvGrpSpPr>
          <p:cNvPr id="5" name="Group 39"/>
          <p:cNvGrpSpPr>
            <a:grpSpLocks/>
          </p:cNvGrpSpPr>
          <p:nvPr/>
        </p:nvGrpSpPr>
        <p:grpSpPr bwMode="auto">
          <a:xfrm flipH="1">
            <a:off x="7467600" y="1719263"/>
            <a:ext cx="114300" cy="2028825"/>
            <a:chOff x="31" y="169"/>
            <a:chExt cx="13" cy="255"/>
          </a:xfrm>
        </p:grpSpPr>
        <p:sp>
          <p:nvSpPr>
            <p:cNvPr id="97370" name="Line 40"/>
            <p:cNvSpPr>
              <a:spLocks noChangeShapeType="1"/>
            </p:cNvSpPr>
            <p:nvPr/>
          </p:nvSpPr>
          <p:spPr bwMode="auto">
            <a:xfrm>
              <a:off x="31" y="170"/>
              <a:ext cx="0" cy="254"/>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1" name="Line 41"/>
            <p:cNvSpPr>
              <a:spLocks noChangeShapeType="1"/>
            </p:cNvSpPr>
            <p:nvPr/>
          </p:nvSpPr>
          <p:spPr bwMode="auto">
            <a:xfrm>
              <a:off x="31" y="424"/>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72" name="Line 42"/>
            <p:cNvSpPr>
              <a:spLocks noChangeShapeType="1"/>
            </p:cNvSpPr>
            <p:nvPr/>
          </p:nvSpPr>
          <p:spPr bwMode="auto">
            <a:xfrm>
              <a:off x="31" y="169"/>
              <a:ext cx="13"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graphicFrame>
        <p:nvGraphicFramePr>
          <p:cNvPr id="97283" name="Object 43"/>
          <p:cNvGraphicFramePr>
            <a:graphicFrameLocks noChangeAspect="1"/>
          </p:cNvGraphicFramePr>
          <p:nvPr/>
        </p:nvGraphicFramePr>
        <p:xfrm>
          <a:off x="5667375" y="3824288"/>
          <a:ext cx="1924050" cy="519112"/>
        </p:xfrm>
        <a:graphic>
          <a:graphicData uri="http://schemas.openxmlformats.org/presentationml/2006/ole">
            <p:oleObj spid="_x0000_s59395" name="Rovnice" r:id="rId4" imgW="1362240" imgH="352440" progId="Equation.3">
              <p:embed/>
            </p:oleObj>
          </a:graphicData>
        </a:graphic>
      </p:graphicFrame>
      <p:sp>
        <p:nvSpPr>
          <p:cNvPr id="97313" name="text 78"/>
          <p:cNvSpPr txBox="1">
            <a:spLocks noChangeArrowheads="1"/>
          </p:cNvSpPr>
          <p:nvPr/>
        </p:nvSpPr>
        <p:spPr bwMode="auto">
          <a:xfrm>
            <a:off x="1638300" y="1295400"/>
            <a:ext cx="485775" cy="485775"/>
          </a:xfrm>
          <a:prstGeom prst="rect">
            <a:avLst/>
          </a:prstGeom>
          <a:noFill/>
          <a:ln w="0">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1</a:t>
            </a:r>
          </a:p>
        </p:txBody>
      </p:sp>
      <p:sp>
        <p:nvSpPr>
          <p:cNvPr id="97314" name="Line 45"/>
          <p:cNvSpPr>
            <a:spLocks noChangeShapeType="1"/>
          </p:cNvSpPr>
          <p:nvPr/>
        </p:nvSpPr>
        <p:spPr bwMode="auto">
          <a:xfrm flipH="1">
            <a:off x="1219200" y="4543425"/>
            <a:ext cx="0" cy="160020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15" name="Line 46"/>
          <p:cNvSpPr>
            <a:spLocks noChangeShapeType="1"/>
          </p:cNvSpPr>
          <p:nvPr/>
        </p:nvSpPr>
        <p:spPr bwMode="auto">
          <a:xfrm flipH="1">
            <a:off x="2219325" y="6070600"/>
            <a:ext cx="1588" cy="101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16" name="Line 47"/>
          <p:cNvSpPr>
            <a:spLocks noChangeShapeType="1"/>
          </p:cNvSpPr>
          <p:nvPr/>
        </p:nvSpPr>
        <p:spPr bwMode="auto">
          <a:xfrm>
            <a:off x="1228725" y="6134100"/>
            <a:ext cx="2463800" cy="1588"/>
          </a:xfrm>
          <a:prstGeom prst="line">
            <a:avLst/>
          </a:prstGeom>
          <a:noFill/>
          <a:ln w="222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17" name="Line 48"/>
          <p:cNvSpPr>
            <a:spLocks noChangeShapeType="1"/>
          </p:cNvSpPr>
          <p:nvPr/>
        </p:nvSpPr>
        <p:spPr bwMode="auto">
          <a:xfrm flipH="1">
            <a:off x="1752600" y="6080125"/>
            <a:ext cx="1588" cy="101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18" name="Rectangle 49"/>
          <p:cNvSpPr>
            <a:spLocks noChangeArrowheads="1"/>
          </p:cNvSpPr>
          <p:nvPr/>
        </p:nvSpPr>
        <p:spPr bwMode="auto">
          <a:xfrm>
            <a:off x="1228725" y="6149975"/>
            <a:ext cx="523875" cy="374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X0</a:t>
            </a:r>
          </a:p>
        </p:txBody>
      </p:sp>
      <p:sp>
        <p:nvSpPr>
          <p:cNvPr id="97319" name="Rectangle 50"/>
          <p:cNvSpPr>
            <a:spLocks noChangeArrowheads="1"/>
          </p:cNvSpPr>
          <p:nvPr/>
        </p:nvSpPr>
        <p:spPr bwMode="auto">
          <a:xfrm>
            <a:off x="1657350" y="6157913"/>
            <a:ext cx="552450" cy="374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X1</a:t>
            </a:r>
          </a:p>
        </p:txBody>
      </p:sp>
      <p:sp>
        <p:nvSpPr>
          <p:cNvPr id="97320" name="Rectangle 51"/>
          <p:cNvSpPr>
            <a:spLocks noChangeArrowheads="1"/>
          </p:cNvSpPr>
          <p:nvPr/>
        </p:nvSpPr>
        <p:spPr bwMode="auto">
          <a:xfrm>
            <a:off x="2114550" y="6149975"/>
            <a:ext cx="628650" cy="374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X2</a:t>
            </a:r>
          </a:p>
        </p:txBody>
      </p:sp>
      <p:sp>
        <p:nvSpPr>
          <p:cNvPr id="97321" name="Line 52"/>
          <p:cNvSpPr>
            <a:spLocks noChangeShapeType="1"/>
          </p:cNvSpPr>
          <p:nvPr/>
        </p:nvSpPr>
        <p:spPr bwMode="auto">
          <a:xfrm flipH="1">
            <a:off x="3152775" y="6070600"/>
            <a:ext cx="1588" cy="101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22" name="Line 53"/>
          <p:cNvSpPr>
            <a:spLocks noChangeShapeType="1"/>
          </p:cNvSpPr>
          <p:nvPr/>
        </p:nvSpPr>
        <p:spPr bwMode="auto">
          <a:xfrm flipH="1">
            <a:off x="2686050" y="6080125"/>
            <a:ext cx="1588" cy="101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23" name="Rectangle 54"/>
          <p:cNvSpPr>
            <a:spLocks noChangeArrowheads="1"/>
          </p:cNvSpPr>
          <p:nvPr/>
        </p:nvSpPr>
        <p:spPr bwMode="auto">
          <a:xfrm>
            <a:off x="2590800" y="6149975"/>
            <a:ext cx="533400" cy="374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X3</a:t>
            </a:r>
          </a:p>
        </p:txBody>
      </p:sp>
      <p:sp>
        <p:nvSpPr>
          <p:cNvPr id="97324" name="Rectangle 55"/>
          <p:cNvSpPr>
            <a:spLocks noChangeArrowheads="1"/>
          </p:cNvSpPr>
          <p:nvPr/>
        </p:nvSpPr>
        <p:spPr bwMode="auto">
          <a:xfrm>
            <a:off x="3048000" y="6149975"/>
            <a:ext cx="533400" cy="37465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X4</a:t>
            </a:r>
          </a:p>
        </p:txBody>
      </p:sp>
      <p:sp>
        <p:nvSpPr>
          <p:cNvPr id="97325" name="Rectangle 56"/>
          <p:cNvSpPr>
            <a:spLocks noChangeArrowheads="1"/>
          </p:cNvSpPr>
          <p:nvPr/>
        </p:nvSpPr>
        <p:spPr bwMode="auto">
          <a:xfrm>
            <a:off x="762000" y="4238625"/>
            <a:ext cx="330200" cy="3746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Y</a:t>
            </a:r>
          </a:p>
        </p:txBody>
      </p:sp>
      <p:sp>
        <p:nvSpPr>
          <p:cNvPr id="97326" name="Line 57"/>
          <p:cNvSpPr>
            <a:spLocks noChangeShapeType="1"/>
          </p:cNvSpPr>
          <p:nvPr/>
        </p:nvSpPr>
        <p:spPr bwMode="auto">
          <a:xfrm flipH="1">
            <a:off x="1333500" y="6080125"/>
            <a:ext cx="1588" cy="10160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27" name="Rectangle 58"/>
          <p:cNvSpPr>
            <a:spLocks noChangeArrowheads="1"/>
          </p:cNvSpPr>
          <p:nvPr/>
        </p:nvSpPr>
        <p:spPr bwMode="auto">
          <a:xfrm>
            <a:off x="1190625" y="4989513"/>
            <a:ext cx="381000" cy="1077912"/>
          </a:xfrm>
          <a:prstGeom prst="rect">
            <a:avLst/>
          </a:prstGeom>
          <a:noFill/>
          <a:ln w="9525">
            <a:noFill/>
            <a:miter lim="800000"/>
            <a:headEnd/>
            <a:tailEnd/>
          </a:ln>
        </p:spPr>
        <p:txBody>
          <a:bodyPr>
            <a:spAutoFit/>
          </a:bodyPr>
          <a:lstStyle/>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p:txBody>
      </p:sp>
      <p:sp>
        <p:nvSpPr>
          <p:cNvPr id="97328" name="Rectangle 59"/>
          <p:cNvSpPr>
            <a:spLocks noChangeArrowheads="1"/>
          </p:cNvSpPr>
          <p:nvPr/>
        </p:nvSpPr>
        <p:spPr bwMode="auto">
          <a:xfrm>
            <a:off x="1619250" y="4870450"/>
            <a:ext cx="381000" cy="1077913"/>
          </a:xfrm>
          <a:prstGeom prst="rect">
            <a:avLst/>
          </a:prstGeom>
          <a:noFill/>
          <a:ln w="9525">
            <a:noFill/>
            <a:miter lim="800000"/>
            <a:headEnd/>
            <a:tailEnd/>
          </a:ln>
        </p:spPr>
        <p:txBody>
          <a:bodyPr>
            <a:spAutoFit/>
          </a:bodyPr>
          <a:lstStyle/>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p:txBody>
      </p:sp>
      <p:sp>
        <p:nvSpPr>
          <p:cNvPr id="97329" name="Rectangle 60"/>
          <p:cNvSpPr>
            <a:spLocks noChangeArrowheads="1"/>
          </p:cNvSpPr>
          <p:nvPr/>
        </p:nvSpPr>
        <p:spPr bwMode="auto">
          <a:xfrm>
            <a:off x="2057400" y="4786313"/>
            <a:ext cx="381000" cy="1077912"/>
          </a:xfrm>
          <a:prstGeom prst="rect">
            <a:avLst/>
          </a:prstGeom>
          <a:noFill/>
          <a:ln w="9525">
            <a:noFill/>
            <a:miter lim="800000"/>
            <a:headEnd/>
            <a:tailEnd/>
          </a:ln>
        </p:spPr>
        <p:txBody>
          <a:bodyPr>
            <a:spAutoFit/>
          </a:bodyPr>
          <a:lstStyle/>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p:txBody>
      </p:sp>
      <p:sp>
        <p:nvSpPr>
          <p:cNvPr id="97330" name="Rectangle 61"/>
          <p:cNvSpPr>
            <a:spLocks noChangeArrowheads="1"/>
          </p:cNvSpPr>
          <p:nvPr/>
        </p:nvSpPr>
        <p:spPr bwMode="auto">
          <a:xfrm>
            <a:off x="2547938" y="4637088"/>
            <a:ext cx="381000" cy="1077912"/>
          </a:xfrm>
          <a:prstGeom prst="rect">
            <a:avLst/>
          </a:prstGeom>
          <a:noFill/>
          <a:ln w="9525">
            <a:noFill/>
            <a:miter lim="800000"/>
            <a:headEnd/>
            <a:tailEnd/>
          </a:ln>
        </p:spPr>
        <p:txBody>
          <a:bodyPr>
            <a:spAutoFit/>
          </a:bodyPr>
          <a:lstStyle/>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p:txBody>
      </p:sp>
      <p:sp>
        <p:nvSpPr>
          <p:cNvPr id="97331" name="Rectangle 62"/>
          <p:cNvSpPr>
            <a:spLocks noChangeArrowheads="1"/>
          </p:cNvSpPr>
          <p:nvPr/>
        </p:nvSpPr>
        <p:spPr bwMode="auto">
          <a:xfrm>
            <a:off x="3019425" y="4384675"/>
            <a:ext cx="381000" cy="1077913"/>
          </a:xfrm>
          <a:prstGeom prst="rect">
            <a:avLst/>
          </a:prstGeom>
          <a:noFill/>
          <a:ln w="9525">
            <a:noFill/>
            <a:miter lim="800000"/>
            <a:headEnd/>
            <a:tailEnd/>
          </a:ln>
        </p:spPr>
        <p:txBody>
          <a:bodyPr>
            <a:spAutoFit/>
          </a:bodyPr>
          <a:lstStyle/>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a:p>
            <a:pPr fontAlgn="base">
              <a:lnSpc>
                <a:spcPct val="30000"/>
              </a:lnSpc>
              <a:spcBef>
                <a:spcPct val="50000"/>
              </a:spcBef>
              <a:spcAft>
                <a:spcPct val="0"/>
              </a:spcAft>
            </a:pPr>
            <a:r>
              <a:rPr lang="cs-CZ" sz="2400" b="1">
                <a:solidFill>
                  <a:prstClr val="black"/>
                </a:solidFill>
                <a:latin typeface="Arial" pitchFamily="34" charset="0"/>
                <a:cs typeface="Arial" pitchFamily="34" charset="0"/>
              </a:rPr>
              <a:t>.</a:t>
            </a:r>
          </a:p>
        </p:txBody>
      </p:sp>
      <p:sp>
        <p:nvSpPr>
          <p:cNvPr id="97332" name="Line 63"/>
          <p:cNvSpPr>
            <a:spLocks noChangeShapeType="1"/>
          </p:cNvSpPr>
          <p:nvPr/>
        </p:nvSpPr>
        <p:spPr bwMode="auto">
          <a:xfrm>
            <a:off x="5638800" y="4467225"/>
            <a:ext cx="0" cy="167640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33" name="Line 64"/>
          <p:cNvSpPr>
            <a:spLocks noChangeShapeType="1"/>
          </p:cNvSpPr>
          <p:nvPr/>
        </p:nvSpPr>
        <p:spPr bwMode="auto">
          <a:xfrm>
            <a:off x="5638800" y="6135688"/>
            <a:ext cx="2771775" cy="0"/>
          </a:xfrm>
          <a:prstGeom prst="line">
            <a:avLst/>
          </a:prstGeom>
          <a:noFill/>
          <a:ln w="222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34" name="Line 65"/>
          <p:cNvSpPr>
            <a:spLocks noChangeShapeType="1"/>
          </p:cNvSpPr>
          <p:nvPr/>
        </p:nvSpPr>
        <p:spPr bwMode="auto">
          <a:xfrm flipH="1">
            <a:off x="6477000" y="6072188"/>
            <a:ext cx="0" cy="85725"/>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35" name="Rectangle 66"/>
          <p:cNvSpPr>
            <a:spLocks noChangeArrowheads="1"/>
          </p:cNvSpPr>
          <p:nvPr/>
        </p:nvSpPr>
        <p:spPr bwMode="auto">
          <a:xfrm>
            <a:off x="5886450" y="6072188"/>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A</a:t>
            </a:r>
          </a:p>
        </p:txBody>
      </p:sp>
      <p:sp>
        <p:nvSpPr>
          <p:cNvPr id="97336" name="Rectangle 67"/>
          <p:cNvSpPr>
            <a:spLocks noChangeArrowheads="1"/>
          </p:cNvSpPr>
          <p:nvPr/>
        </p:nvSpPr>
        <p:spPr bwMode="auto">
          <a:xfrm>
            <a:off x="6338888" y="6081713"/>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B</a:t>
            </a:r>
          </a:p>
        </p:txBody>
      </p:sp>
      <p:sp>
        <p:nvSpPr>
          <p:cNvPr id="97337" name="Rectangle 68"/>
          <p:cNvSpPr>
            <a:spLocks noChangeArrowheads="1"/>
          </p:cNvSpPr>
          <p:nvPr/>
        </p:nvSpPr>
        <p:spPr bwMode="auto">
          <a:xfrm>
            <a:off x="6767513" y="6081713"/>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C</a:t>
            </a:r>
          </a:p>
        </p:txBody>
      </p:sp>
      <p:sp>
        <p:nvSpPr>
          <p:cNvPr id="97338" name="Line 69"/>
          <p:cNvSpPr>
            <a:spLocks noChangeShapeType="1"/>
          </p:cNvSpPr>
          <p:nvPr/>
        </p:nvSpPr>
        <p:spPr bwMode="auto">
          <a:xfrm flipH="1">
            <a:off x="7877175" y="6072188"/>
            <a:ext cx="0" cy="85725"/>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39" name="Line 70"/>
          <p:cNvSpPr>
            <a:spLocks noChangeShapeType="1"/>
          </p:cNvSpPr>
          <p:nvPr/>
        </p:nvSpPr>
        <p:spPr bwMode="auto">
          <a:xfrm flipH="1">
            <a:off x="7410450" y="6072188"/>
            <a:ext cx="0" cy="85725"/>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40" name="Rectangle 71"/>
          <p:cNvSpPr>
            <a:spLocks noChangeArrowheads="1"/>
          </p:cNvSpPr>
          <p:nvPr/>
        </p:nvSpPr>
        <p:spPr bwMode="auto">
          <a:xfrm>
            <a:off x="7239000" y="6081713"/>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D</a:t>
            </a:r>
          </a:p>
        </p:txBody>
      </p:sp>
      <p:sp>
        <p:nvSpPr>
          <p:cNvPr id="97341" name="Rectangle 72"/>
          <p:cNvSpPr>
            <a:spLocks noChangeArrowheads="1"/>
          </p:cNvSpPr>
          <p:nvPr/>
        </p:nvSpPr>
        <p:spPr bwMode="auto">
          <a:xfrm>
            <a:off x="7705725" y="6081713"/>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E</a:t>
            </a:r>
          </a:p>
        </p:txBody>
      </p:sp>
      <p:sp>
        <p:nvSpPr>
          <p:cNvPr id="97342" name="Rectangle 73"/>
          <p:cNvSpPr>
            <a:spLocks noChangeArrowheads="1"/>
          </p:cNvSpPr>
          <p:nvPr/>
        </p:nvSpPr>
        <p:spPr bwMode="auto">
          <a:xfrm>
            <a:off x="5181600" y="4238625"/>
            <a:ext cx="371475" cy="314325"/>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Y</a:t>
            </a:r>
          </a:p>
        </p:txBody>
      </p:sp>
      <p:sp>
        <p:nvSpPr>
          <p:cNvPr id="97343" name="Line 74"/>
          <p:cNvSpPr>
            <a:spLocks noChangeShapeType="1"/>
          </p:cNvSpPr>
          <p:nvPr/>
        </p:nvSpPr>
        <p:spPr bwMode="auto">
          <a:xfrm flipH="1">
            <a:off x="6057900" y="6072188"/>
            <a:ext cx="0" cy="85725"/>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44" name="Rectangle 75" descr="Tmavý šikmo nahoru"/>
          <p:cNvSpPr>
            <a:spLocks noChangeArrowheads="1"/>
          </p:cNvSpPr>
          <p:nvPr/>
        </p:nvSpPr>
        <p:spPr bwMode="auto">
          <a:xfrm>
            <a:off x="5905500" y="5400675"/>
            <a:ext cx="304800" cy="723900"/>
          </a:xfrm>
          <a:prstGeom prst="rect">
            <a:avLst/>
          </a:prstGeom>
          <a:pattFill prst="dkUpDiag">
            <a:fgClr>
              <a:srgbClr val="0000FF"/>
            </a:fgClr>
            <a:bgClr>
              <a:srgbClr val="FFFFFF"/>
            </a:bgClr>
          </a:patt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6" name="Group 76"/>
          <p:cNvGrpSpPr>
            <a:grpSpLocks/>
          </p:cNvGrpSpPr>
          <p:nvPr/>
        </p:nvGrpSpPr>
        <p:grpSpPr bwMode="auto">
          <a:xfrm>
            <a:off x="5991225" y="5176838"/>
            <a:ext cx="114300" cy="371475"/>
            <a:chOff x="584" y="504"/>
            <a:chExt cx="12" cy="39"/>
          </a:xfrm>
        </p:grpSpPr>
        <p:sp>
          <p:nvSpPr>
            <p:cNvPr id="97367" name="Line 77"/>
            <p:cNvSpPr>
              <a:spLocks noChangeShapeType="1"/>
            </p:cNvSpPr>
            <p:nvPr/>
          </p:nvSpPr>
          <p:spPr bwMode="auto">
            <a:xfrm>
              <a:off x="590" y="504"/>
              <a:ext cx="0" cy="39"/>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8" name="Line 78"/>
            <p:cNvSpPr>
              <a:spLocks noChangeShapeType="1"/>
            </p:cNvSpPr>
            <p:nvPr/>
          </p:nvSpPr>
          <p:spPr bwMode="auto">
            <a:xfrm rot="-5400000">
              <a:off x="590" y="535"/>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9" name="Line 79"/>
            <p:cNvSpPr>
              <a:spLocks noChangeShapeType="1"/>
            </p:cNvSpPr>
            <p:nvPr/>
          </p:nvSpPr>
          <p:spPr bwMode="auto">
            <a:xfrm rot="-5400000">
              <a:off x="590" y="499"/>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46" name="Rectangle 80" descr="Tmavý šikmo nahoru"/>
          <p:cNvSpPr>
            <a:spLocks noChangeArrowheads="1"/>
          </p:cNvSpPr>
          <p:nvPr/>
        </p:nvSpPr>
        <p:spPr bwMode="auto">
          <a:xfrm>
            <a:off x="6324600" y="5210175"/>
            <a:ext cx="304800" cy="914400"/>
          </a:xfrm>
          <a:prstGeom prst="rect">
            <a:avLst/>
          </a:prstGeom>
          <a:pattFill prst="dkUpDiag">
            <a:fgClr>
              <a:srgbClr val="0000FF"/>
            </a:fgClr>
            <a:bgClr>
              <a:srgbClr val="FFFFFF"/>
            </a:bgClr>
          </a:patt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7" name="Group 81"/>
          <p:cNvGrpSpPr>
            <a:grpSpLocks/>
          </p:cNvGrpSpPr>
          <p:nvPr/>
        </p:nvGrpSpPr>
        <p:grpSpPr bwMode="auto">
          <a:xfrm>
            <a:off x="6400800" y="4995863"/>
            <a:ext cx="114300" cy="371475"/>
            <a:chOff x="584" y="504"/>
            <a:chExt cx="12" cy="39"/>
          </a:xfrm>
        </p:grpSpPr>
        <p:sp>
          <p:nvSpPr>
            <p:cNvPr id="97364" name="Line 82"/>
            <p:cNvSpPr>
              <a:spLocks noChangeShapeType="1"/>
            </p:cNvSpPr>
            <p:nvPr/>
          </p:nvSpPr>
          <p:spPr bwMode="auto">
            <a:xfrm>
              <a:off x="590" y="504"/>
              <a:ext cx="0" cy="39"/>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5" name="Line 83"/>
            <p:cNvSpPr>
              <a:spLocks noChangeShapeType="1"/>
            </p:cNvSpPr>
            <p:nvPr/>
          </p:nvSpPr>
          <p:spPr bwMode="auto">
            <a:xfrm rot="-5400000">
              <a:off x="590" y="535"/>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6" name="Line 84"/>
            <p:cNvSpPr>
              <a:spLocks noChangeShapeType="1"/>
            </p:cNvSpPr>
            <p:nvPr/>
          </p:nvSpPr>
          <p:spPr bwMode="auto">
            <a:xfrm rot="-5400000">
              <a:off x="590" y="499"/>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48" name="Rectangle 85" descr="Tmavý šikmo nahoru"/>
          <p:cNvSpPr>
            <a:spLocks noChangeArrowheads="1"/>
          </p:cNvSpPr>
          <p:nvPr/>
        </p:nvSpPr>
        <p:spPr bwMode="auto">
          <a:xfrm>
            <a:off x="6781800" y="5010150"/>
            <a:ext cx="304800" cy="1114425"/>
          </a:xfrm>
          <a:prstGeom prst="rect">
            <a:avLst/>
          </a:prstGeom>
          <a:pattFill prst="dkUpDiag">
            <a:fgClr>
              <a:srgbClr val="0000FF"/>
            </a:fgClr>
            <a:bgClr>
              <a:srgbClr val="FFFFFF"/>
            </a:bgClr>
          </a:patt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8" name="Group 86"/>
          <p:cNvGrpSpPr>
            <a:grpSpLocks/>
          </p:cNvGrpSpPr>
          <p:nvPr/>
        </p:nvGrpSpPr>
        <p:grpSpPr bwMode="auto">
          <a:xfrm>
            <a:off x="6877050" y="4795838"/>
            <a:ext cx="114300" cy="371475"/>
            <a:chOff x="584" y="504"/>
            <a:chExt cx="12" cy="39"/>
          </a:xfrm>
        </p:grpSpPr>
        <p:sp>
          <p:nvSpPr>
            <p:cNvPr id="97361" name="Line 87"/>
            <p:cNvSpPr>
              <a:spLocks noChangeShapeType="1"/>
            </p:cNvSpPr>
            <p:nvPr/>
          </p:nvSpPr>
          <p:spPr bwMode="auto">
            <a:xfrm>
              <a:off x="590" y="504"/>
              <a:ext cx="0" cy="39"/>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2" name="Line 88"/>
            <p:cNvSpPr>
              <a:spLocks noChangeShapeType="1"/>
            </p:cNvSpPr>
            <p:nvPr/>
          </p:nvSpPr>
          <p:spPr bwMode="auto">
            <a:xfrm rot="-5400000">
              <a:off x="590" y="535"/>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3" name="Line 89"/>
            <p:cNvSpPr>
              <a:spLocks noChangeShapeType="1"/>
            </p:cNvSpPr>
            <p:nvPr/>
          </p:nvSpPr>
          <p:spPr bwMode="auto">
            <a:xfrm rot="-5400000">
              <a:off x="590" y="499"/>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50" name="Rectangle 90" descr="Tmavý šikmo nahoru"/>
          <p:cNvSpPr>
            <a:spLocks noChangeArrowheads="1"/>
          </p:cNvSpPr>
          <p:nvPr/>
        </p:nvSpPr>
        <p:spPr bwMode="auto">
          <a:xfrm>
            <a:off x="7248525" y="5486400"/>
            <a:ext cx="304800" cy="638175"/>
          </a:xfrm>
          <a:prstGeom prst="rect">
            <a:avLst/>
          </a:prstGeom>
          <a:pattFill prst="dkUpDiag">
            <a:fgClr>
              <a:srgbClr val="0000FF"/>
            </a:fgClr>
            <a:bgClr>
              <a:srgbClr val="FFFFFF"/>
            </a:bgClr>
          </a:patt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9" name="Group 91"/>
          <p:cNvGrpSpPr>
            <a:grpSpLocks/>
          </p:cNvGrpSpPr>
          <p:nvPr/>
        </p:nvGrpSpPr>
        <p:grpSpPr bwMode="auto">
          <a:xfrm>
            <a:off x="7343775" y="5281613"/>
            <a:ext cx="114300" cy="371475"/>
            <a:chOff x="584" y="504"/>
            <a:chExt cx="12" cy="39"/>
          </a:xfrm>
        </p:grpSpPr>
        <p:sp>
          <p:nvSpPr>
            <p:cNvPr id="97358" name="Line 92"/>
            <p:cNvSpPr>
              <a:spLocks noChangeShapeType="1"/>
            </p:cNvSpPr>
            <p:nvPr/>
          </p:nvSpPr>
          <p:spPr bwMode="auto">
            <a:xfrm>
              <a:off x="590" y="504"/>
              <a:ext cx="0" cy="39"/>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59" name="Line 93"/>
            <p:cNvSpPr>
              <a:spLocks noChangeShapeType="1"/>
            </p:cNvSpPr>
            <p:nvPr/>
          </p:nvSpPr>
          <p:spPr bwMode="auto">
            <a:xfrm rot="-5400000">
              <a:off x="590" y="535"/>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60" name="Line 94"/>
            <p:cNvSpPr>
              <a:spLocks noChangeShapeType="1"/>
            </p:cNvSpPr>
            <p:nvPr/>
          </p:nvSpPr>
          <p:spPr bwMode="auto">
            <a:xfrm rot="-5400000">
              <a:off x="590" y="499"/>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52" name="Rectangle 95" descr="Tmavý šikmo nahoru"/>
          <p:cNvSpPr>
            <a:spLocks noChangeArrowheads="1"/>
          </p:cNvSpPr>
          <p:nvPr/>
        </p:nvSpPr>
        <p:spPr bwMode="auto">
          <a:xfrm>
            <a:off x="7715250" y="5153025"/>
            <a:ext cx="304800" cy="971550"/>
          </a:xfrm>
          <a:prstGeom prst="rect">
            <a:avLst/>
          </a:prstGeom>
          <a:pattFill prst="dkUpDiag">
            <a:fgClr>
              <a:srgbClr val="0000FF"/>
            </a:fgClr>
            <a:bgClr>
              <a:srgbClr val="FFFFFF"/>
            </a:bgClr>
          </a:patt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10" name="Group 96"/>
          <p:cNvGrpSpPr>
            <a:grpSpLocks/>
          </p:cNvGrpSpPr>
          <p:nvPr/>
        </p:nvGrpSpPr>
        <p:grpSpPr bwMode="auto">
          <a:xfrm>
            <a:off x="7810500" y="4948238"/>
            <a:ext cx="114300" cy="371475"/>
            <a:chOff x="584" y="504"/>
            <a:chExt cx="12" cy="39"/>
          </a:xfrm>
        </p:grpSpPr>
        <p:sp>
          <p:nvSpPr>
            <p:cNvPr id="97355" name="Line 97"/>
            <p:cNvSpPr>
              <a:spLocks noChangeShapeType="1"/>
            </p:cNvSpPr>
            <p:nvPr/>
          </p:nvSpPr>
          <p:spPr bwMode="auto">
            <a:xfrm>
              <a:off x="590" y="504"/>
              <a:ext cx="0" cy="39"/>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56" name="Line 98"/>
            <p:cNvSpPr>
              <a:spLocks noChangeShapeType="1"/>
            </p:cNvSpPr>
            <p:nvPr/>
          </p:nvSpPr>
          <p:spPr bwMode="auto">
            <a:xfrm rot="-5400000">
              <a:off x="590" y="535"/>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97357" name="Line 99"/>
            <p:cNvSpPr>
              <a:spLocks noChangeShapeType="1"/>
            </p:cNvSpPr>
            <p:nvPr/>
          </p:nvSpPr>
          <p:spPr bwMode="auto">
            <a:xfrm rot="-5400000">
              <a:off x="590" y="499"/>
              <a:ext cx="0" cy="12"/>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97354" name="Line 100"/>
          <p:cNvSpPr>
            <a:spLocks noChangeShapeType="1"/>
          </p:cNvSpPr>
          <p:nvPr/>
        </p:nvSpPr>
        <p:spPr bwMode="auto">
          <a:xfrm>
            <a:off x="6934200" y="6081713"/>
            <a:ext cx="0" cy="90487"/>
          </a:xfrm>
          <a:prstGeom prst="line">
            <a:avLst/>
          </a:prstGeom>
          <a:noFill/>
          <a:ln w="19050">
            <a:solidFill>
              <a:schemeClr val="tx1"/>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98310" name="Rectangle 2"/>
          <p:cNvSpPr>
            <a:spLocks noGrp="1" noChangeArrowheads="1"/>
          </p:cNvSpPr>
          <p:nvPr>
            <p:ph type="title" idx="4294967295"/>
          </p:nvPr>
        </p:nvSpPr>
        <p:spPr>
          <a:noFill/>
        </p:spPr>
        <p:txBody>
          <a:bodyPr anchor="ctr"/>
          <a:lstStyle/>
          <a:p>
            <a:r>
              <a:rPr lang="cs-CZ" smtClean="0"/>
              <a:t>ANOVA – základní výpočet</a:t>
            </a:r>
          </a:p>
        </p:txBody>
      </p:sp>
      <p:sp>
        <p:nvSpPr>
          <p:cNvPr id="98311" name="Rectangle 3"/>
          <p:cNvSpPr>
            <a:spLocks noGrp="1" noChangeArrowheads="1"/>
          </p:cNvSpPr>
          <p:nvPr>
            <p:ph type="body" idx="4294967295"/>
          </p:nvPr>
        </p:nvSpPr>
        <p:spPr>
          <a:xfrm>
            <a:off x="107950" y="1382713"/>
            <a:ext cx="8785225" cy="1223962"/>
          </a:xfrm>
          <a:noFill/>
        </p:spPr>
        <p:txBody>
          <a:bodyPr/>
          <a:lstStyle/>
          <a:p>
            <a:r>
              <a:rPr lang="cs-CZ" sz="1800" smtClean="0"/>
              <a:t>Základním principem ANOVY je porovnání rozptylu připadajícího na:</a:t>
            </a:r>
          </a:p>
          <a:p>
            <a:pPr lvl="1"/>
            <a:r>
              <a:rPr lang="cs-CZ" sz="1500" smtClean="0"/>
              <a:t>Rozdělení dat do skupin (tzv. effect, variance between groups)</a:t>
            </a:r>
          </a:p>
          <a:p>
            <a:pPr lvl="1"/>
            <a:r>
              <a:rPr lang="cs-CZ" sz="1500" smtClean="0"/>
              <a:t>Variabilitu objektů uvnitř skupin (tzv. error, variance within groups), předpokládá se, že jde o náhodnou variabilitu (=error)</a:t>
            </a:r>
          </a:p>
        </p:txBody>
      </p:sp>
      <p:sp>
        <p:nvSpPr>
          <p:cNvPr id="98312" name="AutoShape 4"/>
          <p:cNvSpPr>
            <a:spLocks noChangeArrowheads="1"/>
          </p:cNvSpPr>
          <p:nvPr/>
        </p:nvSpPr>
        <p:spPr bwMode="auto">
          <a:xfrm>
            <a:off x="252413" y="2511425"/>
            <a:ext cx="3024187" cy="1565275"/>
          </a:xfrm>
          <a:prstGeom prst="roundRect">
            <a:avLst>
              <a:gd name="adj" fmla="val 16667"/>
            </a:avLst>
          </a:prstGeom>
          <a:noFill/>
          <a:ln w="9525">
            <a:solidFill>
              <a:schemeClr val="tx1"/>
            </a:solidFill>
            <a:round/>
            <a:headEnd/>
            <a:tailEnd/>
          </a:ln>
        </p:spPr>
        <p:txBody>
          <a:bodyPr/>
          <a:lstStyle/>
          <a:p>
            <a:pPr marL="457200" indent="-457200" fontAlgn="base">
              <a:spcBef>
                <a:spcPct val="50000"/>
              </a:spcBef>
              <a:spcAft>
                <a:spcPct val="0"/>
              </a:spcAft>
              <a:buFontTx/>
              <a:buAutoNum type="arabicPeriod"/>
            </a:pPr>
            <a:r>
              <a:rPr lang="cs-CZ" sz="1400">
                <a:solidFill>
                  <a:prstClr val="black"/>
                </a:solidFill>
                <a:latin typeface="Arial" pitchFamily="34" charset="0"/>
                <a:cs typeface="Arial" pitchFamily="34" charset="0"/>
              </a:rPr>
              <a:t>Variabilita mezi skupinami</a:t>
            </a:r>
          </a:p>
          <a:p>
            <a:pPr marL="457200" indent="-457200" fontAlgn="base">
              <a:spcBef>
                <a:spcPct val="50000"/>
              </a:spcBef>
              <a:spcAft>
                <a:spcPct val="0"/>
              </a:spcAft>
            </a:pPr>
            <a:r>
              <a:rPr lang="cs-CZ" sz="1200">
                <a:solidFill>
                  <a:prstClr val="black"/>
                </a:solidFill>
                <a:latin typeface="Arial" pitchFamily="34" charset="0"/>
                <a:cs typeface="Arial" pitchFamily="34" charset="0"/>
              </a:rPr>
              <a:t>Rozptyl je počítán pro celkový průměr (tzv. grand mean) a průměry v jednotlivých skupinách dat</a:t>
            </a:r>
          </a:p>
          <a:p>
            <a:pPr marL="457200" indent="-457200" fontAlgn="base">
              <a:spcBef>
                <a:spcPct val="50000"/>
              </a:spcBef>
              <a:spcAft>
                <a:spcPct val="0"/>
              </a:spcAft>
            </a:pPr>
            <a:r>
              <a:rPr lang="cs-CZ" sz="1200">
                <a:solidFill>
                  <a:prstClr val="black"/>
                </a:solidFill>
                <a:latin typeface="Arial" pitchFamily="34" charset="0"/>
                <a:cs typeface="Arial" pitchFamily="34" charset="0"/>
              </a:rPr>
              <a:t>Stupně volnosti jsou odvozeny od počtu skupin (= počet skupin -1)</a:t>
            </a:r>
          </a:p>
        </p:txBody>
      </p:sp>
      <p:sp>
        <p:nvSpPr>
          <p:cNvPr id="98313" name="AutoShape 5"/>
          <p:cNvSpPr>
            <a:spLocks noChangeArrowheads="1"/>
          </p:cNvSpPr>
          <p:nvPr/>
        </p:nvSpPr>
        <p:spPr bwMode="auto">
          <a:xfrm>
            <a:off x="252413" y="4117975"/>
            <a:ext cx="3024187" cy="2138363"/>
          </a:xfrm>
          <a:prstGeom prst="roundRect">
            <a:avLst>
              <a:gd name="adj" fmla="val 16667"/>
            </a:avLst>
          </a:prstGeom>
          <a:noFill/>
          <a:ln w="9525">
            <a:solidFill>
              <a:schemeClr val="tx1"/>
            </a:solidFill>
            <a:round/>
            <a:headEnd/>
            <a:tailEnd/>
          </a:ln>
        </p:spPr>
        <p:txBody>
          <a:bodyPr/>
          <a:lstStyle/>
          <a:p>
            <a:pPr marL="457200" indent="-457200" fontAlgn="base">
              <a:spcBef>
                <a:spcPct val="50000"/>
              </a:spcBef>
              <a:spcAft>
                <a:spcPct val="0"/>
              </a:spcAft>
              <a:buFontTx/>
              <a:buAutoNum type="arabicPeriod" startAt="2"/>
            </a:pPr>
            <a:r>
              <a:rPr lang="cs-CZ" sz="1400">
                <a:solidFill>
                  <a:prstClr val="black"/>
                </a:solidFill>
                <a:latin typeface="Arial" pitchFamily="34" charset="0"/>
                <a:cs typeface="Arial" pitchFamily="34" charset="0"/>
              </a:rPr>
              <a:t>Variabilita uvnitř skupin</a:t>
            </a:r>
          </a:p>
          <a:p>
            <a:pPr marL="457200" indent="-457200" fontAlgn="base">
              <a:spcBef>
                <a:spcPct val="50000"/>
              </a:spcBef>
              <a:spcAft>
                <a:spcPct val="0"/>
              </a:spcAft>
            </a:pPr>
            <a:r>
              <a:rPr lang="cs-CZ" sz="1200">
                <a:solidFill>
                  <a:prstClr val="black"/>
                </a:solidFill>
                <a:latin typeface="Arial" pitchFamily="34" charset="0"/>
                <a:cs typeface="Arial" pitchFamily="34" charset="0"/>
              </a:rPr>
              <a:t>Rozptyl je počítán pro průměry jednotlivých skupin a objekty uvnitř příslušných, celková variabilita je pak sečtena pro všechny skupiny</a:t>
            </a:r>
          </a:p>
          <a:p>
            <a:pPr marL="457200" indent="-457200" fontAlgn="base">
              <a:spcBef>
                <a:spcPct val="50000"/>
              </a:spcBef>
              <a:spcAft>
                <a:spcPct val="0"/>
              </a:spcAft>
            </a:pPr>
            <a:r>
              <a:rPr lang="cs-CZ" sz="1200">
                <a:solidFill>
                  <a:prstClr val="black"/>
                </a:solidFill>
                <a:latin typeface="Arial" pitchFamily="34" charset="0"/>
                <a:cs typeface="Arial" pitchFamily="34" charset="0"/>
              </a:rPr>
              <a:t>Stupně volnosti jsou odvozeny od počtu hodnot (= počet hodnot - počet skupin)</a:t>
            </a:r>
          </a:p>
        </p:txBody>
      </p:sp>
      <p:pic>
        <p:nvPicPr>
          <p:cNvPr id="98314" name="Picture 6" descr="ANOVA"/>
          <p:cNvPicPr>
            <a:picLocks noChangeAspect="1" noChangeArrowheads="1"/>
          </p:cNvPicPr>
          <p:nvPr/>
        </p:nvPicPr>
        <p:blipFill>
          <a:blip r:embed="rId3" cstate="print"/>
          <a:srcRect/>
          <a:stretch>
            <a:fillRect/>
          </a:stretch>
        </p:blipFill>
        <p:spPr bwMode="auto">
          <a:xfrm>
            <a:off x="3419475" y="2349500"/>
            <a:ext cx="3111500" cy="4005263"/>
          </a:xfrm>
          <a:prstGeom prst="rect">
            <a:avLst/>
          </a:prstGeom>
          <a:noFill/>
          <a:ln w="9525">
            <a:noFill/>
            <a:miter lim="800000"/>
            <a:headEnd/>
            <a:tailEnd/>
          </a:ln>
        </p:spPr>
      </p:pic>
      <p:graphicFrame>
        <p:nvGraphicFramePr>
          <p:cNvPr id="98306" name="Object 7"/>
          <p:cNvGraphicFramePr>
            <a:graphicFrameLocks noChangeAspect="1"/>
          </p:cNvGraphicFramePr>
          <p:nvPr/>
        </p:nvGraphicFramePr>
        <p:xfrm>
          <a:off x="4954588" y="3379788"/>
          <a:ext cx="1539875" cy="568325"/>
        </p:xfrm>
        <a:graphic>
          <a:graphicData uri="http://schemas.openxmlformats.org/presentationml/2006/ole">
            <p:oleObj spid="_x0000_s60418" name="Rovnice" r:id="rId4" imgW="583920" imgH="215640" progId="Equation.3">
              <p:embed/>
            </p:oleObj>
          </a:graphicData>
        </a:graphic>
      </p:graphicFrame>
      <p:graphicFrame>
        <p:nvGraphicFramePr>
          <p:cNvPr id="98307" name="Object 8"/>
          <p:cNvGraphicFramePr>
            <a:graphicFrameLocks noChangeAspect="1"/>
          </p:cNvGraphicFramePr>
          <p:nvPr/>
        </p:nvGraphicFramePr>
        <p:xfrm>
          <a:off x="4854575" y="5180013"/>
          <a:ext cx="1673225" cy="568325"/>
        </p:xfrm>
        <a:graphic>
          <a:graphicData uri="http://schemas.openxmlformats.org/presentationml/2006/ole">
            <p:oleObj spid="_x0000_s60419" name="Rovnice" r:id="rId5" imgW="634680" imgH="215640" progId="Equation.3">
              <p:embed/>
            </p:oleObj>
          </a:graphicData>
        </a:graphic>
      </p:graphicFrame>
      <p:sp>
        <p:nvSpPr>
          <p:cNvPr id="98315" name="AutoShape 9"/>
          <p:cNvSpPr>
            <a:spLocks noChangeArrowheads="1"/>
          </p:cNvSpPr>
          <p:nvPr/>
        </p:nvSpPr>
        <p:spPr bwMode="auto">
          <a:xfrm rot="5400000">
            <a:off x="5112544" y="4112419"/>
            <a:ext cx="3529013" cy="288925"/>
          </a:xfrm>
          <a:prstGeom prst="triangle">
            <a:avLst>
              <a:gd name="adj" fmla="val 50000"/>
            </a:avLst>
          </a:prstGeom>
          <a:solidFill>
            <a:srgbClr val="99CCFF"/>
          </a:solidFill>
          <a:ln w="9525">
            <a:solidFill>
              <a:schemeClr val="tx1"/>
            </a:solidFill>
            <a:miter lim="800000"/>
            <a:headEnd/>
            <a:tailEnd/>
          </a:ln>
        </p:spPr>
        <p:txBody>
          <a:bodyPr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98308" name="Object 10"/>
          <p:cNvGraphicFramePr>
            <a:graphicFrameLocks noChangeAspect="1"/>
          </p:cNvGraphicFramePr>
          <p:nvPr/>
        </p:nvGraphicFramePr>
        <p:xfrm>
          <a:off x="7019925" y="2781300"/>
          <a:ext cx="1908175" cy="573088"/>
        </p:xfrm>
        <a:graphic>
          <a:graphicData uri="http://schemas.openxmlformats.org/presentationml/2006/ole">
            <p:oleObj spid="_x0000_s60420" name="Rovnice" r:id="rId6" imgW="1396800" imgH="419040" progId="Equation.3">
              <p:embed/>
            </p:oleObj>
          </a:graphicData>
        </a:graphic>
      </p:graphicFrame>
      <p:sp>
        <p:nvSpPr>
          <p:cNvPr id="98316" name="AutoShape 11"/>
          <p:cNvSpPr>
            <a:spLocks noChangeArrowheads="1"/>
          </p:cNvSpPr>
          <p:nvPr/>
        </p:nvSpPr>
        <p:spPr bwMode="auto">
          <a:xfrm>
            <a:off x="7242175" y="3862388"/>
            <a:ext cx="1643063" cy="1517650"/>
          </a:xfrm>
          <a:prstGeom prst="roundRect">
            <a:avLst>
              <a:gd name="adj" fmla="val 16667"/>
            </a:avLst>
          </a:prstGeom>
          <a:solidFill>
            <a:srgbClr val="DDDDDD"/>
          </a:solidFill>
          <a:ln w="9525">
            <a:solidFill>
              <a:srgbClr val="C0C0C0"/>
            </a:solidFill>
            <a:round/>
            <a:headEnd/>
            <a:tailEnd/>
          </a:ln>
        </p:spPr>
        <p:txBody>
          <a:bodyPr>
            <a:spAutoFit/>
          </a:bodyPr>
          <a:lstStyle/>
          <a:p>
            <a:pPr algn="ctr" fontAlgn="base">
              <a:spcBef>
                <a:spcPct val="50000"/>
              </a:spcBef>
              <a:spcAft>
                <a:spcPct val="0"/>
              </a:spcAft>
            </a:pPr>
            <a:r>
              <a:rPr lang="cs-CZ" sz="1400" u="sng">
                <a:solidFill>
                  <a:prstClr val="black"/>
                </a:solidFill>
                <a:latin typeface="Arial" pitchFamily="34" charset="0"/>
                <a:cs typeface="Arial" pitchFamily="34" charset="0"/>
              </a:rPr>
              <a:t>Výsledný poměr (F) porovnáme s tabulkami F rozložení pro </a:t>
            </a:r>
            <a:r>
              <a:rPr lang="cs-CZ" sz="1400" i="1" u="sng">
                <a:solidFill>
                  <a:prstClr val="black"/>
                </a:solidFill>
                <a:latin typeface="Arial" pitchFamily="34" charset="0"/>
                <a:cs typeface="Arial" pitchFamily="34" charset="0"/>
              </a:rPr>
              <a:t>v</a:t>
            </a:r>
            <a:r>
              <a:rPr lang="cs-CZ" sz="1400" u="sng" baseline="-25000">
                <a:solidFill>
                  <a:prstClr val="black"/>
                </a:solidFill>
                <a:latin typeface="Arial" pitchFamily="34" charset="0"/>
                <a:cs typeface="Arial" pitchFamily="34" charset="0"/>
              </a:rPr>
              <a:t>1</a:t>
            </a:r>
            <a:r>
              <a:rPr lang="cs-CZ" sz="1400" u="sng">
                <a:solidFill>
                  <a:prstClr val="black"/>
                </a:solidFill>
                <a:latin typeface="Arial" pitchFamily="34" charset="0"/>
                <a:cs typeface="Arial" pitchFamily="34" charset="0"/>
              </a:rPr>
              <a:t> a </a:t>
            </a:r>
            <a:r>
              <a:rPr lang="cs-CZ" sz="1400" i="1" u="sng">
                <a:solidFill>
                  <a:prstClr val="black"/>
                </a:solidFill>
                <a:latin typeface="Arial" pitchFamily="34" charset="0"/>
                <a:cs typeface="Arial" pitchFamily="34" charset="0"/>
              </a:rPr>
              <a:t>v</a:t>
            </a:r>
            <a:r>
              <a:rPr lang="cs-CZ" sz="1400" u="sng" baseline="-25000">
                <a:solidFill>
                  <a:prstClr val="black"/>
                </a:solidFill>
                <a:latin typeface="Arial" pitchFamily="34" charset="0"/>
                <a:cs typeface="Arial" pitchFamily="34" charset="0"/>
              </a:rPr>
              <a:t>2</a:t>
            </a:r>
            <a:r>
              <a:rPr lang="cs-CZ" sz="1400" u="sng">
                <a:solidFill>
                  <a:prstClr val="black"/>
                </a:solidFill>
                <a:latin typeface="Arial" pitchFamily="34" charset="0"/>
                <a:cs typeface="Arial" pitchFamily="34" charset="0"/>
              </a:rPr>
              <a:t> stupňů volnosti</a:t>
            </a:r>
          </a:p>
        </p:txBody>
      </p:sp>
      <p:sp>
        <p:nvSpPr>
          <p:cNvPr id="98317" name="Text Box 12"/>
          <p:cNvSpPr txBox="1">
            <a:spLocks noChangeArrowheads="1"/>
          </p:cNvSpPr>
          <p:nvPr/>
        </p:nvSpPr>
        <p:spPr bwMode="auto">
          <a:xfrm>
            <a:off x="7094538" y="5516563"/>
            <a:ext cx="1654175" cy="650875"/>
          </a:xfrm>
          <a:prstGeom prst="rect">
            <a:avLst/>
          </a:prstGeom>
          <a:solidFill>
            <a:srgbClr val="DDDDDD"/>
          </a:solidFill>
          <a:ln w="9525">
            <a:solidFill>
              <a:srgbClr val="DDDDDD"/>
            </a:solidFill>
            <a:miter lim="800000"/>
            <a:headEnd/>
            <a:tailEnd/>
          </a:ln>
        </p:spPr>
        <p:txBody>
          <a:bodyPr>
            <a:spAutoFit/>
          </a:bodyPr>
          <a:lstStyle/>
          <a:p>
            <a:pPr algn="ctr" fontAlgn="base">
              <a:spcBef>
                <a:spcPct val="50000"/>
              </a:spcBef>
              <a:spcAft>
                <a:spcPct val="0"/>
              </a:spcAft>
            </a:pPr>
            <a:r>
              <a:rPr lang="cs-CZ">
                <a:solidFill>
                  <a:prstClr val="black"/>
                </a:solidFill>
                <a:latin typeface="Arial" pitchFamily="34" charset="0"/>
                <a:cs typeface="Arial" pitchFamily="34" charset="0"/>
              </a:rPr>
              <a:t>SS=sum of squares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3651" name="Rectangle 2"/>
          <p:cNvSpPr>
            <a:spLocks noGrp="1"/>
          </p:cNvSpPr>
          <p:nvPr>
            <p:ph type="title" idx="4294967295"/>
          </p:nvPr>
        </p:nvSpPr>
        <p:spPr/>
        <p:txBody>
          <a:bodyPr/>
          <a:lstStyle/>
          <a:p>
            <a:r>
              <a:rPr lang="cs-CZ" smtClean="0"/>
              <a:t>Jednoduchý ANOVA design</a:t>
            </a:r>
          </a:p>
        </p:txBody>
      </p:sp>
      <p:pic>
        <p:nvPicPr>
          <p:cNvPr id="283652" name="Picture 3"/>
          <p:cNvPicPr>
            <a:picLocks noGrp="1" noChangeAspect="1" noChangeArrowheads="1"/>
          </p:cNvPicPr>
          <p:nvPr>
            <p:ph idx="4294967295"/>
          </p:nvPr>
        </p:nvPicPr>
        <p:blipFill>
          <a:blip r:embed="rId3" cstate="print"/>
          <a:srcRect/>
          <a:stretch>
            <a:fillRect/>
          </a:stretch>
        </p:blipFill>
        <p:spPr>
          <a:xfrm>
            <a:off x="725488" y="3741738"/>
            <a:ext cx="7842250" cy="2424112"/>
          </a:xfrm>
          <a:noFill/>
        </p:spPr>
      </p:pic>
      <p:sp>
        <p:nvSpPr>
          <p:cNvPr id="283653" name="Text Box 4"/>
          <p:cNvSpPr txBox="1">
            <a:spLocks noChangeArrowheads="1"/>
          </p:cNvSpPr>
          <p:nvPr/>
        </p:nvSpPr>
        <p:spPr bwMode="auto">
          <a:xfrm>
            <a:off x="468313" y="1557338"/>
            <a:ext cx="8351837" cy="641350"/>
          </a:xfrm>
          <a:prstGeom prst="rect">
            <a:avLst/>
          </a:prstGeom>
          <a:noFill/>
          <a:ln w="9525" algn="ctr">
            <a:noFill/>
            <a:miter lim="800000"/>
            <a:headEnd/>
            <a:tailEnd/>
          </a:ln>
        </p:spPr>
        <p:txBody>
          <a:bodyPr>
            <a:spAutoFit/>
          </a:bodyPr>
          <a:lstStyle/>
          <a:p>
            <a:pPr defTabSz="1095375" eaLnBrk="0" fontAlgn="base" hangingPunct="0">
              <a:spcBef>
                <a:spcPct val="50000"/>
              </a:spcBef>
              <a:spcAft>
                <a:spcPct val="0"/>
              </a:spcAft>
            </a:pPr>
            <a:r>
              <a:rPr kumimoji="1" lang="cs-CZ">
                <a:solidFill>
                  <a:prstClr val="black"/>
                </a:solidFill>
                <a:latin typeface="Arial" pitchFamily="34" charset="0"/>
                <a:cs typeface="Arial" pitchFamily="34" charset="0"/>
              </a:rPr>
              <a:t>Nejjednodušším případem ANOVA designu je rozdělení na skupiny podle jednoho parametru.</a:t>
            </a:r>
          </a:p>
        </p:txBody>
      </p:sp>
      <p:pic>
        <p:nvPicPr>
          <p:cNvPr id="283654" name="Picture 5"/>
          <p:cNvPicPr>
            <a:picLocks noChangeAspect="1" noChangeArrowheads="1"/>
          </p:cNvPicPr>
          <p:nvPr/>
        </p:nvPicPr>
        <p:blipFill>
          <a:blip r:embed="rId4" cstate="print"/>
          <a:srcRect/>
          <a:stretch>
            <a:fillRect/>
          </a:stretch>
        </p:blipFill>
        <p:spPr bwMode="auto">
          <a:xfrm>
            <a:off x="2987675" y="2141538"/>
            <a:ext cx="2663825" cy="1358900"/>
          </a:xfrm>
          <a:prstGeom prst="rect">
            <a:avLst/>
          </a:prstGeom>
          <a:noFill/>
          <a:ln w="9525" algn="ctr">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4675" name="Rectangle 2"/>
          <p:cNvSpPr>
            <a:spLocks noGrp="1"/>
          </p:cNvSpPr>
          <p:nvPr>
            <p:ph type="title" idx="4294967295"/>
          </p:nvPr>
        </p:nvSpPr>
        <p:spPr/>
        <p:txBody>
          <a:bodyPr/>
          <a:lstStyle/>
          <a:p>
            <a:r>
              <a:rPr lang="cs-CZ" smtClean="0"/>
              <a:t>Nested ANOVA</a:t>
            </a:r>
          </a:p>
        </p:txBody>
      </p:sp>
      <p:sp>
        <p:nvSpPr>
          <p:cNvPr id="284676" name="Text Box 3"/>
          <p:cNvSpPr txBox="1">
            <a:spLocks noChangeArrowheads="1"/>
          </p:cNvSpPr>
          <p:nvPr/>
        </p:nvSpPr>
        <p:spPr bwMode="auto">
          <a:xfrm>
            <a:off x="323850" y="1557338"/>
            <a:ext cx="8351838" cy="3000821"/>
          </a:xfrm>
          <a:prstGeom prst="rect">
            <a:avLst/>
          </a:prstGeom>
          <a:noFill/>
          <a:ln w="9525" algn="ctr">
            <a:noFill/>
            <a:miter lim="800000"/>
            <a:headEnd/>
            <a:tailEnd/>
          </a:ln>
        </p:spPr>
        <p:txBody>
          <a:bodyPr>
            <a:spAutoFit/>
          </a:bodyPr>
          <a:lstStyle/>
          <a:p>
            <a:pPr marL="176213" indent="-176213" defTabSz="1095375" eaLnBrk="0" fontAlgn="base" hangingPunct="0">
              <a:spcBef>
                <a:spcPct val="50000"/>
              </a:spcBef>
              <a:spcAft>
                <a:spcPct val="0"/>
              </a:spcAft>
              <a:buFontTx/>
              <a:buChar char="•"/>
            </a:pPr>
            <a:r>
              <a:rPr kumimoji="1" lang="cs-CZ" dirty="0" smtClean="0">
                <a:solidFill>
                  <a:prstClr val="black"/>
                </a:solidFill>
                <a:latin typeface="Arial" pitchFamily="34" charset="0"/>
                <a:cs typeface="Arial" pitchFamily="34" charset="0"/>
              </a:rPr>
              <a:t>Rozdělení </a:t>
            </a:r>
            <a:r>
              <a:rPr kumimoji="1" lang="cs-CZ" dirty="0">
                <a:solidFill>
                  <a:prstClr val="black"/>
                </a:solidFill>
                <a:latin typeface="Arial" pitchFamily="34" charset="0"/>
                <a:cs typeface="Arial" pitchFamily="34" charset="0"/>
              </a:rPr>
              <a:t>skupin na náhodné podskupiny (např. opakování experimentu</a:t>
            </a:r>
            <a:r>
              <a:rPr kumimoji="1" lang="cs-CZ" dirty="0" smtClean="0">
                <a:solidFill>
                  <a:prstClr val="black"/>
                </a:solidFill>
                <a:latin typeface="Arial" pitchFamily="34" charset="0"/>
                <a:cs typeface="Arial" pitchFamily="34" charset="0"/>
              </a:rPr>
              <a:t>), podskupiny jsou vždy v jedné skupině (ne kartézský součin).</a:t>
            </a:r>
            <a:endParaRPr kumimoji="1" lang="cs-CZ" dirty="0">
              <a:solidFill>
                <a:prstClr val="black"/>
              </a:solidFill>
              <a:latin typeface="Arial" pitchFamily="34" charset="0"/>
              <a:cs typeface="Arial" pitchFamily="34" charset="0"/>
            </a:endParaRPr>
          </a:p>
          <a:p>
            <a:pPr defTabSz="1095375" eaLnBrk="0" fontAlgn="base" hangingPunct="0">
              <a:spcBef>
                <a:spcPct val="50000"/>
              </a:spcBef>
              <a:spcAft>
                <a:spcPct val="0"/>
              </a:spcAft>
              <a:buFontTx/>
              <a:buChar char="•"/>
            </a:pPr>
            <a:r>
              <a:rPr kumimoji="1" lang="cs-CZ" dirty="0">
                <a:solidFill>
                  <a:prstClr val="black"/>
                </a:solidFill>
                <a:latin typeface="Arial" pitchFamily="34" charset="0"/>
                <a:cs typeface="Arial" pitchFamily="34" charset="0"/>
              </a:rPr>
              <a:t> Cílem je zjistit, zda data v jedné skupině nejsou pouhou náhodou</a:t>
            </a:r>
          </a:p>
          <a:p>
            <a:pPr defTabSz="1095375" eaLnBrk="0" fontAlgn="base" hangingPunct="0">
              <a:spcBef>
                <a:spcPct val="50000"/>
              </a:spcBef>
              <a:spcAft>
                <a:spcPct val="0"/>
              </a:spcAft>
              <a:buFontTx/>
              <a:buChar char="•"/>
            </a:pPr>
            <a:r>
              <a:rPr kumimoji="1" lang="cs-CZ" dirty="0">
                <a:solidFill>
                  <a:prstClr val="black"/>
                </a:solidFill>
                <a:latin typeface="Arial" pitchFamily="34" charset="0"/>
                <a:cs typeface="Arial" pitchFamily="34" charset="0"/>
              </a:rPr>
              <a:t> Nejprve je testována shoda podskupin v hlavních skupinách, </a:t>
            </a:r>
          </a:p>
          <a:p>
            <a:pPr lvl="1" defTabSz="1095375" eaLnBrk="0" fontAlgn="base" hangingPunct="0">
              <a:spcBef>
                <a:spcPct val="50000"/>
              </a:spcBef>
              <a:spcAft>
                <a:spcPct val="0"/>
              </a:spcAft>
              <a:buFontTx/>
              <a:buChar char="•"/>
            </a:pPr>
            <a:r>
              <a:rPr kumimoji="1" lang="cs-CZ" dirty="0">
                <a:solidFill>
                  <a:prstClr val="black"/>
                </a:solidFill>
                <a:latin typeface="Arial" pitchFamily="34" charset="0"/>
                <a:cs typeface="Arial" pitchFamily="34" charset="0"/>
              </a:rPr>
              <a:t> pokud jsou shodné, je vše v pořádku</a:t>
            </a:r>
          </a:p>
          <a:p>
            <a:pPr lvl="1" defTabSz="1095375" eaLnBrk="0" fontAlgn="base" hangingPunct="0">
              <a:spcBef>
                <a:spcPct val="50000"/>
              </a:spcBef>
              <a:spcAft>
                <a:spcPct val="0"/>
              </a:spcAft>
              <a:buFontTx/>
              <a:buChar char="•"/>
            </a:pPr>
            <a:r>
              <a:rPr kumimoji="1" lang="cs-CZ" dirty="0">
                <a:solidFill>
                  <a:prstClr val="black"/>
                </a:solidFill>
                <a:latin typeface="Arial" pitchFamily="34" charset="0"/>
                <a:cs typeface="Arial" pitchFamily="34" charset="0"/>
              </a:rPr>
              <a:t> pokud nejsou, stále lze zjišťovat, zda se variabilita uvnitř hlavních skupin liší od celkové variability</a:t>
            </a:r>
          </a:p>
          <a:p>
            <a:pPr defTabSz="1095375" eaLnBrk="0" fontAlgn="base" hangingPunct="0">
              <a:spcBef>
                <a:spcPct val="50000"/>
              </a:spcBef>
              <a:spcAft>
                <a:spcPct val="0"/>
              </a:spcAft>
            </a:pPr>
            <a:endParaRPr kumimoji="1" lang="cs-CZ" dirty="0">
              <a:solidFill>
                <a:prstClr val="black"/>
              </a:solidFill>
              <a:latin typeface="Arial" pitchFamily="34" charset="0"/>
              <a:cs typeface="Arial" pitchFamily="34" charset="0"/>
            </a:endParaRPr>
          </a:p>
        </p:txBody>
      </p:sp>
      <p:pic>
        <p:nvPicPr>
          <p:cNvPr id="284677" name="Picture 4"/>
          <p:cNvPicPr>
            <a:picLocks noChangeAspect="1" noChangeArrowheads="1"/>
          </p:cNvPicPr>
          <p:nvPr/>
        </p:nvPicPr>
        <p:blipFill>
          <a:blip r:embed="rId3" cstate="print"/>
          <a:srcRect/>
          <a:stretch>
            <a:fillRect/>
          </a:stretch>
        </p:blipFill>
        <p:spPr bwMode="auto">
          <a:xfrm>
            <a:off x="827088" y="4310211"/>
            <a:ext cx="2297112" cy="962025"/>
          </a:xfrm>
          <a:prstGeom prst="rect">
            <a:avLst/>
          </a:prstGeom>
          <a:noFill/>
          <a:ln w="9525" algn="ctr">
            <a:noFill/>
            <a:miter lim="800000"/>
            <a:headEnd/>
            <a:tailEnd/>
          </a:ln>
        </p:spPr>
      </p:pic>
      <p:pic>
        <p:nvPicPr>
          <p:cNvPr id="284678" name="Picture 5"/>
          <p:cNvPicPr>
            <a:picLocks noChangeAspect="1" noChangeArrowheads="1"/>
          </p:cNvPicPr>
          <p:nvPr/>
        </p:nvPicPr>
        <p:blipFill>
          <a:blip r:embed="rId4" cstate="print"/>
          <a:srcRect/>
          <a:stretch>
            <a:fillRect/>
          </a:stretch>
        </p:blipFill>
        <p:spPr bwMode="auto">
          <a:xfrm>
            <a:off x="5580063" y="4310211"/>
            <a:ext cx="2232025" cy="2143125"/>
          </a:xfrm>
          <a:prstGeom prst="rect">
            <a:avLst/>
          </a:prstGeom>
          <a:noFill/>
          <a:ln w="9525" algn="ctr">
            <a:no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5699" name="Rectangle 2"/>
          <p:cNvSpPr>
            <a:spLocks noGrp="1"/>
          </p:cNvSpPr>
          <p:nvPr>
            <p:ph type="title" idx="4294967295"/>
          </p:nvPr>
        </p:nvSpPr>
        <p:spPr>
          <a:noFill/>
        </p:spPr>
        <p:txBody>
          <a:bodyPr/>
          <a:lstStyle/>
          <a:p>
            <a:r>
              <a:rPr lang="cs-CZ" smtClean="0"/>
              <a:t>Two way ANOVA</a:t>
            </a:r>
          </a:p>
        </p:txBody>
      </p:sp>
      <p:sp>
        <p:nvSpPr>
          <p:cNvPr id="285700" name="Text Box 3"/>
          <p:cNvSpPr txBox="1">
            <a:spLocks noChangeArrowheads="1"/>
          </p:cNvSpPr>
          <p:nvPr/>
        </p:nvSpPr>
        <p:spPr bwMode="auto">
          <a:xfrm>
            <a:off x="250825" y="1628775"/>
            <a:ext cx="8281988" cy="1754326"/>
          </a:xfrm>
          <a:prstGeom prst="rect">
            <a:avLst/>
          </a:prstGeom>
          <a:noFill/>
          <a:ln w="9525" algn="ctr">
            <a:noFill/>
            <a:miter lim="800000"/>
            <a:headEnd/>
            <a:tailEnd/>
          </a:ln>
        </p:spPr>
        <p:txBody>
          <a:bodyPr>
            <a:spAutoFit/>
          </a:bodyPr>
          <a:lstStyle/>
          <a:p>
            <a:pPr defTabSz="1095375" eaLnBrk="0" fontAlgn="base" hangingPunct="0">
              <a:spcBef>
                <a:spcPct val="50000"/>
              </a:spcBef>
              <a:spcAft>
                <a:spcPct val="0"/>
              </a:spcAft>
            </a:pPr>
            <a:r>
              <a:rPr kumimoji="1" lang="cs-CZ" dirty="0">
                <a:solidFill>
                  <a:prstClr val="black"/>
                </a:solidFill>
                <a:latin typeface="Arial" pitchFamily="34" charset="0"/>
                <a:cs typeface="Arial" pitchFamily="34" charset="0"/>
              </a:rPr>
              <a:t>Pro rozdělení do kategorií je zde více </a:t>
            </a:r>
            <a:r>
              <a:rPr kumimoji="1" lang="cs-CZ" dirty="0" smtClean="0">
                <a:solidFill>
                  <a:prstClr val="black"/>
                </a:solidFill>
                <a:latin typeface="Arial" pitchFamily="34" charset="0"/>
                <a:cs typeface="Arial" pitchFamily="34" charset="0"/>
              </a:rPr>
              <a:t>parametrů (možné jsou všechny varianty kartézského součinu).</a:t>
            </a:r>
            <a:endParaRPr kumimoji="1" lang="cs-CZ" dirty="0">
              <a:solidFill>
                <a:prstClr val="black"/>
              </a:solidFill>
              <a:latin typeface="Arial" pitchFamily="34" charset="0"/>
              <a:cs typeface="Arial" pitchFamily="34" charset="0"/>
            </a:endParaRPr>
          </a:p>
          <a:p>
            <a:pPr defTabSz="1095375" eaLnBrk="0" fontAlgn="base" hangingPunct="0">
              <a:spcBef>
                <a:spcPct val="50000"/>
              </a:spcBef>
              <a:spcAft>
                <a:spcPct val="0"/>
              </a:spcAft>
            </a:pPr>
            <a:r>
              <a:rPr kumimoji="1" lang="cs-CZ" dirty="0">
                <a:solidFill>
                  <a:prstClr val="black"/>
                </a:solidFill>
                <a:latin typeface="Arial" pitchFamily="34" charset="0"/>
                <a:cs typeface="Arial" pitchFamily="34" charset="0"/>
              </a:rPr>
              <a:t>Na rozdíl od </a:t>
            </a:r>
            <a:r>
              <a:rPr kumimoji="1" lang="cs-CZ" dirty="0" err="1">
                <a:solidFill>
                  <a:prstClr val="black"/>
                </a:solidFill>
                <a:latin typeface="Arial" pitchFamily="34" charset="0"/>
                <a:cs typeface="Arial" pitchFamily="34" charset="0"/>
              </a:rPr>
              <a:t>nested</a:t>
            </a:r>
            <a:r>
              <a:rPr kumimoji="1" lang="cs-CZ" dirty="0">
                <a:solidFill>
                  <a:prstClr val="black"/>
                </a:solidFill>
                <a:latin typeface="Arial" pitchFamily="34" charset="0"/>
                <a:cs typeface="Arial" pitchFamily="34" charset="0"/>
              </a:rPr>
              <a:t> ANOVY nejde o náhodná opakování experimentu, ale o řízené zásahy (</a:t>
            </a:r>
            <a:r>
              <a:rPr kumimoji="1" lang="cs-CZ" dirty="0" err="1">
                <a:solidFill>
                  <a:prstClr val="black"/>
                </a:solidFill>
                <a:latin typeface="Arial" pitchFamily="34" charset="0"/>
                <a:cs typeface="Arial" pitchFamily="34" charset="0"/>
              </a:rPr>
              <a:t>např.vliv</a:t>
            </a:r>
            <a:r>
              <a:rPr kumimoji="1" lang="cs-CZ" dirty="0">
                <a:solidFill>
                  <a:prstClr val="black"/>
                </a:solidFill>
                <a:latin typeface="Arial" pitchFamily="34" charset="0"/>
                <a:cs typeface="Arial" pitchFamily="34" charset="0"/>
              </a:rPr>
              <a:t> pH a koncentrace O</a:t>
            </a:r>
            <a:r>
              <a:rPr kumimoji="1" lang="cs-CZ" baseline="-25000" dirty="0">
                <a:solidFill>
                  <a:prstClr val="black"/>
                </a:solidFill>
                <a:latin typeface="Arial" pitchFamily="34" charset="0"/>
                <a:cs typeface="Arial" pitchFamily="34" charset="0"/>
              </a:rPr>
              <a:t>2</a:t>
            </a:r>
            <a:r>
              <a:rPr kumimoji="1" lang="cs-CZ" dirty="0">
                <a:solidFill>
                  <a:prstClr val="black"/>
                </a:solidFill>
                <a:latin typeface="Arial" pitchFamily="34" charset="0"/>
                <a:cs typeface="Arial" pitchFamily="34" charset="0"/>
              </a:rPr>
              <a:t>)</a:t>
            </a:r>
          </a:p>
          <a:p>
            <a:pPr defTabSz="1095375" eaLnBrk="0" fontAlgn="base" hangingPunct="0">
              <a:spcBef>
                <a:spcPct val="50000"/>
              </a:spcBef>
              <a:spcAft>
                <a:spcPct val="0"/>
              </a:spcAft>
            </a:pPr>
            <a:r>
              <a:rPr kumimoji="1" lang="cs-CZ" dirty="0">
                <a:solidFill>
                  <a:prstClr val="black"/>
                </a:solidFill>
                <a:latin typeface="Arial" pitchFamily="34" charset="0"/>
                <a:cs typeface="Arial" pitchFamily="34" charset="0"/>
              </a:rPr>
              <a:t>Kromě vlivu hlavních faktorů se uplatňuje i jejich interakce</a:t>
            </a:r>
          </a:p>
        </p:txBody>
      </p:sp>
      <p:pic>
        <p:nvPicPr>
          <p:cNvPr id="285701" name="Picture 4"/>
          <p:cNvPicPr>
            <a:picLocks noChangeAspect="1" noChangeArrowheads="1"/>
          </p:cNvPicPr>
          <p:nvPr/>
        </p:nvPicPr>
        <p:blipFill>
          <a:blip r:embed="rId3" cstate="print"/>
          <a:srcRect/>
          <a:stretch>
            <a:fillRect/>
          </a:stretch>
        </p:blipFill>
        <p:spPr bwMode="auto">
          <a:xfrm>
            <a:off x="1674813" y="3356992"/>
            <a:ext cx="5776912" cy="3028950"/>
          </a:xfrm>
          <a:prstGeom prst="rect">
            <a:avLst/>
          </a:prstGeom>
          <a:noFill/>
          <a:ln w="9525" algn="ctr">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Shrnutí statistických testů</a:t>
            </a:r>
            <a:endParaRPr lang="cs-CZ" dirty="0"/>
          </a:p>
        </p:txBody>
      </p:sp>
      <p:sp>
        <p:nvSpPr>
          <p:cNvPr id="4" name="Obdélník 3"/>
          <p:cNvSpPr/>
          <p:nvPr/>
        </p:nvSpPr>
        <p:spPr>
          <a:xfrm>
            <a:off x="179512" y="1556792"/>
            <a:ext cx="8784976" cy="79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bdélník 4"/>
          <p:cNvSpPr/>
          <p:nvPr/>
        </p:nvSpPr>
        <p:spPr>
          <a:xfrm>
            <a:off x="179512" y="3140968"/>
            <a:ext cx="8784976" cy="79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179512" y="3933056"/>
            <a:ext cx="8784976" cy="7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179512" y="2348880"/>
            <a:ext cx="8784976" cy="7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p:cNvSpPr/>
          <p:nvPr/>
        </p:nvSpPr>
        <p:spPr>
          <a:xfrm>
            <a:off x="179512" y="4725144"/>
            <a:ext cx="8784976" cy="792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79512" y="5517232"/>
            <a:ext cx="8784976" cy="79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3" name="Skupina 157"/>
          <p:cNvGrpSpPr/>
          <p:nvPr/>
        </p:nvGrpSpPr>
        <p:grpSpPr>
          <a:xfrm>
            <a:off x="251520" y="2420888"/>
            <a:ext cx="4104456" cy="3816424"/>
            <a:chOff x="251520" y="2420888"/>
            <a:chExt cx="4104456" cy="3816424"/>
          </a:xfrm>
          <a:solidFill>
            <a:srgbClr val="D16349">
              <a:alpha val="28000"/>
            </a:srgbClr>
          </a:solidFill>
        </p:grpSpPr>
        <p:sp>
          <p:nvSpPr>
            <p:cNvPr id="133" name="Obdélník 132"/>
            <p:cNvSpPr/>
            <p:nvPr/>
          </p:nvSpPr>
          <p:spPr>
            <a:xfrm>
              <a:off x="251520" y="2420888"/>
              <a:ext cx="2736304" cy="3816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6" name="Obdélník 135"/>
            <p:cNvSpPr/>
            <p:nvPr/>
          </p:nvSpPr>
          <p:spPr>
            <a:xfrm>
              <a:off x="2987824" y="2420888"/>
              <a:ext cx="468000" cy="31683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7" name="Obdélník 136"/>
            <p:cNvSpPr/>
            <p:nvPr/>
          </p:nvSpPr>
          <p:spPr>
            <a:xfrm>
              <a:off x="3456000" y="2420888"/>
              <a:ext cx="899976" cy="38164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1" name="Zaoblený obdélník 10"/>
          <p:cNvSpPr/>
          <p:nvPr/>
        </p:nvSpPr>
        <p:spPr>
          <a:xfrm>
            <a:off x="323528" y="1700808"/>
            <a:ext cx="1152128"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Jsou data normálně rozdělená?</a:t>
            </a:r>
            <a:endParaRPr lang="cs-CZ" sz="1000" dirty="0"/>
          </a:p>
        </p:txBody>
      </p:sp>
      <p:sp>
        <p:nvSpPr>
          <p:cNvPr id="12" name="Zaoblený obdélník 11"/>
          <p:cNvSpPr/>
          <p:nvPr/>
        </p:nvSpPr>
        <p:spPr>
          <a:xfrm>
            <a:off x="2123728" y="1700808"/>
            <a:ext cx="1152128"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Lze použít transformaci?</a:t>
            </a:r>
            <a:endParaRPr lang="cs-CZ" sz="1000" dirty="0"/>
          </a:p>
        </p:txBody>
      </p:sp>
      <p:sp>
        <p:nvSpPr>
          <p:cNvPr id="17" name="Zaoblený obdélník 16"/>
          <p:cNvSpPr/>
          <p:nvPr/>
        </p:nvSpPr>
        <p:spPr>
          <a:xfrm>
            <a:off x="323528" y="2492896"/>
            <a:ext cx="1008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Kolik je skupin?</a:t>
            </a:r>
            <a:endParaRPr lang="cs-CZ" sz="1000" dirty="0"/>
          </a:p>
        </p:txBody>
      </p:sp>
      <p:sp>
        <p:nvSpPr>
          <p:cNvPr id="18" name="Zaoblený obdélník 17"/>
          <p:cNvSpPr/>
          <p:nvPr/>
        </p:nvSpPr>
        <p:spPr>
          <a:xfrm>
            <a:off x="1187624" y="3284984"/>
            <a:ext cx="864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Jsou data párová?</a:t>
            </a:r>
            <a:endParaRPr lang="cs-CZ" sz="1000" dirty="0"/>
          </a:p>
        </p:txBody>
      </p:sp>
      <p:sp>
        <p:nvSpPr>
          <p:cNvPr id="19" name="Zaoblený obdélník 18"/>
          <p:cNvSpPr/>
          <p:nvPr/>
        </p:nvSpPr>
        <p:spPr>
          <a:xfrm>
            <a:off x="324000" y="4077072"/>
            <a:ext cx="719608"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sp>
        <p:nvSpPr>
          <p:cNvPr id="20" name="Zaoblený obdélník 19"/>
          <p:cNvSpPr/>
          <p:nvPr/>
        </p:nvSpPr>
        <p:spPr>
          <a:xfrm>
            <a:off x="2483768" y="4869160"/>
            <a:ext cx="648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0" i="0" dirty="0" smtClean="0">
                <a:solidFill>
                  <a:schemeClr val="tx1"/>
                </a:solidFill>
                <a:latin typeface="Arial Unicode MS" pitchFamily="34" charset="-128"/>
                <a:ea typeface="Arial Unicode MS" pitchFamily="34" charset="-128"/>
                <a:cs typeface="Arial Unicode MS" pitchFamily="34" charset="-128"/>
              </a:rPr>
              <a:t>Mají </a:t>
            </a:r>
            <a:r>
              <a:rPr lang="cs-CZ" sz="800" b="0" i="0" dirty="0" err="1" smtClean="0">
                <a:solidFill>
                  <a:schemeClr val="tx1"/>
                </a:solidFill>
                <a:latin typeface="Arial Unicode MS" pitchFamily="34" charset="-128"/>
                <a:ea typeface="Arial Unicode MS" pitchFamily="34" charset="-128"/>
                <a:cs typeface="Arial Unicode MS" pitchFamily="34" charset="-128"/>
              </a:rPr>
              <a:t>sku</a:t>
            </a:r>
            <a:r>
              <a:rPr lang="cs-CZ" sz="800" b="0" i="0" dirty="0" smtClean="0">
                <a:solidFill>
                  <a:schemeClr val="tx1"/>
                </a:solidFill>
                <a:latin typeface="Arial Unicode MS" pitchFamily="34" charset="-128"/>
                <a:ea typeface="Arial Unicode MS" pitchFamily="34" charset="-128"/>
                <a:cs typeface="Arial Unicode MS" pitchFamily="34" charset="-128"/>
              </a:rPr>
              <a:t>- </a:t>
            </a:r>
            <a:r>
              <a:rPr lang="cs-CZ" sz="800" b="0" i="0" spc="-50" dirty="0" smtClean="0">
                <a:solidFill>
                  <a:schemeClr val="tx1"/>
                </a:solidFill>
                <a:latin typeface="Arial Unicode MS" pitchFamily="34" charset="-128"/>
                <a:ea typeface="Arial Unicode MS" pitchFamily="34" charset="-128"/>
                <a:cs typeface="Arial Unicode MS" pitchFamily="34" charset="-128"/>
              </a:rPr>
              <a:t>piny stejný </a:t>
            </a:r>
            <a:r>
              <a:rPr lang="cs-CZ" sz="800" b="0" i="0" dirty="0" smtClean="0">
                <a:solidFill>
                  <a:schemeClr val="tx1"/>
                </a:solidFill>
                <a:latin typeface="Arial Unicode MS" pitchFamily="34" charset="-128"/>
                <a:ea typeface="Arial Unicode MS" pitchFamily="34" charset="-128"/>
                <a:cs typeface="Arial Unicode MS" pitchFamily="34" charset="-128"/>
              </a:rPr>
              <a:t>rozptyl?</a:t>
            </a:r>
            <a:endParaRPr lang="cs-CZ" sz="800" dirty="0"/>
          </a:p>
        </p:txBody>
      </p:sp>
      <p:sp>
        <p:nvSpPr>
          <p:cNvPr id="21" name="Zaoblený obdélník 20"/>
          <p:cNvSpPr/>
          <p:nvPr/>
        </p:nvSpPr>
        <p:spPr>
          <a:xfrm>
            <a:off x="32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cxnSp>
        <p:nvCxnSpPr>
          <p:cNvPr id="23" name="Přímá spojovací šipka 22"/>
          <p:cNvCxnSpPr>
            <a:stCxn id="11" idx="3"/>
            <a:endCxn id="12" idx="1"/>
          </p:cNvCxnSpPr>
          <p:nvPr/>
        </p:nvCxnSpPr>
        <p:spPr>
          <a:xfrm>
            <a:off x="1475656" y="1952836"/>
            <a:ext cx="64807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1619672" y="1742619"/>
            <a:ext cx="432048"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25" name="Přímá spojovací šipka 24"/>
          <p:cNvCxnSpPr/>
          <p:nvPr/>
        </p:nvCxnSpPr>
        <p:spPr>
          <a:xfrm>
            <a:off x="971600" y="2204864"/>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3" name="TextovéPole 32"/>
          <p:cNvSpPr txBox="1"/>
          <p:nvPr/>
        </p:nvSpPr>
        <p:spPr>
          <a:xfrm>
            <a:off x="467544" y="2204864"/>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34" name="Přímá spojovací šipka 33"/>
          <p:cNvCxnSpPr/>
          <p:nvPr/>
        </p:nvCxnSpPr>
        <p:spPr>
          <a:xfrm>
            <a:off x="971600" y="1412776"/>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Přímá spojovací čára 35"/>
          <p:cNvCxnSpPr/>
          <p:nvPr/>
        </p:nvCxnSpPr>
        <p:spPr>
          <a:xfrm>
            <a:off x="971600" y="1412776"/>
            <a:ext cx="18002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Přímá spojovací čára 38"/>
          <p:cNvCxnSpPr/>
          <p:nvPr/>
        </p:nvCxnSpPr>
        <p:spPr>
          <a:xfrm>
            <a:off x="2771800" y="1412776"/>
            <a:ext cx="0" cy="28803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0" name="TextovéPole 39"/>
          <p:cNvSpPr txBox="1"/>
          <p:nvPr/>
        </p:nvSpPr>
        <p:spPr>
          <a:xfrm>
            <a:off x="1619672" y="1196752"/>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43" name="Přímá spojovací šipka 42"/>
          <p:cNvCxnSpPr/>
          <p:nvPr/>
        </p:nvCxnSpPr>
        <p:spPr>
          <a:xfrm>
            <a:off x="668469" y="2996952"/>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4" name="TextovéPole 43"/>
          <p:cNvSpPr txBox="1"/>
          <p:nvPr/>
        </p:nvSpPr>
        <p:spPr>
          <a:xfrm rot="16200000">
            <a:off x="452445" y="3053861"/>
            <a:ext cx="216024"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1</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46" name="Přímá spojovací šipka 45"/>
          <p:cNvCxnSpPr/>
          <p:nvPr/>
        </p:nvCxnSpPr>
        <p:spPr>
          <a:xfrm>
            <a:off x="539552"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TextovéPole 46"/>
          <p:cNvSpPr txBox="1"/>
          <p:nvPr/>
        </p:nvSpPr>
        <p:spPr>
          <a:xfrm>
            <a:off x="251520"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49" name="Přímá spojovací šipka 48"/>
          <p:cNvCxnSpPr>
            <a:endCxn id="93" idx="0"/>
          </p:cNvCxnSpPr>
          <p:nvPr/>
        </p:nvCxnSpPr>
        <p:spPr>
          <a:xfrm>
            <a:off x="773528" y="4581128"/>
            <a:ext cx="19800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ovéPole 50"/>
          <p:cNvSpPr txBox="1"/>
          <p:nvPr/>
        </p:nvSpPr>
        <p:spPr>
          <a:xfrm rot="10077002">
            <a:off x="849644" y="4752550"/>
            <a:ext cx="338554" cy="72008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52" name="Přímá spojovací šipka 51"/>
          <p:cNvCxnSpPr/>
          <p:nvPr/>
        </p:nvCxnSpPr>
        <p:spPr>
          <a:xfrm>
            <a:off x="899592" y="2996952"/>
            <a:ext cx="432048"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4" name="TextovéPole 53"/>
          <p:cNvSpPr txBox="1"/>
          <p:nvPr/>
        </p:nvSpPr>
        <p:spPr>
          <a:xfrm rot="2301422">
            <a:off x="1096693" y="2965400"/>
            <a:ext cx="216024"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2</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55" name="Přímá spojovací šipka 54"/>
          <p:cNvCxnSpPr/>
          <p:nvPr/>
        </p:nvCxnSpPr>
        <p:spPr>
          <a:xfrm>
            <a:off x="1187624" y="2996952"/>
            <a:ext cx="2232248"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7" name="TextovéPole 56"/>
          <p:cNvSpPr txBox="1"/>
          <p:nvPr/>
        </p:nvSpPr>
        <p:spPr>
          <a:xfrm rot="397747">
            <a:off x="1711509" y="2869943"/>
            <a:ext cx="443976"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více</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58" name="Zaoblený obdélník 57"/>
          <p:cNvSpPr/>
          <p:nvPr/>
        </p:nvSpPr>
        <p:spPr>
          <a:xfrm>
            <a:off x="1187624" y="4077072"/>
            <a:ext cx="72008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sp>
        <p:nvSpPr>
          <p:cNvPr id="59" name="Zaoblený obdélník 58"/>
          <p:cNvSpPr/>
          <p:nvPr/>
        </p:nvSpPr>
        <p:spPr>
          <a:xfrm>
            <a:off x="2051720" y="4077072"/>
            <a:ext cx="72008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sp>
        <p:nvSpPr>
          <p:cNvPr id="93" name="Zaoblený obdélník 92"/>
          <p:cNvSpPr/>
          <p:nvPr/>
        </p:nvSpPr>
        <p:spPr>
          <a:xfrm>
            <a:off x="773528" y="5661248"/>
            <a:ext cx="396000" cy="504000"/>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Jedno-</a:t>
            </a:r>
            <a:r>
              <a:rPr lang="cs-CZ" sz="700" b="0" i="0" dirty="0" err="1" smtClean="0">
                <a:solidFill>
                  <a:schemeClr val="tx1"/>
                </a:solidFill>
                <a:latin typeface="Arial Unicode MS" pitchFamily="34" charset="-128"/>
                <a:ea typeface="Arial Unicode MS" pitchFamily="34" charset="-128"/>
                <a:cs typeface="Arial Unicode MS" pitchFamily="34" charset="-128"/>
              </a:rPr>
              <a:t>výběro</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vý</a:t>
            </a:r>
            <a:r>
              <a:rPr lang="cs-CZ" sz="700" b="0" i="0" dirty="0" smtClean="0">
                <a:solidFill>
                  <a:schemeClr val="tx1"/>
                </a:solidFill>
                <a:latin typeface="Arial Unicode MS" pitchFamily="34" charset="-128"/>
                <a:ea typeface="Arial Unicode MS" pitchFamily="34" charset="-128"/>
                <a:cs typeface="Arial Unicode MS" pitchFamily="34" charset="-128"/>
              </a:rPr>
              <a:t> t-test</a:t>
            </a:r>
            <a:endParaRPr lang="cs-CZ" sz="700" dirty="0"/>
          </a:p>
        </p:txBody>
      </p:sp>
      <p:sp>
        <p:nvSpPr>
          <p:cNvPr id="94" name="Zaoblený obdélník 93"/>
          <p:cNvSpPr/>
          <p:nvPr/>
        </p:nvSpPr>
        <p:spPr>
          <a:xfrm>
            <a:off x="16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Párový t-test</a:t>
            </a:r>
            <a:endParaRPr lang="cs-CZ" sz="700" dirty="0"/>
          </a:p>
        </p:txBody>
      </p:sp>
      <p:sp>
        <p:nvSpPr>
          <p:cNvPr id="95" name="Zaoblený obdélník 94"/>
          <p:cNvSpPr/>
          <p:nvPr/>
        </p:nvSpPr>
        <p:spPr>
          <a:xfrm>
            <a:off x="2123312"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sp>
        <p:nvSpPr>
          <p:cNvPr id="96" name="Zaoblený obdélník 95"/>
          <p:cNvSpPr/>
          <p:nvPr/>
        </p:nvSpPr>
        <p:spPr>
          <a:xfrm>
            <a:off x="25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Dvouvý</a:t>
            </a:r>
            <a:r>
              <a:rPr lang="cs-CZ" sz="700" b="0" i="0" dirty="0" smtClean="0">
                <a:solidFill>
                  <a:schemeClr val="tx1"/>
                </a:solidFill>
                <a:latin typeface="Arial Unicode MS" pitchFamily="34" charset="-128"/>
                <a:ea typeface="Arial Unicode MS" pitchFamily="34" charset="-128"/>
                <a:cs typeface="Arial Unicode MS" pitchFamily="34" charset="-128"/>
              </a:rPr>
              <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err="1" smtClean="0">
                <a:solidFill>
                  <a:schemeClr val="tx1"/>
                </a:solidFill>
                <a:latin typeface="Arial Unicode MS" pitchFamily="34" charset="-128"/>
                <a:ea typeface="Arial Unicode MS" pitchFamily="34" charset="-128"/>
                <a:cs typeface="Arial Unicode MS" pitchFamily="34" charset="-128"/>
              </a:rPr>
              <a:t>běrový</a:t>
            </a:r>
            <a:r>
              <a:rPr lang="cs-CZ" sz="700" b="0" i="0" dirty="0" smtClean="0">
                <a:solidFill>
                  <a:schemeClr val="tx1"/>
                </a:solidFill>
                <a:latin typeface="Arial Unicode MS" pitchFamily="34" charset="-128"/>
                <a:ea typeface="Arial Unicode MS" pitchFamily="34" charset="-128"/>
                <a:cs typeface="Arial Unicode MS" pitchFamily="34" charset="-128"/>
              </a:rPr>
              <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smtClean="0">
                <a:solidFill>
                  <a:schemeClr val="tx1"/>
                </a:solidFill>
                <a:latin typeface="Arial Unicode MS" pitchFamily="34" charset="-128"/>
                <a:ea typeface="Arial Unicode MS" pitchFamily="34" charset="-128"/>
                <a:cs typeface="Arial Unicode MS" pitchFamily="34" charset="-128"/>
              </a:rPr>
              <a:t>t-test</a:t>
            </a:r>
            <a:endParaRPr lang="cs-CZ" sz="700" dirty="0"/>
          </a:p>
        </p:txBody>
      </p:sp>
      <p:sp>
        <p:nvSpPr>
          <p:cNvPr id="97" name="Zaoblený obdélník 96"/>
          <p:cNvSpPr/>
          <p:nvPr/>
        </p:nvSpPr>
        <p:spPr>
          <a:xfrm>
            <a:off x="302336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Mann-</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err="1" smtClean="0">
                <a:solidFill>
                  <a:schemeClr val="tx1"/>
                </a:solidFill>
                <a:latin typeface="Arial Unicode MS" pitchFamily="34" charset="-128"/>
                <a:ea typeface="Arial Unicode MS" pitchFamily="34" charset="-128"/>
                <a:cs typeface="Arial Unicode MS" pitchFamily="34" charset="-128"/>
              </a:rPr>
              <a:t>Whitney</a:t>
            </a:r>
            <a:r>
              <a:rPr lang="cs-CZ" sz="700" b="0" i="0" dirty="0" smtClean="0">
                <a:solidFill>
                  <a:schemeClr val="tx1"/>
                </a:solidFill>
                <a:latin typeface="Arial Unicode MS" pitchFamily="34" charset="-128"/>
                <a:ea typeface="Arial Unicode MS" pitchFamily="34" charset="-128"/>
                <a:cs typeface="Arial Unicode MS" pitchFamily="34" charset="-128"/>
              </a:rPr>
              <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smtClean="0">
                <a:solidFill>
                  <a:schemeClr val="tx1"/>
                </a:solidFill>
                <a:latin typeface="Arial Unicode MS" pitchFamily="34" charset="-128"/>
                <a:ea typeface="Arial Unicode MS" pitchFamily="34" charset="-128"/>
                <a:cs typeface="Arial Unicode MS" pitchFamily="34" charset="-128"/>
              </a:rPr>
              <a:t>U-test</a:t>
            </a:r>
            <a:endParaRPr lang="cs-CZ" sz="700" dirty="0"/>
          </a:p>
        </p:txBody>
      </p:sp>
      <p:sp>
        <p:nvSpPr>
          <p:cNvPr id="98" name="Zaoblený obdélník 97"/>
          <p:cNvSpPr/>
          <p:nvPr/>
        </p:nvSpPr>
        <p:spPr>
          <a:xfrm>
            <a:off x="34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Sada </a:t>
            </a:r>
            <a:r>
              <a:rPr lang="cs-CZ" sz="700" b="0" i="0" dirty="0" err="1" smtClean="0">
                <a:solidFill>
                  <a:schemeClr val="tx1"/>
                </a:solidFill>
                <a:latin typeface="Arial Unicode MS" pitchFamily="34" charset="-128"/>
                <a:ea typeface="Arial Unicode MS" pitchFamily="34" charset="-128"/>
                <a:cs typeface="Arial Unicode MS" pitchFamily="34" charset="-128"/>
              </a:rPr>
              <a:t>Pears</a:t>
            </a:r>
            <a:r>
              <a:rPr lang="cs-CZ" sz="700" b="0" i="0" dirty="0" smtClean="0">
                <a:solidFill>
                  <a:schemeClr val="tx1"/>
                </a:solidFill>
                <a:latin typeface="Arial Unicode MS" pitchFamily="34" charset="-128"/>
                <a:ea typeface="Arial Unicode MS" pitchFamily="34" charset="-128"/>
                <a:cs typeface="Arial Unicode MS" pitchFamily="34" charset="-128"/>
              </a:rPr>
              <a:t>.</a:t>
            </a:r>
          </a:p>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kor</a:t>
            </a:r>
            <a:r>
              <a:rPr lang="cs-CZ" sz="700" b="0" i="0" dirty="0" smtClean="0">
                <a:solidFill>
                  <a:schemeClr val="tx1"/>
                </a:solidFill>
                <a:latin typeface="Arial Unicode MS" pitchFamily="34" charset="-128"/>
                <a:ea typeface="Arial Unicode MS" pitchFamily="34" charset="-128"/>
                <a:cs typeface="Arial Unicode MS" pitchFamily="34" charset="-128"/>
              </a:rPr>
              <a:t>. </a:t>
            </a:r>
            <a:r>
              <a:rPr lang="cs-CZ" sz="700" b="0" i="0" dirty="0" err="1" smtClean="0">
                <a:solidFill>
                  <a:schemeClr val="tx1"/>
                </a:solidFill>
                <a:latin typeface="Arial Unicode MS" pitchFamily="34" charset="-128"/>
                <a:ea typeface="Arial Unicode MS" pitchFamily="34" charset="-128"/>
                <a:cs typeface="Arial Unicode MS" pitchFamily="34" charset="-128"/>
              </a:rPr>
              <a:t>koef</a:t>
            </a:r>
            <a:r>
              <a:rPr lang="cs-CZ" sz="700" b="0" i="0" dirty="0" smtClean="0">
                <a:solidFill>
                  <a:schemeClr val="tx1"/>
                </a:solidFill>
                <a:latin typeface="Arial Unicode MS" pitchFamily="34" charset="-128"/>
                <a:ea typeface="Arial Unicode MS" pitchFamily="34" charset="-128"/>
                <a:cs typeface="Arial Unicode MS" pitchFamily="34" charset="-128"/>
              </a:rPr>
              <a:t>.</a:t>
            </a:r>
            <a:endParaRPr lang="cs-CZ" sz="700" dirty="0"/>
          </a:p>
        </p:txBody>
      </p:sp>
      <p:sp>
        <p:nvSpPr>
          <p:cNvPr id="100" name="Zaoblený obdélník 99"/>
          <p:cNvSpPr/>
          <p:nvPr/>
        </p:nvSpPr>
        <p:spPr>
          <a:xfrm>
            <a:off x="3923512"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ANOVA</a:t>
            </a:r>
            <a:endParaRPr lang="cs-CZ" sz="700" dirty="0"/>
          </a:p>
        </p:txBody>
      </p:sp>
      <p:sp>
        <p:nvSpPr>
          <p:cNvPr id="101" name="Zaoblený obdélník 100"/>
          <p:cNvSpPr/>
          <p:nvPr/>
        </p:nvSpPr>
        <p:spPr>
          <a:xfrm>
            <a:off x="43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Kruskal</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Wallisův</a:t>
            </a:r>
            <a:endParaRPr lang="cs-CZ" sz="700" b="0" i="0" dirty="0" smtClean="0">
              <a:solidFill>
                <a:schemeClr val="tx1"/>
              </a:solidFill>
              <a:latin typeface="Arial Unicode MS" pitchFamily="34" charset="-128"/>
              <a:ea typeface="Arial Unicode MS" pitchFamily="34" charset="-128"/>
              <a:cs typeface="Arial Unicode MS" pitchFamily="34" charset="-128"/>
            </a:endParaRPr>
          </a:p>
          <a:p>
            <a:pPr algn="ctr"/>
            <a:r>
              <a:rPr lang="cs-CZ" sz="700" b="0" i="0" dirty="0" smtClean="0">
                <a:solidFill>
                  <a:schemeClr val="tx1"/>
                </a:solidFill>
                <a:latin typeface="Arial Unicode MS" pitchFamily="34" charset="-128"/>
                <a:ea typeface="Arial Unicode MS" pitchFamily="34" charset="-128"/>
                <a:cs typeface="Arial Unicode MS" pitchFamily="34" charset="-128"/>
              </a:rPr>
              <a:t>test</a:t>
            </a:r>
            <a:endParaRPr lang="cs-CZ" sz="700" dirty="0"/>
          </a:p>
        </p:txBody>
      </p:sp>
      <p:sp>
        <p:nvSpPr>
          <p:cNvPr id="102" name="Zaoblený obdélník 101"/>
          <p:cNvSpPr/>
          <p:nvPr/>
        </p:nvSpPr>
        <p:spPr>
          <a:xfrm>
            <a:off x="482356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sp>
        <p:nvSpPr>
          <p:cNvPr id="103" name="Zaoblený obdélník 102"/>
          <p:cNvSpPr/>
          <p:nvPr/>
        </p:nvSpPr>
        <p:spPr>
          <a:xfrm>
            <a:off x="52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Wilco</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xonův</a:t>
            </a:r>
            <a:r>
              <a:rPr lang="cs-CZ" sz="700" dirty="0" smtClean="0">
                <a:solidFill>
                  <a:schemeClr val="tx1"/>
                </a:solidFill>
                <a:latin typeface="Arial Unicode MS" pitchFamily="34" charset="-128"/>
                <a:ea typeface="Arial Unicode MS" pitchFamily="34" charset="-128"/>
                <a:cs typeface="Arial Unicode MS" pitchFamily="34" charset="-128"/>
              </a:rPr>
              <a:t/>
            </a:r>
            <a:br>
              <a:rPr lang="cs-CZ" sz="700" dirty="0" smtClean="0">
                <a:solidFill>
                  <a:schemeClr val="tx1"/>
                </a:solidFill>
                <a:latin typeface="Arial Unicode MS" pitchFamily="34" charset="-128"/>
                <a:ea typeface="Arial Unicode MS" pitchFamily="34" charset="-128"/>
                <a:cs typeface="Arial Unicode MS" pitchFamily="34" charset="-128"/>
              </a:rPr>
            </a:br>
            <a:r>
              <a:rPr lang="cs-CZ" sz="700" b="0" i="0" dirty="0" smtClean="0">
                <a:solidFill>
                  <a:schemeClr val="tx1"/>
                </a:solidFill>
                <a:latin typeface="Arial Unicode MS" pitchFamily="34" charset="-128"/>
                <a:ea typeface="Arial Unicode MS" pitchFamily="34" charset="-128"/>
                <a:cs typeface="Arial Unicode MS" pitchFamily="34" charset="-128"/>
              </a:rPr>
              <a:t>test</a:t>
            </a:r>
            <a:endParaRPr lang="cs-CZ" sz="700" dirty="0"/>
          </a:p>
        </p:txBody>
      </p:sp>
      <p:sp>
        <p:nvSpPr>
          <p:cNvPr id="104" name="Zaoblený obdélník 103"/>
          <p:cNvSpPr/>
          <p:nvPr/>
        </p:nvSpPr>
        <p:spPr>
          <a:xfrm>
            <a:off x="5723712"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Spear</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manův</a:t>
            </a:r>
            <a:r>
              <a:rPr lang="cs-CZ" sz="700" b="0" i="0" dirty="0" smtClean="0">
                <a:solidFill>
                  <a:schemeClr val="tx1"/>
                </a:solidFill>
                <a:latin typeface="Arial Unicode MS" pitchFamily="34" charset="-128"/>
                <a:ea typeface="Arial Unicode MS" pitchFamily="34" charset="-128"/>
                <a:cs typeface="Arial Unicode MS" pitchFamily="34" charset="-128"/>
              </a:rPr>
              <a:t>/</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spc="-40" dirty="0" err="1" smtClean="0">
                <a:solidFill>
                  <a:schemeClr val="tx1"/>
                </a:solidFill>
                <a:latin typeface="Arial Unicode MS" pitchFamily="34" charset="-128"/>
                <a:ea typeface="Arial Unicode MS" pitchFamily="34" charset="-128"/>
                <a:cs typeface="Arial Unicode MS" pitchFamily="34" charset="-128"/>
              </a:rPr>
              <a:t>Kendallův</a:t>
            </a:r>
            <a:r>
              <a:rPr lang="cs-CZ" sz="700" b="0" i="0" dirty="0" smtClean="0">
                <a:solidFill>
                  <a:schemeClr val="tx1"/>
                </a:solidFill>
                <a:latin typeface="Arial Unicode MS" pitchFamily="34" charset="-128"/>
                <a:ea typeface="Arial Unicode MS" pitchFamily="34" charset="-128"/>
                <a:cs typeface="Arial Unicode MS" pitchFamily="34" charset="-128"/>
              </a:rPr>
              <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smtClean="0">
                <a:solidFill>
                  <a:schemeClr val="tx1"/>
                </a:solidFill>
                <a:latin typeface="Arial Unicode MS" pitchFamily="34" charset="-128"/>
                <a:ea typeface="Arial Unicode MS" pitchFamily="34" charset="-128"/>
                <a:cs typeface="Arial Unicode MS" pitchFamily="34" charset="-128"/>
              </a:rPr>
              <a:t>k. k.</a:t>
            </a:r>
            <a:endParaRPr lang="cs-CZ" sz="700" dirty="0"/>
          </a:p>
        </p:txBody>
      </p:sp>
      <p:sp>
        <p:nvSpPr>
          <p:cNvPr id="105" name="Zaoblený obdélník 104"/>
          <p:cNvSpPr/>
          <p:nvPr/>
        </p:nvSpPr>
        <p:spPr>
          <a:xfrm>
            <a:off x="61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Wilco</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xonův</a:t>
            </a:r>
            <a:r>
              <a:rPr lang="cs-CZ" sz="700" b="0" i="0" dirty="0" smtClean="0">
                <a:solidFill>
                  <a:schemeClr val="tx1"/>
                </a:solidFill>
                <a:latin typeface="Arial Unicode MS" pitchFamily="34" charset="-128"/>
                <a:ea typeface="Arial Unicode MS" pitchFamily="34" charset="-128"/>
                <a:cs typeface="Arial Unicode MS" pitchFamily="34" charset="-128"/>
              </a:rPr>
              <a:t> test</a:t>
            </a:r>
            <a:endParaRPr lang="cs-CZ" sz="700" dirty="0"/>
          </a:p>
        </p:txBody>
      </p:sp>
      <p:sp>
        <p:nvSpPr>
          <p:cNvPr id="106" name="Zaoblený obdélník 105"/>
          <p:cNvSpPr/>
          <p:nvPr/>
        </p:nvSpPr>
        <p:spPr>
          <a:xfrm>
            <a:off x="842396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sp>
        <p:nvSpPr>
          <p:cNvPr id="108" name="Zaoblený obdélník 107"/>
          <p:cNvSpPr/>
          <p:nvPr/>
        </p:nvSpPr>
        <p:spPr>
          <a:xfrm>
            <a:off x="662376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sp>
        <p:nvSpPr>
          <p:cNvPr id="109" name="Zaoblený obdélník 108"/>
          <p:cNvSpPr/>
          <p:nvPr/>
        </p:nvSpPr>
        <p:spPr>
          <a:xfrm>
            <a:off x="79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Kuskal</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Wallisův</a:t>
            </a:r>
            <a:r>
              <a:rPr lang="cs-CZ" sz="700" b="0" i="0" dirty="0" smtClean="0">
                <a:solidFill>
                  <a:schemeClr val="tx1"/>
                </a:solidFill>
                <a:latin typeface="Arial Unicode MS" pitchFamily="34" charset="-128"/>
                <a:ea typeface="Arial Unicode MS" pitchFamily="34" charset="-128"/>
                <a:cs typeface="Arial Unicode MS" pitchFamily="34" charset="-128"/>
              </a:rPr>
              <a:t> test</a:t>
            </a:r>
            <a:endParaRPr lang="cs-CZ" sz="700" dirty="0"/>
          </a:p>
        </p:txBody>
      </p:sp>
      <p:sp>
        <p:nvSpPr>
          <p:cNvPr id="110" name="Zaoblený obdélník 109"/>
          <p:cNvSpPr/>
          <p:nvPr/>
        </p:nvSpPr>
        <p:spPr>
          <a:xfrm>
            <a:off x="122316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Pearso</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nův</a:t>
            </a:r>
            <a:r>
              <a:rPr lang="cs-CZ" sz="700" b="0" i="0" dirty="0" smtClean="0">
                <a:solidFill>
                  <a:schemeClr val="tx1"/>
                </a:solidFill>
                <a:latin typeface="Arial Unicode MS" pitchFamily="34" charset="-128"/>
                <a:ea typeface="Arial Unicode MS" pitchFamily="34" charset="-128"/>
                <a:cs typeface="Arial Unicode MS" pitchFamily="34" charset="-128"/>
              </a:rPr>
              <a:t> </a:t>
            </a:r>
            <a:r>
              <a:rPr lang="cs-CZ" sz="700" b="0" i="0" dirty="0" err="1" smtClean="0">
                <a:solidFill>
                  <a:schemeClr val="tx1"/>
                </a:solidFill>
                <a:latin typeface="Arial Unicode MS" pitchFamily="34" charset="-128"/>
                <a:ea typeface="Arial Unicode MS" pitchFamily="34" charset="-128"/>
                <a:cs typeface="Arial Unicode MS" pitchFamily="34" charset="-128"/>
              </a:rPr>
              <a:t>kor</a:t>
            </a:r>
            <a:r>
              <a:rPr lang="cs-CZ" sz="700" b="0" i="0" dirty="0" smtClean="0">
                <a:solidFill>
                  <a:schemeClr val="tx1"/>
                </a:solidFill>
                <a:latin typeface="Arial Unicode MS" pitchFamily="34" charset="-128"/>
                <a:ea typeface="Arial Unicode MS" pitchFamily="34" charset="-128"/>
                <a:cs typeface="Arial Unicode MS" pitchFamily="34" charset="-128"/>
              </a:rPr>
              <a:t>. </a:t>
            </a:r>
            <a:r>
              <a:rPr lang="cs-CZ" sz="700" b="0" i="0" dirty="0" err="1" smtClean="0">
                <a:solidFill>
                  <a:schemeClr val="tx1"/>
                </a:solidFill>
                <a:latin typeface="Arial Unicode MS" pitchFamily="34" charset="-128"/>
                <a:ea typeface="Arial Unicode MS" pitchFamily="34" charset="-128"/>
                <a:cs typeface="Arial Unicode MS" pitchFamily="34" charset="-128"/>
              </a:rPr>
              <a:t>koef</a:t>
            </a:r>
            <a:r>
              <a:rPr lang="cs-CZ" sz="700" b="0" i="0" dirty="0" smtClean="0">
                <a:solidFill>
                  <a:schemeClr val="tx1"/>
                </a:solidFill>
                <a:latin typeface="Arial Unicode MS" pitchFamily="34" charset="-128"/>
                <a:ea typeface="Arial Unicode MS" pitchFamily="34" charset="-128"/>
                <a:cs typeface="Arial Unicode MS" pitchFamily="34" charset="-128"/>
              </a:rPr>
              <a:t>.</a:t>
            </a:r>
            <a:endParaRPr lang="cs-CZ" sz="700" dirty="0"/>
          </a:p>
        </p:txBody>
      </p:sp>
      <p:cxnSp>
        <p:nvCxnSpPr>
          <p:cNvPr id="113" name="Přímá spojovací šipka 112"/>
          <p:cNvCxnSpPr/>
          <p:nvPr/>
        </p:nvCxnSpPr>
        <p:spPr>
          <a:xfrm>
            <a:off x="1691680" y="3789040"/>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4" name="TextovéPole 113"/>
          <p:cNvSpPr txBox="1"/>
          <p:nvPr/>
        </p:nvSpPr>
        <p:spPr>
          <a:xfrm>
            <a:off x="1187624" y="3789040"/>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115" name="Přímá spojovací šipka 114"/>
          <p:cNvCxnSpPr/>
          <p:nvPr/>
        </p:nvCxnSpPr>
        <p:spPr>
          <a:xfrm>
            <a:off x="1403648"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6" name="TextovéPole 115"/>
          <p:cNvSpPr txBox="1"/>
          <p:nvPr/>
        </p:nvSpPr>
        <p:spPr>
          <a:xfrm>
            <a:off x="1115616"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17" name="Přímá spojovací šipka 116"/>
          <p:cNvCxnSpPr>
            <a:endCxn id="94" idx="0"/>
          </p:cNvCxnSpPr>
          <p:nvPr/>
        </p:nvCxnSpPr>
        <p:spPr>
          <a:xfrm>
            <a:off x="1691680" y="4581128"/>
            <a:ext cx="179848"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8" name="TextovéPole 117"/>
          <p:cNvSpPr txBox="1"/>
          <p:nvPr/>
        </p:nvSpPr>
        <p:spPr>
          <a:xfrm rot="10171862">
            <a:off x="1722571" y="4745777"/>
            <a:ext cx="338554" cy="72008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19" name="Přímá spojovací šipka 118"/>
          <p:cNvCxnSpPr/>
          <p:nvPr/>
        </p:nvCxnSpPr>
        <p:spPr>
          <a:xfrm>
            <a:off x="1907704" y="3789040"/>
            <a:ext cx="43204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 name="TextovéPole 119"/>
          <p:cNvSpPr txBox="1"/>
          <p:nvPr/>
        </p:nvSpPr>
        <p:spPr>
          <a:xfrm>
            <a:off x="2051720" y="3746571"/>
            <a:ext cx="432048"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123" name="Přímá spojovací šipka 122"/>
          <p:cNvCxnSpPr/>
          <p:nvPr/>
        </p:nvCxnSpPr>
        <p:spPr>
          <a:xfrm>
            <a:off x="2322000"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24" name="TextovéPole 123"/>
          <p:cNvSpPr txBox="1"/>
          <p:nvPr/>
        </p:nvSpPr>
        <p:spPr>
          <a:xfrm>
            <a:off x="2051720"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25" name="Přímá spojovací šipka 124"/>
          <p:cNvCxnSpPr/>
          <p:nvPr/>
        </p:nvCxnSpPr>
        <p:spPr>
          <a:xfrm>
            <a:off x="2699792" y="5373216"/>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6" name="TextovéPole 125"/>
          <p:cNvSpPr txBox="1"/>
          <p:nvPr/>
        </p:nvSpPr>
        <p:spPr>
          <a:xfrm>
            <a:off x="2267744" y="5373216"/>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127" name="Přímá spojovací šipka 126"/>
          <p:cNvCxnSpPr>
            <a:endCxn id="97" idx="0"/>
          </p:cNvCxnSpPr>
          <p:nvPr/>
        </p:nvCxnSpPr>
        <p:spPr>
          <a:xfrm>
            <a:off x="3023368" y="5373216"/>
            <a:ext cx="19800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8" name="TextovéPole 127"/>
          <p:cNvSpPr txBox="1"/>
          <p:nvPr/>
        </p:nvSpPr>
        <p:spPr>
          <a:xfrm>
            <a:off x="3123905" y="5373216"/>
            <a:ext cx="367975"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131" name="Přímá spojovací šipka 130"/>
          <p:cNvCxnSpPr/>
          <p:nvPr/>
        </p:nvCxnSpPr>
        <p:spPr>
          <a:xfrm>
            <a:off x="2483768" y="4581128"/>
            <a:ext cx="144016"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4" name="TextovéPole 133"/>
          <p:cNvSpPr txBox="1"/>
          <p:nvPr/>
        </p:nvSpPr>
        <p:spPr>
          <a:xfrm rot="5400000">
            <a:off x="2645933" y="4455261"/>
            <a:ext cx="492443" cy="47937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35" name="Zaoblený obdélník 134"/>
          <p:cNvSpPr/>
          <p:nvPr/>
        </p:nvSpPr>
        <p:spPr>
          <a:xfrm>
            <a:off x="3347865" y="3284984"/>
            <a:ext cx="864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Jsou data párová?</a:t>
            </a:r>
            <a:endParaRPr lang="cs-CZ" sz="1000" dirty="0"/>
          </a:p>
        </p:txBody>
      </p:sp>
      <p:cxnSp>
        <p:nvCxnSpPr>
          <p:cNvPr id="139" name="Přímá spojovací šipka 138"/>
          <p:cNvCxnSpPr/>
          <p:nvPr/>
        </p:nvCxnSpPr>
        <p:spPr>
          <a:xfrm>
            <a:off x="3707904" y="3789040"/>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0" name="TextovéPole 139"/>
          <p:cNvSpPr txBox="1"/>
          <p:nvPr/>
        </p:nvSpPr>
        <p:spPr>
          <a:xfrm>
            <a:off x="3203848" y="3789040"/>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141" name="Přímá spojovací šipka 140"/>
          <p:cNvCxnSpPr/>
          <p:nvPr/>
        </p:nvCxnSpPr>
        <p:spPr>
          <a:xfrm>
            <a:off x="3995936" y="3789040"/>
            <a:ext cx="43204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2" name="TextovéPole 141"/>
          <p:cNvSpPr txBox="1"/>
          <p:nvPr/>
        </p:nvSpPr>
        <p:spPr>
          <a:xfrm>
            <a:off x="4139952" y="3758843"/>
            <a:ext cx="462543"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sp>
        <p:nvSpPr>
          <p:cNvPr id="143" name="Zaoblený obdélník 142"/>
          <p:cNvSpPr/>
          <p:nvPr/>
        </p:nvSpPr>
        <p:spPr>
          <a:xfrm>
            <a:off x="4014000" y="4869160"/>
            <a:ext cx="648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0" i="0" dirty="0" smtClean="0">
                <a:solidFill>
                  <a:schemeClr val="tx1"/>
                </a:solidFill>
                <a:latin typeface="Arial Unicode MS" pitchFamily="34" charset="-128"/>
                <a:ea typeface="Arial Unicode MS" pitchFamily="34" charset="-128"/>
                <a:cs typeface="Arial Unicode MS" pitchFamily="34" charset="-128"/>
              </a:rPr>
              <a:t>Mají </a:t>
            </a:r>
            <a:r>
              <a:rPr lang="cs-CZ" sz="800" b="0" i="0" dirty="0" err="1" smtClean="0">
                <a:solidFill>
                  <a:schemeClr val="tx1"/>
                </a:solidFill>
                <a:latin typeface="Arial Unicode MS" pitchFamily="34" charset="-128"/>
                <a:ea typeface="Arial Unicode MS" pitchFamily="34" charset="-128"/>
                <a:cs typeface="Arial Unicode MS" pitchFamily="34" charset="-128"/>
              </a:rPr>
              <a:t>sku</a:t>
            </a:r>
            <a:r>
              <a:rPr lang="cs-CZ" sz="800" b="0" i="0" dirty="0" smtClean="0">
                <a:solidFill>
                  <a:schemeClr val="tx1"/>
                </a:solidFill>
                <a:latin typeface="Arial Unicode MS" pitchFamily="34" charset="-128"/>
                <a:ea typeface="Arial Unicode MS" pitchFamily="34" charset="-128"/>
                <a:cs typeface="Arial Unicode MS" pitchFamily="34" charset="-128"/>
              </a:rPr>
              <a:t>- </a:t>
            </a:r>
            <a:r>
              <a:rPr lang="cs-CZ" sz="800" b="0" i="0" spc="-50" dirty="0" smtClean="0">
                <a:solidFill>
                  <a:schemeClr val="tx1"/>
                </a:solidFill>
                <a:latin typeface="Arial Unicode MS" pitchFamily="34" charset="-128"/>
                <a:ea typeface="Arial Unicode MS" pitchFamily="34" charset="-128"/>
                <a:cs typeface="Arial Unicode MS" pitchFamily="34" charset="-128"/>
              </a:rPr>
              <a:t>piny stejný </a:t>
            </a:r>
            <a:r>
              <a:rPr lang="cs-CZ" sz="800" b="0" i="0" dirty="0" smtClean="0">
                <a:solidFill>
                  <a:schemeClr val="tx1"/>
                </a:solidFill>
                <a:latin typeface="Arial Unicode MS" pitchFamily="34" charset="-128"/>
                <a:ea typeface="Arial Unicode MS" pitchFamily="34" charset="-128"/>
                <a:cs typeface="Arial Unicode MS" pitchFamily="34" charset="-128"/>
              </a:rPr>
              <a:t>rozptyl?</a:t>
            </a:r>
            <a:endParaRPr lang="cs-CZ" sz="800" dirty="0"/>
          </a:p>
        </p:txBody>
      </p:sp>
      <p:cxnSp>
        <p:nvCxnSpPr>
          <p:cNvPr id="144" name="Přímá spojovací šipka 143"/>
          <p:cNvCxnSpPr/>
          <p:nvPr/>
        </p:nvCxnSpPr>
        <p:spPr>
          <a:xfrm flipH="1">
            <a:off x="3672000" y="4581128"/>
            <a:ext cx="17992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46" name="Přímá spojovací šipka 145"/>
          <p:cNvCxnSpPr/>
          <p:nvPr/>
        </p:nvCxnSpPr>
        <p:spPr>
          <a:xfrm flipH="1">
            <a:off x="4139951" y="5373216"/>
            <a:ext cx="72008"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7" name="TextovéPole 146"/>
          <p:cNvSpPr txBox="1"/>
          <p:nvPr/>
        </p:nvSpPr>
        <p:spPr>
          <a:xfrm>
            <a:off x="3707904" y="5373216"/>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148" name="Přímá spojovací šipka 147"/>
          <p:cNvCxnSpPr/>
          <p:nvPr/>
        </p:nvCxnSpPr>
        <p:spPr>
          <a:xfrm>
            <a:off x="4437601" y="5373216"/>
            <a:ext cx="125991"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 name="TextovéPole 148"/>
          <p:cNvSpPr txBox="1"/>
          <p:nvPr/>
        </p:nvSpPr>
        <p:spPr>
          <a:xfrm>
            <a:off x="4492057" y="5373216"/>
            <a:ext cx="367975"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150" name="Přímá spojovací šipka 149"/>
          <p:cNvCxnSpPr/>
          <p:nvPr/>
        </p:nvCxnSpPr>
        <p:spPr>
          <a:xfrm>
            <a:off x="3942000" y="4581128"/>
            <a:ext cx="144016"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1" name="TextovéPole 150"/>
          <p:cNvSpPr txBox="1"/>
          <p:nvPr/>
        </p:nvSpPr>
        <p:spPr>
          <a:xfrm rot="5400000">
            <a:off x="4086093" y="4464000"/>
            <a:ext cx="492443" cy="479370"/>
          </a:xfrm>
          <a:prstGeom prst="rect">
            <a:avLst/>
          </a:prstGeom>
          <a:noFill/>
        </p:spPr>
        <p:txBody>
          <a:bodyPr vert="vert270" wrap="square" rtlCol="0">
            <a:spAutoFit/>
          </a:bodyPr>
          <a:lstStyle/>
          <a:p>
            <a:pPr algn="ctr"/>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52" name="Zaoblený obdélník 151"/>
          <p:cNvSpPr/>
          <p:nvPr/>
        </p:nvSpPr>
        <p:spPr>
          <a:xfrm>
            <a:off x="4355976" y="4077072"/>
            <a:ext cx="684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cxnSp>
        <p:nvCxnSpPr>
          <p:cNvPr id="153" name="Přímá spojovací šipka 152"/>
          <p:cNvCxnSpPr>
            <a:endCxn id="102" idx="0"/>
          </p:cNvCxnSpPr>
          <p:nvPr/>
        </p:nvCxnSpPr>
        <p:spPr>
          <a:xfrm>
            <a:off x="4860032" y="4581128"/>
            <a:ext cx="161536"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4" name="TextovéPole 153"/>
          <p:cNvSpPr txBox="1"/>
          <p:nvPr/>
        </p:nvSpPr>
        <p:spPr>
          <a:xfrm rot="21050346">
            <a:off x="4693804" y="4845883"/>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56" name="Přímá spojovací šipka 155"/>
          <p:cNvCxnSpPr/>
          <p:nvPr/>
        </p:nvCxnSpPr>
        <p:spPr>
          <a:xfrm flipH="1">
            <a:off x="4572016" y="4581128"/>
            <a:ext cx="144000" cy="2880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9" name="Zaoblený obdélník 158"/>
          <p:cNvSpPr/>
          <p:nvPr/>
        </p:nvSpPr>
        <p:spPr>
          <a:xfrm>
            <a:off x="5076056" y="4077072"/>
            <a:ext cx="683992"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cxnSp>
        <p:nvCxnSpPr>
          <p:cNvPr id="160" name="Přímá spojovací šipka 159"/>
          <p:cNvCxnSpPr>
            <a:endCxn id="102" idx="0"/>
          </p:cNvCxnSpPr>
          <p:nvPr/>
        </p:nvCxnSpPr>
        <p:spPr>
          <a:xfrm flipH="1">
            <a:off x="5021568" y="4581128"/>
            <a:ext cx="270512"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3" name="Zaoblený obdélník 162"/>
          <p:cNvSpPr/>
          <p:nvPr/>
        </p:nvSpPr>
        <p:spPr>
          <a:xfrm>
            <a:off x="5076056" y="2492896"/>
            <a:ext cx="1008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Kolik je skupin?</a:t>
            </a:r>
            <a:endParaRPr lang="cs-CZ" sz="1000" dirty="0"/>
          </a:p>
        </p:txBody>
      </p:sp>
      <p:cxnSp>
        <p:nvCxnSpPr>
          <p:cNvPr id="164" name="Přímá spojovací šipka 163"/>
          <p:cNvCxnSpPr/>
          <p:nvPr/>
        </p:nvCxnSpPr>
        <p:spPr>
          <a:xfrm>
            <a:off x="3275856" y="1988840"/>
            <a:ext cx="1944216" cy="50405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6" name="TextovéPole 165"/>
          <p:cNvSpPr txBox="1"/>
          <p:nvPr/>
        </p:nvSpPr>
        <p:spPr>
          <a:xfrm rot="1012466">
            <a:off x="4166387" y="2045253"/>
            <a:ext cx="432048"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167" name="Přímá spojovací šipka 166"/>
          <p:cNvCxnSpPr/>
          <p:nvPr/>
        </p:nvCxnSpPr>
        <p:spPr>
          <a:xfrm>
            <a:off x="5508104" y="2996952"/>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8" name="TextovéPole 167"/>
          <p:cNvSpPr txBox="1"/>
          <p:nvPr/>
        </p:nvSpPr>
        <p:spPr>
          <a:xfrm rot="16200000">
            <a:off x="5276981" y="3053861"/>
            <a:ext cx="216024"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1</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69" name="TextovéPole 168"/>
          <p:cNvSpPr txBox="1"/>
          <p:nvPr/>
        </p:nvSpPr>
        <p:spPr>
          <a:xfrm rot="11682863">
            <a:off x="5101941" y="4835609"/>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70" name="Přímá spojovací šipka 169"/>
          <p:cNvCxnSpPr/>
          <p:nvPr/>
        </p:nvCxnSpPr>
        <p:spPr>
          <a:xfrm>
            <a:off x="5472000"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1" name="TextovéPole 170"/>
          <p:cNvSpPr txBox="1"/>
          <p:nvPr/>
        </p:nvSpPr>
        <p:spPr>
          <a:xfrm rot="10800000">
            <a:off x="5385574" y="4797151"/>
            <a:ext cx="338554" cy="72008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72" name="Zaoblený obdélník 171"/>
          <p:cNvSpPr/>
          <p:nvPr/>
        </p:nvSpPr>
        <p:spPr>
          <a:xfrm>
            <a:off x="5868144" y="4077072"/>
            <a:ext cx="683992"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cxnSp>
        <p:nvCxnSpPr>
          <p:cNvPr id="173" name="Přímá spojovací šipka 172"/>
          <p:cNvCxnSpPr>
            <a:endCxn id="104" idx="0"/>
          </p:cNvCxnSpPr>
          <p:nvPr/>
        </p:nvCxnSpPr>
        <p:spPr>
          <a:xfrm flipH="1">
            <a:off x="5921712" y="4581128"/>
            <a:ext cx="90448"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4" name="TextovéPole 173"/>
          <p:cNvSpPr txBox="1"/>
          <p:nvPr/>
        </p:nvSpPr>
        <p:spPr>
          <a:xfrm rot="299125">
            <a:off x="5707939" y="4776244"/>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77" name="Přímá spojovací šipka 176"/>
          <p:cNvCxnSpPr>
            <a:endCxn id="105" idx="0"/>
          </p:cNvCxnSpPr>
          <p:nvPr/>
        </p:nvCxnSpPr>
        <p:spPr>
          <a:xfrm flipH="1">
            <a:off x="6371528" y="4581128"/>
            <a:ext cx="672"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9" name="TextovéPole 178"/>
          <p:cNvSpPr txBox="1"/>
          <p:nvPr/>
        </p:nvSpPr>
        <p:spPr>
          <a:xfrm rot="10800000">
            <a:off x="6300192" y="4797151"/>
            <a:ext cx="338554" cy="72008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80" name="Zaoblený obdélník 179"/>
          <p:cNvSpPr/>
          <p:nvPr/>
        </p:nvSpPr>
        <p:spPr>
          <a:xfrm>
            <a:off x="5940248" y="3284984"/>
            <a:ext cx="864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Jsou data párová?</a:t>
            </a:r>
            <a:endParaRPr lang="cs-CZ" sz="1000" dirty="0"/>
          </a:p>
        </p:txBody>
      </p:sp>
      <p:sp>
        <p:nvSpPr>
          <p:cNvPr id="181" name="TextovéPole 180"/>
          <p:cNvSpPr txBox="1"/>
          <p:nvPr/>
        </p:nvSpPr>
        <p:spPr>
          <a:xfrm rot="2301422">
            <a:off x="5921229" y="2965399"/>
            <a:ext cx="216024"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2</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182" name="Přímá spojovací šipka 181"/>
          <p:cNvCxnSpPr/>
          <p:nvPr/>
        </p:nvCxnSpPr>
        <p:spPr>
          <a:xfrm>
            <a:off x="6300192" y="3789040"/>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83" name="TextovéPole 182"/>
          <p:cNvSpPr txBox="1"/>
          <p:nvPr/>
        </p:nvSpPr>
        <p:spPr>
          <a:xfrm>
            <a:off x="5796136" y="3789040"/>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184" name="Přímá spojovací šipka 183"/>
          <p:cNvCxnSpPr>
            <a:endCxn id="211" idx="0"/>
          </p:cNvCxnSpPr>
          <p:nvPr/>
        </p:nvCxnSpPr>
        <p:spPr>
          <a:xfrm>
            <a:off x="6588224" y="3789040"/>
            <a:ext cx="360040"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5" name="TextovéPole 184"/>
          <p:cNvSpPr txBox="1"/>
          <p:nvPr/>
        </p:nvSpPr>
        <p:spPr>
          <a:xfrm>
            <a:off x="6868321" y="3789040"/>
            <a:ext cx="367975"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186" name="Přímá spojovací šipka 185"/>
          <p:cNvCxnSpPr/>
          <p:nvPr/>
        </p:nvCxnSpPr>
        <p:spPr>
          <a:xfrm>
            <a:off x="5724128" y="2996952"/>
            <a:ext cx="432048"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7" name="Zaoblený obdélník 186"/>
          <p:cNvSpPr/>
          <p:nvPr/>
        </p:nvSpPr>
        <p:spPr>
          <a:xfrm>
            <a:off x="7380312" y="3284984"/>
            <a:ext cx="864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Jsou data párová?</a:t>
            </a:r>
            <a:endParaRPr lang="cs-CZ" sz="1000" dirty="0"/>
          </a:p>
        </p:txBody>
      </p:sp>
      <p:cxnSp>
        <p:nvCxnSpPr>
          <p:cNvPr id="188" name="Přímá spojovací šipka 187"/>
          <p:cNvCxnSpPr/>
          <p:nvPr/>
        </p:nvCxnSpPr>
        <p:spPr>
          <a:xfrm>
            <a:off x="6012160" y="2996952"/>
            <a:ext cx="1440160" cy="28803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90" name="TextovéPole 189"/>
          <p:cNvSpPr txBox="1"/>
          <p:nvPr/>
        </p:nvSpPr>
        <p:spPr>
          <a:xfrm rot="639236">
            <a:off x="6483907" y="2924225"/>
            <a:ext cx="443976" cy="246221"/>
          </a:xfrm>
          <a:prstGeom prst="rect">
            <a:avLst/>
          </a:prstGeom>
          <a:noFill/>
        </p:spPr>
        <p:txBody>
          <a:bodyPr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více</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93" name="Zaoblený obdélník 192"/>
          <p:cNvSpPr/>
          <p:nvPr/>
        </p:nvSpPr>
        <p:spPr>
          <a:xfrm>
            <a:off x="7523912"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smtClean="0">
                <a:solidFill>
                  <a:schemeClr val="tx1"/>
                </a:solidFill>
                <a:latin typeface="Arial Unicode MS" pitchFamily="34" charset="-128"/>
                <a:ea typeface="Arial Unicode MS" pitchFamily="34" charset="-128"/>
                <a:cs typeface="Arial Unicode MS" pitchFamily="34" charset="-128"/>
              </a:rPr>
              <a:t>Nelze spočítat</a:t>
            </a:r>
            <a:endParaRPr lang="cs-CZ" sz="700" dirty="0"/>
          </a:p>
        </p:txBody>
      </p:sp>
      <p:sp>
        <p:nvSpPr>
          <p:cNvPr id="194" name="Zaoblený obdélník 193"/>
          <p:cNvSpPr/>
          <p:nvPr/>
        </p:nvSpPr>
        <p:spPr>
          <a:xfrm>
            <a:off x="7073528" y="5661248"/>
            <a:ext cx="39600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cs-CZ" sz="700" b="0" i="0" dirty="0" err="1" smtClean="0">
                <a:solidFill>
                  <a:schemeClr val="tx1"/>
                </a:solidFill>
                <a:latin typeface="Arial Unicode MS" pitchFamily="34" charset="-128"/>
                <a:ea typeface="Arial Unicode MS" pitchFamily="34" charset="-128"/>
                <a:cs typeface="Arial Unicode MS" pitchFamily="34" charset="-128"/>
              </a:rPr>
              <a:t>Mann</a:t>
            </a:r>
            <a:r>
              <a:rPr lang="cs-CZ" sz="700" b="0" i="0" dirty="0" smtClean="0">
                <a:solidFill>
                  <a:schemeClr val="tx1"/>
                </a:solidFill>
                <a:latin typeface="Arial Unicode MS" pitchFamily="34" charset="-128"/>
                <a:ea typeface="Arial Unicode MS" pitchFamily="34" charset="-128"/>
                <a:cs typeface="Arial Unicode MS" pitchFamily="34" charset="-128"/>
              </a:rPr>
              <a:t>-</a:t>
            </a:r>
            <a:r>
              <a:rPr lang="cs-CZ" sz="700" b="0" i="0" dirty="0" err="1" smtClean="0">
                <a:solidFill>
                  <a:schemeClr val="tx1"/>
                </a:solidFill>
                <a:latin typeface="Arial Unicode MS" pitchFamily="34" charset="-128"/>
                <a:ea typeface="Arial Unicode MS" pitchFamily="34" charset="-128"/>
                <a:cs typeface="Arial Unicode MS" pitchFamily="34" charset="-128"/>
              </a:rPr>
              <a:t>Whitney</a:t>
            </a:r>
            <a:r>
              <a:rPr lang="cs-CZ" sz="700" b="0" i="0" dirty="0" smtClean="0">
                <a:solidFill>
                  <a:schemeClr val="tx1"/>
                </a:solidFill>
                <a:latin typeface="Arial Unicode MS" pitchFamily="34" charset="-128"/>
                <a:ea typeface="Arial Unicode MS" pitchFamily="34" charset="-128"/>
                <a:cs typeface="Arial Unicode MS" pitchFamily="34" charset="-128"/>
              </a:rPr>
              <a:t/>
            </a:r>
            <a:br>
              <a:rPr lang="cs-CZ" sz="700" b="0" i="0" dirty="0" smtClean="0">
                <a:solidFill>
                  <a:schemeClr val="tx1"/>
                </a:solidFill>
                <a:latin typeface="Arial Unicode MS" pitchFamily="34" charset="-128"/>
                <a:ea typeface="Arial Unicode MS" pitchFamily="34" charset="-128"/>
                <a:cs typeface="Arial Unicode MS" pitchFamily="34" charset="-128"/>
              </a:rPr>
            </a:br>
            <a:r>
              <a:rPr lang="cs-CZ" sz="700" b="0" i="0" dirty="0" smtClean="0">
                <a:solidFill>
                  <a:schemeClr val="tx1"/>
                </a:solidFill>
                <a:latin typeface="Arial Unicode MS" pitchFamily="34" charset="-128"/>
                <a:ea typeface="Arial Unicode MS" pitchFamily="34" charset="-128"/>
                <a:cs typeface="Arial Unicode MS" pitchFamily="34" charset="-128"/>
              </a:rPr>
              <a:t>U-test</a:t>
            </a:r>
            <a:endParaRPr lang="cs-CZ" sz="700" dirty="0"/>
          </a:p>
        </p:txBody>
      </p:sp>
      <p:sp>
        <p:nvSpPr>
          <p:cNvPr id="211" name="Zaoblený obdélník 210"/>
          <p:cNvSpPr/>
          <p:nvPr/>
        </p:nvSpPr>
        <p:spPr>
          <a:xfrm>
            <a:off x="6588224" y="4077072"/>
            <a:ext cx="72008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cxnSp>
        <p:nvCxnSpPr>
          <p:cNvPr id="212" name="Přímá spojovací šipka 211"/>
          <p:cNvCxnSpPr/>
          <p:nvPr/>
        </p:nvCxnSpPr>
        <p:spPr>
          <a:xfrm>
            <a:off x="6804248"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3" name="TextovéPole 212"/>
          <p:cNvSpPr txBox="1"/>
          <p:nvPr/>
        </p:nvSpPr>
        <p:spPr>
          <a:xfrm>
            <a:off x="6537702" y="4776244"/>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214" name="Přímá spojovací šipka 213"/>
          <p:cNvCxnSpPr>
            <a:endCxn id="194" idx="0"/>
          </p:cNvCxnSpPr>
          <p:nvPr/>
        </p:nvCxnSpPr>
        <p:spPr>
          <a:xfrm>
            <a:off x="7182312" y="4581128"/>
            <a:ext cx="89216"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15" name="TextovéPole 214"/>
          <p:cNvSpPr txBox="1"/>
          <p:nvPr/>
        </p:nvSpPr>
        <p:spPr>
          <a:xfrm rot="10561092">
            <a:off x="7161181" y="4753179"/>
            <a:ext cx="338554" cy="720080"/>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216" name="Zaoblený obdélník 215"/>
          <p:cNvSpPr/>
          <p:nvPr/>
        </p:nvSpPr>
        <p:spPr>
          <a:xfrm>
            <a:off x="7380312" y="4077072"/>
            <a:ext cx="72008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sp>
        <p:nvSpPr>
          <p:cNvPr id="217" name="Zaoblený obdélník 216"/>
          <p:cNvSpPr/>
          <p:nvPr/>
        </p:nvSpPr>
        <p:spPr>
          <a:xfrm>
            <a:off x="8172400" y="4077072"/>
            <a:ext cx="720080"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cxnSp>
        <p:nvCxnSpPr>
          <p:cNvPr id="219" name="Přímá spojovací šipka 218"/>
          <p:cNvCxnSpPr/>
          <p:nvPr/>
        </p:nvCxnSpPr>
        <p:spPr>
          <a:xfrm>
            <a:off x="7740351" y="3789041"/>
            <a:ext cx="0" cy="288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0" name="TextovéPole 219"/>
          <p:cNvSpPr txBox="1"/>
          <p:nvPr/>
        </p:nvSpPr>
        <p:spPr>
          <a:xfrm>
            <a:off x="7236295" y="3789041"/>
            <a:ext cx="504056" cy="246221"/>
          </a:xfrm>
          <a:prstGeom prst="rect">
            <a:avLst/>
          </a:prstGeom>
          <a:noFill/>
        </p:spPr>
        <p:txBody>
          <a:bodyPr wrap="square" rtlCol="0">
            <a:spAutoFit/>
          </a:bodyPr>
          <a:lstStyle/>
          <a:p>
            <a:r>
              <a:rPr lang="cs-CZ" sz="1000" i="0" dirty="0" smtClean="0">
                <a:solidFill>
                  <a:srgbClr val="00B050"/>
                </a:solidFill>
                <a:latin typeface="Arial Unicode MS" pitchFamily="34" charset="-128"/>
                <a:ea typeface="Arial Unicode MS" pitchFamily="34" charset="-128"/>
                <a:cs typeface="Arial Unicode MS" pitchFamily="34" charset="-128"/>
              </a:rPr>
              <a:t>ANO</a:t>
            </a:r>
            <a:endParaRPr lang="cs-CZ" sz="1000" i="0" dirty="0">
              <a:solidFill>
                <a:srgbClr val="00B050"/>
              </a:solidFill>
              <a:latin typeface="Arial Unicode MS" pitchFamily="34" charset="-128"/>
              <a:ea typeface="Arial Unicode MS" pitchFamily="34" charset="-128"/>
              <a:cs typeface="Arial Unicode MS" pitchFamily="34" charset="-128"/>
            </a:endParaRPr>
          </a:p>
        </p:txBody>
      </p:sp>
      <p:cxnSp>
        <p:nvCxnSpPr>
          <p:cNvPr id="221" name="Přímá spojovací šipka 220"/>
          <p:cNvCxnSpPr/>
          <p:nvPr/>
        </p:nvCxnSpPr>
        <p:spPr>
          <a:xfrm>
            <a:off x="8028383" y="3789041"/>
            <a:ext cx="43204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2" name="TextovéPole 221"/>
          <p:cNvSpPr txBox="1"/>
          <p:nvPr/>
        </p:nvSpPr>
        <p:spPr>
          <a:xfrm>
            <a:off x="8316416" y="3758843"/>
            <a:ext cx="432048" cy="246221"/>
          </a:xfrm>
          <a:prstGeom prst="rect">
            <a:avLst/>
          </a:prstGeom>
          <a:noFill/>
        </p:spPr>
        <p:txBody>
          <a:bodyPr wrap="square" rtlCol="0">
            <a:spAutoFit/>
          </a:bodyPr>
          <a:lstStyle/>
          <a:p>
            <a:pPr algn="ctr"/>
            <a:r>
              <a:rPr lang="cs-CZ" sz="1000" i="0" dirty="0" smtClean="0">
                <a:solidFill>
                  <a:srgbClr val="FF0000"/>
                </a:solidFill>
                <a:latin typeface="Arial Unicode MS" pitchFamily="34" charset="-128"/>
                <a:ea typeface="Arial Unicode MS" pitchFamily="34" charset="-128"/>
                <a:cs typeface="Arial Unicode MS" pitchFamily="34" charset="-128"/>
              </a:rPr>
              <a:t>NE</a:t>
            </a:r>
            <a:endParaRPr lang="cs-CZ" sz="1000" i="0" dirty="0">
              <a:solidFill>
                <a:srgbClr val="FF0000"/>
              </a:solidFill>
              <a:latin typeface="Arial Unicode MS" pitchFamily="34" charset="-128"/>
              <a:ea typeface="Arial Unicode MS" pitchFamily="34" charset="-128"/>
              <a:cs typeface="Arial Unicode MS" pitchFamily="34" charset="-128"/>
            </a:endParaRPr>
          </a:p>
        </p:txBody>
      </p:sp>
      <p:cxnSp>
        <p:nvCxnSpPr>
          <p:cNvPr id="224" name="Přímá spojovací šipka 223"/>
          <p:cNvCxnSpPr/>
          <p:nvPr/>
        </p:nvCxnSpPr>
        <p:spPr>
          <a:xfrm flipH="1">
            <a:off x="8172400" y="4581128"/>
            <a:ext cx="306056"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5" name="Přímá spojovací šipka 224"/>
          <p:cNvCxnSpPr/>
          <p:nvPr/>
        </p:nvCxnSpPr>
        <p:spPr>
          <a:xfrm>
            <a:off x="7866400" y="4581128"/>
            <a:ext cx="30600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7" name="Přímá spojovací šipka 226"/>
          <p:cNvCxnSpPr/>
          <p:nvPr/>
        </p:nvCxnSpPr>
        <p:spPr>
          <a:xfrm>
            <a:off x="8604448"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8" name="TextovéPole 227"/>
          <p:cNvSpPr txBox="1"/>
          <p:nvPr/>
        </p:nvSpPr>
        <p:spPr>
          <a:xfrm rot="10800000">
            <a:off x="8532440"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229" name="Přímá spojovací šipka 228"/>
          <p:cNvCxnSpPr/>
          <p:nvPr/>
        </p:nvCxnSpPr>
        <p:spPr>
          <a:xfrm>
            <a:off x="7740352" y="4581128"/>
            <a:ext cx="0" cy="108012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30" name="TextovéPole 229"/>
          <p:cNvSpPr txBox="1"/>
          <p:nvPr/>
        </p:nvSpPr>
        <p:spPr>
          <a:xfrm>
            <a:off x="7452320"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244" name="TextovéPole 243"/>
          <p:cNvSpPr txBox="1"/>
          <p:nvPr/>
        </p:nvSpPr>
        <p:spPr>
          <a:xfrm rot="5400000">
            <a:off x="7949840" y="4527269"/>
            <a:ext cx="492443" cy="479370"/>
          </a:xfrm>
          <a:prstGeom prst="rect">
            <a:avLst/>
          </a:prstGeom>
          <a:noFill/>
        </p:spPr>
        <p:txBody>
          <a:bodyPr vert="vert270" wrap="square" rtlCol="0">
            <a:spAutoFit/>
          </a:bodyPr>
          <a:lstStyle/>
          <a:p>
            <a:pPr algn="ctr"/>
            <a:r>
              <a:rPr lang="cs-CZ" sz="1000" i="0" dirty="0" smtClean="0">
                <a:solidFill>
                  <a:srgbClr val="0070C0"/>
                </a:solidFill>
                <a:latin typeface="Arial Unicode MS" pitchFamily="34" charset="-128"/>
                <a:ea typeface="Arial Unicode MS" pitchFamily="34" charset="-128"/>
                <a:cs typeface="Arial Unicode MS" pitchFamily="34" charset="-128"/>
              </a:rPr>
              <a:t>test shody</a:t>
            </a:r>
            <a:endParaRPr lang="cs-CZ" sz="1000" i="0" dirty="0">
              <a:solidFill>
                <a:srgbClr val="0070C0"/>
              </a:solidFill>
              <a:latin typeface="Arial Unicode MS" pitchFamily="34" charset="-128"/>
              <a:ea typeface="Arial Unicode MS" pitchFamily="34" charset="-128"/>
              <a:cs typeface="Arial Unicode MS" pitchFamily="34" charset="-128"/>
            </a:endParaRPr>
          </a:p>
        </p:txBody>
      </p:sp>
      <p:cxnSp>
        <p:nvCxnSpPr>
          <p:cNvPr id="246" name="Přímá spojovací šipka 245"/>
          <p:cNvCxnSpPr/>
          <p:nvPr/>
        </p:nvCxnSpPr>
        <p:spPr>
          <a:xfrm>
            <a:off x="539552" y="1124744"/>
            <a:ext cx="216024" cy="576064"/>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57" name="TextovéPole 156"/>
          <p:cNvSpPr txBox="1"/>
          <p:nvPr/>
        </p:nvSpPr>
        <p:spPr>
          <a:xfrm>
            <a:off x="2627784" y="2494637"/>
            <a:ext cx="1656184" cy="646331"/>
          </a:xfrm>
          <a:prstGeom prst="rect">
            <a:avLst/>
          </a:prstGeom>
          <a:noFill/>
        </p:spPr>
        <p:txBody>
          <a:bodyPr wrap="square" rtlCol="0">
            <a:spAutoFit/>
          </a:bodyPr>
          <a:lstStyle/>
          <a:p>
            <a:r>
              <a:rPr lang="cs-CZ" dirty="0" smtClean="0">
                <a:solidFill>
                  <a:schemeClr val="bg1">
                    <a:lumMod val="95000"/>
                  </a:schemeClr>
                </a:solidFill>
              </a:rPr>
              <a:t>Parametrické testy</a:t>
            </a:r>
            <a:endParaRPr lang="cs-CZ" dirty="0">
              <a:solidFill>
                <a:schemeClr val="bg1">
                  <a:lumMod val="95000"/>
                </a:schemeClr>
              </a:solidFill>
            </a:endParaRPr>
          </a:p>
        </p:txBody>
      </p:sp>
      <p:sp>
        <p:nvSpPr>
          <p:cNvPr id="161" name="Zaoblený obdélníkový popisek 160"/>
          <p:cNvSpPr/>
          <p:nvPr/>
        </p:nvSpPr>
        <p:spPr>
          <a:xfrm>
            <a:off x="1547664" y="2348880"/>
            <a:ext cx="1080120" cy="432048"/>
          </a:xfrm>
          <a:prstGeom prst="wedgeRoundRectCallout">
            <a:avLst>
              <a:gd name="adj1" fmla="val -69602"/>
              <a:gd name="adj2" fmla="val -107671"/>
              <a:gd name="adj3" fmla="val 16667"/>
            </a:avLst>
          </a:prstGeom>
          <a:solidFill>
            <a:srgbClr val="F78E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s-CZ" sz="800" i="0" dirty="0" err="1" smtClean="0">
                <a:solidFill>
                  <a:schemeClr val="bg1"/>
                </a:solidFill>
              </a:rPr>
              <a:t>Kolomogorovův</a:t>
            </a:r>
            <a:r>
              <a:rPr lang="cs-CZ" sz="800" i="0" dirty="0" smtClean="0">
                <a:solidFill>
                  <a:schemeClr val="bg1"/>
                </a:solidFill>
              </a:rPr>
              <a:t>-</a:t>
            </a:r>
            <a:r>
              <a:rPr lang="cs-CZ" sz="800" i="0" dirty="0" err="1" smtClean="0">
                <a:solidFill>
                  <a:schemeClr val="bg1"/>
                </a:solidFill>
              </a:rPr>
              <a:t>Smirnovův</a:t>
            </a:r>
            <a:r>
              <a:rPr lang="cs-CZ" sz="800" i="0" dirty="0" smtClean="0">
                <a:solidFill>
                  <a:schemeClr val="bg1"/>
                </a:solidFill>
              </a:rPr>
              <a:t> test</a:t>
            </a:r>
          </a:p>
          <a:p>
            <a:pPr algn="ctr"/>
            <a:r>
              <a:rPr lang="cs-CZ" sz="800" i="0" dirty="0" err="1" smtClean="0">
                <a:solidFill>
                  <a:schemeClr val="bg1"/>
                </a:solidFill>
              </a:rPr>
              <a:t>Shapiro</a:t>
            </a:r>
            <a:r>
              <a:rPr lang="cs-CZ" sz="800" i="0" dirty="0" smtClean="0">
                <a:solidFill>
                  <a:schemeClr val="bg1"/>
                </a:solidFill>
              </a:rPr>
              <a:t>-</a:t>
            </a:r>
            <a:r>
              <a:rPr lang="cs-CZ" sz="800" i="0" dirty="0" err="1" smtClean="0">
                <a:solidFill>
                  <a:schemeClr val="bg1"/>
                </a:solidFill>
              </a:rPr>
              <a:t>Wilkův</a:t>
            </a:r>
            <a:r>
              <a:rPr lang="cs-CZ" sz="800" i="0" dirty="0" smtClean="0">
                <a:solidFill>
                  <a:schemeClr val="bg1"/>
                </a:solidFill>
              </a:rPr>
              <a:t> test</a:t>
            </a:r>
            <a:endParaRPr lang="cs-CZ" sz="800" i="0" dirty="0">
              <a:solidFill>
                <a:schemeClr val="bg1"/>
              </a:solidFill>
            </a:endParaRPr>
          </a:p>
        </p:txBody>
      </p:sp>
      <p:sp>
        <p:nvSpPr>
          <p:cNvPr id="162" name="Zaoblený obdélníkový popisek 161"/>
          <p:cNvSpPr/>
          <p:nvPr/>
        </p:nvSpPr>
        <p:spPr>
          <a:xfrm>
            <a:off x="3203848" y="5085184"/>
            <a:ext cx="360040" cy="144016"/>
          </a:xfrm>
          <a:prstGeom prst="wedgeRoundRectCallout">
            <a:avLst>
              <a:gd name="adj1" fmla="val -98753"/>
              <a:gd name="adj2" fmla="val 93991"/>
              <a:gd name="adj3" fmla="val 16667"/>
            </a:avLst>
          </a:prstGeom>
          <a:solidFill>
            <a:srgbClr val="F78E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s-CZ" sz="800" i="0" dirty="0" smtClean="0">
                <a:solidFill>
                  <a:schemeClr val="bg1"/>
                </a:solidFill>
              </a:rPr>
              <a:t>F test</a:t>
            </a:r>
            <a:endParaRPr lang="cs-CZ" sz="800" i="0" dirty="0">
              <a:solidFill>
                <a:schemeClr val="bg1"/>
              </a:solidFill>
            </a:endParaRPr>
          </a:p>
        </p:txBody>
      </p:sp>
      <p:sp>
        <p:nvSpPr>
          <p:cNvPr id="165" name="Zaoblený obdélníkový popisek 164"/>
          <p:cNvSpPr/>
          <p:nvPr/>
        </p:nvSpPr>
        <p:spPr>
          <a:xfrm>
            <a:off x="3203848" y="4653136"/>
            <a:ext cx="504056" cy="288032"/>
          </a:xfrm>
          <a:prstGeom prst="wedgeRoundRectCallout">
            <a:avLst>
              <a:gd name="adj1" fmla="val 130747"/>
              <a:gd name="adj2" fmla="val 46071"/>
              <a:gd name="adj3" fmla="val 16667"/>
            </a:avLst>
          </a:prstGeom>
          <a:solidFill>
            <a:srgbClr val="F78E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s-CZ" sz="800" i="0" dirty="0" err="1" smtClean="0">
                <a:solidFill>
                  <a:schemeClr val="bg1"/>
                </a:solidFill>
              </a:rPr>
              <a:t>Levenův</a:t>
            </a:r>
            <a:r>
              <a:rPr lang="cs-CZ" sz="800" i="0" dirty="0" smtClean="0">
                <a:solidFill>
                  <a:schemeClr val="bg1"/>
                </a:solidFill>
              </a:rPr>
              <a:t> test</a:t>
            </a:r>
            <a:endParaRPr lang="cs-CZ" sz="800" i="0" dirty="0">
              <a:solidFill>
                <a:schemeClr val="bg1"/>
              </a:solidFill>
            </a:endParaRPr>
          </a:p>
        </p:txBody>
      </p:sp>
      <p:sp>
        <p:nvSpPr>
          <p:cNvPr id="138" name="Zaoblený obdélník 137"/>
          <p:cNvSpPr/>
          <p:nvPr/>
        </p:nvSpPr>
        <p:spPr>
          <a:xfrm>
            <a:off x="3635896" y="4077072"/>
            <a:ext cx="683992" cy="504056"/>
          </a:xfrm>
          <a:prstGeom prst="roundRect">
            <a:avLst/>
          </a:prstGeom>
          <a:solidFill>
            <a:srgbClr val="92D050">
              <a:alpha val="25000"/>
            </a:srgbClr>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0" i="0" dirty="0" smtClean="0">
                <a:solidFill>
                  <a:schemeClr val="tx1"/>
                </a:solidFill>
                <a:latin typeface="Arial Unicode MS" pitchFamily="34" charset="-128"/>
                <a:ea typeface="Arial Unicode MS" pitchFamily="34" charset="-128"/>
                <a:cs typeface="Arial Unicode MS" pitchFamily="34" charset="-128"/>
              </a:rPr>
              <a:t>Co chci spočítat?</a:t>
            </a:r>
            <a:endParaRPr lang="cs-CZ" sz="1000" dirty="0"/>
          </a:p>
        </p:txBody>
      </p:sp>
      <p:sp>
        <p:nvSpPr>
          <p:cNvPr id="145" name="TextovéPole 144"/>
          <p:cNvSpPr txBox="1"/>
          <p:nvPr/>
        </p:nvSpPr>
        <p:spPr>
          <a:xfrm rot="502825">
            <a:off x="3532052" y="4797152"/>
            <a:ext cx="338554" cy="576064"/>
          </a:xfrm>
          <a:prstGeom prst="rect">
            <a:avLst/>
          </a:prstGeom>
          <a:noFill/>
        </p:spPr>
        <p:txBody>
          <a:bodyPr vert="vert270" wrap="square" rtlCol="0">
            <a:spAutoFit/>
          </a:bodyPr>
          <a:lstStyle/>
          <a:p>
            <a:r>
              <a:rPr lang="cs-CZ" sz="1000" i="0" dirty="0" smtClean="0">
                <a:solidFill>
                  <a:srgbClr val="0070C0"/>
                </a:solidFill>
                <a:latin typeface="Arial Unicode MS" pitchFamily="34" charset="-128"/>
                <a:ea typeface="Arial Unicode MS" pitchFamily="34" charset="-128"/>
                <a:cs typeface="Arial Unicode MS" pitchFamily="34" charset="-128"/>
              </a:rPr>
              <a:t>korelaci</a:t>
            </a:r>
            <a:endParaRPr lang="cs-CZ" sz="1000" i="0" dirty="0">
              <a:solidFill>
                <a:srgbClr val="0070C0"/>
              </a:solidFill>
              <a:latin typeface="Arial Unicode MS" pitchFamily="34" charset="-128"/>
              <a:ea typeface="Arial Unicode MS" pitchFamily="34" charset="-128"/>
              <a:cs typeface="Arial Unicode MS" pitchFamily="34" charset="-128"/>
            </a:endParaRPr>
          </a:p>
        </p:txBody>
      </p:sp>
      <p:sp>
        <p:nvSpPr>
          <p:cNvPr id="175" name="Zaoblený obdélníkový popisek 174"/>
          <p:cNvSpPr/>
          <p:nvPr/>
        </p:nvSpPr>
        <p:spPr>
          <a:xfrm>
            <a:off x="3635896" y="1556792"/>
            <a:ext cx="432048" cy="288032"/>
          </a:xfrm>
          <a:prstGeom prst="wedgeRoundRectCallout">
            <a:avLst>
              <a:gd name="adj1" fmla="val -156655"/>
              <a:gd name="adj2" fmla="val 72026"/>
              <a:gd name="adj3" fmla="val 16667"/>
            </a:avLst>
          </a:prstGeom>
          <a:solidFill>
            <a:srgbClr val="F78E0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cs-CZ" sz="800" i="0" dirty="0" smtClean="0">
                <a:solidFill>
                  <a:schemeClr val="bg1"/>
                </a:solidFill>
              </a:rPr>
              <a:t>log</a:t>
            </a:r>
          </a:p>
          <a:p>
            <a:pPr algn="ctr"/>
            <a:r>
              <a:rPr lang="cs-CZ" sz="800" i="0" dirty="0" err="1" smtClean="0">
                <a:solidFill>
                  <a:schemeClr val="bg1"/>
                </a:solidFill>
              </a:rPr>
              <a:t>arcsin</a:t>
            </a:r>
            <a:endParaRPr lang="cs-CZ" sz="800" i="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6723" name="Rectangle 2"/>
          <p:cNvSpPr>
            <a:spLocks noGrp="1" noChangeArrowheads="1"/>
          </p:cNvSpPr>
          <p:nvPr>
            <p:ph type="title" idx="4294967295"/>
          </p:nvPr>
        </p:nvSpPr>
        <p:spPr>
          <a:xfrm>
            <a:off x="900113" y="3175"/>
            <a:ext cx="7772400" cy="762000"/>
          </a:xfrm>
          <a:noFill/>
        </p:spPr>
        <p:txBody>
          <a:bodyPr anchor="ctr"/>
          <a:lstStyle/>
          <a:p>
            <a:r>
              <a:rPr lang="cs-CZ" smtClean="0"/>
              <a:t>Modely analýzy rozptylu -  základní výstup</a:t>
            </a:r>
          </a:p>
        </p:txBody>
      </p:sp>
      <p:sp>
        <p:nvSpPr>
          <p:cNvPr id="286724" name="text 78"/>
          <p:cNvSpPr txBox="1">
            <a:spLocks noChangeArrowheads="1"/>
          </p:cNvSpPr>
          <p:nvPr/>
        </p:nvSpPr>
        <p:spPr bwMode="auto">
          <a:xfrm>
            <a:off x="179388" y="863600"/>
            <a:ext cx="8785225" cy="838200"/>
          </a:xfrm>
          <a:prstGeom prst="rect">
            <a:avLst/>
          </a:prstGeom>
          <a:solidFill>
            <a:srgbClr val="CC0000"/>
          </a:solidFill>
          <a:ln w="0">
            <a:noFill/>
            <a:miter lim="800000"/>
            <a:headEnd/>
            <a:tailEnd/>
          </a:ln>
        </p:spPr>
        <p:txBody>
          <a:bodyPr anchor="ctr"/>
          <a:lstStyle/>
          <a:p>
            <a:pPr algn="ctr" eaLnBrk="0" fontAlgn="base" hangingPunct="0">
              <a:spcBef>
                <a:spcPct val="0"/>
              </a:spcBef>
              <a:spcAft>
                <a:spcPct val="0"/>
              </a:spcAft>
            </a:pPr>
            <a:r>
              <a:rPr lang="cs-CZ" sz="2400" b="1" i="1">
                <a:solidFill>
                  <a:prstClr val="white"/>
                </a:solidFill>
                <a:latin typeface="Times New Roman" pitchFamily="18" charset="0"/>
                <a:cs typeface="Arial" pitchFamily="34" charset="0"/>
              </a:rPr>
              <a:t>Základním výstupem analýzy rozptylu je </a:t>
            </a:r>
          </a:p>
          <a:p>
            <a:pPr algn="ctr" eaLnBrk="0" fontAlgn="base" hangingPunct="0">
              <a:spcBef>
                <a:spcPct val="0"/>
              </a:spcBef>
              <a:spcAft>
                <a:spcPct val="0"/>
              </a:spcAft>
            </a:pPr>
            <a:r>
              <a:rPr lang="cs-CZ" sz="2400" b="1" i="1" u="sng">
                <a:solidFill>
                  <a:prstClr val="white"/>
                </a:solidFill>
                <a:latin typeface="Times New Roman" pitchFamily="18" charset="0"/>
                <a:cs typeface="Arial" pitchFamily="34" charset="0"/>
              </a:rPr>
              <a:t>Tabulka ANOVA</a:t>
            </a:r>
            <a:r>
              <a:rPr lang="cs-CZ" sz="2400" b="1" i="1">
                <a:solidFill>
                  <a:prstClr val="white"/>
                </a:solidFill>
                <a:latin typeface="Times New Roman" pitchFamily="18" charset="0"/>
                <a:cs typeface="Arial" pitchFamily="34" charset="0"/>
              </a:rPr>
              <a:t> - frakcionace komponent rozptylu </a:t>
            </a:r>
          </a:p>
        </p:txBody>
      </p:sp>
      <p:sp>
        <p:nvSpPr>
          <p:cNvPr id="286725" name="Text Box 4"/>
          <p:cNvSpPr txBox="1">
            <a:spLocks noChangeArrowheads="1"/>
          </p:cNvSpPr>
          <p:nvPr/>
        </p:nvSpPr>
        <p:spPr bwMode="auto">
          <a:xfrm>
            <a:off x="1438275" y="2138363"/>
            <a:ext cx="1609725" cy="6572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Zdroj rozptylu</a:t>
            </a:r>
          </a:p>
        </p:txBody>
      </p:sp>
      <p:grpSp>
        <p:nvGrpSpPr>
          <p:cNvPr id="2" name="Group 5"/>
          <p:cNvGrpSpPr>
            <a:grpSpLocks/>
          </p:cNvGrpSpPr>
          <p:nvPr/>
        </p:nvGrpSpPr>
        <p:grpSpPr bwMode="auto">
          <a:xfrm>
            <a:off x="1447800" y="2133600"/>
            <a:ext cx="6315075" cy="1828800"/>
            <a:chOff x="40" y="140"/>
            <a:chExt cx="550" cy="161"/>
          </a:xfrm>
        </p:grpSpPr>
        <p:sp>
          <p:nvSpPr>
            <p:cNvPr id="286737" name="Line 6"/>
            <p:cNvSpPr>
              <a:spLocks noChangeShapeType="1"/>
            </p:cNvSpPr>
            <p:nvPr/>
          </p:nvSpPr>
          <p:spPr bwMode="auto">
            <a:xfrm>
              <a:off x="40" y="140"/>
              <a:ext cx="549"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6738" name="Line 7"/>
            <p:cNvSpPr>
              <a:spLocks noChangeShapeType="1"/>
            </p:cNvSpPr>
            <p:nvPr/>
          </p:nvSpPr>
          <p:spPr bwMode="auto">
            <a:xfrm>
              <a:off x="40" y="175"/>
              <a:ext cx="549" cy="0"/>
            </a:xfrm>
            <a:prstGeom prst="line">
              <a:avLst/>
            </a:prstGeom>
            <a:noFill/>
            <a:ln w="127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6739" name="Line 8"/>
            <p:cNvSpPr>
              <a:spLocks noChangeShapeType="1"/>
            </p:cNvSpPr>
            <p:nvPr/>
          </p:nvSpPr>
          <p:spPr bwMode="auto">
            <a:xfrm>
              <a:off x="41" y="301"/>
              <a:ext cx="549" cy="0"/>
            </a:xfrm>
            <a:prstGeom prst="line">
              <a:avLst/>
            </a:prstGeom>
            <a:noFill/>
            <a:ln w="2540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286727" name="Text Box 9"/>
          <p:cNvSpPr txBox="1">
            <a:spLocks noChangeArrowheads="1"/>
          </p:cNvSpPr>
          <p:nvPr/>
        </p:nvSpPr>
        <p:spPr bwMode="auto">
          <a:xfrm>
            <a:off x="1438275" y="2695575"/>
            <a:ext cx="1533525" cy="3476625"/>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Pok. zásah</a:t>
            </a:r>
          </a:p>
          <a:p>
            <a:pPr eaLnBrk="0" fontAlgn="base" hangingPunct="0">
              <a:spcBef>
                <a:spcPct val="0"/>
              </a:spcBef>
              <a:spcAft>
                <a:spcPct val="0"/>
              </a:spcAft>
            </a:pPr>
            <a:r>
              <a:rPr lang="cs-CZ" sz="1400">
                <a:solidFill>
                  <a:prstClr val="black"/>
                </a:solidFill>
                <a:latin typeface="Arial" pitchFamily="34" charset="0"/>
                <a:cs typeface="Arial" pitchFamily="34" charset="0"/>
              </a:rPr>
              <a:t>(mezi skupinami)</a:t>
            </a:r>
          </a:p>
          <a:p>
            <a:pPr eaLnBrk="0" fontAlgn="base" hangingPunct="0">
              <a:spcBef>
                <a:spcPct val="0"/>
              </a:spcBef>
              <a:spcAft>
                <a:spcPct val="0"/>
              </a:spcAft>
            </a:pPr>
            <a:endParaRPr lang="cs-CZ" sz="1400">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Uvnitř skupin</a:t>
            </a:r>
          </a:p>
          <a:p>
            <a:pPr eaLnBrk="0" fontAlgn="base" hangingPunct="0">
              <a:spcBef>
                <a:spcPct val="0"/>
              </a:spcBef>
              <a:spcAft>
                <a:spcPct val="0"/>
              </a:spcAft>
            </a:pPr>
            <a:endParaRPr lang="cs-CZ" sz="1400">
              <a:solidFill>
                <a:prstClr val="black"/>
              </a:solidFill>
              <a:latin typeface="Arial" pitchFamily="34" charset="0"/>
              <a:cs typeface="Arial" pitchFamily="34" charset="0"/>
            </a:endParaRPr>
          </a:p>
          <a:p>
            <a:pPr eaLnBrk="0" fontAlgn="base" hangingPunct="0">
              <a:spcBef>
                <a:spcPct val="0"/>
              </a:spcBef>
              <a:spcAft>
                <a:spcPct val="0"/>
              </a:spcAft>
            </a:pPr>
            <a:endParaRPr lang="cs-CZ" sz="1400">
              <a:solidFill>
                <a:prstClr val="black"/>
              </a:solidFill>
              <a:latin typeface="Arial" pitchFamily="34" charset="0"/>
              <a:cs typeface="Arial" pitchFamily="34" charset="0"/>
            </a:endParaRPr>
          </a:p>
          <a:p>
            <a:pPr eaLnBrk="0" fontAlgn="base" hangingPunct="0">
              <a:spcBef>
                <a:spcPct val="0"/>
              </a:spcBef>
              <a:spcAft>
                <a:spcPct val="0"/>
              </a:spcAft>
            </a:pPr>
            <a:endParaRPr lang="cs-CZ" sz="1400">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Celkem</a:t>
            </a: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endParaRPr lang="cs-CZ" sz="2000">
              <a:solidFill>
                <a:prstClr val="black"/>
              </a:solidFill>
              <a:latin typeface="Arial" pitchFamily="34" charset="0"/>
              <a:cs typeface="Arial" pitchFamily="34" charset="0"/>
            </a:endParaRP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SS</a:t>
            </a:r>
            <a:r>
              <a:rPr lang="cs-CZ" sz="1400" b="1" baseline="-25000">
                <a:solidFill>
                  <a:prstClr val="black"/>
                </a:solidFill>
                <a:latin typeface="Arial" pitchFamily="34" charset="0"/>
                <a:cs typeface="Arial" pitchFamily="34" charset="0"/>
              </a:rPr>
              <a:t>B</a:t>
            </a:r>
            <a:r>
              <a:rPr lang="cs-CZ" sz="1400" b="1">
                <a:solidFill>
                  <a:prstClr val="black"/>
                </a:solidFill>
                <a:latin typeface="Arial" pitchFamily="34" charset="0"/>
                <a:cs typeface="Arial" pitchFamily="34" charset="0"/>
              </a:rPr>
              <a:t>/SS</a:t>
            </a:r>
            <a:r>
              <a:rPr lang="cs-CZ" sz="1400" b="1" baseline="-25000">
                <a:solidFill>
                  <a:prstClr val="black"/>
                </a:solidFill>
                <a:latin typeface="Arial" pitchFamily="34" charset="0"/>
                <a:cs typeface="Arial" pitchFamily="34" charset="0"/>
              </a:rPr>
              <a:t>T</a:t>
            </a: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MS</a:t>
            </a:r>
            <a:r>
              <a:rPr lang="cs-CZ" sz="1400" b="1" baseline="-25000">
                <a:solidFill>
                  <a:prstClr val="black"/>
                </a:solidFill>
                <a:latin typeface="Arial" pitchFamily="34" charset="0"/>
                <a:cs typeface="Arial" pitchFamily="34" charset="0"/>
              </a:rPr>
              <a:t>B</a:t>
            </a:r>
            <a:r>
              <a:rPr lang="cs-CZ" sz="1400" b="1">
                <a:solidFill>
                  <a:prstClr val="black"/>
                </a:solidFill>
                <a:latin typeface="Arial" pitchFamily="34" charset="0"/>
                <a:cs typeface="Arial" pitchFamily="34" charset="0"/>
              </a:rPr>
              <a:t>/MS</a:t>
            </a:r>
            <a:r>
              <a:rPr lang="cs-CZ" sz="1400" b="1" baseline="-25000">
                <a:solidFill>
                  <a:prstClr val="black"/>
                </a:solidFill>
                <a:latin typeface="Arial" pitchFamily="34" charset="0"/>
                <a:cs typeface="Arial" pitchFamily="34" charset="0"/>
              </a:rPr>
              <a:t>T</a:t>
            </a:r>
          </a:p>
        </p:txBody>
      </p:sp>
      <p:sp>
        <p:nvSpPr>
          <p:cNvPr id="286728" name="Text Box 10"/>
          <p:cNvSpPr txBox="1">
            <a:spLocks noChangeArrowheads="1"/>
          </p:cNvSpPr>
          <p:nvPr/>
        </p:nvSpPr>
        <p:spPr bwMode="auto">
          <a:xfrm>
            <a:off x="3043238" y="2100263"/>
            <a:ext cx="1466850" cy="666750"/>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St. v.</a:t>
            </a:r>
          </a:p>
        </p:txBody>
      </p:sp>
      <p:sp>
        <p:nvSpPr>
          <p:cNvPr id="286729" name="Text Box 11"/>
          <p:cNvSpPr txBox="1">
            <a:spLocks noChangeArrowheads="1"/>
          </p:cNvSpPr>
          <p:nvPr/>
        </p:nvSpPr>
        <p:spPr bwMode="auto">
          <a:xfrm>
            <a:off x="3152775" y="2657475"/>
            <a:ext cx="5219700" cy="1628775"/>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a -1                        SS</a:t>
            </a:r>
            <a:r>
              <a:rPr lang="cs-CZ" sz="1400" b="1" baseline="-25000">
                <a:solidFill>
                  <a:prstClr val="black"/>
                </a:solidFill>
                <a:latin typeface="Arial" pitchFamily="34" charset="0"/>
                <a:cs typeface="Arial" pitchFamily="34" charset="0"/>
              </a:rPr>
              <a:t>B</a:t>
            </a:r>
            <a:r>
              <a:rPr lang="cs-CZ" sz="1400" b="1">
                <a:solidFill>
                  <a:prstClr val="black"/>
                </a:solidFill>
                <a:latin typeface="Arial" pitchFamily="34" charset="0"/>
                <a:cs typeface="Arial" pitchFamily="34" charset="0"/>
              </a:rPr>
              <a:t>          SS</a:t>
            </a:r>
            <a:r>
              <a:rPr lang="cs-CZ" sz="1400" b="1" baseline="-25000">
                <a:solidFill>
                  <a:prstClr val="black"/>
                </a:solidFill>
                <a:latin typeface="Arial" pitchFamily="34" charset="0"/>
                <a:cs typeface="Arial" pitchFamily="34" charset="0"/>
              </a:rPr>
              <a:t>B</a:t>
            </a:r>
            <a:r>
              <a:rPr lang="cs-CZ" sz="1400" b="1">
                <a:solidFill>
                  <a:prstClr val="black"/>
                </a:solidFill>
                <a:latin typeface="Arial" pitchFamily="34" charset="0"/>
                <a:cs typeface="Arial" pitchFamily="34" charset="0"/>
              </a:rPr>
              <a:t>/(a -1)        MS</a:t>
            </a:r>
            <a:r>
              <a:rPr lang="cs-CZ" sz="1400" b="1" baseline="-25000">
                <a:solidFill>
                  <a:prstClr val="black"/>
                </a:solidFill>
                <a:latin typeface="Arial" pitchFamily="34" charset="0"/>
                <a:cs typeface="Arial" pitchFamily="34" charset="0"/>
              </a:rPr>
              <a:t>B</a:t>
            </a:r>
            <a:r>
              <a:rPr lang="cs-CZ" sz="1400" b="1">
                <a:solidFill>
                  <a:prstClr val="black"/>
                </a:solidFill>
                <a:latin typeface="Arial" pitchFamily="34" charset="0"/>
                <a:cs typeface="Arial" pitchFamily="34" charset="0"/>
              </a:rPr>
              <a:t>/MS</a:t>
            </a:r>
            <a:r>
              <a:rPr lang="cs-CZ" sz="1400" b="1" baseline="-25000">
                <a:solidFill>
                  <a:prstClr val="black"/>
                </a:solidFill>
                <a:latin typeface="Arial" pitchFamily="34" charset="0"/>
                <a:cs typeface="Arial" pitchFamily="34" charset="0"/>
              </a:rPr>
              <a:t>E</a:t>
            </a: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N - a                       SS</a:t>
            </a:r>
            <a:r>
              <a:rPr lang="cs-CZ" sz="1400" b="1" baseline="-25000">
                <a:solidFill>
                  <a:prstClr val="black"/>
                </a:solidFill>
                <a:latin typeface="Arial" pitchFamily="34" charset="0"/>
                <a:cs typeface="Arial" pitchFamily="34" charset="0"/>
              </a:rPr>
              <a:t>E </a:t>
            </a:r>
            <a:r>
              <a:rPr lang="cs-CZ" sz="1400" b="1">
                <a:solidFill>
                  <a:prstClr val="black"/>
                </a:solidFill>
                <a:latin typeface="Arial" pitchFamily="34" charset="0"/>
                <a:cs typeface="Arial" pitchFamily="34" charset="0"/>
              </a:rPr>
              <a:t>         SS</a:t>
            </a:r>
            <a:r>
              <a:rPr lang="cs-CZ" sz="1400" b="1" baseline="-25000">
                <a:solidFill>
                  <a:prstClr val="black"/>
                </a:solidFill>
                <a:latin typeface="Arial" pitchFamily="34" charset="0"/>
                <a:cs typeface="Arial" pitchFamily="34" charset="0"/>
              </a:rPr>
              <a:t>E</a:t>
            </a:r>
            <a:r>
              <a:rPr lang="cs-CZ" sz="1400" b="1">
                <a:solidFill>
                  <a:prstClr val="black"/>
                </a:solidFill>
                <a:latin typeface="Arial" pitchFamily="34" charset="0"/>
                <a:cs typeface="Arial" pitchFamily="34" charset="0"/>
              </a:rPr>
              <a:t>/(N - a)</a:t>
            </a: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endParaRPr lang="cs-CZ" sz="1400" b="1">
              <a:solidFill>
                <a:prstClr val="black"/>
              </a:solidFill>
              <a:latin typeface="Arial" pitchFamily="34" charset="0"/>
              <a:cs typeface="Arial" pitchFamily="34" charset="0"/>
            </a:endParaRPr>
          </a:p>
          <a:p>
            <a:pPr eaLnBrk="0" fontAlgn="base" hangingPunct="0">
              <a:spcBef>
                <a:spcPct val="0"/>
              </a:spcBef>
              <a:spcAft>
                <a:spcPct val="0"/>
              </a:spcAft>
            </a:pPr>
            <a:r>
              <a:rPr lang="cs-CZ" sz="1400" b="1">
                <a:solidFill>
                  <a:prstClr val="black"/>
                </a:solidFill>
                <a:latin typeface="Arial" pitchFamily="34" charset="0"/>
                <a:cs typeface="Arial" pitchFamily="34" charset="0"/>
              </a:rPr>
              <a:t>N -1                        SS</a:t>
            </a:r>
            <a:r>
              <a:rPr lang="cs-CZ" sz="1400" b="1" baseline="-25000">
                <a:solidFill>
                  <a:prstClr val="black"/>
                </a:solidFill>
                <a:latin typeface="Arial" pitchFamily="34" charset="0"/>
                <a:cs typeface="Arial" pitchFamily="34" charset="0"/>
              </a:rPr>
              <a:t>T</a:t>
            </a:r>
          </a:p>
        </p:txBody>
      </p:sp>
      <p:sp>
        <p:nvSpPr>
          <p:cNvPr id="286730" name="Text Box 12"/>
          <p:cNvSpPr txBox="1">
            <a:spLocks noChangeArrowheads="1"/>
          </p:cNvSpPr>
          <p:nvPr/>
        </p:nvSpPr>
        <p:spPr bwMode="auto">
          <a:xfrm>
            <a:off x="4572000" y="2114550"/>
            <a:ext cx="1495425" cy="666750"/>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SS</a:t>
            </a:r>
          </a:p>
        </p:txBody>
      </p:sp>
      <p:sp>
        <p:nvSpPr>
          <p:cNvPr id="286731" name="Text Box 13"/>
          <p:cNvSpPr txBox="1">
            <a:spLocks noChangeArrowheads="1"/>
          </p:cNvSpPr>
          <p:nvPr/>
        </p:nvSpPr>
        <p:spPr bwMode="auto">
          <a:xfrm>
            <a:off x="5562600" y="2114550"/>
            <a:ext cx="1152525" cy="666750"/>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MS</a:t>
            </a:r>
          </a:p>
        </p:txBody>
      </p:sp>
      <p:sp>
        <p:nvSpPr>
          <p:cNvPr id="286732" name="Text Box 14"/>
          <p:cNvSpPr txBox="1">
            <a:spLocks noChangeArrowheads="1"/>
          </p:cNvSpPr>
          <p:nvPr/>
        </p:nvSpPr>
        <p:spPr bwMode="auto">
          <a:xfrm>
            <a:off x="6781800" y="2114550"/>
            <a:ext cx="1152525" cy="666750"/>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F</a:t>
            </a:r>
          </a:p>
        </p:txBody>
      </p:sp>
      <p:sp>
        <p:nvSpPr>
          <p:cNvPr id="286733" name="AutoShape 15"/>
          <p:cNvSpPr>
            <a:spLocks noChangeArrowheads="1"/>
          </p:cNvSpPr>
          <p:nvPr/>
        </p:nvSpPr>
        <p:spPr bwMode="auto">
          <a:xfrm>
            <a:off x="2514600" y="5057775"/>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6734" name="AutoShape 16"/>
          <p:cNvSpPr>
            <a:spLocks noChangeArrowheads="1"/>
          </p:cNvSpPr>
          <p:nvPr/>
        </p:nvSpPr>
        <p:spPr bwMode="auto">
          <a:xfrm>
            <a:off x="2514600" y="5715000"/>
            <a:ext cx="495300" cy="381000"/>
          </a:xfrm>
          <a:prstGeom prst="notchedRightArrow">
            <a:avLst>
              <a:gd name="adj1" fmla="val 50000"/>
              <a:gd name="adj2" fmla="val 32500"/>
            </a:avLst>
          </a:prstGeom>
          <a:solidFill>
            <a:schemeClr val="accent1"/>
          </a:solidFill>
          <a:ln w="63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6735" name="Text Box 17"/>
          <p:cNvSpPr txBox="1">
            <a:spLocks noChangeArrowheads="1"/>
          </p:cNvSpPr>
          <p:nvPr/>
        </p:nvSpPr>
        <p:spPr bwMode="auto">
          <a:xfrm>
            <a:off x="3200400" y="4953000"/>
            <a:ext cx="5943600" cy="600075"/>
          </a:xfrm>
          <a:prstGeom prst="rect">
            <a:avLst/>
          </a:prstGeom>
          <a:noFill/>
          <a:ln w="9525">
            <a:noFill/>
            <a:miter lim="800000"/>
            <a:headEnd/>
            <a:tailEnd/>
          </a:ln>
        </p:spPr>
        <p:txBody>
          <a:bodyPr/>
          <a:lstStyle/>
          <a:p>
            <a:pPr eaLnBrk="0" fontAlgn="base" hangingPunct="0">
              <a:spcBef>
                <a:spcPct val="0"/>
              </a:spcBef>
              <a:spcAft>
                <a:spcPct val="0"/>
              </a:spcAft>
            </a:pPr>
            <a:r>
              <a:rPr lang="cs-CZ" sz="1600">
                <a:solidFill>
                  <a:prstClr val="black"/>
                </a:solidFill>
                <a:latin typeface="Arial" pitchFamily="34" charset="0"/>
                <a:cs typeface="Arial" pitchFamily="34" charset="0"/>
              </a:rPr>
              <a:t>Kvantifikovaný podíl rozdílu mezi pokusnými zásahy na celkovém rozptylu</a:t>
            </a:r>
          </a:p>
        </p:txBody>
      </p:sp>
      <p:sp>
        <p:nvSpPr>
          <p:cNvPr id="286736" name="Text Box 18"/>
          <p:cNvSpPr txBox="1">
            <a:spLocks noChangeArrowheads="1"/>
          </p:cNvSpPr>
          <p:nvPr/>
        </p:nvSpPr>
        <p:spPr bwMode="auto">
          <a:xfrm>
            <a:off x="3200400" y="5715000"/>
            <a:ext cx="3714750" cy="457200"/>
          </a:xfrm>
          <a:prstGeom prst="rect">
            <a:avLst/>
          </a:prstGeom>
          <a:noFill/>
          <a:ln w="9525">
            <a:noFill/>
            <a:miter lim="800000"/>
            <a:headEnd/>
            <a:tailEnd/>
          </a:ln>
        </p:spPr>
        <p:txBody>
          <a:bodyPr/>
          <a:lstStyle/>
          <a:p>
            <a:pPr eaLnBrk="0" fontAlgn="base" hangingPunct="0">
              <a:spcBef>
                <a:spcPct val="0"/>
              </a:spcBef>
              <a:spcAft>
                <a:spcPct val="0"/>
              </a:spcAft>
            </a:pPr>
            <a:r>
              <a:rPr lang="cs-CZ" sz="1600">
                <a:solidFill>
                  <a:prstClr val="black"/>
                </a:solidFill>
                <a:latin typeface="Arial" pitchFamily="34" charset="0"/>
                <a:cs typeface="Arial" pitchFamily="34" charset="0"/>
              </a:rPr>
              <a:t>Statistická významnost rozdílu</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7747" name="Rectangle 2"/>
          <p:cNvSpPr>
            <a:spLocks noGrp="1" noChangeArrowheads="1"/>
          </p:cNvSpPr>
          <p:nvPr>
            <p:ph type="title" idx="4294967295"/>
          </p:nvPr>
        </p:nvSpPr>
        <p:spPr>
          <a:xfrm>
            <a:off x="990600" y="146050"/>
            <a:ext cx="7772400" cy="762000"/>
          </a:xfrm>
          <a:noFill/>
        </p:spPr>
        <p:txBody>
          <a:bodyPr anchor="ctr"/>
          <a:lstStyle/>
          <a:p>
            <a:r>
              <a:rPr lang="cs-CZ" smtClean="0"/>
              <a:t>Analýza rozptylu -  obecný F test</a:t>
            </a:r>
          </a:p>
        </p:txBody>
      </p:sp>
      <p:sp>
        <p:nvSpPr>
          <p:cNvPr id="287748" name="text 25"/>
          <p:cNvSpPr txBox="1">
            <a:spLocks noChangeArrowheads="1"/>
          </p:cNvSpPr>
          <p:nvPr/>
        </p:nvSpPr>
        <p:spPr bwMode="auto">
          <a:xfrm>
            <a:off x="5003800" y="1989138"/>
            <a:ext cx="3816350" cy="838200"/>
          </a:xfrm>
          <a:prstGeom prst="rect">
            <a:avLst/>
          </a:prstGeom>
          <a:solidFill>
            <a:srgbClr val="CCFFCC"/>
          </a:solidFill>
          <a:ln w="0">
            <a:solidFill>
              <a:srgbClr val="000000"/>
            </a:solidFill>
            <a:prstDash val="sysDot"/>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 </a:t>
            </a:r>
            <a:r>
              <a:rPr lang="cs-CZ" sz="2000" b="1">
                <a:solidFill>
                  <a:prstClr val="black"/>
                </a:solidFill>
                <a:latin typeface="Arial" pitchFamily="34" charset="0"/>
                <a:cs typeface="Arial" pitchFamily="34" charset="0"/>
              </a:rPr>
              <a:t>obecný F test</a:t>
            </a:r>
          </a:p>
          <a:p>
            <a:pPr algn="ctr" eaLnBrk="0" fontAlgn="base" hangingPunct="0">
              <a:spcBef>
                <a:spcPct val="0"/>
              </a:spcBef>
              <a:spcAft>
                <a:spcPct val="0"/>
              </a:spcAft>
            </a:pPr>
            <a:r>
              <a:rPr lang="cs-CZ" sz="2000" b="1">
                <a:solidFill>
                  <a:prstClr val="black"/>
                </a:solidFill>
                <a:latin typeface="Arial" pitchFamily="34" charset="0"/>
                <a:cs typeface="Arial" pitchFamily="34" charset="0"/>
              </a:rPr>
              <a:t>H</a:t>
            </a:r>
            <a:r>
              <a:rPr lang="cs-CZ" sz="2000" b="1" baseline="-25000">
                <a:solidFill>
                  <a:prstClr val="black"/>
                </a:solidFill>
                <a:latin typeface="Arial" pitchFamily="34" charset="0"/>
                <a:cs typeface="Arial" pitchFamily="34" charset="0"/>
              </a:rPr>
              <a:t>0</a:t>
            </a:r>
            <a:r>
              <a:rPr lang="cs-CZ" sz="2000" b="1">
                <a:solidFill>
                  <a:prstClr val="black"/>
                </a:solidFill>
                <a:latin typeface="Arial" pitchFamily="34" charset="0"/>
                <a:cs typeface="Arial" pitchFamily="34" charset="0"/>
              </a:rPr>
              <a:t>: m</a:t>
            </a:r>
            <a:r>
              <a:rPr lang="cs-CZ" sz="2000" b="1" baseline="-25000">
                <a:solidFill>
                  <a:prstClr val="black"/>
                </a:solidFill>
                <a:latin typeface="Arial" pitchFamily="34" charset="0"/>
                <a:cs typeface="Arial" pitchFamily="34" charset="0"/>
              </a:rPr>
              <a:t>1</a:t>
            </a:r>
            <a:r>
              <a:rPr lang="cs-CZ" sz="2000" b="1">
                <a:solidFill>
                  <a:prstClr val="black"/>
                </a:solidFill>
                <a:latin typeface="Arial" pitchFamily="34" charset="0"/>
                <a:cs typeface="Arial" pitchFamily="34" charset="0"/>
              </a:rPr>
              <a:t> = m</a:t>
            </a:r>
            <a:r>
              <a:rPr lang="cs-CZ" sz="2000" b="1" baseline="-25000">
                <a:solidFill>
                  <a:prstClr val="black"/>
                </a:solidFill>
                <a:latin typeface="Arial" pitchFamily="34" charset="0"/>
                <a:cs typeface="Arial" pitchFamily="34" charset="0"/>
              </a:rPr>
              <a:t>2 </a:t>
            </a:r>
            <a:r>
              <a:rPr lang="cs-CZ" sz="2000" b="1">
                <a:solidFill>
                  <a:prstClr val="black"/>
                </a:solidFill>
                <a:latin typeface="Arial" pitchFamily="34" charset="0"/>
                <a:cs typeface="Arial" pitchFamily="34" charset="0"/>
              </a:rPr>
              <a:t>= m</a:t>
            </a:r>
            <a:r>
              <a:rPr lang="cs-CZ" sz="2000" b="1" baseline="-25000">
                <a:solidFill>
                  <a:prstClr val="black"/>
                </a:solidFill>
                <a:latin typeface="Arial" pitchFamily="34" charset="0"/>
                <a:cs typeface="Arial" pitchFamily="34" charset="0"/>
              </a:rPr>
              <a:t>3</a:t>
            </a:r>
            <a:r>
              <a:rPr lang="cs-CZ" sz="2000" b="1">
                <a:solidFill>
                  <a:prstClr val="black"/>
                </a:solidFill>
                <a:latin typeface="Arial" pitchFamily="34" charset="0"/>
                <a:cs typeface="Arial" pitchFamily="34" charset="0"/>
              </a:rPr>
              <a:t> = .... = m</a:t>
            </a:r>
            <a:r>
              <a:rPr lang="cs-CZ" sz="2000" b="1" baseline="-25000">
                <a:solidFill>
                  <a:prstClr val="black"/>
                </a:solidFill>
                <a:latin typeface="Arial" pitchFamily="34" charset="0"/>
                <a:cs typeface="Arial" pitchFamily="34" charset="0"/>
              </a:rPr>
              <a:t>p</a:t>
            </a:r>
          </a:p>
        </p:txBody>
      </p:sp>
      <p:sp>
        <p:nvSpPr>
          <p:cNvPr id="287749" name="text 2"/>
          <p:cNvSpPr txBox="1">
            <a:spLocks noChangeArrowheads="1"/>
          </p:cNvSpPr>
          <p:nvPr/>
        </p:nvSpPr>
        <p:spPr bwMode="auto">
          <a:xfrm rot="-5400000">
            <a:off x="397669" y="2812257"/>
            <a:ext cx="2033587" cy="3048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Kontrola</a:t>
            </a:r>
          </a:p>
        </p:txBody>
      </p:sp>
      <p:sp>
        <p:nvSpPr>
          <p:cNvPr id="287750" name="text 3"/>
          <p:cNvSpPr txBox="1">
            <a:spLocks noChangeArrowheads="1"/>
          </p:cNvSpPr>
          <p:nvPr/>
        </p:nvSpPr>
        <p:spPr bwMode="auto">
          <a:xfrm rot="-5400000">
            <a:off x="1107282" y="2769394"/>
            <a:ext cx="2024062" cy="3810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1</a:t>
            </a:r>
          </a:p>
        </p:txBody>
      </p:sp>
      <p:sp>
        <p:nvSpPr>
          <p:cNvPr id="287751" name="text 6"/>
          <p:cNvSpPr txBox="1">
            <a:spLocks noChangeArrowheads="1"/>
          </p:cNvSpPr>
          <p:nvPr/>
        </p:nvSpPr>
        <p:spPr bwMode="auto">
          <a:xfrm rot="-5400000">
            <a:off x="2095500" y="2747963"/>
            <a:ext cx="2019300" cy="4191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3</a:t>
            </a:r>
          </a:p>
        </p:txBody>
      </p:sp>
      <p:sp>
        <p:nvSpPr>
          <p:cNvPr id="287752" name="text 7"/>
          <p:cNvSpPr txBox="1">
            <a:spLocks noChangeArrowheads="1"/>
          </p:cNvSpPr>
          <p:nvPr/>
        </p:nvSpPr>
        <p:spPr bwMode="auto">
          <a:xfrm>
            <a:off x="3295650" y="3557588"/>
            <a:ext cx="1000125" cy="447675"/>
          </a:xfrm>
          <a:prstGeom prst="rect">
            <a:avLst/>
          </a:prstGeom>
          <a:noFill/>
          <a:ln w="1">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87753" name="text 8"/>
          <p:cNvSpPr txBox="1">
            <a:spLocks noChangeArrowheads="1"/>
          </p:cNvSpPr>
          <p:nvPr/>
        </p:nvSpPr>
        <p:spPr bwMode="auto">
          <a:xfrm rot="-5400000">
            <a:off x="3459956" y="2755107"/>
            <a:ext cx="1995487" cy="3810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a:solidFill>
                  <a:prstClr val="black"/>
                </a:solidFill>
                <a:latin typeface="Arial" pitchFamily="34" charset="0"/>
                <a:cs typeface="Arial" pitchFamily="34" charset="0"/>
              </a:rPr>
              <a:t>p</a:t>
            </a:r>
          </a:p>
        </p:txBody>
      </p:sp>
      <p:sp>
        <p:nvSpPr>
          <p:cNvPr id="287754" name="Line 9"/>
          <p:cNvSpPr>
            <a:spLocks noChangeShapeType="1"/>
          </p:cNvSpPr>
          <p:nvPr/>
        </p:nvSpPr>
        <p:spPr bwMode="auto">
          <a:xfrm>
            <a:off x="990600" y="3700463"/>
            <a:ext cx="0" cy="68580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55" name="Line 10"/>
          <p:cNvSpPr>
            <a:spLocks noChangeShapeType="1"/>
          </p:cNvSpPr>
          <p:nvPr/>
        </p:nvSpPr>
        <p:spPr bwMode="auto">
          <a:xfrm>
            <a:off x="990600" y="4386263"/>
            <a:ext cx="3962400"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56" name="Line 11"/>
          <p:cNvSpPr>
            <a:spLocks noChangeShapeType="1"/>
          </p:cNvSpPr>
          <p:nvPr/>
        </p:nvSpPr>
        <p:spPr bwMode="auto">
          <a:xfrm flipV="1">
            <a:off x="4953000" y="3700463"/>
            <a:ext cx="0" cy="695325"/>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57" name="text 76"/>
          <p:cNvSpPr txBox="1">
            <a:spLocks noChangeArrowheads="1"/>
          </p:cNvSpPr>
          <p:nvPr/>
        </p:nvSpPr>
        <p:spPr bwMode="auto">
          <a:xfrm>
            <a:off x="1933575" y="4119563"/>
            <a:ext cx="1914525" cy="409575"/>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2400" b="1">
                <a:solidFill>
                  <a:prstClr val="black"/>
                </a:solidFill>
                <a:latin typeface="Arial" pitchFamily="34" charset="0"/>
                <a:cs typeface="Arial" pitchFamily="34" charset="0"/>
              </a:rPr>
              <a:t>F test: H</a:t>
            </a:r>
            <a:r>
              <a:rPr lang="cs-CZ" sz="2400" b="1" baseline="-25000">
                <a:solidFill>
                  <a:prstClr val="black"/>
                </a:solidFill>
                <a:latin typeface="Arial" pitchFamily="34" charset="0"/>
                <a:cs typeface="Arial" pitchFamily="34" charset="0"/>
              </a:rPr>
              <a:t>0</a:t>
            </a:r>
          </a:p>
        </p:txBody>
      </p:sp>
      <p:sp>
        <p:nvSpPr>
          <p:cNvPr id="287758" name="text 5"/>
          <p:cNvSpPr txBox="1">
            <a:spLocks noChangeArrowheads="1"/>
          </p:cNvSpPr>
          <p:nvPr/>
        </p:nvSpPr>
        <p:spPr bwMode="auto">
          <a:xfrm rot="-5400000">
            <a:off x="1595437" y="2771776"/>
            <a:ext cx="2028825" cy="381000"/>
          </a:xfrm>
          <a:prstGeom prst="rect">
            <a:avLst/>
          </a:prstGeom>
          <a:noFill/>
          <a:ln w="17145">
            <a:solidFill>
              <a:srgbClr val="000000"/>
            </a:solidFill>
            <a:miter lim="800000"/>
            <a:headEnd/>
            <a:tailEnd/>
          </a:ln>
        </p:spPr>
        <p:txBody>
          <a:bodyPr anchor="ctr"/>
          <a:lstStyle/>
          <a:p>
            <a:pP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2</a:t>
            </a:r>
          </a:p>
        </p:txBody>
      </p:sp>
      <p:sp>
        <p:nvSpPr>
          <p:cNvPr id="287759" name="text 81"/>
          <p:cNvSpPr txBox="1">
            <a:spLocks noChangeArrowheads="1"/>
          </p:cNvSpPr>
          <p:nvPr/>
        </p:nvSpPr>
        <p:spPr bwMode="auto">
          <a:xfrm>
            <a:off x="990600" y="5943600"/>
            <a:ext cx="2743200" cy="409575"/>
          </a:xfrm>
          <a:prstGeom prst="rect">
            <a:avLst/>
          </a:prstGeom>
          <a:noFill/>
          <a:ln w="1">
            <a:noFill/>
            <a:miter lim="800000"/>
            <a:headEnd/>
            <a:tailEnd/>
          </a:ln>
        </p:spPr>
        <p:txBody>
          <a:bodyPr/>
          <a:lstStyle/>
          <a:p>
            <a:pPr eaLnBrk="0" fontAlgn="base" hangingPunct="0">
              <a:spcBef>
                <a:spcPct val="0"/>
              </a:spcBef>
              <a:spcAft>
                <a:spcPct val="0"/>
              </a:spcAft>
            </a:pPr>
            <a:r>
              <a:rPr lang="cs-CZ" sz="2400" b="1">
                <a:solidFill>
                  <a:srgbClr val="CC0000"/>
                </a:solidFill>
                <a:latin typeface="Arial" pitchFamily="34" charset="0"/>
                <a:cs typeface="Arial" pitchFamily="34" charset="0"/>
              </a:rPr>
              <a:t>Látka nepůsobí</a:t>
            </a:r>
          </a:p>
        </p:txBody>
      </p:sp>
      <p:sp>
        <p:nvSpPr>
          <p:cNvPr id="287760" name="Line 15"/>
          <p:cNvSpPr>
            <a:spLocks noChangeShapeType="1"/>
          </p:cNvSpPr>
          <p:nvPr/>
        </p:nvSpPr>
        <p:spPr bwMode="auto">
          <a:xfrm flipH="1">
            <a:off x="2159000" y="4533900"/>
            <a:ext cx="609600" cy="795338"/>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61" name="Line 16"/>
          <p:cNvSpPr>
            <a:spLocks noChangeShapeType="1"/>
          </p:cNvSpPr>
          <p:nvPr/>
        </p:nvSpPr>
        <p:spPr bwMode="auto">
          <a:xfrm>
            <a:off x="2743200" y="4538663"/>
            <a:ext cx="2667000" cy="795337"/>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62" name="text 84"/>
          <p:cNvSpPr txBox="1">
            <a:spLocks noChangeArrowheads="1"/>
          </p:cNvSpPr>
          <p:nvPr/>
        </p:nvSpPr>
        <p:spPr bwMode="auto">
          <a:xfrm>
            <a:off x="4953000" y="5410200"/>
            <a:ext cx="1600200" cy="447675"/>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H</a:t>
            </a:r>
            <a:r>
              <a:rPr lang="cs-CZ" sz="2400" baseline="-25000">
                <a:solidFill>
                  <a:prstClr val="black"/>
                </a:solidFill>
                <a:latin typeface="Arial" pitchFamily="34" charset="0"/>
                <a:cs typeface="Arial" pitchFamily="34" charset="0"/>
              </a:rPr>
              <a:t>0</a:t>
            </a:r>
            <a:r>
              <a:rPr lang="cs-CZ" sz="2400">
                <a:solidFill>
                  <a:prstClr val="black"/>
                </a:solidFill>
                <a:latin typeface="Arial" pitchFamily="34" charset="0"/>
                <a:cs typeface="Arial" pitchFamily="34" charset="0"/>
              </a:rPr>
              <a:t> neplatí</a:t>
            </a:r>
          </a:p>
        </p:txBody>
      </p:sp>
      <p:sp>
        <p:nvSpPr>
          <p:cNvPr id="287763" name="text 85"/>
          <p:cNvSpPr txBox="1">
            <a:spLocks noChangeArrowheads="1"/>
          </p:cNvSpPr>
          <p:nvPr/>
        </p:nvSpPr>
        <p:spPr bwMode="auto">
          <a:xfrm>
            <a:off x="4800600" y="5943600"/>
            <a:ext cx="2305050" cy="409575"/>
          </a:xfrm>
          <a:prstGeom prst="rect">
            <a:avLst/>
          </a:prstGeom>
          <a:noFill/>
          <a:ln w="1">
            <a:noFill/>
            <a:miter lim="800000"/>
            <a:headEnd/>
            <a:tailEnd/>
          </a:ln>
        </p:spPr>
        <p:txBody>
          <a:bodyPr/>
          <a:lstStyle/>
          <a:p>
            <a:pPr eaLnBrk="0" fontAlgn="base" hangingPunct="0">
              <a:spcBef>
                <a:spcPct val="0"/>
              </a:spcBef>
              <a:spcAft>
                <a:spcPct val="0"/>
              </a:spcAft>
            </a:pPr>
            <a:r>
              <a:rPr lang="cs-CZ" sz="2400" b="1">
                <a:solidFill>
                  <a:srgbClr val="CC0000"/>
                </a:solidFill>
                <a:latin typeface="Arial" pitchFamily="34" charset="0"/>
                <a:cs typeface="Arial" pitchFamily="34" charset="0"/>
              </a:rPr>
              <a:t>Látka působí</a:t>
            </a:r>
          </a:p>
        </p:txBody>
      </p:sp>
      <p:sp>
        <p:nvSpPr>
          <p:cNvPr id="287764" name="kreslení 87"/>
          <p:cNvSpPr>
            <a:spLocks/>
          </p:cNvSpPr>
          <p:nvPr/>
        </p:nvSpPr>
        <p:spPr bwMode="auto">
          <a:xfrm>
            <a:off x="7162800" y="5410200"/>
            <a:ext cx="304800" cy="895350"/>
          </a:xfrm>
          <a:custGeom>
            <a:avLst/>
            <a:gdLst>
              <a:gd name="T0" fmla="*/ 0 w 16384"/>
              <a:gd name="T1" fmla="*/ 0 h 16384"/>
              <a:gd name="T2" fmla="*/ 0 w 16384"/>
              <a:gd name="T3" fmla="*/ 16384 h 16384"/>
              <a:gd name="T4" fmla="*/ 16384 w 16384"/>
              <a:gd name="T5" fmla="*/ 8192 h 16384"/>
              <a:gd name="T6" fmla="*/ 0 w 16384"/>
              <a:gd name="T7" fmla="*/ 0 h 16384"/>
              <a:gd name="T8" fmla="*/ 0 60000 65536"/>
              <a:gd name="T9" fmla="*/ 0 60000 65536"/>
              <a:gd name="T10" fmla="*/ 0 60000 65536"/>
              <a:gd name="T11" fmla="*/ 0 60000 65536"/>
              <a:gd name="T12" fmla="*/ 0 w 16384"/>
              <a:gd name="T13" fmla="*/ 0 h 16384"/>
              <a:gd name="T14" fmla="*/ 16384 w 16384"/>
              <a:gd name="T15" fmla="*/ 16384 h 16384"/>
            </a:gdLst>
            <a:ahLst/>
            <a:cxnLst>
              <a:cxn ang="T8">
                <a:pos x="T0" y="T1"/>
              </a:cxn>
              <a:cxn ang="T9">
                <a:pos x="T2" y="T3"/>
              </a:cxn>
              <a:cxn ang="T10">
                <a:pos x="T4" y="T5"/>
              </a:cxn>
              <a:cxn ang="T11">
                <a:pos x="T6" y="T7"/>
              </a:cxn>
            </a:cxnLst>
            <a:rect l="T12" t="T13" r="T14" b="T15"/>
            <a:pathLst>
              <a:path w="16384" h="16384">
                <a:moveTo>
                  <a:pt x="0" y="0"/>
                </a:moveTo>
                <a:lnTo>
                  <a:pt x="0" y="16384"/>
                </a:lnTo>
                <a:lnTo>
                  <a:pt x="16384" y="8192"/>
                </a:lnTo>
                <a:lnTo>
                  <a:pt x="0" y="0"/>
                </a:lnTo>
                <a:close/>
              </a:path>
            </a:pathLst>
          </a:custGeom>
          <a:solidFill>
            <a:srgbClr val="000000"/>
          </a:solidFill>
          <a:ln w="9525">
            <a:solidFill>
              <a:srgbClr val="000000"/>
            </a:solidFill>
            <a:prstDash val="solid"/>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7765" name="text 88"/>
          <p:cNvSpPr txBox="1">
            <a:spLocks noChangeArrowheads="1"/>
          </p:cNvSpPr>
          <p:nvPr/>
        </p:nvSpPr>
        <p:spPr bwMode="auto">
          <a:xfrm>
            <a:off x="7696200" y="5448300"/>
            <a:ext cx="1219200" cy="838200"/>
          </a:xfrm>
          <a:prstGeom prst="rect">
            <a:avLst/>
          </a:prstGeom>
          <a:solidFill>
            <a:srgbClr val="000099"/>
          </a:solidFill>
          <a:ln w="0">
            <a:noFill/>
            <a:miter lim="800000"/>
            <a:headEnd/>
            <a:tailEnd/>
          </a:ln>
        </p:spPr>
        <p:txBody>
          <a:bodyPr anchor="ctr"/>
          <a:lstStyle/>
          <a:p>
            <a:pPr algn="ctr" eaLnBrk="0" fontAlgn="base" hangingPunct="0">
              <a:spcBef>
                <a:spcPct val="0"/>
              </a:spcBef>
              <a:spcAft>
                <a:spcPct val="0"/>
              </a:spcAft>
            </a:pPr>
            <a:r>
              <a:rPr lang="cs-CZ" sz="2400">
                <a:solidFill>
                  <a:prstClr val="white"/>
                </a:solidFill>
                <a:latin typeface="Arial" pitchFamily="34" charset="0"/>
                <a:cs typeface="Arial" pitchFamily="34" charset="0"/>
              </a:rPr>
              <a:t>Další analýzy</a:t>
            </a:r>
          </a:p>
        </p:txBody>
      </p:sp>
      <p:sp>
        <p:nvSpPr>
          <p:cNvPr id="287766" name="text 79"/>
          <p:cNvSpPr txBox="1">
            <a:spLocks noChangeArrowheads="1"/>
          </p:cNvSpPr>
          <p:nvPr/>
        </p:nvSpPr>
        <p:spPr bwMode="auto">
          <a:xfrm>
            <a:off x="1117600" y="5410200"/>
            <a:ext cx="1485900" cy="4191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2400">
                <a:solidFill>
                  <a:prstClr val="black"/>
                </a:solidFill>
                <a:latin typeface="Arial" pitchFamily="34" charset="0"/>
                <a:cs typeface="Arial" pitchFamily="34" charset="0"/>
              </a:rPr>
              <a:t>H</a:t>
            </a:r>
            <a:r>
              <a:rPr lang="cs-CZ" sz="2400" baseline="-25000">
                <a:solidFill>
                  <a:prstClr val="black"/>
                </a:solidFill>
                <a:latin typeface="Arial" pitchFamily="34" charset="0"/>
                <a:cs typeface="Arial" pitchFamily="34" charset="0"/>
              </a:rPr>
              <a:t>0</a:t>
            </a:r>
            <a:r>
              <a:rPr lang="cs-CZ" sz="2400">
                <a:solidFill>
                  <a:prstClr val="black"/>
                </a:solidFill>
                <a:latin typeface="Arial" pitchFamily="34" charset="0"/>
                <a:cs typeface="Arial" pitchFamily="34" charset="0"/>
              </a:rPr>
              <a:t> platí</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8771" name="Rectangle 2"/>
          <p:cNvSpPr>
            <a:spLocks noGrp="1" noChangeArrowheads="1"/>
          </p:cNvSpPr>
          <p:nvPr>
            <p:ph type="title" idx="4294967295"/>
          </p:nvPr>
        </p:nvSpPr>
        <p:spPr>
          <a:xfrm>
            <a:off x="900113" y="146050"/>
            <a:ext cx="7772400" cy="762000"/>
          </a:xfrm>
          <a:noFill/>
        </p:spPr>
        <p:txBody>
          <a:bodyPr anchor="ctr"/>
          <a:lstStyle/>
          <a:p>
            <a:r>
              <a:rPr lang="cs-CZ" smtClean="0"/>
              <a:t>Analýza rozptylu -  Testy kontrastů</a:t>
            </a:r>
          </a:p>
        </p:txBody>
      </p:sp>
      <p:sp>
        <p:nvSpPr>
          <p:cNvPr id="288772" name="Freeform 3"/>
          <p:cNvSpPr>
            <a:spLocks/>
          </p:cNvSpPr>
          <p:nvPr/>
        </p:nvSpPr>
        <p:spPr bwMode="auto">
          <a:xfrm>
            <a:off x="304800" y="1447800"/>
            <a:ext cx="8610600" cy="5029200"/>
          </a:xfrm>
          <a:custGeom>
            <a:avLst/>
            <a:gdLst>
              <a:gd name="T0" fmla="*/ 0 w 5424"/>
              <a:gd name="T1" fmla="*/ 3168 h 3168"/>
              <a:gd name="T2" fmla="*/ 5424 w 5424"/>
              <a:gd name="T3" fmla="*/ 3168 h 3168"/>
              <a:gd name="T4" fmla="*/ 5424 w 5424"/>
              <a:gd name="T5" fmla="*/ 0 h 3168"/>
              <a:gd name="T6" fmla="*/ 4128 w 5424"/>
              <a:gd name="T7" fmla="*/ 0 h 3168"/>
              <a:gd name="T8" fmla="*/ 2592 w 5424"/>
              <a:gd name="T9" fmla="*/ 2304 h 3168"/>
              <a:gd name="T10" fmla="*/ 0 w 5424"/>
              <a:gd name="T11" fmla="*/ 2304 h 3168"/>
              <a:gd name="T12" fmla="*/ 0 w 5424"/>
              <a:gd name="T13" fmla="*/ 3168 h 3168"/>
              <a:gd name="T14" fmla="*/ 0 60000 65536"/>
              <a:gd name="T15" fmla="*/ 0 60000 65536"/>
              <a:gd name="T16" fmla="*/ 0 60000 65536"/>
              <a:gd name="T17" fmla="*/ 0 60000 65536"/>
              <a:gd name="T18" fmla="*/ 0 60000 65536"/>
              <a:gd name="T19" fmla="*/ 0 60000 65536"/>
              <a:gd name="T20" fmla="*/ 0 60000 65536"/>
              <a:gd name="T21" fmla="*/ 0 w 5424"/>
              <a:gd name="T22" fmla="*/ 0 h 3168"/>
              <a:gd name="T23" fmla="*/ 5424 w 5424"/>
              <a:gd name="T24" fmla="*/ 3168 h 3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4" h="3168">
                <a:moveTo>
                  <a:pt x="0" y="3168"/>
                </a:moveTo>
                <a:lnTo>
                  <a:pt x="5424" y="3168"/>
                </a:lnTo>
                <a:lnTo>
                  <a:pt x="5424" y="0"/>
                </a:lnTo>
                <a:lnTo>
                  <a:pt x="4128" y="0"/>
                </a:lnTo>
                <a:lnTo>
                  <a:pt x="2592" y="2304"/>
                </a:lnTo>
                <a:lnTo>
                  <a:pt x="0" y="2304"/>
                </a:lnTo>
                <a:lnTo>
                  <a:pt x="0" y="3168"/>
                </a:lnTo>
                <a:close/>
              </a:path>
            </a:pathLst>
          </a:custGeom>
          <a:solidFill>
            <a:srgbClr val="DDDDDD"/>
          </a:solidFill>
          <a:ln w="9525">
            <a:solidFill>
              <a:schemeClr val="tx1"/>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73" name="text 25"/>
          <p:cNvSpPr txBox="1">
            <a:spLocks noChangeArrowheads="1"/>
          </p:cNvSpPr>
          <p:nvPr/>
        </p:nvSpPr>
        <p:spPr bwMode="auto">
          <a:xfrm>
            <a:off x="965200" y="838200"/>
            <a:ext cx="2819400" cy="762000"/>
          </a:xfrm>
          <a:prstGeom prst="rect">
            <a:avLst/>
          </a:prstGeom>
          <a:solidFill>
            <a:srgbClr val="CCFFCC"/>
          </a:solidFill>
          <a:ln w="0">
            <a:solidFill>
              <a:schemeClr val="tx1"/>
            </a:solidFill>
            <a:prstDash val="sysDot"/>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ANOVA:H</a:t>
            </a:r>
            <a:r>
              <a:rPr lang="cs-CZ" sz="2000" baseline="-25000">
                <a:solidFill>
                  <a:prstClr val="black"/>
                </a:solidFill>
                <a:latin typeface="Arial" pitchFamily="34" charset="0"/>
                <a:cs typeface="Arial" pitchFamily="34" charset="0"/>
              </a:rPr>
              <a:t>0</a:t>
            </a:r>
            <a:r>
              <a:rPr lang="cs-CZ" sz="2000">
                <a:solidFill>
                  <a:prstClr val="black"/>
                </a:solidFill>
                <a:latin typeface="Arial" pitchFamily="34" charset="0"/>
                <a:cs typeface="Arial" pitchFamily="34" charset="0"/>
              </a:rPr>
              <a:t> zamítnuta</a:t>
            </a:r>
          </a:p>
          <a:p>
            <a:pPr algn="ctr" eaLnBrk="0" fontAlgn="base" hangingPunct="0">
              <a:spcBef>
                <a:spcPct val="0"/>
              </a:spcBef>
              <a:spcAft>
                <a:spcPct val="0"/>
              </a:spcAft>
            </a:pPr>
            <a:r>
              <a:rPr lang="cs-CZ" sz="2000">
                <a:solidFill>
                  <a:prstClr val="black"/>
                </a:solidFill>
                <a:latin typeface="Arial" pitchFamily="34" charset="0"/>
                <a:cs typeface="Arial" pitchFamily="34" charset="0"/>
              </a:rPr>
              <a:t>Testy kontrastů</a:t>
            </a:r>
          </a:p>
        </p:txBody>
      </p:sp>
      <p:sp>
        <p:nvSpPr>
          <p:cNvPr id="288774" name="text 7"/>
          <p:cNvSpPr txBox="1">
            <a:spLocks noChangeArrowheads="1"/>
          </p:cNvSpPr>
          <p:nvPr/>
        </p:nvSpPr>
        <p:spPr bwMode="auto">
          <a:xfrm>
            <a:off x="2794000" y="3200400"/>
            <a:ext cx="1095375" cy="381000"/>
          </a:xfrm>
          <a:prstGeom prst="rect">
            <a:avLst/>
          </a:prstGeom>
          <a:solidFill>
            <a:srgbClr val="FFFFFF"/>
          </a:solidFill>
          <a:ln w="1">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288775" name="Line 6"/>
          <p:cNvSpPr>
            <a:spLocks noChangeShapeType="1"/>
          </p:cNvSpPr>
          <p:nvPr/>
        </p:nvSpPr>
        <p:spPr bwMode="auto">
          <a:xfrm>
            <a:off x="355600" y="3686175"/>
            <a:ext cx="0" cy="66675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76" name="Line 7"/>
          <p:cNvSpPr>
            <a:spLocks noChangeShapeType="1"/>
          </p:cNvSpPr>
          <p:nvPr/>
        </p:nvSpPr>
        <p:spPr bwMode="auto">
          <a:xfrm flipV="1">
            <a:off x="355600" y="4343400"/>
            <a:ext cx="1343025"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77" name="Line 8"/>
          <p:cNvSpPr>
            <a:spLocks noChangeShapeType="1"/>
          </p:cNvSpPr>
          <p:nvPr/>
        </p:nvSpPr>
        <p:spPr bwMode="auto">
          <a:xfrm flipV="1">
            <a:off x="1679575" y="3686175"/>
            <a:ext cx="0" cy="66675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78" name="Line 9"/>
          <p:cNvSpPr>
            <a:spLocks noChangeShapeType="1"/>
          </p:cNvSpPr>
          <p:nvPr/>
        </p:nvSpPr>
        <p:spPr bwMode="auto">
          <a:xfrm>
            <a:off x="993775" y="3719513"/>
            <a:ext cx="0" cy="76200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79" name="Line 10"/>
          <p:cNvSpPr>
            <a:spLocks noChangeShapeType="1"/>
          </p:cNvSpPr>
          <p:nvPr/>
        </p:nvSpPr>
        <p:spPr bwMode="auto">
          <a:xfrm flipV="1">
            <a:off x="984250" y="4476750"/>
            <a:ext cx="1266825"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0" name="Line 11"/>
          <p:cNvSpPr>
            <a:spLocks noChangeShapeType="1"/>
          </p:cNvSpPr>
          <p:nvPr/>
        </p:nvSpPr>
        <p:spPr bwMode="auto">
          <a:xfrm>
            <a:off x="2132013" y="4089400"/>
            <a:ext cx="0" cy="657225"/>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1" name="Line 12"/>
          <p:cNvSpPr>
            <a:spLocks noChangeShapeType="1"/>
          </p:cNvSpPr>
          <p:nvPr/>
        </p:nvSpPr>
        <p:spPr bwMode="auto">
          <a:xfrm flipV="1">
            <a:off x="2136775" y="4733925"/>
            <a:ext cx="1524000"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2" name="Line 13"/>
          <p:cNvSpPr>
            <a:spLocks noChangeShapeType="1"/>
          </p:cNvSpPr>
          <p:nvPr/>
        </p:nvSpPr>
        <p:spPr bwMode="auto">
          <a:xfrm flipV="1">
            <a:off x="3644900" y="4052888"/>
            <a:ext cx="0" cy="676275"/>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3" name="Line 14"/>
          <p:cNvSpPr>
            <a:spLocks noChangeShapeType="1"/>
          </p:cNvSpPr>
          <p:nvPr/>
        </p:nvSpPr>
        <p:spPr bwMode="auto">
          <a:xfrm>
            <a:off x="2828925" y="4219575"/>
            <a:ext cx="0" cy="66675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4" name="Line 15"/>
          <p:cNvSpPr>
            <a:spLocks noChangeShapeType="1"/>
          </p:cNvSpPr>
          <p:nvPr/>
        </p:nvSpPr>
        <p:spPr bwMode="auto">
          <a:xfrm flipV="1">
            <a:off x="2822575" y="4886325"/>
            <a:ext cx="1571625"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5" name="Line 16"/>
          <p:cNvSpPr>
            <a:spLocks noChangeShapeType="1"/>
          </p:cNvSpPr>
          <p:nvPr/>
        </p:nvSpPr>
        <p:spPr bwMode="auto">
          <a:xfrm flipV="1">
            <a:off x="4379913" y="4205288"/>
            <a:ext cx="0" cy="676275"/>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6" name="Line 17"/>
          <p:cNvSpPr>
            <a:spLocks noChangeShapeType="1"/>
          </p:cNvSpPr>
          <p:nvPr/>
        </p:nvSpPr>
        <p:spPr bwMode="auto">
          <a:xfrm>
            <a:off x="517525" y="4167188"/>
            <a:ext cx="0" cy="66675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7" name="Line 18"/>
          <p:cNvSpPr>
            <a:spLocks noChangeShapeType="1"/>
          </p:cNvSpPr>
          <p:nvPr/>
        </p:nvSpPr>
        <p:spPr bwMode="auto">
          <a:xfrm>
            <a:off x="508000" y="4829175"/>
            <a:ext cx="2105025" cy="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8788" name="Line 19"/>
          <p:cNvSpPr>
            <a:spLocks noChangeShapeType="1"/>
          </p:cNvSpPr>
          <p:nvPr/>
        </p:nvSpPr>
        <p:spPr bwMode="auto">
          <a:xfrm flipV="1">
            <a:off x="2598738" y="4152900"/>
            <a:ext cx="0" cy="676275"/>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635924" name="kreslení 101"/>
          <p:cNvSpPr>
            <a:spLocks/>
          </p:cNvSpPr>
          <p:nvPr/>
        </p:nvSpPr>
        <p:spPr bwMode="auto">
          <a:xfrm>
            <a:off x="889000" y="5257800"/>
            <a:ext cx="2895600" cy="371475"/>
          </a:xfrm>
          <a:custGeom>
            <a:avLst/>
            <a:gdLst/>
            <a:ahLst/>
            <a:cxnLst>
              <a:cxn ang="0">
                <a:pos x="0" y="0"/>
              </a:cxn>
              <a:cxn ang="0">
                <a:pos x="11349" y="0"/>
              </a:cxn>
              <a:cxn ang="0">
                <a:pos x="16384" y="0"/>
              </a:cxn>
              <a:cxn ang="0">
                <a:pos x="8192" y="16384"/>
              </a:cxn>
              <a:cxn ang="0">
                <a:pos x="0" y="0"/>
              </a:cxn>
            </a:cxnLst>
            <a:rect l="0" t="0" r="r" b="b"/>
            <a:pathLst>
              <a:path w="16384" h="16384">
                <a:moveTo>
                  <a:pt x="0" y="0"/>
                </a:moveTo>
                <a:lnTo>
                  <a:pt x="11349" y="0"/>
                </a:lnTo>
                <a:lnTo>
                  <a:pt x="16384" y="0"/>
                </a:lnTo>
                <a:lnTo>
                  <a:pt x="8192" y="16384"/>
                </a:lnTo>
                <a:lnTo>
                  <a:pt x="0" y="0"/>
                </a:lnTo>
                <a:close/>
              </a:path>
            </a:pathLst>
          </a:custGeom>
          <a:solidFill>
            <a:schemeClr val="tx1"/>
          </a:solidFill>
          <a:ln w="9525" cap="flat" cmpd="sng">
            <a:solidFill>
              <a:srgbClr val="000000"/>
            </a:solidFill>
            <a:prstDash val="solid"/>
            <a:round/>
            <a:headEnd/>
            <a:tailEnd/>
          </a:ln>
          <a:effectLst>
            <a:outerShdw dist="35921" dir="2700000" algn="ctr" rotWithShape="0">
              <a:srgbClr val="000000"/>
            </a:outerShdw>
          </a:effectLst>
        </p:spPr>
        <p:txBody>
          <a:bodyPr/>
          <a:lstStyle/>
          <a:p>
            <a:pPr fontAlgn="base">
              <a:spcBef>
                <a:spcPct val="0"/>
              </a:spcBef>
              <a:spcAft>
                <a:spcPct val="0"/>
              </a:spcAft>
              <a:defRPr/>
            </a:pPr>
            <a:endParaRPr lang="cs-CZ" b="1" i="1">
              <a:solidFill>
                <a:prstClr val="black"/>
              </a:solidFill>
              <a:latin typeface="Arial" pitchFamily="34" charset="0"/>
              <a:cs typeface="Arial" pitchFamily="34" charset="0"/>
            </a:endParaRPr>
          </a:p>
        </p:txBody>
      </p:sp>
      <p:sp>
        <p:nvSpPr>
          <p:cNvPr id="288790" name="text 2"/>
          <p:cNvSpPr txBox="1">
            <a:spLocks noChangeArrowheads="1"/>
          </p:cNvSpPr>
          <p:nvPr/>
        </p:nvSpPr>
        <p:spPr bwMode="auto">
          <a:xfrm rot="-5400000">
            <a:off x="-356394" y="2616994"/>
            <a:ext cx="2033588" cy="3048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Kontrola</a:t>
            </a:r>
          </a:p>
        </p:txBody>
      </p:sp>
      <p:sp>
        <p:nvSpPr>
          <p:cNvPr id="288791" name="text 3"/>
          <p:cNvSpPr txBox="1">
            <a:spLocks noChangeArrowheads="1"/>
          </p:cNvSpPr>
          <p:nvPr/>
        </p:nvSpPr>
        <p:spPr bwMode="auto">
          <a:xfrm rot="-5400000">
            <a:off x="372268" y="2574132"/>
            <a:ext cx="2024063" cy="3810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1</a:t>
            </a:r>
          </a:p>
        </p:txBody>
      </p:sp>
      <p:sp>
        <p:nvSpPr>
          <p:cNvPr id="288792" name="text 6"/>
          <p:cNvSpPr txBox="1">
            <a:spLocks noChangeArrowheads="1"/>
          </p:cNvSpPr>
          <p:nvPr/>
        </p:nvSpPr>
        <p:spPr bwMode="auto">
          <a:xfrm rot="-5400000">
            <a:off x="1536700" y="2552700"/>
            <a:ext cx="2019300" cy="4191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3</a:t>
            </a:r>
          </a:p>
        </p:txBody>
      </p:sp>
      <p:sp>
        <p:nvSpPr>
          <p:cNvPr id="288793" name="text 8"/>
          <p:cNvSpPr txBox="1">
            <a:spLocks noChangeArrowheads="1"/>
          </p:cNvSpPr>
          <p:nvPr/>
        </p:nvSpPr>
        <p:spPr bwMode="auto">
          <a:xfrm rot="-5400000">
            <a:off x="3053556" y="2559844"/>
            <a:ext cx="1995488" cy="3810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a:solidFill>
                  <a:prstClr val="black"/>
                </a:solidFill>
                <a:latin typeface="Arial" pitchFamily="34" charset="0"/>
                <a:cs typeface="Arial" pitchFamily="34" charset="0"/>
              </a:rPr>
              <a:t>p</a:t>
            </a:r>
          </a:p>
        </p:txBody>
      </p:sp>
      <p:sp>
        <p:nvSpPr>
          <p:cNvPr id="288794" name="text 5"/>
          <p:cNvSpPr txBox="1">
            <a:spLocks noChangeArrowheads="1"/>
          </p:cNvSpPr>
          <p:nvPr/>
        </p:nvSpPr>
        <p:spPr bwMode="auto">
          <a:xfrm rot="-5400000">
            <a:off x="950912" y="2576513"/>
            <a:ext cx="2028825" cy="381000"/>
          </a:xfrm>
          <a:prstGeom prst="rect">
            <a:avLst/>
          </a:prstGeom>
          <a:noFill/>
          <a:ln w="17145">
            <a:solidFill>
              <a:srgbClr val="000000"/>
            </a:solid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Koncentrace X</a:t>
            </a:r>
            <a:r>
              <a:rPr lang="cs-CZ" sz="2000" baseline="-25000">
                <a:solidFill>
                  <a:prstClr val="black"/>
                </a:solidFill>
                <a:latin typeface="Arial" pitchFamily="34" charset="0"/>
                <a:cs typeface="Arial" pitchFamily="34" charset="0"/>
              </a:rPr>
              <a:t>2</a:t>
            </a:r>
          </a:p>
        </p:txBody>
      </p:sp>
      <p:sp>
        <p:nvSpPr>
          <p:cNvPr id="288795" name="text 76"/>
          <p:cNvSpPr txBox="1">
            <a:spLocks noChangeArrowheads="1"/>
          </p:cNvSpPr>
          <p:nvPr/>
        </p:nvSpPr>
        <p:spPr bwMode="auto">
          <a:xfrm>
            <a:off x="965200" y="5715000"/>
            <a:ext cx="2828925" cy="685800"/>
          </a:xfrm>
          <a:prstGeom prst="rect">
            <a:avLst/>
          </a:prstGeom>
          <a:solidFill>
            <a:srgbClr val="C0C0C0"/>
          </a:solidFill>
          <a:ln w="24765">
            <a:noFill/>
            <a:miter lim="800000"/>
            <a:headEnd/>
            <a:tailEnd/>
          </a:ln>
        </p:spPr>
        <p:txBody>
          <a:bodyPr/>
          <a:lstStyle/>
          <a:p>
            <a:pPr algn="ctr" eaLnBrk="0" fontAlgn="base" hangingPunct="0">
              <a:spcBef>
                <a:spcPct val="0"/>
              </a:spcBef>
              <a:spcAft>
                <a:spcPct val="0"/>
              </a:spcAft>
            </a:pPr>
            <a:r>
              <a:rPr lang="cs-CZ" b="1">
                <a:solidFill>
                  <a:prstClr val="black"/>
                </a:solidFill>
                <a:latin typeface="Arial" pitchFamily="34" charset="0"/>
                <a:cs typeface="Arial" pitchFamily="34" charset="0"/>
              </a:rPr>
              <a:t>Rozdíly v smysluplných kombinacích ?</a:t>
            </a:r>
          </a:p>
        </p:txBody>
      </p:sp>
      <p:sp>
        <p:nvSpPr>
          <p:cNvPr id="288796" name="text 84"/>
          <p:cNvSpPr>
            <a:spLocks noChangeArrowheads="1"/>
          </p:cNvSpPr>
          <p:nvPr/>
        </p:nvSpPr>
        <p:spPr bwMode="auto">
          <a:xfrm>
            <a:off x="5486400" y="4714875"/>
            <a:ext cx="3028950" cy="847725"/>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Testování kontrastů</a:t>
            </a:r>
          </a:p>
          <a:p>
            <a:pPr algn="ctr" eaLnBrk="0" fontAlgn="base" hangingPunct="0">
              <a:spcBef>
                <a:spcPct val="0"/>
              </a:spcBef>
              <a:spcAft>
                <a:spcPct val="0"/>
              </a:spcAft>
            </a:pPr>
            <a:r>
              <a:rPr lang="cs-CZ">
                <a:solidFill>
                  <a:prstClr val="white"/>
                </a:solidFill>
                <a:latin typeface="Arial" pitchFamily="34" charset="0"/>
                <a:cs typeface="Arial" pitchFamily="34" charset="0"/>
              </a:rPr>
              <a:t>"Multiple range testy"</a:t>
            </a:r>
          </a:p>
        </p:txBody>
      </p:sp>
      <p:sp>
        <p:nvSpPr>
          <p:cNvPr id="288797" name="text 103"/>
          <p:cNvSpPr>
            <a:spLocks noChangeArrowheads="1"/>
          </p:cNvSpPr>
          <p:nvPr/>
        </p:nvSpPr>
        <p:spPr bwMode="auto">
          <a:xfrm>
            <a:off x="4419600" y="5857875"/>
            <a:ext cx="1828800" cy="352425"/>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Parametrické</a:t>
            </a:r>
          </a:p>
        </p:txBody>
      </p:sp>
      <p:sp>
        <p:nvSpPr>
          <p:cNvPr id="288798" name="text 104"/>
          <p:cNvSpPr>
            <a:spLocks noChangeArrowheads="1"/>
          </p:cNvSpPr>
          <p:nvPr/>
        </p:nvSpPr>
        <p:spPr bwMode="auto">
          <a:xfrm>
            <a:off x="6477000" y="5857875"/>
            <a:ext cx="2000250" cy="352425"/>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Neparametrické</a:t>
            </a:r>
          </a:p>
        </p:txBody>
      </p:sp>
      <p:sp>
        <p:nvSpPr>
          <p:cNvPr id="288799" name="text 105"/>
          <p:cNvSpPr>
            <a:spLocks noChangeArrowheads="1"/>
          </p:cNvSpPr>
          <p:nvPr/>
        </p:nvSpPr>
        <p:spPr bwMode="auto">
          <a:xfrm>
            <a:off x="7029450" y="2505075"/>
            <a:ext cx="1428750" cy="352425"/>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Plánované</a:t>
            </a:r>
          </a:p>
        </p:txBody>
      </p:sp>
      <p:sp>
        <p:nvSpPr>
          <p:cNvPr id="288800" name="text 106"/>
          <p:cNvSpPr>
            <a:spLocks noChangeArrowheads="1"/>
          </p:cNvSpPr>
          <p:nvPr/>
        </p:nvSpPr>
        <p:spPr bwMode="auto">
          <a:xfrm>
            <a:off x="6629400" y="3133725"/>
            <a:ext cx="1866900" cy="352425"/>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Neplánované</a:t>
            </a:r>
          </a:p>
        </p:txBody>
      </p:sp>
      <p:sp>
        <p:nvSpPr>
          <p:cNvPr id="288801" name="text 109"/>
          <p:cNvSpPr>
            <a:spLocks noChangeArrowheads="1"/>
          </p:cNvSpPr>
          <p:nvPr/>
        </p:nvSpPr>
        <p:spPr bwMode="auto">
          <a:xfrm>
            <a:off x="6096000" y="3829050"/>
            <a:ext cx="2390775" cy="571500"/>
          </a:xfrm>
          <a:prstGeom prst="roundRect">
            <a:avLst>
              <a:gd name="adj" fmla="val 16667"/>
            </a:avLst>
          </a:prstGeom>
          <a:solidFill>
            <a:srgbClr val="CC0000"/>
          </a:solidFill>
          <a:ln w="9525">
            <a:solidFill>
              <a:srgbClr val="000000"/>
            </a:solidFill>
            <a:round/>
            <a:headEnd/>
            <a:tailEnd/>
          </a:ln>
        </p:spPr>
        <p:txBody>
          <a:bodyPr anchor="ctr"/>
          <a:lstStyle/>
          <a:p>
            <a:pPr algn="ctr" eaLnBrk="0" fontAlgn="base" hangingPunct="0">
              <a:spcBef>
                <a:spcPct val="0"/>
              </a:spcBef>
              <a:spcAft>
                <a:spcPct val="0"/>
              </a:spcAft>
            </a:pPr>
            <a:r>
              <a:rPr lang="cs-CZ">
                <a:solidFill>
                  <a:prstClr val="white"/>
                </a:solidFill>
                <a:latin typeface="Arial" pitchFamily="34" charset="0"/>
                <a:cs typeface="Arial" pitchFamily="34" charset="0"/>
              </a:rPr>
              <a:t>Pro srovnání variant s kontrolou</a:t>
            </a:r>
          </a:p>
        </p:txBody>
      </p:sp>
      <p:sp>
        <p:nvSpPr>
          <p:cNvPr id="288802" name="Line 33"/>
          <p:cNvSpPr>
            <a:spLocks noChangeShapeType="1"/>
          </p:cNvSpPr>
          <p:nvPr/>
        </p:nvSpPr>
        <p:spPr bwMode="auto">
          <a:xfrm flipV="1">
            <a:off x="2260600" y="3733800"/>
            <a:ext cx="0" cy="762000"/>
          </a:xfrm>
          <a:prstGeom prst="line">
            <a:avLst/>
          </a:prstGeom>
          <a:noFill/>
          <a:ln w="2476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89795" name="Rectangle 2"/>
          <p:cNvSpPr>
            <a:spLocks noGrp="1" noChangeArrowheads="1"/>
          </p:cNvSpPr>
          <p:nvPr>
            <p:ph type="title" idx="4294967295"/>
          </p:nvPr>
        </p:nvSpPr>
        <p:spPr>
          <a:xfrm>
            <a:off x="990600" y="146050"/>
            <a:ext cx="7772400" cy="762000"/>
          </a:xfrm>
          <a:noFill/>
        </p:spPr>
        <p:txBody>
          <a:bodyPr anchor="ctr"/>
          <a:lstStyle/>
          <a:p>
            <a:r>
              <a:rPr lang="cs-CZ" smtClean="0"/>
              <a:t>Příklad: Anova - One way</a:t>
            </a:r>
          </a:p>
        </p:txBody>
      </p:sp>
      <p:sp>
        <p:nvSpPr>
          <p:cNvPr id="289796" name="Text Box 3"/>
          <p:cNvSpPr txBox="1">
            <a:spLocks noChangeArrowheads="1"/>
          </p:cNvSpPr>
          <p:nvPr/>
        </p:nvSpPr>
        <p:spPr bwMode="auto">
          <a:xfrm>
            <a:off x="838200" y="1462088"/>
            <a:ext cx="7848600" cy="5638800"/>
          </a:xfrm>
          <a:prstGeom prst="rect">
            <a:avLst/>
          </a:prstGeom>
          <a:noFill/>
          <a:ln w="9525">
            <a:noFill/>
            <a:miter lim="800000"/>
            <a:headEnd/>
            <a:tailEnd/>
          </a:ln>
        </p:spPr>
        <p:txBody>
          <a:bodyPr/>
          <a:lstStyle/>
          <a:p>
            <a:pPr eaLnBrk="0" fontAlgn="base" hangingPunct="0">
              <a:spcBef>
                <a:spcPct val="0"/>
              </a:spcBef>
              <a:spcAft>
                <a:spcPct val="0"/>
              </a:spcAft>
            </a:pPr>
            <a:r>
              <a:rPr lang="cs-CZ" sz="1600">
                <a:solidFill>
                  <a:prstClr val="black"/>
                </a:solidFill>
                <a:latin typeface="Arial" pitchFamily="34" charset="0"/>
                <a:cs typeface="Arial" pitchFamily="34" charset="0"/>
              </a:rPr>
              <a:t>Dávka rostlinného stimulátoru  (0, 4, 8, 12  mg/l)</a:t>
            </a:r>
          </a:p>
          <a:p>
            <a:pPr eaLnBrk="0" fontAlgn="base" hangingPunct="0">
              <a:spcBef>
                <a:spcPct val="0"/>
              </a:spcBef>
              <a:spcAft>
                <a:spcPct val="0"/>
              </a:spcAft>
            </a:pPr>
            <a:r>
              <a:rPr lang="cs-CZ" sz="1600">
                <a:solidFill>
                  <a:prstClr val="black"/>
                </a:solidFill>
                <a:latin typeface="Arial" pitchFamily="34" charset="0"/>
                <a:cs typeface="Arial" pitchFamily="34" charset="0"/>
              </a:rPr>
              <a:t>A = 4 ; n = 8</a:t>
            </a:r>
          </a:p>
          <a:p>
            <a:pPr eaLnBrk="0" fontAlgn="base" hangingPunct="0">
              <a:spcBef>
                <a:spcPct val="0"/>
              </a:spcBef>
              <a:spcAft>
                <a:spcPct val="0"/>
              </a:spcAft>
            </a:pPr>
            <a:endParaRPr lang="cs-CZ" sz="1600">
              <a:solidFill>
                <a:prstClr val="black"/>
              </a:solidFill>
              <a:latin typeface="Arial" pitchFamily="34" charset="0"/>
              <a:cs typeface="Arial" pitchFamily="34" charset="0"/>
            </a:endParaRPr>
          </a:p>
          <a:p>
            <a:pPr eaLnBrk="0" fontAlgn="base" hangingPunct="0">
              <a:spcBef>
                <a:spcPct val="0"/>
              </a:spcBef>
              <a:spcAft>
                <a:spcPct val="0"/>
              </a:spcAft>
            </a:pPr>
            <a:r>
              <a:rPr lang="cs-CZ" sz="1600" b="1">
                <a:solidFill>
                  <a:srgbClr val="CCB400"/>
                </a:solidFill>
                <a:latin typeface="Arial" pitchFamily="34" charset="0"/>
                <a:cs typeface="Arial" pitchFamily="34" charset="0"/>
              </a:rPr>
              <a:t>I.      ANOVA</a:t>
            </a:r>
          </a:p>
          <a:p>
            <a:pPr eaLnBrk="0" fontAlgn="base" hangingPunct="0">
              <a:spcBef>
                <a:spcPct val="0"/>
              </a:spcBef>
              <a:spcAft>
                <a:spcPct val="0"/>
              </a:spcAft>
            </a:pPr>
            <a:r>
              <a:rPr lang="cs-CZ" sz="1600">
                <a:solidFill>
                  <a:prstClr val="black"/>
                </a:solidFill>
                <a:latin typeface="Arial" pitchFamily="34" charset="0"/>
                <a:cs typeface="Arial" pitchFamily="34" charset="0"/>
              </a:rPr>
              <a:t>Bartlett's test:        P = 0,9847</a:t>
            </a:r>
          </a:p>
          <a:p>
            <a:pPr eaLnBrk="0" fontAlgn="base" hangingPunct="0">
              <a:spcBef>
                <a:spcPct val="0"/>
              </a:spcBef>
              <a:spcAft>
                <a:spcPct val="0"/>
              </a:spcAft>
            </a:pPr>
            <a:r>
              <a:rPr lang="cs-CZ" sz="1600">
                <a:solidFill>
                  <a:prstClr val="black"/>
                </a:solidFill>
                <a:latin typeface="Arial" pitchFamily="34" charset="0"/>
                <a:cs typeface="Arial" pitchFamily="34" charset="0"/>
              </a:rPr>
              <a:t>K-S test:                P = 0,482 - 0,6525  pro jednotlivé kategorie</a:t>
            </a:r>
          </a:p>
          <a:p>
            <a:pPr eaLnBrk="0" fontAlgn="base" hangingPunct="0">
              <a:spcBef>
                <a:spcPct val="0"/>
              </a:spcBef>
              <a:spcAft>
                <a:spcPct val="0"/>
              </a:spcAft>
            </a:pPr>
            <a:endParaRPr lang="cs-CZ" sz="1600">
              <a:solidFill>
                <a:prstClr val="black"/>
              </a:solidFill>
              <a:latin typeface="Arial" pitchFamily="34" charset="0"/>
              <a:cs typeface="Arial" pitchFamily="34" charset="0"/>
            </a:endParaRPr>
          </a:p>
          <a:p>
            <a:pPr eaLnBrk="0" fontAlgn="base" hangingPunct="0">
              <a:spcBef>
                <a:spcPct val="0"/>
              </a:spcBef>
              <a:spcAft>
                <a:spcPct val="0"/>
              </a:spcAft>
            </a:pPr>
            <a:r>
              <a:rPr lang="cs-CZ" sz="1600" b="1">
                <a:solidFill>
                  <a:prstClr val="black"/>
                </a:solidFill>
                <a:latin typeface="Arial" pitchFamily="34" charset="0"/>
                <a:cs typeface="Arial" pitchFamily="34" charset="0"/>
              </a:rPr>
              <a:t>Source   </a:t>
            </a:r>
            <a:r>
              <a:rPr lang="cs-CZ" sz="1600">
                <a:solidFill>
                  <a:prstClr val="black"/>
                </a:solidFill>
                <a:latin typeface="Arial" pitchFamily="34" charset="0"/>
                <a:cs typeface="Arial" pitchFamily="34" charset="0"/>
              </a:rPr>
              <a:t>                       </a:t>
            </a:r>
            <a:r>
              <a:rPr lang="cs-CZ" sz="1600" b="1">
                <a:solidFill>
                  <a:prstClr val="black"/>
                </a:solidFill>
                <a:latin typeface="Arial" pitchFamily="34" charset="0"/>
                <a:cs typeface="Arial" pitchFamily="34" charset="0"/>
              </a:rPr>
              <a:t>D. f.</a:t>
            </a:r>
            <a:r>
              <a:rPr lang="cs-CZ" sz="1600">
                <a:solidFill>
                  <a:prstClr val="black"/>
                </a:solidFill>
                <a:latin typeface="Arial" pitchFamily="34" charset="0"/>
                <a:cs typeface="Arial" pitchFamily="34" charset="0"/>
              </a:rPr>
              <a:t>           </a:t>
            </a:r>
            <a:r>
              <a:rPr lang="en-US" sz="1600">
                <a:solidFill>
                  <a:prstClr val="black"/>
                </a:solidFill>
                <a:latin typeface="Arial" pitchFamily="34" charset="0"/>
                <a:cs typeface="Arial" pitchFamily="34" charset="0"/>
              </a:rPr>
              <a:t>    </a:t>
            </a:r>
            <a:r>
              <a:rPr lang="cs-CZ" sz="1600" b="1">
                <a:solidFill>
                  <a:prstClr val="black"/>
                </a:solidFill>
                <a:latin typeface="Arial" pitchFamily="34" charset="0"/>
                <a:cs typeface="Arial" pitchFamily="34" charset="0"/>
              </a:rPr>
              <a:t>SS             MS            F </a:t>
            </a:r>
          </a:p>
          <a:p>
            <a:pPr eaLnBrk="0" fontAlgn="base" hangingPunct="0">
              <a:spcBef>
                <a:spcPct val="0"/>
              </a:spcBef>
              <a:spcAft>
                <a:spcPct val="0"/>
              </a:spcAft>
            </a:pPr>
            <a:r>
              <a:rPr lang="cs-CZ" sz="1600" b="1">
                <a:solidFill>
                  <a:prstClr val="black"/>
                </a:solidFill>
                <a:latin typeface="Arial" pitchFamily="34" charset="0"/>
                <a:cs typeface="Arial" pitchFamily="34" charset="0"/>
              </a:rPr>
              <a:t>Between Groups</a:t>
            </a:r>
            <a:r>
              <a:rPr lang="cs-CZ" sz="1600">
                <a:solidFill>
                  <a:prstClr val="black"/>
                </a:solidFill>
                <a:latin typeface="Arial" pitchFamily="34" charset="0"/>
                <a:cs typeface="Arial" pitchFamily="34" charset="0"/>
              </a:rPr>
              <a:t>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3                305,8         101,9       8,56 </a:t>
            </a:r>
          </a:p>
          <a:p>
            <a:pPr eaLnBrk="0" fontAlgn="base" hangingPunct="0">
              <a:spcBef>
                <a:spcPct val="0"/>
              </a:spcBef>
              <a:spcAft>
                <a:spcPct val="0"/>
              </a:spcAft>
            </a:pPr>
            <a:r>
              <a:rPr lang="cs-CZ" sz="1600" b="1">
                <a:solidFill>
                  <a:prstClr val="black"/>
                </a:solidFill>
                <a:latin typeface="Arial" pitchFamily="34" charset="0"/>
                <a:cs typeface="Arial" pitchFamily="34" charset="0"/>
              </a:rPr>
              <a:t>Within Groups</a:t>
            </a:r>
            <a:r>
              <a:rPr lang="cs-CZ" sz="1600">
                <a:solidFill>
                  <a:prstClr val="black"/>
                </a:solidFill>
                <a:latin typeface="Arial" pitchFamily="34" charset="0"/>
                <a:cs typeface="Arial" pitchFamily="34" charset="0"/>
              </a:rPr>
              <a:t>             28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322,2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11,9  </a:t>
            </a:r>
          </a:p>
          <a:p>
            <a:pPr eaLnBrk="0" fontAlgn="base" hangingPunct="0">
              <a:spcBef>
                <a:spcPct val="0"/>
              </a:spcBef>
              <a:spcAft>
                <a:spcPct val="0"/>
              </a:spcAft>
            </a:pPr>
            <a:r>
              <a:rPr lang="cs-CZ" sz="1600" b="1">
                <a:solidFill>
                  <a:prstClr val="black"/>
                </a:solidFill>
                <a:latin typeface="Arial" pitchFamily="34" charset="0"/>
                <a:cs typeface="Arial" pitchFamily="34" charset="0"/>
              </a:rPr>
              <a:t>Total (corr.)</a:t>
            </a:r>
            <a:r>
              <a:rPr lang="cs-CZ" sz="1600">
                <a:solidFill>
                  <a:prstClr val="black"/>
                </a:solidFill>
                <a:latin typeface="Arial" pitchFamily="34" charset="0"/>
                <a:cs typeface="Arial" pitchFamily="34" charset="0"/>
              </a:rPr>
              <a:t>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 31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638,0   </a:t>
            </a:r>
            <a:r>
              <a:rPr lang="en-US" sz="1600">
                <a:solidFill>
                  <a:prstClr val="black"/>
                </a:solidFill>
                <a:latin typeface="Arial" pitchFamily="34" charset="0"/>
                <a:cs typeface="Arial" pitchFamily="34" charset="0"/>
              </a:rPr>
              <a:t> </a:t>
            </a:r>
            <a:endParaRPr lang="cs-CZ" sz="1600">
              <a:solidFill>
                <a:prstClr val="black"/>
              </a:solidFill>
              <a:latin typeface="Arial" pitchFamily="34" charset="0"/>
              <a:cs typeface="Arial" pitchFamily="34" charset="0"/>
            </a:endParaRPr>
          </a:p>
          <a:p>
            <a:pPr eaLnBrk="0" fontAlgn="base" hangingPunct="0">
              <a:spcBef>
                <a:spcPct val="0"/>
              </a:spcBef>
              <a:spcAft>
                <a:spcPct val="0"/>
              </a:spcAft>
            </a:pPr>
            <a:endParaRPr lang="cs-CZ" sz="1600">
              <a:solidFill>
                <a:prstClr val="black"/>
              </a:solidFill>
              <a:latin typeface="Arial" pitchFamily="34" charset="0"/>
              <a:cs typeface="Arial" pitchFamily="34" charset="0"/>
            </a:endParaRPr>
          </a:p>
          <a:p>
            <a:pPr eaLnBrk="0" fontAlgn="base" hangingPunct="0">
              <a:spcBef>
                <a:spcPct val="0"/>
              </a:spcBef>
              <a:spcAft>
                <a:spcPct val="0"/>
              </a:spcAft>
            </a:pPr>
            <a:r>
              <a:rPr lang="cs-CZ" sz="1600" b="1">
                <a:solidFill>
                  <a:srgbClr val="CCB400"/>
                </a:solidFill>
                <a:latin typeface="Arial" pitchFamily="34" charset="0"/>
                <a:cs typeface="Arial" pitchFamily="34" charset="0"/>
              </a:rPr>
              <a:t>II.     Multiple Range Test</a:t>
            </a:r>
          </a:p>
          <a:p>
            <a:pPr eaLnBrk="0" fontAlgn="base" hangingPunct="0">
              <a:spcBef>
                <a:spcPct val="0"/>
              </a:spcBef>
              <a:spcAft>
                <a:spcPct val="0"/>
              </a:spcAft>
            </a:pPr>
            <a:r>
              <a:rPr lang="cs-CZ" sz="1600">
                <a:solidFill>
                  <a:prstClr val="black"/>
                </a:solidFill>
                <a:latin typeface="Arial" pitchFamily="34" charset="0"/>
                <a:cs typeface="Arial" pitchFamily="34" charset="0"/>
              </a:rPr>
              <a:t>NKS -test</a:t>
            </a:r>
          </a:p>
          <a:p>
            <a:pPr eaLnBrk="0" fontAlgn="base" hangingPunct="0">
              <a:spcBef>
                <a:spcPct val="0"/>
              </a:spcBef>
              <a:spcAft>
                <a:spcPct val="0"/>
              </a:spcAft>
            </a:pPr>
            <a:endParaRPr lang="cs-CZ" sz="1600">
              <a:solidFill>
                <a:prstClr val="black"/>
              </a:solidFill>
              <a:latin typeface="Arial" pitchFamily="34" charset="0"/>
              <a:cs typeface="Arial" pitchFamily="34" charset="0"/>
            </a:endParaRPr>
          </a:p>
          <a:p>
            <a:pPr eaLnBrk="0" fontAlgn="base" hangingPunct="0">
              <a:spcBef>
                <a:spcPct val="0"/>
              </a:spcBef>
              <a:spcAft>
                <a:spcPct val="0"/>
              </a:spcAft>
            </a:pPr>
            <a:r>
              <a:rPr lang="cs-CZ" sz="1600" b="1">
                <a:solidFill>
                  <a:prstClr val="black"/>
                </a:solidFill>
                <a:latin typeface="Arial" pitchFamily="34" charset="0"/>
                <a:cs typeface="Arial" pitchFamily="34" charset="0"/>
              </a:rPr>
              <a:t>Level           Average         Homogenous Groups </a:t>
            </a:r>
          </a:p>
          <a:p>
            <a:pPr eaLnBrk="0" fontAlgn="base" hangingPunct="0">
              <a:spcBef>
                <a:spcPct val="0"/>
              </a:spcBef>
              <a:spcAft>
                <a:spcPct val="0"/>
              </a:spcAft>
            </a:pP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0                  34,8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x </a:t>
            </a:r>
          </a:p>
          <a:p>
            <a:pPr eaLnBrk="0" fontAlgn="base" hangingPunct="0">
              <a:spcBef>
                <a:spcPct val="0"/>
              </a:spcBef>
              <a:spcAft>
                <a:spcPct val="0"/>
              </a:spcAft>
            </a:pP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4                  41,4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	x </a:t>
            </a:r>
          </a:p>
          <a:p>
            <a:pPr eaLnBrk="0" fontAlgn="base" hangingPunct="0">
              <a:spcBef>
                <a:spcPct val="0"/>
              </a:spcBef>
              <a:spcAft>
                <a:spcPct val="0"/>
              </a:spcAft>
            </a:pP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12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41,8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 	x </a:t>
            </a:r>
          </a:p>
          <a:p>
            <a:pPr eaLnBrk="0" fontAlgn="base" hangingPunct="0">
              <a:spcBef>
                <a:spcPct val="0"/>
              </a:spcBef>
              <a:spcAft>
                <a:spcPct val="0"/>
              </a:spcAft>
            </a:pP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8                  52,6                    	</a:t>
            </a:r>
            <a:r>
              <a:rPr lang="en-US" sz="1600">
                <a:solidFill>
                  <a:prstClr val="black"/>
                </a:solidFill>
                <a:latin typeface="Arial" pitchFamily="34" charset="0"/>
                <a:cs typeface="Arial" pitchFamily="34" charset="0"/>
              </a:rPr>
              <a:t> </a:t>
            </a:r>
            <a:r>
              <a:rPr lang="cs-CZ" sz="1600">
                <a:solidFill>
                  <a:prstClr val="black"/>
                </a:solidFill>
                <a:latin typeface="Arial" pitchFamily="34" charset="0"/>
                <a:cs typeface="Arial" pitchFamily="34" charset="0"/>
              </a:rPr>
              <a:t>	x </a:t>
            </a:r>
          </a:p>
        </p:txBody>
      </p:sp>
      <p:sp>
        <p:nvSpPr>
          <p:cNvPr id="289797" name="Line 4"/>
          <p:cNvSpPr>
            <a:spLocks noChangeShapeType="1"/>
          </p:cNvSpPr>
          <p:nvPr/>
        </p:nvSpPr>
        <p:spPr bwMode="auto">
          <a:xfrm flipV="1">
            <a:off x="965200" y="3471863"/>
            <a:ext cx="583882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798" name="Line 5"/>
          <p:cNvSpPr>
            <a:spLocks noChangeShapeType="1"/>
          </p:cNvSpPr>
          <p:nvPr/>
        </p:nvSpPr>
        <p:spPr bwMode="auto">
          <a:xfrm flipV="1">
            <a:off x="965200" y="3957638"/>
            <a:ext cx="583882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799" name="Line 6"/>
          <p:cNvSpPr>
            <a:spLocks noChangeShapeType="1"/>
          </p:cNvSpPr>
          <p:nvPr/>
        </p:nvSpPr>
        <p:spPr bwMode="auto">
          <a:xfrm rot="5400000" flipH="1" flipV="1">
            <a:off x="2200275" y="3721100"/>
            <a:ext cx="1143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800" name="Line 7"/>
          <p:cNvSpPr>
            <a:spLocks noChangeShapeType="1"/>
          </p:cNvSpPr>
          <p:nvPr/>
        </p:nvSpPr>
        <p:spPr bwMode="auto">
          <a:xfrm rot="5400000" flipH="1" flipV="1">
            <a:off x="3343275" y="3721100"/>
            <a:ext cx="1143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801" name="Line 8"/>
          <p:cNvSpPr>
            <a:spLocks noChangeShapeType="1"/>
          </p:cNvSpPr>
          <p:nvPr/>
        </p:nvSpPr>
        <p:spPr bwMode="auto">
          <a:xfrm rot="5400000" flipH="1" flipV="1">
            <a:off x="4562475" y="3721100"/>
            <a:ext cx="1143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802" name="Line 9"/>
          <p:cNvSpPr>
            <a:spLocks noChangeShapeType="1"/>
          </p:cNvSpPr>
          <p:nvPr/>
        </p:nvSpPr>
        <p:spPr bwMode="auto">
          <a:xfrm rot="5400000" flipH="1" flipV="1">
            <a:off x="5368925" y="3721100"/>
            <a:ext cx="11430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803" name="Line 10"/>
          <p:cNvSpPr>
            <a:spLocks noChangeShapeType="1"/>
          </p:cNvSpPr>
          <p:nvPr/>
        </p:nvSpPr>
        <p:spPr bwMode="auto">
          <a:xfrm flipV="1">
            <a:off x="914400" y="5426075"/>
            <a:ext cx="5229225"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89804" name="Line 12"/>
          <p:cNvSpPr>
            <a:spLocks noChangeShapeType="1"/>
          </p:cNvSpPr>
          <p:nvPr/>
        </p:nvSpPr>
        <p:spPr bwMode="auto">
          <a:xfrm rot="16200000" flipV="1">
            <a:off x="1327944" y="5734844"/>
            <a:ext cx="1154112"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0819" name="Rectangle 2"/>
          <p:cNvSpPr>
            <a:spLocks noGrp="1" noChangeArrowheads="1"/>
          </p:cNvSpPr>
          <p:nvPr>
            <p:ph type="title" idx="4294967295"/>
          </p:nvPr>
        </p:nvSpPr>
        <p:spPr>
          <a:xfrm>
            <a:off x="990600" y="0"/>
            <a:ext cx="7772400" cy="762000"/>
          </a:xfrm>
          <a:noFill/>
        </p:spPr>
        <p:txBody>
          <a:bodyPr anchor="ctr"/>
          <a:lstStyle/>
          <a:p>
            <a:r>
              <a:rPr lang="cs-CZ" smtClean="0"/>
              <a:t>Srovnání variant v testech</a:t>
            </a:r>
          </a:p>
        </p:txBody>
      </p:sp>
      <p:sp>
        <p:nvSpPr>
          <p:cNvPr id="290820" name="Rectangle 3"/>
          <p:cNvSpPr>
            <a:spLocks noChangeArrowheads="1"/>
          </p:cNvSpPr>
          <p:nvPr/>
        </p:nvSpPr>
        <p:spPr bwMode="auto">
          <a:xfrm>
            <a:off x="179388" y="1046163"/>
            <a:ext cx="8785225" cy="438150"/>
          </a:xfrm>
          <a:prstGeom prst="rect">
            <a:avLst/>
          </a:prstGeom>
          <a:solidFill>
            <a:schemeClr val="accent2"/>
          </a:solidFill>
          <a:ln w="9525">
            <a:noFill/>
            <a:miter lim="800000"/>
            <a:headEnd/>
            <a:tailEnd/>
          </a:ln>
        </p:spPr>
        <p:txBody>
          <a:bodyPr anchor="ctr"/>
          <a:lstStyle/>
          <a:p>
            <a:pPr algn="ctr" eaLnBrk="0" fontAlgn="base" hangingPunct="0">
              <a:spcBef>
                <a:spcPct val="0"/>
              </a:spcBef>
              <a:spcAft>
                <a:spcPct val="0"/>
              </a:spcAft>
            </a:pPr>
            <a:r>
              <a:rPr lang="cs-CZ" sz="2800" b="1" i="1">
                <a:solidFill>
                  <a:prstClr val="white"/>
                </a:solidFill>
                <a:latin typeface="Times New Roman" pitchFamily="18" charset="0"/>
                <a:cs typeface="Arial" pitchFamily="34" charset="0"/>
              </a:rPr>
              <a:t>Srovnáváni variant po celkovém testu ANOVA</a:t>
            </a:r>
          </a:p>
        </p:txBody>
      </p:sp>
      <p:sp>
        <p:nvSpPr>
          <p:cNvPr id="290821" name="kreslení 101"/>
          <p:cNvSpPr>
            <a:spLocks/>
          </p:cNvSpPr>
          <p:nvPr/>
        </p:nvSpPr>
        <p:spPr bwMode="auto">
          <a:xfrm>
            <a:off x="2933700" y="1544638"/>
            <a:ext cx="2895600" cy="371475"/>
          </a:xfrm>
          <a:custGeom>
            <a:avLst/>
            <a:gdLst>
              <a:gd name="T0" fmla="*/ 0 w 16384"/>
              <a:gd name="T1" fmla="*/ 0 h 16384"/>
              <a:gd name="T2" fmla="*/ 11349 w 16384"/>
              <a:gd name="T3" fmla="*/ 0 h 16384"/>
              <a:gd name="T4" fmla="*/ 16384 w 16384"/>
              <a:gd name="T5" fmla="*/ 0 h 16384"/>
              <a:gd name="T6" fmla="*/ 8192 w 16384"/>
              <a:gd name="T7" fmla="*/ 16384 h 16384"/>
              <a:gd name="T8" fmla="*/ 0 w 16384"/>
              <a:gd name="T9" fmla="*/ 0 h 16384"/>
              <a:gd name="T10" fmla="*/ 0 60000 65536"/>
              <a:gd name="T11" fmla="*/ 0 60000 65536"/>
              <a:gd name="T12" fmla="*/ 0 60000 65536"/>
              <a:gd name="T13" fmla="*/ 0 60000 65536"/>
              <a:gd name="T14" fmla="*/ 0 60000 65536"/>
              <a:gd name="T15" fmla="*/ 0 w 16384"/>
              <a:gd name="T16" fmla="*/ 0 h 16384"/>
              <a:gd name="T17" fmla="*/ 16384 w 16384"/>
              <a:gd name="T18" fmla="*/ 16384 h 16384"/>
            </a:gdLst>
            <a:ahLst/>
            <a:cxnLst>
              <a:cxn ang="T10">
                <a:pos x="T0" y="T1"/>
              </a:cxn>
              <a:cxn ang="T11">
                <a:pos x="T2" y="T3"/>
              </a:cxn>
              <a:cxn ang="T12">
                <a:pos x="T4" y="T5"/>
              </a:cxn>
              <a:cxn ang="T13">
                <a:pos x="T6" y="T7"/>
              </a:cxn>
              <a:cxn ang="T14">
                <a:pos x="T8" y="T9"/>
              </a:cxn>
            </a:cxnLst>
            <a:rect l="T15" t="T16" r="T17" b="T18"/>
            <a:pathLst>
              <a:path w="16384" h="16384">
                <a:moveTo>
                  <a:pt x="0" y="0"/>
                </a:moveTo>
                <a:lnTo>
                  <a:pt x="11349" y="0"/>
                </a:lnTo>
                <a:lnTo>
                  <a:pt x="16384" y="0"/>
                </a:lnTo>
                <a:lnTo>
                  <a:pt x="8192" y="16384"/>
                </a:lnTo>
                <a:lnTo>
                  <a:pt x="0" y="0"/>
                </a:lnTo>
                <a:close/>
              </a:path>
            </a:pathLst>
          </a:custGeom>
          <a:solidFill>
            <a:srgbClr val="808080"/>
          </a:solidFill>
          <a:ln w="9525" cap="flat" cmpd="sng">
            <a:solidFill>
              <a:srgbClr val="000000"/>
            </a:solidFill>
            <a:prstDash val="solid"/>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0822" name="Rectangle 5"/>
          <p:cNvSpPr>
            <a:spLocks noChangeArrowheads="1"/>
          </p:cNvSpPr>
          <p:nvPr/>
        </p:nvSpPr>
        <p:spPr bwMode="auto">
          <a:xfrm>
            <a:off x="1219200" y="2085975"/>
            <a:ext cx="6629400" cy="657225"/>
          </a:xfrm>
          <a:prstGeom prst="rect">
            <a:avLst/>
          </a:prstGeom>
          <a:noFill/>
          <a:ln w="9525">
            <a:noFill/>
            <a:miter lim="800000"/>
            <a:headEnd/>
            <a:tailEnd/>
          </a:ln>
        </p:spPr>
        <p:txBody>
          <a:bodyPr anchor="ctr"/>
          <a:lstStyle/>
          <a:p>
            <a:pPr algn="ctr" eaLnBrk="0" fontAlgn="base" hangingPunct="0">
              <a:spcBef>
                <a:spcPct val="0"/>
              </a:spcBef>
              <a:spcAft>
                <a:spcPct val="0"/>
              </a:spcAft>
            </a:pPr>
            <a:r>
              <a:rPr lang="cs-CZ" sz="2000">
                <a:solidFill>
                  <a:prstClr val="black"/>
                </a:solidFill>
                <a:latin typeface="Arial" pitchFamily="34" charset="0"/>
                <a:cs typeface="Arial" pitchFamily="34" charset="0"/>
              </a:rPr>
              <a:t>Mnoho existujících algoritmů není vhodných </a:t>
            </a:r>
          </a:p>
          <a:p>
            <a:pPr algn="ctr" eaLnBrk="0" fontAlgn="base" hangingPunct="0">
              <a:spcBef>
                <a:spcPct val="0"/>
              </a:spcBef>
              <a:spcAft>
                <a:spcPct val="0"/>
              </a:spcAft>
            </a:pPr>
            <a:r>
              <a:rPr lang="cs-CZ" sz="2000">
                <a:solidFill>
                  <a:prstClr val="black"/>
                </a:solidFill>
                <a:latin typeface="Arial" pitchFamily="34" charset="0"/>
                <a:cs typeface="Arial" pitchFamily="34" charset="0"/>
              </a:rPr>
              <a:t>pro konkrétní případ</a:t>
            </a:r>
          </a:p>
        </p:txBody>
      </p:sp>
      <p:sp>
        <p:nvSpPr>
          <p:cNvPr id="290823" name="Rectangle 6"/>
          <p:cNvSpPr>
            <a:spLocks noChangeArrowheads="1"/>
          </p:cNvSpPr>
          <p:nvPr/>
        </p:nvSpPr>
        <p:spPr bwMode="auto">
          <a:xfrm>
            <a:off x="2571750" y="2952750"/>
            <a:ext cx="3724275" cy="581025"/>
          </a:xfrm>
          <a:prstGeom prst="rect">
            <a:avLst/>
          </a:prstGeom>
          <a:solidFill>
            <a:srgbClr val="FFFFFF"/>
          </a:solidFill>
          <a:ln w="9525">
            <a:solidFill>
              <a:srgbClr val="000000"/>
            </a:solidFill>
            <a:prstDash val="dash"/>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0824" name="Rectangle 7"/>
          <p:cNvSpPr>
            <a:spLocks noChangeArrowheads="1"/>
          </p:cNvSpPr>
          <p:nvPr/>
        </p:nvSpPr>
        <p:spPr bwMode="auto">
          <a:xfrm>
            <a:off x="2571750" y="2952750"/>
            <a:ext cx="3724275" cy="581025"/>
          </a:xfrm>
          <a:prstGeom prst="rect">
            <a:avLst/>
          </a:prstGeom>
          <a:noFill/>
          <a:ln w="9525">
            <a:no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Day and Quin</a:t>
            </a:r>
          </a:p>
          <a:p>
            <a:pPr algn="ctr" eaLnBrk="0" fontAlgn="base" hangingPunct="0">
              <a:spcBef>
                <a:spcPct val="0"/>
              </a:spcBef>
              <a:spcAft>
                <a:spcPct val="0"/>
              </a:spcAft>
            </a:pPr>
            <a:r>
              <a:rPr lang="cs-CZ" sz="1600" b="1">
                <a:solidFill>
                  <a:prstClr val="black"/>
                </a:solidFill>
                <a:latin typeface="Arial" pitchFamily="34" charset="0"/>
                <a:cs typeface="Arial" pitchFamily="34" charset="0"/>
              </a:rPr>
              <a:t>Ecological Monographs,1989</a:t>
            </a:r>
          </a:p>
        </p:txBody>
      </p:sp>
      <p:sp>
        <p:nvSpPr>
          <p:cNvPr id="290825" name="Rectangle 8"/>
          <p:cNvSpPr>
            <a:spLocks noChangeArrowheads="1"/>
          </p:cNvSpPr>
          <p:nvPr/>
        </p:nvSpPr>
        <p:spPr bwMode="auto">
          <a:xfrm>
            <a:off x="152400" y="3573463"/>
            <a:ext cx="4405313" cy="2633662"/>
          </a:xfrm>
          <a:prstGeom prst="rect">
            <a:avLst/>
          </a:prstGeom>
          <a:noFill/>
          <a:ln w="9525">
            <a:solidFill>
              <a:srgbClr val="000000"/>
            </a:solidFill>
            <a:prstDash val="dash"/>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0826" name="Text Box 9"/>
          <p:cNvSpPr txBox="1">
            <a:spLocks noChangeArrowheads="1"/>
          </p:cNvSpPr>
          <p:nvPr/>
        </p:nvSpPr>
        <p:spPr bwMode="auto">
          <a:xfrm>
            <a:off x="317500" y="3727450"/>
            <a:ext cx="1304925" cy="514350"/>
          </a:xfrm>
          <a:prstGeom prst="rect">
            <a:avLst/>
          </a:prstGeom>
          <a:solidFill>
            <a:srgbClr val="CC0000"/>
          </a:solidFill>
          <a:ln w="9525">
            <a:solidFill>
              <a:srgbClr val="000000"/>
            </a:solid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Test</a:t>
            </a:r>
          </a:p>
        </p:txBody>
      </p:sp>
      <p:sp>
        <p:nvSpPr>
          <p:cNvPr id="290827" name="Text Box 10"/>
          <p:cNvSpPr txBox="1">
            <a:spLocks noChangeArrowheads="1"/>
          </p:cNvSpPr>
          <p:nvPr/>
        </p:nvSpPr>
        <p:spPr bwMode="auto">
          <a:xfrm>
            <a:off x="1698625" y="3727450"/>
            <a:ext cx="1304925" cy="514350"/>
          </a:xfrm>
          <a:prstGeom prst="rect">
            <a:avLst/>
          </a:prstGeom>
          <a:solidFill>
            <a:srgbClr val="CC0000"/>
          </a:solidFill>
          <a:ln w="9525">
            <a:solidFill>
              <a:srgbClr val="000000"/>
            </a:solid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Využití</a:t>
            </a:r>
          </a:p>
        </p:txBody>
      </p:sp>
      <p:sp>
        <p:nvSpPr>
          <p:cNvPr id="290828" name="Text Box 11"/>
          <p:cNvSpPr txBox="1">
            <a:spLocks noChangeArrowheads="1"/>
          </p:cNvSpPr>
          <p:nvPr/>
        </p:nvSpPr>
        <p:spPr bwMode="auto">
          <a:xfrm>
            <a:off x="3098800" y="3727450"/>
            <a:ext cx="1397000" cy="514350"/>
          </a:xfrm>
          <a:prstGeom prst="rect">
            <a:avLst/>
          </a:prstGeom>
          <a:solidFill>
            <a:srgbClr val="CC0000"/>
          </a:solidFill>
          <a:ln w="9525">
            <a:solidFill>
              <a:srgbClr val="000000"/>
            </a:solid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Poznámka</a:t>
            </a:r>
          </a:p>
        </p:txBody>
      </p:sp>
      <p:sp>
        <p:nvSpPr>
          <p:cNvPr id="290829" name="Text Box 12"/>
          <p:cNvSpPr txBox="1">
            <a:spLocks noChangeArrowheads="1"/>
          </p:cNvSpPr>
          <p:nvPr/>
        </p:nvSpPr>
        <p:spPr bwMode="auto">
          <a:xfrm>
            <a:off x="317500" y="4367213"/>
            <a:ext cx="1304925" cy="47625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Dunnett </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Williams</a:t>
            </a:r>
          </a:p>
        </p:txBody>
      </p:sp>
      <p:sp>
        <p:nvSpPr>
          <p:cNvPr id="290830" name="Text Box 13"/>
          <p:cNvSpPr txBox="1">
            <a:spLocks noChangeArrowheads="1"/>
          </p:cNvSpPr>
          <p:nvPr/>
        </p:nvSpPr>
        <p:spPr bwMode="auto">
          <a:xfrm>
            <a:off x="1698625" y="4367213"/>
            <a:ext cx="1304925" cy="47625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Srovnání s kontrolou</a:t>
            </a:r>
          </a:p>
        </p:txBody>
      </p:sp>
      <p:sp>
        <p:nvSpPr>
          <p:cNvPr id="290831" name="Text Box 14"/>
          <p:cNvSpPr txBox="1">
            <a:spLocks noChangeArrowheads="1"/>
          </p:cNvSpPr>
          <p:nvPr/>
        </p:nvSpPr>
        <p:spPr bwMode="auto">
          <a:xfrm>
            <a:off x="3098800" y="4378325"/>
            <a:ext cx="1397000" cy="476250"/>
          </a:xfrm>
          <a:prstGeom prst="rect">
            <a:avLst/>
          </a:prstGeom>
          <a:solidFill>
            <a:srgbClr val="FFFFFF"/>
          </a:solidFill>
          <a:ln w="9525">
            <a:solidFill>
              <a:srgbClr val="000000"/>
            </a:solidFill>
            <a:miter lim="800000"/>
            <a:headEnd/>
            <a:tailEnd/>
          </a:ln>
        </p:spPr>
        <p:txBody>
          <a:bodyPr/>
          <a:lstStyle/>
          <a:p>
            <a:pPr algn="ctr" eaLnBrk="0" fontAlgn="base" hangingPunct="0">
              <a:spcBef>
                <a:spcPct val="0"/>
              </a:spcBef>
              <a:spcAft>
                <a:spcPct val="0"/>
              </a:spcAft>
            </a:pPr>
            <a:r>
              <a:rPr lang="cs-CZ" sz="1200">
                <a:solidFill>
                  <a:prstClr val="black"/>
                </a:solidFill>
                <a:latin typeface="Arial" pitchFamily="34" charset="0"/>
                <a:cs typeface="Arial" pitchFamily="34" charset="0"/>
              </a:rPr>
              <a:t>Ex. i modifikace pro různá n.</a:t>
            </a:r>
          </a:p>
        </p:txBody>
      </p:sp>
      <p:sp>
        <p:nvSpPr>
          <p:cNvPr id="290832" name="Text Box 15"/>
          <p:cNvSpPr txBox="1">
            <a:spLocks noChangeArrowheads="1"/>
          </p:cNvSpPr>
          <p:nvPr/>
        </p:nvSpPr>
        <p:spPr bwMode="auto">
          <a:xfrm>
            <a:off x="317500" y="4973638"/>
            <a:ext cx="1304925" cy="477837"/>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ANOVA </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testy (F)</a:t>
            </a:r>
          </a:p>
        </p:txBody>
      </p:sp>
      <p:sp>
        <p:nvSpPr>
          <p:cNvPr id="290833" name="Text Box 16"/>
          <p:cNvSpPr txBox="1">
            <a:spLocks noChangeArrowheads="1"/>
          </p:cNvSpPr>
          <p:nvPr/>
        </p:nvSpPr>
        <p:spPr bwMode="auto">
          <a:xfrm>
            <a:off x="1698625" y="4973638"/>
            <a:ext cx="1304925" cy="477837"/>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Orthogonální kontrasty</a:t>
            </a:r>
          </a:p>
        </p:txBody>
      </p:sp>
      <p:sp>
        <p:nvSpPr>
          <p:cNvPr id="290834" name="Text Box 17"/>
          <p:cNvSpPr txBox="1">
            <a:spLocks noChangeArrowheads="1"/>
          </p:cNvSpPr>
          <p:nvPr/>
        </p:nvSpPr>
        <p:spPr bwMode="auto">
          <a:xfrm>
            <a:off x="3098800" y="4984750"/>
            <a:ext cx="1397000" cy="47625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200">
                <a:solidFill>
                  <a:prstClr val="black"/>
                </a:solidFill>
                <a:latin typeface="Arial" pitchFamily="34" charset="0"/>
                <a:cs typeface="Arial" pitchFamily="34" charset="0"/>
              </a:rPr>
              <a:t>Plánovaná srovnání</a:t>
            </a:r>
          </a:p>
        </p:txBody>
      </p:sp>
      <p:sp>
        <p:nvSpPr>
          <p:cNvPr id="290835" name="Text Box 18"/>
          <p:cNvSpPr txBox="1">
            <a:spLocks noChangeArrowheads="1"/>
          </p:cNvSpPr>
          <p:nvPr/>
        </p:nvSpPr>
        <p:spPr bwMode="auto">
          <a:xfrm>
            <a:off x="317500" y="5581650"/>
            <a:ext cx="1304925" cy="47625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Ryan Q test</a:t>
            </a:r>
          </a:p>
        </p:txBody>
      </p:sp>
      <p:sp>
        <p:nvSpPr>
          <p:cNvPr id="290836" name="Text Box 19"/>
          <p:cNvSpPr txBox="1">
            <a:spLocks noChangeArrowheads="1"/>
          </p:cNvSpPr>
          <p:nvPr/>
        </p:nvSpPr>
        <p:spPr bwMode="auto">
          <a:xfrm>
            <a:off x="1698625" y="5581650"/>
            <a:ext cx="1304925" cy="47625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Jednoduché kontrasty</a:t>
            </a:r>
          </a:p>
        </p:txBody>
      </p:sp>
      <p:sp>
        <p:nvSpPr>
          <p:cNvPr id="290837" name="Text Box 20"/>
          <p:cNvSpPr txBox="1">
            <a:spLocks noChangeArrowheads="1"/>
          </p:cNvSpPr>
          <p:nvPr/>
        </p:nvSpPr>
        <p:spPr bwMode="auto">
          <a:xfrm>
            <a:off x="3098800" y="5591175"/>
            <a:ext cx="1397000" cy="477838"/>
          </a:xfrm>
          <a:prstGeom prst="rect">
            <a:avLst/>
          </a:prstGeom>
          <a:solidFill>
            <a:srgbClr val="FFFFFF"/>
          </a:solidFill>
          <a:ln w="9525">
            <a:solidFill>
              <a:srgbClr val="000000"/>
            </a:solidFill>
            <a:miter lim="800000"/>
            <a:headEnd/>
            <a:tailEnd/>
          </a:ln>
        </p:spPr>
        <p:txBody>
          <a:bodyPr/>
          <a:lstStyle/>
          <a:p>
            <a:pPr algn="ctr" eaLnBrk="0" fontAlgn="base" hangingPunct="0">
              <a:spcBef>
                <a:spcPct val="0"/>
              </a:spcBef>
              <a:spcAft>
                <a:spcPct val="0"/>
              </a:spcAft>
            </a:pPr>
            <a:r>
              <a:rPr lang="cs-CZ" sz="1200">
                <a:solidFill>
                  <a:prstClr val="black"/>
                </a:solidFill>
                <a:latin typeface="Arial" pitchFamily="34" charset="0"/>
                <a:cs typeface="Arial" pitchFamily="34" charset="0"/>
              </a:rPr>
              <a:t>Vyhodnocen jako nejlepší test</a:t>
            </a:r>
          </a:p>
        </p:txBody>
      </p:sp>
      <p:sp>
        <p:nvSpPr>
          <p:cNvPr id="290838" name="Rectangle 21"/>
          <p:cNvSpPr>
            <a:spLocks noChangeArrowheads="1"/>
          </p:cNvSpPr>
          <p:nvPr/>
        </p:nvSpPr>
        <p:spPr bwMode="auto">
          <a:xfrm>
            <a:off x="4772025" y="3573463"/>
            <a:ext cx="4219575" cy="2619375"/>
          </a:xfrm>
          <a:prstGeom prst="rect">
            <a:avLst/>
          </a:prstGeom>
          <a:gradFill rotWithShape="0">
            <a:gsLst>
              <a:gs pos="0">
                <a:srgbClr val="FFFFFF"/>
              </a:gs>
              <a:gs pos="100000">
                <a:srgbClr val="F5F5F5"/>
              </a:gs>
            </a:gsLst>
            <a:path path="shape">
              <a:fillToRect l="50000" t="50000" r="50000" b="50000"/>
            </a:path>
          </a:gradFill>
          <a:ln w="9525">
            <a:solidFill>
              <a:srgbClr val="000000"/>
            </a:solidFill>
            <a:prstDash val="dash"/>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0839" name="Text Box 22"/>
          <p:cNvSpPr txBox="1">
            <a:spLocks noChangeArrowheads="1"/>
          </p:cNvSpPr>
          <p:nvPr/>
        </p:nvSpPr>
        <p:spPr bwMode="auto">
          <a:xfrm>
            <a:off x="4838700" y="3644900"/>
            <a:ext cx="4076700" cy="266700"/>
          </a:xfrm>
          <a:prstGeom prst="rect">
            <a:avLst/>
          </a:prstGeom>
          <a:solidFill>
            <a:srgbClr val="CC0000"/>
          </a:solidFill>
          <a:ln w="9525">
            <a:solidFill>
              <a:srgbClr val="000000"/>
            </a:solid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Testy pro jednoduché kontrasty</a:t>
            </a:r>
          </a:p>
        </p:txBody>
      </p:sp>
      <p:sp>
        <p:nvSpPr>
          <p:cNvPr id="290840" name="Text Box 23"/>
          <p:cNvSpPr txBox="1">
            <a:spLocks noChangeArrowheads="1"/>
          </p:cNvSpPr>
          <p:nvPr/>
        </p:nvSpPr>
        <p:spPr bwMode="auto">
          <a:xfrm>
            <a:off x="4838700" y="3987800"/>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Scheffe</a:t>
            </a:r>
          </a:p>
        </p:txBody>
      </p:sp>
      <p:sp>
        <p:nvSpPr>
          <p:cNvPr id="290841" name="Text Box 24"/>
          <p:cNvSpPr txBox="1">
            <a:spLocks noChangeArrowheads="1"/>
          </p:cNvSpPr>
          <p:nvPr/>
        </p:nvSpPr>
        <p:spPr bwMode="auto">
          <a:xfrm>
            <a:off x="6219825" y="3987800"/>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Tukey</a:t>
            </a:r>
          </a:p>
        </p:txBody>
      </p:sp>
      <p:sp>
        <p:nvSpPr>
          <p:cNvPr id="290842" name="Text Box 25"/>
          <p:cNvSpPr txBox="1">
            <a:spLocks noChangeArrowheads="1"/>
          </p:cNvSpPr>
          <p:nvPr/>
        </p:nvSpPr>
        <p:spPr bwMode="auto">
          <a:xfrm>
            <a:off x="7620000" y="3997325"/>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LSD</a:t>
            </a:r>
          </a:p>
        </p:txBody>
      </p:sp>
      <p:sp>
        <p:nvSpPr>
          <p:cNvPr id="290843" name="Text Box 26"/>
          <p:cNvSpPr txBox="1">
            <a:spLocks noChangeArrowheads="1"/>
          </p:cNvSpPr>
          <p:nvPr/>
        </p:nvSpPr>
        <p:spPr bwMode="auto">
          <a:xfrm>
            <a:off x="4838700" y="4549775"/>
            <a:ext cx="1314450"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Bonferroni</a:t>
            </a:r>
          </a:p>
        </p:txBody>
      </p:sp>
      <p:sp>
        <p:nvSpPr>
          <p:cNvPr id="290844" name="Text Box 27"/>
          <p:cNvSpPr txBox="1">
            <a:spLocks noChangeArrowheads="1"/>
          </p:cNvSpPr>
          <p:nvPr/>
        </p:nvSpPr>
        <p:spPr bwMode="auto">
          <a:xfrm>
            <a:off x="6219825" y="4549775"/>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700" b="1">
                <a:solidFill>
                  <a:prstClr val="black"/>
                </a:solidFill>
                <a:latin typeface="Arial" pitchFamily="34" charset="0"/>
                <a:cs typeface="Arial" pitchFamily="34" charset="0"/>
              </a:rPr>
              <a:t>Dunn-Sidák</a:t>
            </a:r>
          </a:p>
        </p:txBody>
      </p:sp>
      <p:sp>
        <p:nvSpPr>
          <p:cNvPr id="290845" name="Text Box 28"/>
          <p:cNvSpPr txBox="1">
            <a:spLocks noChangeArrowheads="1"/>
          </p:cNvSpPr>
          <p:nvPr/>
        </p:nvSpPr>
        <p:spPr bwMode="auto">
          <a:xfrm>
            <a:off x="7620000" y="4559300"/>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Kramer</a:t>
            </a:r>
          </a:p>
        </p:txBody>
      </p:sp>
      <p:sp>
        <p:nvSpPr>
          <p:cNvPr id="290846" name="Text Box 29"/>
          <p:cNvSpPr txBox="1">
            <a:spLocks noChangeArrowheads="1"/>
          </p:cNvSpPr>
          <p:nvPr/>
        </p:nvSpPr>
        <p:spPr bwMode="auto">
          <a:xfrm>
            <a:off x="4848225" y="5673725"/>
            <a:ext cx="117157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200" b="1">
                <a:solidFill>
                  <a:prstClr val="black"/>
                </a:solidFill>
                <a:latin typeface="Arial" pitchFamily="34" charset="0"/>
                <a:cs typeface="Arial" pitchFamily="34" charset="0"/>
              </a:rPr>
              <a:t>Duncan</a:t>
            </a:r>
          </a:p>
        </p:txBody>
      </p:sp>
      <p:sp>
        <p:nvSpPr>
          <p:cNvPr id="290847" name="Text Box 30"/>
          <p:cNvSpPr txBox="1">
            <a:spLocks noChangeArrowheads="1"/>
          </p:cNvSpPr>
          <p:nvPr/>
        </p:nvSpPr>
        <p:spPr bwMode="auto">
          <a:xfrm>
            <a:off x="6096000" y="5673725"/>
            <a:ext cx="143827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200" b="1">
                <a:solidFill>
                  <a:prstClr val="black"/>
                </a:solidFill>
                <a:latin typeface="Arial" pitchFamily="34" charset="0"/>
                <a:cs typeface="Arial" pitchFamily="34" charset="0"/>
              </a:rPr>
              <a:t>Student - Newmann-Keuls</a:t>
            </a:r>
          </a:p>
        </p:txBody>
      </p:sp>
      <p:sp>
        <p:nvSpPr>
          <p:cNvPr id="290848" name="Text Box 31"/>
          <p:cNvSpPr txBox="1">
            <a:spLocks noChangeArrowheads="1"/>
          </p:cNvSpPr>
          <p:nvPr/>
        </p:nvSpPr>
        <p:spPr bwMode="auto">
          <a:xfrm>
            <a:off x="7616825" y="5673725"/>
            <a:ext cx="1304925" cy="457200"/>
          </a:xfrm>
          <a:prstGeom prst="rect">
            <a:avLst/>
          </a:prstGeom>
          <a:solidFill>
            <a:srgbClr val="FFFFFF"/>
          </a:solidFill>
          <a:ln w="9525">
            <a:solidFill>
              <a:srgbClr val="000000"/>
            </a:solidFill>
            <a:miter lim="800000"/>
            <a:headEnd/>
            <a:tailEnd/>
          </a:ln>
        </p:spPr>
        <p:txBody>
          <a:bodyPr anchor="ctr"/>
          <a:lstStyle/>
          <a:p>
            <a:pPr algn="ctr" eaLnBrk="0" fontAlgn="base" hangingPunct="0">
              <a:spcBef>
                <a:spcPct val="0"/>
              </a:spcBef>
              <a:spcAft>
                <a:spcPct val="0"/>
              </a:spcAft>
            </a:pPr>
            <a:r>
              <a:rPr lang="cs-CZ" sz="1200" b="1">
                <a:solidFill>
                  <a:prstClr val="black"/>
                </a:solidFill>
                <a:latin typeface="Arial" pitchFamily="34" charset="0"/>
                <a:cs typeface="Arial" pitchFamily="34" charset="0"/>
              </a:rPr>
              <a:t>Waller-Duncan k ratio</a:t>
            </a:r>
          </a:p>
        </p:txBody>
      </p:sp>
      <p:sp>
        <p:nvSpPr>
          <p:cNvPr id="290849" name="Text Box 32"/>
          <p:cNvSpPr txBox="1">
            <a:spLocks noChangeArrowheads="1"/>
          </p:cNvSpPr>
          <p:nvPr/>
        </p:nvSpPr>
        <p:spPr bwMode="auto">
          <a:xfrm>
            <a:off x="4838700" y="5292725"/>
            <a:ext cx="4086225" cy="266700"/>
          </a:xfrm>
          <a:prstGeom prst="rect">
            <a:avLst/>
          </a:prstGeom>
          <a:solidFill>
            <a:srgbClr val="CC0000"/>
          </a:solidFill>
          <a:ln w="9525">
            <a:solidFill>
              <a:srgbClr val="000000"/>
            </a:solid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Testy nevhodné</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1843" name="Rectangle 2"/>
          <p:cNvSpPr>
            <a:spLocks noGrp="1" noChangeArrowheads="1"/>
          </p:cNvSpPr>
          <p:nvPr>
            <p:ph type="title" idx="4294967295"/>
          </p:nvPr>
        </p:nvSpPr>
        <p:spPr>
          <a:xfrm>
            <a:off x="301625" y="463550"/>
            <a:ext cx="8534400" cy="373063"/>
          </a:xfrm>
          <a:noFill/>
        </p:spPr>
        <p:txBody>
          <a:bodyPr anchor="ctr"/>
          <a:lstStyle/>
          <a:p>
            <a:r>
              <a:rPr lang="cs-CZ" smtClean="0"/>
              <a:t>Řada post-hoc testů v různých SW</a:t>
            </a:r>
          </a:p>
        </p:txBody>
      </p:sp>
      <p:pic>
        <p:nvPicPr>
          <p:cNvPr id="291844" name="Picture 3"/>
          <p:cNvPicPr>
            <a:picLocks noChangeAspect="1" noChangeArrowheads="1"/>
          </p:cNvPicPr>
          <p:nvPr/>
        </p:nvPicPr>
        <p:blipFill>
          <a:blip r:embed="rId2" cstate="print"/>
          <a:srcRect/>
          <a:stretch>
            <a:fillRect/>
          </a:stretch>
        </p:blipFill>
        <p:spPr bwMode="auto">
          <a:xfrm>
            <a:off x="250825" y="1366838"/>
            <a:ext cx="4033838" cy="3214687"/>
          </a:xfrm>
          <a:prstGeom prst="rect">
            <a:avLst/>
          </a:prstGeom>
          <a:noFill/>
          <a:ln w="9525">
            <a:noFill/>
            <a:miter lim="800000"/>
            <a:headEnd/>
            <a:tailEnd/>
          </a:ln>
        </p:spPr>
      </p:pic>
      <p:pic>
        <p:nvPicPr>
          <p:cNvPr id="291845" name="Picture 4"/>
          <p:cNvPicPr>
            <a:picLocks noChangeAspect="1" noChangeArrowheads="1"/>
          </p:cNvPicPr>
          <p:nvPr/>
        </p:nvPicPr>
        <p:blipFill>
          <a:blip r:embed="rId3" cstate="print"/>
          <a:srcRect/>
          <a:stretch>
            <a:fillRect/>
          </a:stretch>
        </p:blipFill>
        <p:spPr bwMode="auto">
          <a:xfrm>
            <a:off x="5219700" y="1417638"/>
            <a:ext cx="3351213" cy="2928937"/>
          </a:xfrm>
          <a:prstGeom prst="rect">
            <a:avLst/>
          </a:prstGeom>
          <a:noFill/>
          <a:ln w="9525">
            <a:noFill/>
            <a:miter lim="800000"/>
            <a:headEnd/>
            <a:tailEnd/>
          </a:ln>
        </p:spPr>
      </p:pic>
      <p:pic>
        <p:nvPicPr>
          <p:cNvPr id="291846" name="Picture 5"/>
          <p:cNvPicPr>
            <a:picLocks noChangeAspect="1" noChangeArrowheads="1"/>
          </p:cNvPicPr>
          <p:nvPr/>
        </p:nvPicPr>
        <p:blipFill>
          <a:blip r:embed="rId4" cstate="print"/>
          <a:srcRect/>
          <a:stretch>
            <a:fillRect/>
          </a:stretch>
        </p:blipFill>
        <p:spPr bwMode="auto">
          <a:xfrm>
            <a:off x="2771775" y="3573463"/>
            <a:ext cx="4191000" cy="2733675"/>
          </a:xfrm>
          <a:prstGeom prst="rect">
            <a:avLst/>
          </a:prstGeom>
          <a:noFill/>
          <a:ln w="9525">
            <a:noFill/>
            <a:miter lim="800000"/>
            <a:headEnd/>
            <a:tailEnd/>
          </a:ln>
        </p:spPr>
      </p:pic>
      <p:pic>
        <p:nvPicPr>
          <p:cNvPr id="291847" name="Picture 6" descr="logo"/>
          <p:cNvPicPr>
            <a:picLocks noChangeAspect="1" noChangeArrowheads="1"/>
          </p:cNvPicPr>
          <p:nvPr/>
        </p:nvPicPr>
        <p:blipFill>
          <a:blip r:embed="rId5" cstate="print"/>
          <a:srcRect/>
          <a:stretch>
            <a:fillRect/>
          </a:stretch>
        </p:blipFill>
        <p:spPr bwMode="auto">
          <a:xfrm>
            <a:off x="4427538" y="5661025"/>
            <a:ext cx="431800" cy="431800"/>
          </a:xfrm>
          <a:prstGeom prst="rect">
            <a:avLst/>
          </a:prstGeom>
          <a:noFill/>
          <a:ln w="9525">
            <a:noFill/>
            <a:miter lim="800000"/>
            <a:headEnd/>
            <a:tailEnd/>
          </a:ln>
        </p:spPr>
      </p:pic>
      <p:pic>
        <p:nvPicPr>
          <p:cNvPr id="291848" name="Picture 7" descr="statsoft"/>
          <p:cNvPicPr>
            <a:picLocks noChangeAspect="1" noChangeArrowheads="1"/>
          </p:cNvPicPr>
          <p:nvPr/>
        </p:nvPicPr>
        <p:blipFill>
          <a:blip r:embed="rId6" cstate="print"/>
          <a:srcRect/>
          <a:stretch>
            <a:fillRect/>
          </a:stretch>
        </p:blipFill>
        <p:spPr bwMode="auto">
          <a:xfrm>
            <a:off x="7164388" y="2924175"/>
            <a:ext cx="1368425" cy="352425"/>
          </a:xfrm>
          <a:prstGeom prst="rect">
            <a:avLst/>
          </a:prstGeom>
          <a:noFill/>
          <a:ln w="9525">
            <a:noFill/>
            <a:miter lim="800000"/>
            <a:headEnd/>
            <a:tailEnd/>
          </a:ln>
        </p:spPr>
      </p:pic>
      <p:pic>
        <p:nvPicPr>
          <p:cNvPr id="291849" name="Picture 8"/>
          <p:cNvPicPr>
            <a:picLocks noChangeAspect="1" noChangeArrowheads="1"/>
          </p:cNvPicPr>
          <p:nvPr/>
        </p:nvPicPr>
        <p:blipFill>
          <a:blip r:embed="rId7" cstate="print"/>
          <a:srcRect/>
          <a:stretch>
            <a:fillRect/>
          </a:stretch>
        </p:blipFill>
        <p:spPr bwMode="auto">
          <a:xfrm>
            <a:off x="2987675" y="2133600"/>
            <a:ext cx="1200150" cy="3333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100357" name="Title 1"/>
          <p:cNvSpPr>
            <a:spLocks noGrp="1"/>
          </p:cNvSpPr>
          <p:nvPr>
            <p:ph type="title" idx="4294967295"/>
          </p:nvPr>
        </p:nvSpPr>
        <p:spPr/>
        <p:txBody>
          <a:bodyPr anchor="ctr"/>
          <a:lstStyle/>
          <a:p>
            <a:pPr eaLnBrk="1" hangingPunct="1"/>
            <a:r>
              <a:rPr lang="cs-CZ" smtClean="0"/>
              <a:t>ANCOVA</a:t>
            </a:r>
          </a:p>
        </p:txBody>
      </p:sp>
      <p:sp>
        <p:nvSpPr>
          <p:cNvPr id="100358" name="Content Placeholder 2"/>
          <p:cNvSpPr>
            <a:spLocks noGrp="1"/>
          </p:cNvSpPr>
          <p:nvPr>
            <p:ph idx="4294967295"/>
          </p:nvPr>
        </p:nvSpPr>
        <p:spPr>
          <a:xfrm>
            <a:off x="493713" y="1484313"/>
            <a:ext cx="8650287" cy="4897437"/>
          </a:xfrm>
        </p:spPr>
        <p:txBody>
          <a:bodyPr/>
          <a:lstStyle/>
          <a:p>
            <a:pPr eaLnBrk="1" hangingPunct="1"/>
            <a:r>
              <a:rPr lang="cs-CZ" sz="2300" smtClean="0"/>
              <a:t>Rozšíření ANOVA</a:t>
            </a:r>
          </a:p>
          <a:p>
            <a:pPr eaLnBrk="1" hangingPunct="1"/>
            <a:r>
              <a:rPr lang="cs-CZ" sz="2300" smtClean="0"/>
              <a:t>Současná analýza kategoriálních a spojitých prediktorů</a:t>
            </a:r>
          </a:p>
          <a:p>
            <a:pPr eaLnBrk="1" hangingPunct="1"/>
            <a:r>
              <a:rPr lang="cs-CZ" sz="2300" smtClean="0"/>
              <a:t>Testování hypotézy paralelismu regresních vztahů</a:t>
            </a:r>
          </a:p>
        </p:txBody>
      </p:sp>
      <p:graphicFrame>
        <p:nvGraphicFramePr>
          <p:cNvPr id="100354" name="Object 2"/>
          <p:cNvGraphicFramePr>
            <a:graphicFrameLocks noChangeAspect="1"/>
          </p:cNvGraphicFramePr>
          <p:nvPr/>
        </p:nvGraphicFramePr>
        <p:xfrm>
          <a:off x="1042988" y="2997200"/>
          <a:ext cx="2714625" cy="1962150"/>
        </p:xfrm>
        <a:graphic>
          <a:graphicData uri="http://schemas.openxmlformats.org/presentationml/2006/ole">
            <p:oleObj spid="_x0000_s61442" name="Chart" r:id="rId3" imgW="2714557" imgH="1962240" progId="MSGraph.Chart.8">
              <p:embed followColorScheme="full"/>
            </p:oleObj>
          </a:graphicData>
        </a:graphic>
      </p:graphicFrame>
      <p:sp>
        <p:nvSpPr>
          <p:cNvPr id="28678" name="Text Box 6"/>
          <p:cNvSpPr txBox="1">
            <a:spLocks noChangeArrowheads="1"/>
          </p:cNvSpPr>
          <p:nvPr/>
        </p:nvSpPr>
        <p:spPr bwMode="auto">
          <a:xfrm>
            <a:off x="1676400" y="4940300"/>
            <a:ext cx="145573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charset="0"/>
                <a:cs typeface="Arial" pitchFamily="34" charset="0"/>
              </a:rPr>
              <a:t>Spojitý prediktor</a:t>
            </a:r>
          </a:p>
        </p:txBody>
      </p:sp>
      <p:sp>
        <p:nvSpPr>
          <p:cNvPr id="28679" name="Text Box 7"/>
          <p:cNvSpPr txBox="1">
            <a:spLocks noChangeArrowheads="1"/>
          </p:cNvSpPr>
          <p:nvPr/>
        </p:nvSpPr>
        <p:spPr bwMode="auto">
          <a:xfrm rot="-5400000">
            <a:off x="-204787" y="3813175"/>
            <a:ext cx="19367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pitchFamily="34" charset="0"/>
                <a:cs typeface="Arial" pitchFamily="34" charset="0"/>
              </a:rPr>
              <a:t>Hodnocená proměnná</a:t>
            </a:r>
          </a:p>
        </p:txBody>
      </p:sp>
      <p:sp>
        <p:nvSpPr>
          <p:cNvPr id="28680" name="Text Box 8"/>
          <p:cNvSpPr txBox="1">
            <a:spLocks noChangeArrowheads="1"/>
          </p:cNvSpPr>
          <p:nvPr/>
        </p:nvSpPr>
        <p:spPr bwMode="auto">
          <a:xfrm>
            <a:off x="3298825" y="3484563"/>
            <a:ext cx="9128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charset="0"/>
                <a:cs typeface="Arial" pitchFamily="34" charset="0"/>
              </a:rPr>
              <a:t>kategorie</a:t>
            </a:r>
          </a:p>
        </p:txBody>
      </p:sp>
      <p:sp>
        <p:nvSpPr>
          <p:cNvPr id="28681" name="Line 9"/>
          <p:cNvSpPr>
            <a:spLocks noChangeShapeType="1"/>
          </p:cNvSpPr>
          <p:nvPr/>
        </p:nvSpPr>
        <p:spPr bwMode="auto">
          <a:xfrm flipH="1" flipV="1">
            <a:off x="3059113" y="3357563"/>
            <a:ext cx="217487" cy="217487"/>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sp>
        <p:nvSpPr>
          <p:cNvPr id="28683" name="Line 11"/>
          <p:cNvSpPr>
            <a:spLocks noChangeShapeType="1"/>
          </p:cNvSpPr>
          <p:nvPr/>
        </p:nvSpPr>
        <p:spPr bwMode="auto">
          <a:xfrm flipH="1">
            <a:off x="3059113" y="3644900"/>
            <a:ext cx="217487" cy="144463"/>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graphicFrame>
        <p:nvGraphicFramePr>
          <p:cNvPr id="100355" name="Object 3"/>
          <p:cNvGraphicFramePr>
            <a:graphicFrameLocks noChangeAspect="1"/>
          </p:cNvGraphicFramePr>
          <p:nvPr/>
        </p:nvGraphicFramePr>
        <p:xfrm>
          <a:off x="5435600" y="2997200"/>
          <a:ext cx="2714625" cy="1962150"/>
        </p:xfrm>
        <a:graphic>
          <a:graphicData uri="http://schemas.openxmlformats.org/presentationml/2006/ole">
            <p:oleObj spid="_x0000_s61443" name="Chart" r:id="rId4" imgW="2714557" imgH="1962240" progId="MSGraph.Chart.8">
              <p:embed followColorScheme="full"/>
            </p:oleObj>
          </a:graphicData>
        </a:graphic>
      </p:graphicFrame>
      <p:sp>
        <p:nvSpPr>
          <p:cNvPr id="28685" name="Text Box 13"/>
          <p:cNvSpPr txBox="1">
            <a:spLocks noChangeArrowheads="1"/>
          </p:cNvSpPr>
          <p:nvPr/>
        </p:nvSpPr>
        <p:spPr bwMode="auto">
          <a:xfrm>
            <a:off x="6069013" y="4940300"/>
            <a:ext cx="1455737"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charset="0"/>
                <a:cs typeface="Arial" pitchFamily="34" charset="0"/>
              </a:rPr>
              <a:t>Spojitý prediktor</a:t>
            </a:r>
          </a:p>
        </p:txBody>
      </p:sp>
      <p:sp>
        <p:nvSpPr>
          <p:cNvPr id="28686" name="Text Box 14"/>
          <p:cNvSpPr txBox="1">
            <a:spLocks noChangeArrowheads="1"/>
          </p:cNvSpPr>
          <p:nvPr/>
        </p:nvSpPr>
        <p:spPr bwMode="auto">
          <a:xfrm rot="-5400000">
            <a:off x="4187825" y="3813175"/>
            <a:ext cx="1936750"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pitchFamily="34" charset="0"/>
                <a:cs typeface="Arial" pitchFamily="34" charset="0"/>
              </a:rPr>
              <a:t>Hodnocená proměnná</a:t>
            </a:r>
          </a:p>
        </p:txBody>
      </p:sp>
      <p:sp>
        <p:nvSpPr>
          <p:cNvPr id="28687" name="Text Box 15"/>
          <p:cNvSpPr txBox="1">
            <a:spLocks noChangeArrowheads="1"/>
          </p:cNvSpPr>
          <p:nvPr/>
        </p:nvSpPr>
        <p:spPr bwMode="auto">
          <a:xfrm>
            <a:off x="7740650" y="3213100"/>
            <a:ext cx="912813" cy="3048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fontAlgn="base">
              <a:spcBef>
                <a:spcPct val="0"/>
              </a:spcBef>
              <a:spcAft>
                <a:spcPct val="0"/>
              </a:spcAft>
              <a:defRPr/>
            </a:pPr>
            <a:r>
              <a:rPr lang="cs-CZ" sz="1400">
                <a:solidFill>
                  <a:prstClr val="black"/>
                </a:solidFill>
                <a:latin typeface="Arial" charset="0"/>
                <a:cs typeface="Arial" pitchFamily="34" charset="0"/>
              </a:rPr>
              <a:t>kategorie</a:t>
            </a:r>
          </a:p>
        </p:txBody>
      </p:sp>
      <p:sp>
        <p:nvSpPr>
          <p:cNvPr id="28688" name="Line 16"/>
          <p:cNvSpPr>
            <a:spLocks noChangeShapeType="1"/>
          </p:cNvSpPr>
          <p:nvPr/>
        </p:nvSpPr>
        <p:spPr bwMode="auto">
          <a:xfrm flipH="1" flipV="1">
            <a:off x="7451725" y="3357563"/>
            <a:ext cx="360363"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sp>
        <p:nvSpPr>
          <p:cNvPr id="28689" name="Line 17"/>
          <p:cNvSpPr>
            <a:spLocks noChangeShapeType="1"/>
          </p:cNvSpPr>
          <p:nvPr/>
        </p:nvSpPr>
        <p:spPr bwMode="auto">
          <a:xfrm flipH="1">
            <a:off x="7451725" y="3429000"/>
            <a:ext cx="360363" cy="73025"/>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sp>
        <p:nvSpPr>
          <p:cNvPr id="28690" name="Text Box 18"/>
          <p:cNvSpPr txBox="1">
            <a:spLocks noChangeArrowheads="1"/>
          </p:cNvSpPr>
          <p:nvPr/>
        </p:nvSpPr>
        <p:spPr bwMode="auto">
          <a:xfrm>
            <a:off x="684213" y="5876925"/>
            <a:ext cx="3332162" cy="517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base">
              <a:spcBef>
                <a:spcPct val="0"/>
              </a:spcBef>
              <a:spcAft>
                <a:spcPct val="0"/>
              </a:spcAft>
              <a:defRPr/>
            </a:pPr>
            <a:r>
              <a:rPr lang="cs-CZ" sz="1400">
                <a:solidFill>
                  <a:prstClr val="black"/>
                </a:solidFill>
                <a:latin typeface="Arial" pitchFamily="34" charset="0"/>
                <a:cs typeface="Arial" pitchFamily="34" charset="0"/>
              </a:rPr>
              <a:t>Kategorie pacientů (pokusný zásah) neovlivňuje vztah proměnných </a:t>
            </a:r>
          </a:p>
        </p:txBody>
      </p:sp>
      <p:sp>
        <p:nvSpPr>
          <p:cNvPr id="28692" name="Text Box 20"/>
          <p:cNvSpPr txBox="1">
            <a:spLocks noChangeArrowheads="1"/>
          </p:cNvSpPr>
          <p:nvPr/>
        </p:nvSpPr>
        <p:spPr bwMode="auto">
          <a:xfrm>
            <a:off x="5148263" y="5876925"/>
            <a:ext cx="3332162" cy="5175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fontAlgn="base">
              <a:spcBef>
                <a:spcPct val="0"/>
              </a:spcBef>
              <a:spcAft>
                <a:spcPct val="0"/>
              </a:spcAft>
              <a:defRPr/>
            </a:pPr>
            <a:r>
              <a:rPr lang="cs-CZ" sz="1400">
                <a:solidFill>
                  <a:prstClr val="black"/>
                </a:solidFill>
                <a:latin typeface="Arial" pitchFamily="34" charset="0"/>
                <a:cs typeface="Arial" pitchFamily="34" charset="0"/>
              </a:rPr>
              <a:t>Kategorie pacientů (pokusný zásah) ovlivňuje vztah proměnných </a:t>
            </a:r>
          </a:p>
        </p:txBody>
      </p:sp>
      <p:sp>
        <p:nvSpPr>
          <p:cNvPr id="28693" name="AutoShape 21"/>
          <p:cNvSpPr>
            <a:spLocks noChangeArrowheads="1"/>
          </p:cNvSpPr>
          <p:nvPr/>
        </p:nvSpPr>
        <p:spPr bwMode="auto">
          <a:xfrm rot="10800000">
            <a:off x="1835150" y="5445125"/>
            <a:ext cx="1057275" cy="265113"/>
          </a:xfrm>
          <a:prstGeom prst="triangle">
            <a:avLst>
              <a:gd name="adj" fmla="val 50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sp>
        <p:nvSpPr>
          <p:cNvPr id="28694" name="AutoShape 22"/>
          <p:cNvSpPr>
            <a:spLocks noChangeArrowheads="1"/>
          </p:cNvSpPr>
          <p:nvPr/>
        </p:nvSpPr>
        <p:spPr bwMode="auto">
          <a:xfrm rot="10800000">
            <a:off x="6227763" y="5445125"/>
            <a:ext cx="1057275" cy="265113"/>
          </a:xfrm>
          <a:prstGeom prst="triangle">
            <a:avLst>
              <a:gd name="adj" fmla="val 50000"/>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fontAlgn="base">
              <a:spcBef>
                <a:spcPct val="0"/>
              </a:spcBef>
              <a:spcAft>
                <a:spcPct val="0"/>
              </a:spcAft>
              <a:defRPr/>
            </a:pPr>
            <a:endParaRPr lang="cs-CZ" sz="1400">
              <a:solidFill>
                <a:prstClr val="black"/>
              </a:solidFill>
              <a:latin typeface="Verdana"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3891" name="Rectangle 2"/>
          <p:cNvSpPr>
            <a:spLocks noGrp="1"/>
          </p:cNvSpPr>
          <p:nvPr>
            <p:ph type="title" idx="4294967295"/>
          </p:nvPr>
        </p:nvSpPr>
        <p:spPr/>
        <p:txBody>
          <a:bodyPr/>
          <a:lstStyle/>
          <a:p>
            <a:r>
              <a:rPr lang="cs-CZ" dirty="0" smtClean="0"/>
              <a:t>Korelace a regrese</a:t>
            </a:r>
          </a:p>
        </p:txBody>
      </p:sp>
      <p:sp>
        <p:nvSpPr>
          <p:cNvPr id="293892" name="Rectangle 3"/>
          <p:cNvSpPr>
            <a:spLocks noGrp="1"/>
          </p:cNvSpPr>
          <p:nvPr>
            <p:ph type="body" idx="4294967295"/>
          </p:nvPr>
        </p:nvSpPr>
        <p:spPr/>
        <p:txBody>
          <a:bodyPr/>
          <a:lstStyle/>
          <a:p>
            <a:r>
              <a:rPr lang="cs-CZ" smtClean="0"/>
              <a:t>Korelační analýza je využívána pro vyhodnocení míry vztahu dvou spojitých proměnných. Obdobně jako jiné statistické metody, i korelace mohou být parametrické nebo neparametrické </a:t>
            </a:r>
          </a:p>
          <a:p>
            <a:r>
              <a:rPr lang="cs-CZ" smtClean="0"/>
              <a:t>Regresní analýza vytváří model vztahu dvou nebo více proměnných, tedy jakým způsobem jedna proměnná (vysvětlovaná) závisí na jiných proměnných (prediktorech). Regresní analýza je obdobně jako ANOVA nástrojem pro vysvětlení variability hodnocené proměnné</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3891" name="Rectangle 2"/>
          <p:cNvSpPr>
            <a:spLocks noGrp="1"/>
          </p:cNvSpPr>
          <p:nvPr>
            <p:ph type="title" idx="4294967295"/>
          </p:nvPr>
        </p:nvSpPr>
        <p:spPr/>
        <p:txBody>
          <a:bodyPr/>
          <a:lstStyle/>
          <a:p>
            <a:r>
              <a:rPr lang="cs-CZ" dirty="0" smtClean="0"/>
              <a:t>Korelace</a:t>
            </a:r>
          </a:p>
        </p:txBody>
      </p:sp>
      <p:sp>
        <p:nvSpPr>
          <p:cNvPr id="293892" name="Rectangle 3"/>
          <p:cNvSpPr>
            <a:spLocks noGrp="1"/>
          </p:cNvSpPr>
          <p:nvPr>
            <p:ph type="body" idx="4294967295"/>
          </p:nvPr>
        </p:nvSpPr>
        <p:spPr/>
        <p:txBody>
          <a:bodyPr/>
          <a:lstStyle/>
          <a:p>
            <a:r>
              <a:rPr lang="cs-CZ" sz="2400" dirty="0" smtClean="0"/>
              <a:t>K měření těsnosti lineárního vztahu 2 spojitých proměnných</a:t>
            </a:r>
            <a:br>
              <a:rPr lang="cs-CZ" sz="2400" dirty="0" smtClean="0"/>
            </a:br>
            <a:r>
              <a:rPr lang="cs-CZ" sz="2400" b="1" dirty="0" smtClean="0"/>
              <a:t>r = 0 → nekorelované</a:t>
            </a:r>
            <a:br>
              <a:rPr lang="cs-CZ" sz="2400" b="1" dirty="0" smtClean="0"/>
            </a:br>
            <a:r>
              <a:rPr lang="cs-CZ" sz="2400" b="1" dirty="0" smtClean="0"/>
              <a:t>r </a:t>
            </a:r>
            <a:r>
              <a:rPr lang="en-US" sz="2400" b="1" dirty="0" smtClean="0"/>
              <a:t>&gt; 0</a:t>
            </a:r>
            <a:r>
              <a:rPr lang="cs-CZ" sz="2400" b="1" dirty="0" smtClean="0"/>
              <a:t> → </a:t>
            </a:r>
            <a:r>
              <a:rPr lang="en-US" sz="2400" b="1" dirty="0" err="1" smtClean="0"/>
              <a:t>kladn</a:t>
            </a:r>
            <a:r>
              <a:rPr lang="cs-CZ" sz="2400" b="1" dirty="0" smtClean="0"/>
              <a:t>ě korelované</a:t>
            </a:r>
            <a:br>
              <a:rPr lang="cs-CZ" sz="2400" b="1" dirty="0" smtClean="0"/>
            </a:br>
            <a:r>
              <a:rPr lang="en-US" sz="2400" b="1" dirty="0" smtClean="0"/>
              <a:t>r &lt; 0</a:t>
            </a:r>
            <a:r>
              <a:rPr lang="cs-CZ" sz="2400" b="1" dirty="0" smtClean="0"/>
              <a:t> → záporně korelované</a:t>
            </a:r>
          </a:p>
          <a:p>
            <a:r>
              <a:rPr lang="cs-CZ" sz="2400" dirty="0" smtClean="0"/>
              <a:t>H</a:t>
            </a:r>
            <a:r>
              <a:rPr lang="cs-CZ" sz="2400" baseline="-25000" dirty="0" smtClean="0"/>
              <a:t>0</a:t>
            </a:r>
            <a:r>
              <a:rPr lang="cs-CZ" sz="2400" dirty="0" smtClean="0"/>
              <a:t>: proměnné X, Y jsou stochasticky nezávislé náhodné veličiny </a:t>
            </a:r>
            <a:br>
              <a:rPr lang="cs-CZ" sz="2400" dirty="0" smtClean="0"/>
            </a:br>
            <a:r>
              <a:rPr lang="cs-CZ" sz="2400" dirty="0" smtClean="0"/>
              <a:t>	(r = 0)</a:t>
            </a:r>
            <a:br>
              <a:rPr lang="cs-CZ" sz="2400" dirty="0" smtClean="0"/>
            </a:br>
            <a:r>
              <a:rPr lang="cs-CZ" sz="2400" dirty="0" smtClean="0"/>
              <a:t>H</a:t>
            </a:r>
            <a:r>
              <a:rPr lang="cs-CZ" sz="2400" baseline="-25000" dirty="0" smtClean="0"/>
              <a:t>A</a:t>
            </a:r>
            <a:r>
              <a:rPr lang="cs-CZ" sz="2400" dirty="0" smtClean="0"/>
              <a:t>: proměnné X, Y nejsou stochasticky nezávislé náhodné veličiny 	(r ≠ 0)</a:t>
            </a:r>
          </a:p>
          <a:p>
            <a:r>
              <a:rPr lang="cs-CZ" sz="2400" dirty="0" smtClean="0"/>
              <a:t>Parametrický korelační koeficient:</a:t>
            </a:r>
            <a:br>
              <a:rPr lang="cs-CZ" sz="2400" dirty="0" smtClean="0"/>
            </a:br>
            <a:r>
              <a:rPr lang="cs-CZ" sz="2400" b="1" dirty="0" err="1" smtClean="0"/>
              <a:t>Pearsonův</a:t>
            </a:r>
            <a:r>
              <a:rPr lang="cs-CZ" sz="2400" b="1" dirty="0" smtClean="0"/>
              <a:t> </a:t>
            </a:r>
            <a:r>
              <a:rPr lang="cs-CZ" sz="2400" b="1" dirty="0" err="1" smtClean="0"/>
              <a:t>kor</a:t>
            </a:r>
            <a:r>
              <a:rPr lang="cs-CZ" sz="2400" b="1" dirty="0" smtClean="0"/>
              <a:t>. </a:t>
            </a:r>
            <a:r>
              <a:rPr lang="cs-CZ" sz="2400" b="1" dirty="0" err="1" smtClean="0"/>
              <a:t>koef</a:t>
            </a:r>
            <a:r>
              <a:rPr lang="cs-CZ" sz="2400" b="1" dirty="0" smtClean="0"/>
              <a:t>.</a:t>
            </a:r>
            <a:r>
              <a:rPr lang="cs-CZ" sz="2400" dirty="0" smtClean="0"/>
              <a:t> (dvourozměrné normální rozložení)</a:t>
            </a:r>
            <a:endParaRPr lang="cs-CZ" sz="2400" b="1" dirty="0" smtClean="0"/>
          </a:p>
          <a:p>
            <a:r>
              <a:rPr lang="cs-CZ" sz="2400" dirty="0" err="1" smtClean="0"/>
              <a:t>Neparametrické</a:t>
            </a:r>
            <a:r>
              <a:rPr lang="cs-CZ" sz="2400" dirty="0" smtClean="0"/>
              <a:t> korelační koeficienty:</a:t>
            </a:r>
            <a:br>
              <a:rPr lang="cs-CZ" sz="2400" dirty="0" smtClean="0"/>
            </a:br>
            <a:r>
              <a:rPr lang="cs-CZ" sz="2400" b="1" dirty="0" err="1" smtClean="0"/>
              <a:t>Spearmanův</a:t>
            </a:r>
            <a:r>
              <a:rPr lang="cs-CZ" sz="2400" b="1" dirty="0" smtClean="0"/>
              <a:t> (pořadový) </a:t>
            </a:r>
            <a:r>
              <a:rPr lang="cs-CZ" sz="2400" b="1" dirty="0" err="1" smtClean="0"/>
              <a:t>kor</a:t>
            </a:r>
            <a:r>
              <a:rPr lang="cs-CZ" sz="2400" b="1" dirty="0" smtClean="0"/>
              <a:t>. </a:t>
            </a:r>
            <a:r>
              <a:rPr lang="cs-CZ" sz="2400" b="1" dirty="0" err="1" smtClean="0"/>
              <a:t>koef</a:t>
            </a:r>
            <a:r>
              <a:rPr lang="cs-CZ" sz="2400" b="1" dirty="0" smtClean="0"/>
              <a:t>., </a:t>
            </a:r>
            <a:r>
              <a:rPr lang="cs-CZ" sz="2400" b="1" dirty="0" err="1" smtClean="0"/>
              <a:t>Kendallovo</a:t>
            </a:r>
            <a:r>
              <a:rPr lang="cs-CZ" sz="2400" b="1" dirty="0" smtClean="0"/>
              <a:t> tau.</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3891" name="Rectangle 2"/>
          <p:cNvSpPr>
            <a:spLocks noGrp="1"/>
          </p:cNvSpPr>
          <p:nvPr>
            <p:ph type="title" idx="4294967295"/>
          </p:nvPr>
        </p:nvSpPr>
        <p:spPr/>
        <p:txBody>
          <a:bodyPr/>
          <a:lstStyle/>
          <a:p>
            <a:r>
              <a:rPr lang="cs-CZ" dirty="0" smtClean="0"/>
              <a:t>Jednoduchá lineární regrese</a:t>
            </a:r>
          </a:p>
        </p:txBody>
      </p:sp>
      <p:sp>
        <p:nvSpPr>
          <p:cNvPr id="293892" name="Rectangle 3"/>
          <p:cNvSpPr>
            <a:spLocks noGrp="1"/>
          </p:cNvSpPr>
          <p:nvPr>
            <p:ph type="body" idx="4294967295"/>
          </p:nvPr>
        </p:nvSpPr>
        <p:spPr/>
        <p:txBody>
          <a:bodyPr/>
          <a:lstStyle/>
          <a:p>
            <a:r>
              <a:rPr lang="cs-CZ" dirty="0" smtClean="0"/>
              <a:t>V případě existence vzájemného vztahu (korelace) lze tento vztah podrobněji popsat.</a:t>
            </a:r>
          </a:p>
          <a:p>
            <a:r>
              <a:rPr lang="cs-CZ" dirty="0" smtClean="0"/>
              <a:t>Cíl regresní analýzy: popsat závislost hodnot proměnné Y na hodnotách proměnné X.</a:t>
            </a:r>
          </a:p>
          <a:p>
            <a:r>
              <a:rPr lang="cs-CZ" dirty="0" smtClean="0"/>
              <a:t>V případě lineární regrese je tento popis dán lineárním modelem tvaru y = </a:t>
            </a:r>
            <a:r>
              <a:rPr lang="cs-CZ" dirty="0" err="1" smtClean="0"/>
              <a:t>ax</a:t>
            </a:r>
            <a:r>
              <a:rPr lang="cs-CZ" dirty="0" smtClean="0"/>
              <a:t> + </a:t>
            </a:r>
            <a:r>
              <a:rPr lang="cs-CZ" dirty="0" err="1" smtClean="0"/>
              <a:t>b</a:t>
            </a:r>
            <a:r>
              <a:rPr lang="cs-CZ" dirty="0" smtClean="0"/>
              <a:t>.</a:t>
            </a:r>
          </a:p>
          <a:p>
            <a:r>
              <a:rPr lang="cs-CZ" dirty="0" smtClean="0"/>
              <a:t>Existují i techniky nelineární regrese.</a:t>
            </a:r>
          </a:p>
          <a:p>
            <a:r>
              <a:rPr lang="cs-CZ" dirty="0" smtClean="0"/>
              <a:t>Nemáme-li dostatek informací k teoretickému souboru, snažíme se odhadnout typ funkce pomocí dvourozměrného diagramu.</a:t>
            </a:r>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zápatí 3"/>
          <p:cNvSpPr>
            <a:spLocks noGrp="1"/>
          </p:cNvSpPr>
          <p:nvPr>
            <p:ph type="ftr" sz="quarter" idx="11"/>
          </p:nvPr>
        </p:nvSpPr>
        <p:spPr bwMode="auto">
          <a:noFill/>
          <a:ln>
            <a:miter lim="800000"/>
            <a:headEnd/>
            <a:tailEnd/>
          </a:ln>
        </p:spPr>
        <p:txBody>
          <a:bodyPr/>
          <a:lstStyle/>
          <a:p>
            <a:r>
              <a:rPr lang="cs-CZ" i="0" smtClean="0">
                <a:latin typeface="Arial" charset="0"/>
                <a:cs typeface="Arial" charset="0"/>
              </a:rPr>
              <a:t>Vytvořil Institut biostatistiky a analýz, Masarykova univerzita </a:t>
            </a:r>
            <a:br>
              <a:rPr lang="cs-CZ" i="0" smtClean="0">
                <a:latin typeface="Arial" charset="0"/>
                <a:cs typeface="Arial" charset="0"/>
              </a:rPr>
            </a:br>
            <a:r>
              <a:rPr lang="cs-CZ" smtClean="0">
                <a:latin typeface="Arial" charset="0"/>
                <a:cs typeface="Arial" charset="0"/>
              </a:rPr>
              <a:t>J. Jarkovský, L. Dušek</a:t>
            </a:r>
          </a:p>
          <a:p>
            <a:endParaRPr lang="cs-CZ" smtClean="0">
              <a:latin typeface="Arial" charset="0"/>
              <a:cs typeface="Arial" charset="0"/>
            </a:endParaRPr>
          </a:p>
        </p:txBody>
      </p:sp>
      <p:sp>
        <p:nvSpPr>
          <p:cNvPr id="1028" name="Rectangle 2"/>
          <p:cNvSpPr>
            <a:spLocks noGrp="1" noChangeArrowheads="1"/>
          </p:cNvSpPr>
          <p:nvPr>
            <p:ph type="title" idx="4294967295"/>
          </p:nvPr>
        </p:nvSpPr>
        <p:spPr/>
        <p:txBody>
          <a:bodyPr anchor="ctr"/>
          <a:lstStyle/>
          <a:p>
            <a:pPr eaLnBrk="1" hangingPunct="1"/>
            <a:r>
              <a:rPr lang="cs-CZ" dirty="0" smtClean="0"/>
              <a:t>Statistické testování – základní pojmy</a:t>
            </a:r>
          </a:p>
        </p:txBody>
      </p:sp>
      <p:sp>
        <p:nvSpPr>
          <p:cNvPr id="1029" name="Text Box 3"/>
          <p:cNvSpPr txBox="1">
            <a:spLocks noChangeArrowheads="1"/>
          </p:cNvSpPr>
          <p:nvPr/>
        </p:nvSpPr>
        <p:spPr bwMode="auto">
          <a:xfrm>
            <a:off x="1057275" y="1422400"/>
            <a:ext cx="4089400" cy="495300"/>
          </a:xfrm>
          <a:prstGeom prst="rect">
            <a:avLst/>
          </a:prstGeom>
          <a:noFill/>
          <a:ln w="9525">
            <a:noFill/>
            <a:miter lim="800000"/>
            <a:headEnd/>
            <a:tailEnd/>
          </a:ln>
        </p:spPr>
        <p:txBody>
          <a:bodyPr anchor="ctr"/>
          <a:lstStyle/>
          <a:p>
            <a:pPr eaLnBrk="0" fontAlgn="base" hangingPunct="0">
              <a:spcBef>
                <a:spcPct val="0"/>
              </a:spcBef>
              <a:spcAft>
                <a:spcPct val="0"/>
              </a:spcAft>
            </a:pPr>
            <a:r>
              <a:rPr lang="cs-CZ" sz="2000" b="1" dirty="0">
                <a:solidFill>
                  <a:prstClr val="black"/>
                </a:solidFill>
                <a:latin typeface="Verdana" pitchFamily="34" charset="0"/>
                <a:cs typeface="Arial" charset="0"/>
              </a:rPr>
              <a:t>Nulová hypotéza </a:t>
            </a:r>
            <a:r>
              <a:rPr lang="cs-CZ" sz="2000" b="1" dirty="0" smtClean="0">
                <a:solidFill>
                  <a:prstClr val="black"/>
                </a:solidFill>
                <a:latin typeface="Verdana" pitchFamily="34" charset="0"/>
                <a:cs typeface="Arial" charset="0"/>
              </a:rPr>
              <a:t>H</a:t>
            </a:r>
            <a:r>
              <a:rPr lang="cs-CZ" sz="2000" b="1" baseline="-25000" dirty="0" smtClean="0">
                <a:solidFill>
                  <a:prstClr val="black"/>
                </a:solidFill>
                <a:latin typeface="Verdana" pitchFamily="34" charset="0"/>
                <a:cs typeface="Arial" charset="0"/>
              </a:rPr>
              <a:t>0</a:t>
            </a:r>
            <a:endParaRPr lang="cs-CZ" sz="2000" b="1" baseline="-25000" dirty="0">
              <a:solidFill>
                <a:prstClr val="black"/>
              </a:solidFill>
              <a:latin typeface="Verdana" pitchFamily="34" charset="0"/>
              <a:cs typeface="Arial" charset="0"/>
            </a:endParaRPr>
          </a:p>
        </p:txBody>
      </p:sp>
      <p:sp>
        <p:nvSpPr>
          <p:cNvPr id="1030" name="AutoShape 4"/>
          <p:cNvSpPr>
            <a:spLocks noChangeArrowheads="1"/>
          </p:cNvSpPr>
          <p:nvPr/>
        </p:nvSpPr>
        <p:spPr bwMode="auto">
          <a:xfrm>
            <a:off x="523875" y="1527175"/>
            <a:ext cx="390525" cy="285750"/>
          </a:xfrm>
          <a:prstGeom prst="chevron">
            <a:avLst>
              <a:gd name="adj" fmla="val 34167"/>
            </a:avLst>
          </a:prstGeom>
          <a:solidFill>
            <a:srgbClr val="FF9900"/>
          </a:solidFill>
          <a:ln w="9525">
            <a:noFill/>
            <a:miter lim="800000"/>
            <a:headEnd/>
            <a:tailEnd/>
          </a:ln>
        </p:spPr>
        <p:txBody>
          <a:bodyPr/>
          <a:lstStyle/>
          <a:p>
            <a:pPr fontAlgn="base">
              <a:spcBef>
                <a:spcPct val="0"/>
              </a:spcBef>
              <a:spcAft>
                <a:spcPct val="0"/>
              </a:spcAft>
            </a:pPr>
            <a:endParaRPr lang="cs-CZ" sz="1400">
              <a:solidFill>
                <a:prstClr val="black"/>
              </a:solidFill>
              <a:latin typeface="Verdana" pitchFamily="34" charset="0"/>
              <a:cs typeface="Arial" charset="0"/>
            </a:endParaRPr>
          </a:p>
        </p:txBody>
      </p:sp>
      <p:sp>
        <p:nvSpPr>
          <p:cNvPr id="1031" name="Text Box 5"/>
          <p:cNvSpPr txBox="1">
            <a:spLocks noChangeArrowheads="1"/>
          </p:cNvSpPr>
          <p:nvPr/>
        </p:nvSpPr>
        <p:spPr bwMode="auto">
          <a:xfrm>
            <a:off x="1057275" y="1997075"/>
            <a:ext cx="4089400" cy="495300"/>
          </a:xfrm>
          <a:prstGeom prst="rect">
            <a:avLst/>
          </a:prstGeom>
          <a:noFill/>
          <a:ln w="9525">
            <a:noFill/>
            <a:miter lim="800000"/>
            <a:headEnd/>
            <a:tailEnd/>
          </a:ln>
        </p:spPr>
        <p:txBody>
          <a:bodyPr anchor="ctr"/>
          <a:lstStyle/>
          <a:p>
            <a:pPr eaLnBrk="0" fontAlgn="base" hangingPunct="0">
              <a:spcBef>
                <a:spcPct val="0"/>
              </a:spcBef>
              <a:spcAft>
                <a:spcPct val="0"/>
              </a:spcAft>
            </a:pPr>
            <a:r>
              <a:rPr lang="cs-CZ" sz="2000" b="1">
                <a:solidFill>
                  <a:prstClr val="black"/>
                </a:solidFill>
                <a:latin typeface="Verdana" pitchFamily="34" charset="0"/>
                <a:cs typeface="Arial" charset="0"/>
              </a:rPr>
              <a:t>Alternativní hypotéza H</a:t>
            </a:r>
            <a:r>
              <a:rPr lang="cs-CZ" sz="2000" b="1" baseline="-25000">
                <a:solidFill>
                  <a:prstClr val="black"/>
                </a:solidFill>
                <a:latin typeface="Verdana" pitchFamily="34" charset="0"/>
                <a:cs typeface="Arial" charset="0"/>
              </a:rPr>
              <a:t>A</a:t>
            </a:r>
          </a:p>
        </p:txBody>
      </p:sp>
      <p:sp>
        <p:nvSpPr>
          <p:cNvPr id="1032" name="AutoShape 6"/>
          <p:cNvSpPr>
            <a:spLocks noChangeArrowheads="1"/>
          </p:cNvSpPr>
          <p:nvPr/>
        </p:nvSpPr>
        <p:spPr bwMode="auto">
          <a:xfrm>
            <a:off x="523875" y="2111375"/>
            <a:ext cx="390525" cy="285750"/>
          </a:xfrm>
          <a:prstGeom prst="chevron">
            <a:avLst>
              <a:gd name="adj" fmla="val 34167"/>
            </a:avLst>
          </a:prstGeom>
          <a:solidFill>
            <a:srgbClr val="FF9900"/>
          </a:solidFill>
          <a:ln w="9525">
            <a:noFill/>
            <a:miter lim="800000"/>
            <a:headEnd/>
            <a:tailEnd/>
          </a:ln>
        </p:spPr>
        <p:txBody>
          <a:bodyPr/>
          <a:lstStyle/>
          <a:p>
            <a:pPr fontAlgn="base">
              <a:spcBef>
                <a:spcPct val="0"/>
              </a:spcBef>
              <a:spcAft>
                <a:spcPct val="0"/>
              </a:spcAft>
            </a:pPr>
            <a:endParaRPr lang="cs-CZ" sz="1400">
              <a:solidFill>
                <a:prstClr val="black"/>
              </a:solidFill>
              <a:latin typeface="Verdana" pitchFamily="34" charset="0"/>
              <a:cs typeface="Arial" charset="0"/>
            </a:endParaRPr>
          </a:p>
        </p:txBody>
      </p:sp>
      <p:sp>
        <p:nvSpPr>
          <p:cNvPr id="1033" name="Text Box 7"/>
          <p:cNvSpPr txBox="1">
            <a:spLocks noChangeArrowheads="1"/>
          </p:cNvSpPr>
          <p:nvPr/>
        </p:nvSpPr>
        <p:spPr bwMode="auto">
          <a:xfrm>
            <a:off x="1066800" y="2573338"/>
            <a:ext cx="3571875" cy="495300"/>
          </a:xfrm>
          <a:prstGeom prst="rect">
            <a:avLst/>
          </a:prstGeom>
          <a:noFill/>
          <a:ln w="9525" algn="ctr">
            <a:noFill/>
            <a:miter lim="800000"/>
            <a:headEnd/>
            <a:tailEnd/>
          </a:ln>
        </p:spPr>
        <p:txBody>
          <a:bodyPr anchor="ctr"/>
          <a:lstStyle/>
          <a:p>
            <a:pPr eaLnBrk="0" fontAlgn="base" hangingPunct="0">
              <a:spcBef>
                <a:spcPct val="0"/>
              </a:spcBef>
              <a:spcAft>
                <a:spcPct val="0"/>
              </a:spcAft>
            </a:pPr>
            <a:r>
              <a:rPr lang="cs-CZ" sz="2000" b="1">
                <a:solidFill>
                  <a:prstClr val="black"/>
                </a:solidFill>
                <a:latin typeface="Verdana" pitchFamily="34" charset="0"/>
                <a:cs typeface="Arial" charset="0"/>
              </a:rPr>
              <a:t>Testová statistika</a:t>
            </a:r>
          </a:p>
        </p:txBody>
      </p:sp>
      <p:sp>
        <p:nvSpPr>
          <p:cNvPr id="1034" name="AutoShape 8"/>
          <p:cNvSpPr>
            <a:spLocks noChangeArrowheads="1"/>
          </p:cNvSpPr>
          <p:nvPr/>
        </p:nvSpPr>
        <p:spPr bwMode="auto">
          <a:xfrm>
            <a:off x="523875" y="2668588"/>
            <a:ext cx="390525" cy="285750"/>
          </a:xfrm>
          <a:prstGeom prst="chevron">
            <a:avLst>
              <a:gd name="adj" fmla="val 34167"/>
            </a:avLst>
          </a:prstGeom>
          <a:solidFill>
            <a:srgbClr val="FF9900"/>
          </a:solidFill>
          <a:ln w="9525">
            <a:noFill/>
            <a:miter lim="800000"/>
            <a:headEnd/>
            <a:tailEnd/>
          </a:ln>
        </p:spPr>
        <p:txBody>
          <a:bodyPr/>
          <a:lstStyle/>
          <a:p>
            <a:pPr fontAlgn="base">
              <a:spcBef>
                <a:spcPct val="0"/>
              </a:spcBef>
              <a:spcAft>
                <a:spcPct val="0"/>
              </a:spcAft>
            </a:pPr>
            <a:endParaRPr lang="cs-CZ" sz="1400">
              <a:solidFill>
                <a:prstClr val="black"/>
              </a:solidFill>
              <a:latin typeface="Verdana" pitchFamily="34" charset="0"/>
              <a:cs typeface="Arial" charset="0"/>
            </a:endParaRPr>
          </a:p>
        </p:txBody>
      </p:sp>
      <p:sp>
        <p:nvSpPr>
          <p:cNvPr id="1035" name="Text Box 9"/>
          <p:cNvSpPr txBox="1">
            <a:spLocks noChangeArrowheads="1"/>
          </p:cNvSpPr>
          <p:nvPr/>
        </p:nvSpPr>
        <p:spPr bwMode="auto">
          <a:xfrm>
            <a:off x="1057275" y="4221163"/>
            <a:ext cx="5386388" cy="552450"/>
          </a:xfrm>
          <a:prstGeom prst="rect">
            <a:avLst/>
          </a:prstGeom>
          <a:noFill/>
          <a:ln w="9525" algn="ctr">
            <a:noFill/>
            <a:miter lim="800000"/>
            <a:headEnd/>
            <a:tailEnd/>
          </a:ln>
        </p:spPr>
        <p:txBody>
          <a:bodyPr anchor="ctr"/>
          <a:lstStyle/>
          <a:p>
            <a:pPr eaLnBrk="0" fontAlgn="base" hangingPunct="0">
              <a:spcBef>
                <a:spcPct val="0"/>
              </a:spcBef>
              <a:spcAft>
                <a:spcPct val="0"/>
              </a:spcAft>
            </a:pPr>
            <a:r>
              <a:rPr lang="cs-CZ" sz="2000" b="1">
                <a:solidFill>
                  <a:prstClr val="black"/>
                </a:solidFill>
                <a:latin typeface="Verdana" pitchFamily="34" charset="0"/>
                <a:cs typeface="Arial" charset="0"/>
              </a:rPr>
              <a:t>Kritický obor testové statistiky</a:t>
            </a:r>
          </a:p>
        </p:txBody>
      </p:sp>
      <p:sp>
        <p:nvSpPr>
          <p:cNvPr id="1036" name="AutoShape 10"/>
          <p:cNvSpPr>
            <a:spLocks noChangeArrowheads="1"/>
          </p:cNvSpPr>
          <p:nvPr/>
        </p:nvSpPr>
        <p:spPr bwMode="auto">
          <a:xfrm>
            <a:off x="523875" y="4364038"/>
            <a:ext cx="390525" cy="285750"/>
          </a:xfrm>
          <a:prstGeom prst="chevron">
            <a:avLst>
              <a:gd name="adj" fmla="val 34167"/>
            </a:avLst>
          </a:prstGeom>
          <a:solidFill>
            <a:srgbClr val="FF9900"/>
          </a:solidFill>
          <a:ln w="9525">
            <a:noFill/>
            <a:miter lim="800000"/>
            <a:headEnd/>
            <a:tailEnd/>
          </a:ln>
        </p:spPr>
        <p:txBody>
          <a:bodyPr/>
          <a:lstStyle/>
          <a:p>
            <a:pPr fontAlgn="base">
              <a:spcBef>
                <a:spcPct val="0"/>
              </a:spcBef>
              <a:spcAft>
                <a:spcPct val="0"/>
              </a:spcAft>
            </a:pPr>
            <a:endParaRPr lang="cs-CZ" sz="1400">
              <a:solidFill>
                <a:prstClr val="black"/>
              </a:solidFill>
              <a:latin typeface="Verdana" pitchFamily="34" charset="0"/>
              <a:cs typeface="Arial" charset="0"/>
            </a:endParaRPr>
          </a:p>
        </p:txBody>
      </p:sp>
      <p:grpSp>
        <p:nvGrpSpPr>
          <p:cNvPr id="2" name="Group 11"/>
          <p:cNvGrpSpPr>
            <a:grpSpLocks/>
          </p:cNvGrpSpPr>
          <p:nvPr/>
        </p:nvGrpSpPr>
        <p:grpSpPr bwMode="auto">
          <a:xfrm>
            <a:off x="1476375" y="4886325"/>
            <a:ext cx="3467100" cy="1371600"/>
            <a:chOff x="3192" y="1920"/>
            <a:chExt cx="2184" cy="864"/>
          </a:xfrm>
        </p:grpSpPr>
        <p:graphicFrame>
          <p:nvGraphicFramePr>
            <p:cNvPr id="1026" name="Object 12"/>
            <p:cNvGraphicFramePr>
              <a:graphicFrameLocks noChangeAspect="1"/>
            </p:cNvGraphicFramePr>
            <p:nvPr/>
          </p:nvGraphicFramePr>
          <p:xfrm>
            <a:off x="3222" y="1920"/>
            <a:ext cx="2154" cy="636"/>
          </p:xfrm>
          <a:graphic>
            <a:graphicData uri="http://schemas.openxmlformats.org/presentationml/2006/ole">
              <p:oleObj spid="_x0000_s2050" name="Graf" r:id="rId4" imgW="4038840" imgH="1023840" progId="Excel.Sheet.8">
                <p:embed/>
              </p:oleObj>
            </a:graphicData>
          </a:graphic>
        </p:graphicFrame>
        <p:sp>
          <p:nvSpPr>
            <p:cNvPr id="1053" name="Line 13"/>
            <p:cNvSpPr>
              <a:spLocks noChangeShapeType="1"/>
            </p:cNvSpPr>
            <p:nvPr/>
          </p:nvSpPr>
          <p:spPr bwMode="auto">
            <a:xfrm flipV="1">
              <a:off x="3198" y="1944"/>
              <a:ext cx="0" cy="612"/>
            </a:xfrm>
            <a:prstGeom prst="line">
              <a:avLst/>
            </a:prstGeom>
            <a:noFill/>
            <a:ln w="22225">
              <a:solidFill>
                <a:srgbClr val="000000"/>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54" name="Line 14"/>
            <p:cNvSpPr>
              <a:spLocks noChangeShapeType="1"/>
            </p:cNvSpPr>
            <p:nvPr/>
          </p:nvSpPr>
          <p:spPr bwMode="auto">
            <a:xfrm>
              <a:off x="3192" y="2556"/>
              <a:ext cx="2118" cy="0"/>
            </a:xfrm>
            <a:prstGeom prst="line">
              <a:avLst/>
            </a:prstGeom>
            <a:noFill/>
            <a:ln w="22225">
              <a:solidFill>
                <a:srgbClr val="000000"/>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55" name="Line 15"/>
            <p:cNvSpPr>
              <a:spLocks noChangeShapeType="1"/>
            </p:cNvSpPr>
            <p:nvPr/>
          </p:nvSpPr>
          <p:spPr bwMode="auto">
            <a:xfrm>
              <a:off x="4206" y="2532"/>
              <a:ext cx="0" cy="72"/>
            </a:xfrm>
            <a:prstGeom prst="line">
              <a:avLst/>
            </a:prstGeom>
            <a:no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56" name="Rectangle 16"/>
            <p:cNvSpPr>
              <a:spLocks noChangeArrowheads="1"/>
            </p:cNvSpPr>
            <p:nvPr/>
          </p:nvSpPr>
          <p:spPr bwMode="auto">
            <a:xfrm>
              <a:off x="4080" y="2568"/>
              <a:ext cx="264" cy="216"/>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Verdana" pitchFamily="34" charset="0"/>
                  <a:cs typeface="Arial" charset="0"/>
                </a:rPr>
                <a:t>0</a:t>
              </a:r>
            </a:p>
          </p:txBody>
        </p:sp>
        <p:sp>
          <p:nvSpPr>
            <p:cNvPr id="1057" name="Rectangle 17"/>
            <p:cNvSpPr>
              <a:spLocks noChangeArrowheads="1"/>
            </p:cNvSpPr>
            <p:nvPr/>
          </p:nvSpPr>
          <p:spPr bwMode="auto">
            <a:xfrm>
              <a:off x="5064" y="2556"/>
              <a:ext cx="264" cy="216"/>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Verdana" pitchFamily="34" charset="0"/>
                  <a:cs typeface="Arial" charset="0"/>
                </a:rPr>
                <a:t>T</a:t>
              </a:r>
            </a:p>
          </p:txBody>
        </p:sp>
      </p:grpSp>
      <p:grpSp>
        <p:nvGrpSpPr>
          <p:cNvPr id="3" name="Group 18"/>
          <p:cNvGrpSpPr>
            <a:grpSpLocks/>
          </p:cNvGrpSpPr>
          <p:nvPr/>
        </p:nvGrpSpPr>
        <p:grpSpPr bwMode="auto">
          <a:xfrm>
            <a:off x="-36513" y="3286125"/>
            <a:ext cx="7011988" cy="863600"/>
            <a:chOff x="1185" y="1389"/>
            <a:chExt cx="4417" cy="544"/>
          </a:xfrm>
        </p:grpSpPr>
        <p:sp>
          <p:nvSpPr>
            <p:cNvPr id="1049" name="Line 19"/>
            <p:cNvSpPr>
              <a:spLocks noChangeShapeType="1"/>
            </p:cNvSpPr>
            <p:nvPr/>
          </p:nvSpPr>
          <p:spPr bwMode="auto">
            <a:xfrm>
              <a:off x="3084" y="1661"/>
              <a:ext cx="2495" cy="0"/>
            </a:xfrm>
            <a:prstGeom prst="line">
              <a:avLst/>
            </a:prstGeom>
            <a:noFill/>
            <a:ln w="9525">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50" name="Text Box 20"/>
            <p:cNvSpPr txBox="1">
              <a:spLocks noChangeArrowheads="1"/>
            </p:cNvSpPr>
            <p:nvPr/>
          </p:nvSpPr>
          <p:spPr bwMode="auto">
            <a:xfrm>
              <a:off x="3061" y="138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fontAlgn="base" hangingPunct="0">
                <a:spcBef>
                  <a:spcPct val="0"/>
                </a:spcBef>
                <a:spcAft>
                  <a:spcPct val="0"/>
                </a:spcAft>
              </a:pPr>
              <a:r>
                <a:rPr lang="cs-CZ" sz="1200" b="1">
                  <a:solidFill>
                    <a:prstClr val="black"/>
                  </a:solidFill>
                  <a:latin typeface="Verdana" pitchFamily="34" charset="0"/>
                  <a:cs typeface="Arial" charset="0"/>
                </a:rPr>
                <a:t>Pozorovaná hodnota – Očekávaná hodnota</a:t>
              </a:r>
            </a:p>
          </p:txBody>
        </p:sp>
        <p:sp>
          <p:nvSpPr>
            <p:cNvPr id="1051" name="Text Box 21"/>
            <p:cNvSpPr txBox="1">
              <a:spLocks noChangeArrowheads="1"/>
            </p:cNvSpPr>
            <p:nvPr/>
          </p:nvSpPr>
          <p:spPr bwMode="auto">
            <a:xfrm>
              <a:off x="3061" y="1679"/>
              <a:ext cx="2541" cy="254"/>
            </a:xfrm>
            <a:prstGeom prst="rect">
              <a:avLst/>
            </a:prstGeom>
            <a:noFill/>
            <a:ln w="9525">
              <a:noFill/>
              <a:miter lim="800000"/>
              <a:headEnd/>
              <a:tailEnd/>
            </a:ln>
            <a:effectLst>
              <a:prstShdw prst="shdw17" dist="17961" dir="2700000">
                <a:srgbClr val="8C8C8C"/>
              </a:prstShdw>
            </a:effectLst>
          </p:spPr>
          <p:txBody>
            <a:bodyPr anchor="ctr"/>
            <a:lstStyle/>
            <a:p>
              <a:pPr algn="ctr" eaLnBrk="0" fontAlgn="base" hangingPunct="0">
                <a:spcBef>
                  <a:spcPct val="0"/>
                </a:spcBef>
                <a:spcAft>
                  <a:spcPct val="0"/>
                </a:spcAft>
              </a:pPr>
              <a:r>
                <a:rPr lang="cs-CZ" sz="1200" b="1">
                  <a:solidFill>
                    <a:prstClr val="black"/>
                  </a:solidFill>
                  <a:latin typeface="Verdana" pitchFamily="34" charset="0"/>
                  <a:cs typeface="Arial" charset="0"/>
                </a:rPr>
                <a:t>Variabilita dat</a:t>
              </a:r>
            </a:p>
          </p:txBody>
        </p:sp>
        <p:sp>
          <p:nvSpPr>
            <p:cNvPr id="1052" name="Text Box 22"/>
            <p:cNvSpPr txBox="1">
              <a:spLocks noChangeArrowheads="1"/>
            </p:cNvSpPr>
            <p:nvPr/>
          </p:nvSpPr>
          <p:spPr bwMode="auto">
            <a:xfrm>
              <a:off x="1185" y="1495"/>
              <a:ext cx="2250" cy="312"/>
            </a:xfrm>
            <a:prstGeom prst="rect">
              <a:avLst/>
            </a:prstGeom>
            <a:noFill/>
            <a:ln w="9525">
              <a:noFill/>
              <a:miter lim="800000"/>
              <a:headEnd/>
              <a:tailEnd/>
            </a:ln>
          </p:spPr>
          <p:txBody>
            <a:bodyPr anchor="ctr"/>
            <a:lstStyle/>
            <a:p>
              <a:pPr algn="ctr" eaLnBrk="0" fontAlgn="base" hangingPunct="0">
                <a:spcBef>
                  <a:spcPct val="0"/>
                </a:spcBef>
                <a:spcAft>
                  <a:spcPct val="0"/>
                </a:spcAft>
              </a:pPr>
              <a:r>
                <a:rPr lang="cs-CZ" sz="1600" b="1">
                  <a:solidFill>
                    <a:prstClr val="black"/>
                  </a:solidFill>
                  <a:latin typeface="Verdana" pitchFamily="34" charset="0"/>
                  <a:cs typeface="Arial" charset="0"/>
                </a:rPr>
                <a:t>Testová statistika =</a:t>
              </a:r>
            </a:p>
          </p:txBody>
        </p:sp>
      </p:grpSp>
      <p:sp>
        <p:nvSpPr>
          <p:cNvPr id="1039" name="Text Box 23"/>
          <p:cNvSpPr txBox="1">
            <a:spLocks noChangeArrowheads="1"/>
          </p:cNvSpPr>
          <p:nvPr/>
        </p:nvSpPr>
        <p:spPr bwMode="auto">
          <a:xfrm>
            <a:off x="4946650" y="1420813"/>
            <a:ext cx="4089400" cy="495300"/>
          </a:xfrm>
          <a:prstGeom prst="rect">
            <a:avLst/>
          </a:prstGeom>
          <a:noFill/>
          <a:ln w="9525">
            <a:noFill/>
            <a:miter lim="800000"/>
            <a:headEnd/>
            <a:tailEnd/>
          </a:ln>
        </p:spPr>
        <p:txBody>
          <a:bodyPr anchor="ctr"/>
          <a:lstStyle/>
          <a:p>
            <a:pPr eaLnBrk="0" fontAlgn="base" hangingPunct="0">
              <a:spcBef>
                <a:spcPct val="0"/>
              </a:spcBef>
              <a:spcAft>
                <a:spcPct val="0"/>
              </a:spcAft>
            </a:pPr>
            <a:r>
              <a:rPr lang="cs-CZ" sz="1400" dirty="0" smtClean="0">
                <a:solidFill>
                  <a:prstClr val="black"/>
                </a:solidFill>
                <a:latin typeface="Verdana" pitchFamily="34" charset="0"/>
                <a:cs typeface="Arial" charset="0"/>
              </a:rPr>
              <a:t>H</a:t>
            </a:r>
            <a:r>
              <a:rPr lang="cs-CZ" sz="1400" baseline="-25000" dirty="0" smtClean="0">
                <a:solidFill>
                  <a:prstClr val="black"/>
                </a:solidFill>
                <a:latin typeface="Verdana" pitchFamily="34" charset="0"/>
                <a:cs typeface="Arial" charset="0"/>
              </a:rPr>
              <a:t>0</a:t>
            </a:r>
            <a:r>
              <a:rPr lang="cs-CZ" sz="1400" dirty="0" smtClean="0">
                <a:solidFill>
                  <a:prstClr val="black"/>
                </a:solidFill>
                <a:latin typeface="Verdana" pitchFamily="34" charset="0"/>
                <a:cs typeface="Arial" charset="0"/>
              </a:rPr>
              <a:t>: </a:t>
            </a:r>
            <a:r>
              <a:rPr lang="cs-CZ" sz="1400" dirty="0">
                <a:solidFill>
                  <a:prstClr val="black"/>
                </a:solidFill>
                <a:latin typeface="Verdana" pitchFamily="34" charset="0"/>
                <a:cs typeface="Arial" charset="0"/>
              </a:rPr>
              <a:t>sledovaný efekt je nulový</a:t>
            </a:r>
            <a:endParaRPr lang="cs-CZ" sz="1400" baseline="-25000" dirty="0">
              <a:solidFill>
                <a:prstClr val="black"/>
              </a:solidFill>
              <a:latin typeface="Verdana" pitchFamily="34" charset="0"/>
              <a:cs typeface="Arial" charset="0"/>
            </a:endParaRPr>
          </a:p>
        </p:txBody>
      </p:sp>
      <p:sp>
        <p:nvSpPr>
          <p:cNvPr id="1040" name="Text Box 24"/>
          <p:cNvSpPr txBox="1">
            <a:spLocks noChangeArrowheads="1"/>
          </p:cNvSpPr>
          <p:nvPr/>
        </p:nvSpPr>
        <p:spPr bwMode="auto">
          <a:xfrm>
            <a:off x="4946650" y="1995488"/>
            <a:ext cx="4197350" cy="495300"/>
          </a:xfrm>
          <a:prstGeom prst="rect">
            <a:avLst/>
          </a:prstGeom>
          <a:noFill/>
          <a:ln w="9525">
            <a:noFill/>
            <a:miter lim="800000"/>
            <a:headEnd/>
            <a:tailEnd/>
          </a:ln>
        </p:spPr>
        <p:txBody>
          <a:bodyPr anchor="ctr"/>
          <a:lstStyle/>
          <a:p>
            <a:pPr eaLnBrk="0" fontAlgn="base" hangingPunct="0">
              <a:spcBef>
                <a:spcPct val="0"/>
              </a:spcBef>
              <a:spcAft>
                <a:spcPct val="0"/>
              </a:spcAft>
            </a:pPr>
            <a:r>
              <a:rPr lang="cs-CZ" sz="1400">
                <a:solidFill>
                  <a:prstClr val="black"/>
                </a:solidFill>
                <a:latin typeface="Verdana" pitchFamily="34" charset="0"/>
                <a:cs typeface="Arial" charset="0"/>
              </a:rPr>
              <a:t>H</a:t>
            </a:r>
            <a:r>
              <a:rPr lang="cs-CZ" sz="1400" baseline="-25000">
                <a:solidFill>
                  <a:prstClr val="black"/>
                </a:solidFill>
                <a:latin typeface="Verdana" pitchFamily="34" charset="0"/>
                <a:cs typeface="Arial" charset="0"/>
              </a:rPr>
              <a:t>A</a:t>
            </a:r>
            <a:r>
              <a:rPr lang="cs-CZ" sz="1400">
                <a:solidFill>
                  <a:prstClr val="black"/>
                </a:solidFill>
                <a:latin typeface="Verdana" pitchFamily="34" charset="0"/>
                <a:cs typeface="Arial" charset="0"/>
              </a:rPr>
              <a:t>: sledovaný efekt je různý mezi skupinami</a:t>
            </a:r>
            <a:endParaRPr lang="cs-CZ" sz="1400" baseline="-25000">
              <a:solidFill>
                <a:prstClr val="black"/>
              </a:solidFill>
              <a:latin typeface="Verdana" pitchFamily="34" charset="0"/>
              <a:cs typeface="Arial" charset="0"/>
            </a:endParaRPr>
          </a:p>
        </p:txBody>
      </p:sp>
      <p:sp>
        <p:nvSpPr>
          <p:cNvPr id="1041" name="Line 25"/>
          <p:cNvSpPr>
            <a:spLocks noChangeShapeType="1"/>
          </p:cNvSpPr>
          <p:nvPr/>
        </p:nvSpPr>
        <p:spPr bwMode="auto">
          <a:xfrm>
            <a:off x="4211638" y="5575300"/>
            <a:ext cx="0" cy="431800"/>
          </a:xfrm>
          <a:prstGeom prst="line">
            <a:avLst/>
          </a:prstGeom>
          <a:noFill/>
          <a:ln w="19050">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42" name="Line 27"/>
          <p:cNvSpPr>
            <a:spLocks noChangeShapeType="1"/>
          </p:cNvSpPr>
          <p:nvPr/>
        </p:nvSpPr>
        <p:spPr bwMode="auto">
          <a:xfrm>
            <a:off x="4211638" y="5838825"/>
            <a:ext cx="288925" cy="0"/>
          </a:xfrm>
          <a:prstGeom prst="line">
            <a:avLst/>
          </a:prstGeom>
          <a:noFill/>
          <a:ln w="114300">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43" name="Line 28"/>
          <p:cNvSpPr>
            <a:spLocks noChangeShapeType="1"/>
          </p:cNvSpPr>
          <p:nvPr/>
        </p:nvSpPr>
        <p:spPr bwMode="auto">
          <a:xfrm>
            <a:off x="4427538" y="5854700"/>
            <a:ext cx="288925" cy="0"/>
          </a:xfrm>
          <a:prstGeom prst="line">
            <a:avLst/>
          </a:prstGeom>
          <a:noFill/>
          <a:ln w="82550">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44" name="Line 29"/>
          <p:cNvSpPr>
            <a:spLocks noChangeShapeType="1"/>
          </p:cNvSpPr>
          <p:nvPr/>
        </p:nvSpPr>
        <p:spPr bwMode="auto">
          <a:xfrm>
            <a:off x="4643438" y="5854700"/>
            <a:ext cx="288925" cy="0"/>
          </a:xfrm>
          <a:prstGeom prst="line">
            <a:avLst/>
          </a:prstGeom>
          <a:noFill/>
          <a:ln w="82550">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45" name="Line 30"/>
          <p:cNvSpPr>
            <a:spLocks noChangeShapeType="1"/>
          </p:cNvSpPr>
          <p:nvPr/>
        </p:nvSpPr>
        <p:spPr bwMode="auto">
          <a:xfrm>
            <a:off x="4251325" y="5822950"/>
            <a:ext cx="288925" cy="0"/>
          </a:xfrm>
          <a:prstGeom prst="line">
            <a:avLst/>
          </a:prstGeom>
          <a:noFill/>
          <a:ln w="82550">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
        <p:nvSpPr>
          <p:cNvPr id="1046" name="Text Box 32"/>
          <p:cNvSpPr txBox="1">
            <a:spLocks noChangeArrowheads="1"/>
          </p:cNvSpPr>
          <p:nvPr/>
        </p:nvSpPr>
        <p:spPr bwMode="auto">
          <a:xfrm>
            <a:off x="6905625" y="3582988"/>
            <a:ext cx="1770063" cy="274637"/>
          </a:xfrm>
          <a:prstGeom prst="rect">
            <a:avLst/>
          </a:prstGeom>
          <a:noFill/>
          <a:ln w="9525">
            <a:noFill/>
            <a:miter lim="800000"/>
            <a:headEnd/>
            <a:tailEnd/>
          </a:ln>
        </p:spPr>
        <p:txBody>
          <a:bodyPr wrap="none">
            <a:spAutoFit/>
          </a:bodyPr>
          <a:lstStyle/>
          <a:p>
            <a:pPr fontAlgn="base">
              <a:spcBef>
                <a:spcPct val="0"/>
              </a:spcBef>
              <a:spcAft>
                <a:spcPct val="0"/>
              </a:spcAft>
            </a:pPr>
            <a:r>
              <a:rPr lang="cs-CZ" sz="1200" b="1">
                <a:solidFill>
                  <a:prstClr val="black"/>
                </a:solidFill>
                <a:latin typeface="Verdana" pitchFamily="34" charset="0"/>
                <a:cs typeface="Arial" charset="0"/>
              </a:rPr>
              <a:t>*   Velikost vzorku</a:t>
            </a:r>
          </a:p>
        </p:txBody>
      </p:sp>
      <p:sp>
        <p:nvSpPr>
          <p:cNvPr id="1047" name="Rectangle 33"/>
          <p:cNvSpPr>
            <a:spLocks noChangeArrowheads="1"/>
          </p:cNvSpPr>
          <p:nvPr/>
        </p:nvSpPr>
        <p:spPr bwMode="auto">
          <a:xfrm>
            <a:off x="5795963" y="4383088"/>
            <a:ext cx="3097212" cy="1800225"/>
          </a:xfrm>
          <a:prstGeom prst="rect">
            <a:avLst/>
          </a:prstGeom>
          <a:noFill/>
          <a:ln w="9525">
            <a:solidFill>
              <a:schemeClr val="tx1"/>
            </a:solidFill>
            <a:prstDash val="lgDash"/>
            <a:miter lim="800000"/>
            <a:headEnd/>
            <a:tailEnd/>
          </a:ln>
        </p:spPr>
        <p:txBody>
          <a:bodyPr/>
          <a:lstStyle/>
          <a:p>
            <a:pPr fontAlgn="base">
              <a:spcBef>
                <a:spcPct val="0"/>
              </a:spcBef>
              <a:spcAft>
                <a:spcPct val="0"/>
              </a:spcAft>
            </a:pPr>
            <a:r>
              <a:rPr lang="cs-CZ" sz="1600" b="1">
                <a:solidFill>
                  <a:srgbClr val="00A3D6"/>
                </a:solidFill>
                <a:latin typeface="Verdana" pitchFamily="34" charset="0"/>
                <a:cs typeface="Arial" charset="0"/>
              </a:rPr>
              <a:t>Statistické testování odpovídá na otázku zda je pozorovaný rozdíl náhodný či nikoliv</a:t>
            </a:r>
            <a:r>
              <a:rPr lang="en-US" sz="1600" b="1">
                <a:solidFill>
                  <a:srgbClr val="00A3D6"/>
                </a:solidFill>
                <a:latin typeface="Verdana" pitchFamily="34" charset="0"/>
                <a:cs typeface="Arial" charset="0"/>
              </a:rPr>
              <a:t>.</a:t>
            </a:r>
            <a:r>
              <a:rPr lang="cs-CZ" sz="1600" b="1">
                <a:solidFill>
                  <a:srgbClr val="00A3D6"/>
                </a:solidFill>
                <a:latin typeface="Verdana" pitchFamily="34" charset="0"/>
                <a:cs typeface="Arial" charset="0"/>
              </a:rPr>
              <a:t> K odpovědi na otázku je využit statistický model – testová statistika. </a:t>
            </a:r>
            <a:endParaRPr lang="en-US" sz="1600">
              <a:solidFill>
                <a:srgbClr val="00A3D6"/>
              </a:solidFill>
              <a:latin typeface="Verdana" pitchFamily="34" charset="0"/>
              <a:cs typeface="Arial" charset="0"/>
            </a:endParaRPr>
          </a:p>
        </p:txBody>
      </p:sp>
      <p:sp>
        <p:nvSpPr>
          <p:cNvPr id="1048" name="Freeform 34"/>
          <p:cNvSpPr>
            <a:spLocks/>
          </p:cNvSpPr>
          <p:nvPr/>
        </p:nvSpPr>
        <p:spPr bwMode="auto">
          <a:xfrm>
            <a:off x="7077075" y="3527425"/>
            <a:ext cx="1465263" cy="280988"/>
          </a:xfrm>
          <a:custGeom>
            <a:avLst/>
            <a:gdLst>
              <a:gd name="T0" fmla="*/ 0 w 923"/>
              <a:gd name="T1" fmla="*/ 2147483647 h 177"/>
              <a:gd name="T2" fmla="*/ 2147483647 w 923"/>
              <a:gd name="T3" fmla="*/ 2147483647 h 177"/>
              <a:gd name="T4" fmla="*/ 2147483647 w 923"/>
              <a:gd name="T5" fmla="*/ 2147483647 h 177"/>
              <a:gd name="T6" fmla="*/ 2147483647 w 923"/>
              <a:gd name="T7" fmla="*/ 0 h 177"/>
              <a:gd name="T8" fmla="*/ 2147483647 w 923"/>
              <a:gd name="T9" fmla="*/ 0 h 177"/>
              <a:gd name="T10" fmla="*/ 0 60000 65536"/>
              <a:gd name="T11" fmla="*/ 0 60000 65536"/>
              <a:gd name="T12" fmla="*/ 0 60000 65536"/>
              <a:gd name="T13" fmla="*/ 0 60000 65536"/>
              <a:gd name="T14" fmla="*/ 0 60000 65536"/>
              <a:gd name="T15" fmla="*/ 0 w 923"/>
              <a:gd name="T16" fmla="*/ 0 h 177"/>
              <a:gd name="T17" fmla="*/ 923 w 923"/>
              <a:gd name="T18" fmla="*/ 177 h 177"/>
            </a:gdLst>
            <a:ahLst/>
            <a:cxnLst>
              <a:cxn ang="T10">
                <a:pos x="T0" y="T1"/>
              </a:cxn>
              <a:cxn ang="T11">
                <a:pos x="T2" y="T3"/>
              </a:cxn>
              <a:cxn ang="T12">
                <a:pos x="T4" y="T5"/>
              </a:cxn>
              <a:cxn ang="T13">
                <a:pos x="T6" y="T7"/>
              </a:cxn>
              <a:cxn ang="T14">
                <a:pos x="T8" y="T9"/>
              </a:cxn>
            </a:cxnLst>
            <a:rect l="T15" t="T16" r="T17" b="T18"/>
            <a:pathLst>
              <a:path w="923" h="177">
                <a:moveTo>
                  <a:pt x="0" y="49"/>
                </a:moveTo>
                <a:lnTo>
                  <a:pt x="34" y="60"/>
                </a:lnTo>
                <a:lnTo>
                  <a:pt x="76" y="177"/>
                </a:lnTo>
                <a:lnTo>
                  <a:pt x="76" y="0"/>
                </a:lnTo>
                <a:lnTo>
                  <a:pt x="923" y="0"/>
                </a:lnTo>
              </a:path>
            </a:pathLst>
          </a:custGeom>
          <a:noFill/>
          <a:ln w="9525">
            <a:solidFill>
              <a:schemeClr val="tx1"/>
            </a:solidFill>
            <a:round/>
            <a:headEnd/>
            <a:tailEnd/>
          </a:ln>
        </p:spPr>
        <p:txBody>
          <a:bodyPr/>
          <a:lstStyle/>
          <a:p>
            <a:pPr fontAlgn="base">
              <a:spcBef>
                <a:spcPct val="0"/>
              </a:spcBef>
              <a:spcAft>
                <a:spcPct val="0"/>
              </a:spcAft>
            </a:pPr>
            <a:endParaRPr lang="cs-CZ" b="1" i="1">
              <a:solidFill>
                <a:prstClr val="black"/>
              </a:solidFill>
              <a:latin typeface="Arial" charset="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4915" name="Rectangle 2"/>
          <p:cNvSpPr>
            <a:spLocks noGrp="1" noChangeArrowheads="1"/>
          </p:cNvSpPr>
          <p:nvPr>
            <p:ph type="title" idx="4294967295"/>
          </p:nvPr>
        </p:nvSpPr>
        <p:spPr>
          <a:xfrm>
            <a:off x="990600" y="146050"/>
            <a:ext cx="7772400" cy="762000"/>
          </a:xfrm>
          <a:noFill/>
        </p:spPr>
        <p:txBody>
          <a:bodyPr anchor="ctr"/>
          <a:lstStyle/>
          <a:p>
            <a:pPr eaLnBrk="1" hangingPunct="1"/>
            <a:r>
              <a:rPr lang="cs-CZ" smtClean="0"/>
              <a:t>Základy korelační analýzy - I.</a:t>
            </a:r>
          </a:p>
        </p:txBody>
      </p:sp>
      <p:sp>
        <p:nvSpPr>
          <p:cNvPr id="294916" name="Text Box 3"/>
          <p:cNvSpPr txBox="1">
            <a:spLocks noChangeArrowheads="1"/>
          </p:cNvSpPr>
          <p:nvPr/>
        </p:nvSpPr>
        <p:spPr bwMode="auto">
          <a:xfrm>
            <a:off x="0" y="1560513"/>
            <a:ext cx="9144000" cy="428625"/>
          </a:xfrm>
          <a:prstGeom prst="rect">
            <a:avLst/>
          </a:prstGeom>
          <a:noFill/>
          <a:ln w="9525">
            <a:noFill/>
            <a:miter lim="800000"/>
            <a:headEnd/>
            <a:tailEnd/>
          </a:ln>
        </p:spPr>
        <p:txBody>
          <a:bodyPr/>
          <a:lstStyle/>
          <a:p>
            <a:pPr algn="ctr" eaLnBrk="0" fontAlgn="base" hangingPunct="0">
              <a:spcBef>
                <a:spcPct val="0"/>
              </a:spcBef>
              <a:spcAft>
                <a:spcPct val="0"/>
              </a:spcAft>
            </a:pPr>
            <a:r>
              <a:rPr lang="cs-CZ" sz="2400" b="1" dirty="0">
                <a:solidFill>
                  <a:srgbClr val="A50021"/>
                </a:solidFill>
                <a:latin typeface="Arial" pitchFamily="34" charset="0"/>
                <a:cs typeface="Arial" pitchFamily="34" charset="0"/>
              </a:rPr>
              <a:t>Korelace </a:t>
            </a:r>
            <a:r>
              <a:rPr lang="cs-CZ" sz="2400" b="1" dirty="0" smtClean="0">
                <a:solidFill>
                  <a:srgbClr val="A50021"/>
                </a:solidFill>
                <a:latin typeface="Arial" pitchFamily="34" charset="0"/>
                <a:cs typeface="Arial" pitchFamily="34" charset="0"/>
              </a:rPr>
              <a:t>– vztah </a:t>
            </a:r>
            <a:r>
              <a:rPr lang="cs-CZ" sz="2400" b="1" dirty="0">
                <a:solidFill>
                  <a:srgbClr val="A50021"/>
                </a:solidFill>
                <a:latin typeface="Arial" pitchFamily="34" charset="0"/>
                <a:cs typeface="Arial" pitchFamily="34" charset="0"/>
              </a:rPr>
              <a:t>(závislost) dvou znaků (parametrů)</a:t>
            </a:r>
          </a:p>
        </p:txBody>
      </p:sp>
      <p:sp>
        <p:nvSpPr>
          <p:cNvPr id="294917" name="Line 4"/>
          <p:cNvSpPr>
            <a:spLocks noChangeShapeType="1"/>
          </p:cNvSpPr>
          <p:nvPr/>
        </p:nvSpPr>
        <p:spPr bwMode="auto">
          <a:xfrm flipV="1">
            <a:off x="1143000" y="2701925"/>
            <a:ext cx="1524000" cy="1228725"/>
          </a:xfrm>
          <a:prstGeom prst="line">
            <a:avLst/>
          </a:prstGeom>
          <a:noFill/>
          <a:ln w="28575">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18" name="Line 5"/>
          <p:cNvSpPr>
            <a:spLocks noChangeShapeType="1"/>
          </p:cNvSpPr>
          <p:nvPr/>
        </p:nvSpPr>
        <p:spPr bwMode="auto">
          <a:xfrm>
            <a:off x="1004888" y="2611438"/>
            <a:ext cx="0" cy="150495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19" name="Line 6"/>
          <p:cNvSpPr>
            <a:spLocks noChangeShapeType="1"/>
          </p:cNvSpPr>
          <p:nvPr/>
        </p:nvSpPr>
        <p:spPr bwMode="auto">
          <a:xfrm>
            <a:off x="1004888" y="4102100"/>
            <a:ext cx="1857375"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20" name="Text Box 7"/>
          <p:cNvSpPr txBox="1">
            <a:spLocks noChangeArrowheads="1"/>
          </p:cNvSpPr>
          <p:nvPr/>
        </p:nvSpPr>
        <p:spPr bwMode="auto">
          <a:xfrm>
            <a:off x="488950" y="2416175"/>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Y</a:t>
            </a:r>
            <a:r>
              <a:rPr lang="cs-CZ" sz="1600" b="1" baseline="-25000">
                <a:solidFill>
                  <a:prstClr val="black"/>
                </a:solidFill>
                <a:latin typeface="Arial" pitchFamily="34" charset="0"/>
                <a:cs typeface="Arial" pitchFamily="34" charset="0"/>
              </a:rPr>
              <a:t>2</a:t>
            </a:r>
          </a:p>
        </p:txBody>
      </p:sp>
      <p:sp>
        <p:nvSpPr>
          <p:cNvPr id="294921" name="Text Box 8"/>
          <p:cNvSpPr txBox="1">
            <a:spLocks noChangeArrowheads="1"/>
          </p:cNvSpPr>
          <p:nvPr/>
        </p:nvSpPr>
        <p:spPr bwMode="auto">
          <a:xfrm>
            <a:off x="2805113" y="4121150"/>
            <a:ext cx="752475"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X</a:t>
            </a:r>
            <a:r>
              <a:rPr lang="cs-CZ" sz="1600" b="1" baseline="-25000">
                <a:solidFill>
                  <a:prstClr val="black"/>
                </a:solidFill>
                <a:latin typeface="Arial" pitchFamily="34" charset="0"/>
                <a:cs typeface="Arial" pitchFamily="34" charset="0"/>
              </a:rPr>
              <a:t>1</a:t>
            </a:r>
          </a:p>
        </p:txBody>
      </p:sp>
      <p:grpSp>
        <p:nvGrpSpPr>
          <p:cNvPr id="2" name="Group 9"/>
          <p:cNvGrpSpPr>
            <a:grpSpLocks/>
          </p:cNvGrpSpPr>
          <p:nvPr/>
        </p:nvGrpSpPr>
        <p:grpSpPr bwMode="auto">
          <a:xfrm>
            <a:off x="1219200" y="2701925"/>
            <a:ext cx="1352550" cy="1238250"/>
            <a:chOff x="140" y="168"/>
            <a:chExt cx="142" cy="130"/>
          </a:xfrm>
        </p:grpSpPr>
        <p:sp>
          <p:nvSpPr>
            <p:cNvPr id="295008" name="Oval 10"/>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9" name="Oval 11"/>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0" name="Oval 12"/>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1" name="Oval 13"/>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2" name="Oval 14"/>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3" name="Oval 15"/>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4" name="Oval 16"/>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5" name="Oval 17"/>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6" name="Oval 18"/>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7" name="Oval 19"/>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8" name="Oval 20"/>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19" name="Oval 21"/>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20" name="Oval 22"/>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21" name="Oval 23"/>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22" name="Oval 24"/>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23" name="Oval 25"/>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294923" name="Rectangle 26"/>
          <p:cNvSpPr>
            <a:spLocks noChangeArrowheads="1"/>
          </p:cNvSpPr>
          <p:nvPr/>
        </p:nvSpPr>
        <p:spPr bwMode="auto">
          <a:xfrm>
            <a:off x="5305425" y="2598738"/>
            <a:ext cx="19050" cy="147320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24" name="Rectangle 27"/>
          <p:cNvSpPr>
            <a:spLocks noChangeArrowheads="1"/>
          </p:cNvSpPr>
          <p:nvPr/>
        </p:nvSpPr>
        <p:spPr bwMode="auto">
          <a:xfrm>
            <a:off x="5314950" y="4059238"/>
            <a:ext cx="1973263" cy="1905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25" name="Rectangle 28"/>
          <p:cNvSpPr>
            <a:spLocks noChangeArrowheads="1"/>
          </p:cNvSpPr>
          <p:nvPr/>
        </p:nvSpPr>
        <p:spPr bwMode="auto">
          <a:xfrm>
            <a:off x="4803775" y="2470150"/>
            <a:ext cx="547688"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26" name="Rectangle 29"/>
          <p:cNvSpPr>
            <a:spLocks noChangeArrowheads="1"/>
          </p:cNvSpPr>
          <p:nvPr/>
        </p:nvSpPr>
        <p:spPr bwMode="auto">
          <a:xfrm>
            <a:off x="4778375" y="2444750"/>
            <a:ext cx="547688"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27" name="Rectangle 30"/>
          <p:cNvSpPr>
            <a:spLocks noChangeArrowheads="1"/>
          </p:cNvSpPr>
          <p:nvPr/>
        </p:nvSpPr>
        <p:spPr bwMode="auto">
          <a:xfrm>
            <a:off x="4995863" y="2463800"/>
            <a:ext cx="134937" cy="244475"/>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sz="1600" b="1">
                <a:solidFill>
                  <a:srgbClr val="000000"/>
                </a:solidFill>
                <a:latin typeface="Arial" pitchFamily="34" charset="0"/>
                <a:cs typeface="Arial" pitchFamily="34" charset="0"/>
              </a:rPr>
              <a:t>Y</a:t>
            </a:r>
            <a:endParaRPr lang="cs-CZ" sz="2400">
              <a:solidFill>
                <a:prstClr val="black"/>
              </a:solidFill>
              <a:latin typeface="Arial" pitchFamily="34" charset="0"/>
              <a:cs typeface="Arial" pitchFamily="34" charset="0"/>
            </a:endParaRPr>
          </a:p>
        </p:txBody>
      </p:sp>
      <p:sp>
        <p:nvSpPr>
          <p:cNvPr id="294928" name="Rectangle 31"/>
          <p:cNvSpPr>
            <a:spLocks noChangeArrowheads="1"/>
          </p:cNvSpPr>
          <p:nvPr/>
        </p:nvSpPr>
        <p:spPr bwMode="auto">
          <a:xfrm>
            <a:off x="5111750" y="2563813"/>
            <a:ext cx="84138" cy="182562"/>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sz="1200" b="1">
                <a:solidFill>
                  <a:srgbClr val="000000"/>
                </a:solidFill>
                <a:latin typeface="Arial" pitchFamily="34" charset="0"/>
                <a:cs typeface="Arial" pitchFamily="34" charset="0"/>
              </a:rPr>
              <a:t>2</a:t>
            </a:r>
            <a:endParaRPr lang="cs-CZ" sz="1200">
              <a:solidFill>
                <a:prstClr val="black"/>
              </a:solidFill>
              <a:latin typeface="Arial" pitchFamily="34" charset="0"/>
              <a:cs typeface="Arial" pitchFamily="34" charset="0"/>
            </a:endParaRPr>
          </a:p>
        </p:txBody>
      </p:sp>
      <p:sp>
        <p:nvSpPr>
          <p:cNvPr id="294929" name="Rectangle 32"/>
          <p:cNvSpPr>
            <a:spLocks noChangeArrowheads="1"/>
          </p:cNvSpPr>
          <p:nvPr/>
        </p:nvSpPr>
        <p:spPr bwMode="auto">
          <a:xfrm>
            <a:off x="7112000" y="4162425"/>
            <a:ext cx="496888"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0" name="Rectangle 33"/>
          <p:cNvSpPr>
            <a:spLocks noChangeArrowheads="1"/>
          </p:cNvSpPr>
          <p:nvPr/>
        </p:nvSpPr>
        <p:spPr bwMode="auto">
          <a:xfrm>
            <a:off x="7086600" y="4137025"/>
            <a:ext cx="496888"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1" name="Rectangle 34"/>
          <p:cNvSpPr>
            <a:spLocks noChangeArrowheads="1"/>
          </p:cNvSpPr>
          <p:nvPr/>
        </p:nvSpPr>
        <p:spPr bwMode="auto">
          <a:xfrm>
            <a:off x="7278688" y="4156075"/>
            <a:ext cx="134937" cy="244475"/>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sz="1600" b="1">
                <a:solidFill>
                  <a:srgbClr val="000000"/>
                </a:solidFill>
                <a:latin typeface="Arial" pitchFamily="34" charset="0"/>
                <a:cs typeface="Arial" pitchFamily="34" charset="0"/>
              </a:rPr>
              <a:t>X</a:t>
            </a:r>
            <a:endParaRPr lang="cs-CZ" sz="2400">
              <a:solidFill>
                <a:prstClr val="black"/>
              </a:solidFill>
              <a:latin typeface="Arial" pitchFamily="34" charset="0"/>
              <a:cs typeface="Arial" pitchFamily="34" charset="0"/>
            </a:endParaRPr>
          </a:p>
        </p:txBody>
      </p:sp>
      <p:sp>
        <p:nvSpPr>
          <p:cNvPr id="294932" name="Rectangle 35"/>
          <p:cNvSpPr>
            <a:spLocks noChangeArrowheads="1"/>
          </p:cNvSpPr>
          <p:nvPr/>
        </p:nvSpPr>
        <p:spPr bwMode="auto">
          <a:xfrm>
            <a:off x="7396163" y="4254500"/>
            <a:ext cx="84137" cy="182563"/>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sz="1200" b="1">
                <a:solidFill>
                  <a:srgbClr val="000000"/>
                </a:solidFill>
                <a:latin typeface="Arial" pitchFamily="34" charset="0"/>
                <a:cs typeface="Arial" pitchFamily="34" charset="0"/>
              </a:rPr>
              <a:t>1</a:t>
            </a:r>
            <a:endParaRPr lang="cs-CZ" sz="1200">
              <a:solidFill>
                <a:prstClr val="black"/>
              </a:solidFill>
              <a:latin typeface="Arial" pitchFamily="34" charset="0"/>
              <a:cs typeface="Arial" pitchFamily="34" charset="0"/>
            </a:endParaRPr>
          </a:p>
        </p:txBody>
      </p:sp>
      <p:sp>
        <p:nvSpPr>
          <p:cNvPr id="294933" name="Freeform 36"/>
          <p:cNvSpPr>
            <a:spLocks/>
          </p:cNvSpPr>
          <p:nvPr/>
        </p:nvSpPr>
        <p:spPr bwMode="auto">
          <a:xfrm>
            <a:off x="5499100" y="2684463"/>
            <a:ext cx="1747838" cy="1238250"/>
          </a:xfrm>
          <a:custGeom>
            <a:avLst/>
            <a:gdLst>
              <a:gd name="T0" fmla="*/ 181 w 3302"/>
              <a:gd name="T1" fmla="*/ 2022 h 2342"/>
              <a:gd name="T2" fmla="*/ 478 w 3302"/>
              <a:gd name="T3" fmla="*/ 1408 h 2342"/>
              <a:gd name="T4" fmla="*/ 662 w 3302"/>
              <a:gd name="T5" fmla="*/ 1058 h 2342"/>
              <a:gd name="T6" fmla="*/ 811 w 3302"/>
              <a:gd name="T7" fmla="*/ 808 h 2342"/>
              <a:gd name="T8" fmla="*/ 881 w 3302"/>
              <a:gd name="T9" fmla="*/ 698 h 2342"/>
              <a:gd name="T10" fmla="*/ 1029 w 3302"/>
              <a:gd name="T11" fmla="*/ 497 h 2342"/>
              <a:gd name="T12" fmla="*/ 1178 w 3302"/>
              <a:gd name="T13" fmla="*/ 334 h 2342"/>
              <a:gd name="T14" fmla="*/ 1325 w 3302"/>
              <a:gd name="T15" fmla="*/ 213 h 2342"/>
              <a:gd name="T16" fmla="*/ 1390 w 3302"/>
              <a:gd name="T17" fmla="*/ 168 h 2342"/>
              <a:gd name="T18" fmla="*/ 1528 w 3302"/>
              <a:gd name="T19" fmla="*/ 93 h 2342"/>
              <a:gd name="T20" fmla="*/ 1663 w 3302"/>
              <a:gd name="T21" fmla="*/ 49 h 2342"/>
              <a:gd name="T22" fmla="*/ 1722 w 3302"/>
              <a:gd name="T23" fmla="*/ 39 h 2342"/>
              <a:gd name="T24" fmla="*/ 1853 w 3302"/>
              <a:gd name="T25" fmla="*/ 41 h 2342"/>
              <a:gd name="T26" fmla="*/ 1911 w 3302"/>
              <a:gd name="T27" fmla="*/ 54 h 2342"/>
              <a:gd name="T28" fmla="*/ 2041 w 3302"/>
              <a:gd name="T29" fmla="*/ 105 h 2342"/>
              <a:gd name="T30" fmla="*/ 2101 w 3302"/>
              <a:gd name="T31" fmla="*/ 141 h 2342"/>
              <a:gd name="T32" fmla="*/ 2233 w 3302"/>
              <a:gd name="T33" fmla="*/ 243 h 2342"/>
              <a:gd name="T34" fmla="*/ 2336 w 3302"/>
              <a:gd name="T35" fmla="*/ 348 h 2342"/>
              <a:gd name="T36" fmla="*/ 2402 w 3302"/>
              <a:gd name="T37" fmla="*/ 439 h 2342"/>
              <a:gd name="T38" fmla="*/ 2547 w 3302"/>
              <a:gd name="T39" fmla="*/ 682 h 2342"/>
              <a:gd name="T40" fmla="*/ 2693 w 3302"/>
              <a:gd name="T41" fmla="*/ 975 h 2342"/>
              <a:gd name="T42" fmla="*/ 2902 w 3302"/>
              <a:gd name="T43" fmla="*/ 1449 h 2342"/>
              <a:gd name="T44" fmla="*/ 3028 w 3302"/>
              <a:gd name="T45" fmla="*/ 1755 h 2342"/>
              <a:gd name="T46" fmla="*/ 3141 w 3302"/>
              <a:gd name="T47" fmla="*/ 2026 h 2342"/>
              <a:gd name="T48" fmla="*/ 3233 w 3302"/>
              <a:gd name="T49" fmla="*/ 2236 h 2342"/>
              <a:gd name="T50" fmla="*/ 3302 w 3302"/>
              <a:gd name="T51" fmla="*/ 2295 h 2342"/>
              <a:gd name="T52" fmla="*/ 3245 w 3302"/>
              <a:gd name="T53" fmla="*/ 2176 h 2342"/>
              <a:gd name="T54" fmla="*/ 3148 w 3302"/>
              <a:gd name="T55" fmla="*/ 1948 h 2342"/>
              <a:gd name="T56" fmla="*/ 3031 w 3302"/>
              <a:gd name="T57" fmla="*/ 1666 h 2342"/>
              <a:gd name="T58" fmla="*/ 2867 w 3302"/>
              <a:gd name="T59" fmla="*/ 1276 h 2342"/>
              <a:gd name="T60" fmla="*/ 2690 w 3302"/>
              <a:gd name="T61" fmla="*/ 884 h 2342"/>
              <a:gd name="T62" fmla="*/ 2543 w 3302"/>
              <a:gd name="T63" fmla="*/ 602 h 2342"/>
              <a:gd name="T64" fmla="*/ 2432 w 3302"/>
              <a:gd name="T65" fmla="*/ 419 h 2342"/>
              <a:gd name="T66" fmla="*/ 2310 w 3302"/>
              <a:gd name="T67" fmla="*/ 265 h 2342"/>
              <a:gd name="T68" fmla="*/ 2193 w 3302"/>
              <a:gd name="T69" fmla="*/ 161 h 2342"/>
              <a:gd name="T70" fmla="*/ 2088 w 3302"/>
              <a:gd name="T71" fmla="*/ 90 h 2342"/>
              <a:gd name="T72" fmla="*/ 1957 w 3302"/>
              <a:gd name="T73" fmla="*/ 30 h 2342"/>
              <a:gd name="T74" fmla="*/ 1853 w 3302"/>
              <a:gd name="T75" fmla="*/ 5 h 2342"/>
              <a:gd name="T76" fmla="*/ 1722 w 3302"/>
              <a:gd name="T77" fmla="*/ 3 h 2342"/>
              <a:gd name="T78" fmla="*/ 1614 w 3302"/>
              <a:gd name="T79" fmla="*/ 23 h 2342"/>
              <a:gd name="T80" fmla="*/ 1480 w 3302"/>
              <a:gd name="T81" fmla="*/ 76 h 2342"/>
              <a:gd name="T82" fmla="*/ 1341 w 3302"/>
              <a:gd name="T83" fmla="*/ 158 h 2342"/>
              <a:gd name="T84" fmla="*/ 1227 w 3302"/>
              <a:gd name="T85" fmla="*/ 245 h 2342"/>
              <a:gd name="T86" fmla="*/ 1078 w 3302"/>
              <a:gd name="T87" fmla="*/ 384 h 2342"/>
              <a:gd name="T88" fmla="*/ 930 w 3302"/>
              <a:gd name="T89" fmla="*/ 567 h 2342"/>
              <a:gd name="T90" fmla="*/ 815 w 3302"/>
              <a:gd name="T91" fmla="*/ 734 h 2342"/>
              <a:gd name="T92" fmla="*/ 667 w 3302"/>
              <a:gd name="T93" fmla="*/ 979 h 2342"/>
              <a:gd name="T94" fmla="*/ 518 w 3302"/>
              <a:gd name="T95" fmla="*/ 1250 h 2342"/>
              <a:gd name="T96" fmla="*/ 222 w 3302"/>
              <a:gd name="T97" fmla="*/ 1850 h 23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02"/>
              <a:gd name="T148" fmla="*/ 0 h 2342"/>
              <a:gd name="T149" fmla="*/ 3302 w 3302"/>
              <a:gd name="T150" fmla="*/ 2342 h 23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02" h="2342">
                <a:moveTo>
                  <a:pt x="0" y="2326"/>
                </a:moveTo>
                <a:lnTo>
                  <a:pt x="31" y="2342"/>
                </a:lnTo>
                <a:lnTo>
                  <a:pt x="106" y="2180"/>
                </a:lnTo>
                <a:lnTo>
                  <a:pt x="181" y="2022"/>
                </a:lnTo>
                <a:lnTo>
                  <a:pt x="255" y="1865"/>
                </a:lnTo>
                <a:lnTo>
                  <a:pt x="330" y="1709"/>
                </a:lnTo>
                <a:lnTo>
                  <a:pt x="403" y="1557"/>
                </a:lnTo>
                <a:lnTo>
                  <a:pt x="478" y="1408"/>
                </a:lnTo>
                <a:lnTo>
                  <a:pt x="551" y="1264"/>
                </a:lnTo>
                <a:lnTo>
                  <a:pt x="589" y="1195"/>
                </a:lnTo>
                <a:lnTo>
                  <a:pt x="626" y="1126"/>
                </a:lnTo>
                <a:lnTo>
                  <a:pt x="662" y="1058"/>
                </a:lnTo>
                <a:lnTo>
                  <a:pt x="700" y="993"/>
                </a:lnTo>
                <a:lnTo>
                  <a:pt x="737" y="930"/>
                </a:lnTo>
                <a:lnTo>
                  <a:pt x="775" y="867"/>
                </a:lnTo>
                <a:lnTo>
                  <a:pt x="811" y="808"/>
                </a:lnTo>
                <a:lnTo>
                  <a:pt x="848" y="749"/>
                </a:lnTo>
                <a:lnTo>
                  <a:pt x="885" y="692"/>
                </a:lnTo>
                <a:lnTo>
                  <a:pt x="868" y="685"/>
                </a:lnTo>
                <a:lnTo>
                  <a:pt x="881" y="698"/>
                </a:lnTo>
                <a:lnTo>
                  <a:pt x="919" y="645"/>
                </a:lnTo>
                <a:lnTo>
                  <a:pt x="956" y="593"/>
                </a:lnTo>
                <a:lnTo>
                  <a:pt x="992" y="543"/>
                </a:lnTo>
                <a:lnTo>
                  <a:pt x="1029" y="497"/>
                </a:lnTo>
                <a:lnTo>
                  <a:pt x="1067" y="452"/>
                </a:lnTo>
                <a:lnTo>
                  <a:pt x="1104" y="410"/>
                </a:lnTo>
                <a:lnTo>
                  <a:pt x="1142" y="371"/>
                </a:lnTo>
                <a:lnTo>
                  <a:pt x="1178" y="334"/>
                </a:lnTo>
                <a:lnTo>
                  <a:pt x="1214" y="302"/>
                </a:lnTo>
                <a:lnTo>
                  <a:pt x="1253" y="270"/>
                </a:lnTo>
                <a:lnTo>
                  <a:pt x="1289" y="240"/>
                </a:lnTo>
                <a:lnTo>
                  <a:pt x="1325" y="213"/>
                </a:lnTo>
                <a:lnTo>
                  <a:pt x="1361" y="188"/>
                </a:lnTo>
                <a:lnTo>
                  <a:pt x="1348" y="175"/>
                </a:lnTo>
                <a:lnTo>
                  <a:pt x="1355" y="191"/>
                </a:lnTo>
                <a:lnTo>
                  <a:pt x="1390" y="168"/>
                </a:lnTo>
                <a:lnTo>
                  <a:pt x="1426" y="147"/>
                </a:lnTo>
                <a:lnTo>
                  <a:pt x="1460" y="126"/>
                </a:lnTo>
                <a:lnTo>
                  <a:pt x="1495" y="109"/>
                </a:lnTo>
                <a:lnTo>
                  <a:pt x="1528" y="93"/>
                </a:lnTo>
                <a:lnTo>
                  <a:pt x="1562" y="79"/>
                </a:lnTo>
                <a:lnTo>
                  <a:pt x="1595" y="66"/>
                </a:lnTo>
                <a:lnTo>
                  <a:pt x="1629" y="56"/>
                </a:lnTo>
                <a:lnTo>
                  <a:pt x="1663" y="49"/>
                </a:lnTo>
                <a:lnTo>
                  <a:pt x="1656" y="31"/>
                </a:lnTo>
                <a:lnTo>
                  <a:pt x="1656" y="50"/>
                </a:lnTo>
                <a:lnTo>
                  <a:pt x="1689" y="43"/>
                </a:lnTo>
                <a:lnTo>
                  <a:pt x="1722" y="39"/>
                </a:lnTo>
                <a:lnTo>
                  <a:pt x="1754" y="37"/>
                </a:lnTo>
                <a:lnTo>
                  <a:pt x="1787" y="36"/>
                </a:lnTo>
                <a:lnTo>
                  <a:pt x="1820" y="39"/>
                </a:lnTo>
                <a:lnTo>
                  <a:pt x="1853" y="41"/>
                </a:lnTo>
                <a:lnTo>
                  <a:pt x="1885" y="47"/>
                </a:lnTo>
                <a:lnTo>
                  <a:pt x="1885" y="30"/>
                </a:lnTo>
                <a:lnTo>
                  <a:pt x="1878" y="46"/>
                </a:lnTo>
                <a:lnTo>
                  <a:pt x="1911" y="54"/>
                </a:lnTo>
                <a:lnTo>
                  <a:pt x="1943" y="63"/>
                </a:lnTo>
                <a:lnTo>
                  <a:pt x="1976" y="76"/>
                </a:lnTo>
                <a:lnTo>
                  <a:pt x="2009" y="89"/>
                </a:lnTo>
                <a:lnTo>
                  <a:pt x="2041" y="105"/>
                </a:lnTo>
                <a:lnTo>
                  <a:pt x="2074" y="124"/>
                </a:lnTo>
                <a:lnTo>
                  <a:pt x="2107" y="144"/>
                </a:lnTo>
                <a:lnTo>
                  <a:pt x="2114" y="128"/>
                </a:lnTo>
                <a:lnTo>
                  <a:pt x="2101" y="141"/>
                </a:lnTo>
                <a:lnTo>
                  <a:pt x="2134" y="162"/>
                </a:lnTo>
                <a:lnTo>
                  <a:pt x="2167" y="187"/>
                </a:lnTo>
                <a:lnTo>
                  <a:pt x="2200" y="214"/>
                </a:lnTo>
                <a:lnTo>
                  <a:pt x="2233" y="243"/>
                </a:lnTo>
                <a:lnTo>
                  <a:pt x="2268" y="273"/>
                </a:lnTo>
                <a:lnTo>
                  <a:pt x="2284" y="291"/>
                </a:lnTo>
                <a:lnTo>
                  <a:pt x="2301" y="308"/>
                </a:lnTo>
                <a:lnTo>
                  <a:pt x="2336" y="348"/>
                </a:lnTo>
                <a:lnTo>
                  <a:pt x="2370" y="394"/>
                </a:lnTo>
                <a:lnTo>
                  <a:pt x="2406" y="445"/>
                </a:lnTo>
                <a:lnTo>
                  <a:pt x="2419" y="432"/>
                </a:lnTo>
                <a:lnTo>
                  <a:pt x="2402" y="439"/>
                </a:lnTo>
                <a:lnTo>
                  <a:pt x="2438" y="494"/>
                </a:lnTo>
                <a:lnTo>
                  <a:pt x="2474" y="553"/>
                </a:lnTo>
                <a:lnTo>
                  <a:pt x="2510" y="616"/>
                </a:lnTo>
                <a:lnTo>
                  <a:pt x="2547" y="682"/>
                </a:lnTo>
                <a:lnTo>
                  <a:pt x="2583" y="752"/>
                </a:lnTo>
                <a:lnTo>
                  <a:pt x="2619" y="824"/>
                </a:lnTo>
                <a:lnTo>
                  <a:pt x="2657" y="898"/>
                </a:lnTo>
                <a:lnTo>
                  <a:pt x="2693" y="975"/>
                </a:lnTo>
                <a:lnTo>
                  <a:pt x="2729" y="1051"/>
                </a:lnTo>
                <a:lnTo>
                  <a:pt x="2763" y="1130"/>
                </a:lnTo>
                <a:lnTo>
                  <a:pt x="2834" y="1290"/>
                </a:lnTo>
                <a:lnTo>
                  <a:pt x="2902" y="1449"/>
                </a:lnTo>
                <a:lnTo>
                  <a:pt x="2935" y="1528"/>
                </a:lnTo>
                <a:lnTo>
                  <a:pt x="2967" y="1606"/>
                </a:lnTo>
                <a:lnTo>
                  <a:pt x="2998" y="1680"/>
                </a:lnTo>
                <a:lnTo>
                  <a:pt x="3028" y="1755"/>
                </a:lnTo>
                <a:lnTo>
                  <a:pt x="3059" y="1827"/>
                </a:lnTo>
                <a:lnTo>
                  <a:pt x="3088" y="1897"/>
                </a:lnTo>
                <a:lnTo>
                  <a:pt x="3115" y="1963"/>
                </a:lnTo>
                <a:lnTo>
                  <a:pt x="3141" y="2026"/>
                </a:lnTo>
                <a:lnTo>
                  <a:pt x="3165" y="2085"/>
                </a:lnTo>
                <a:lnTo>
                  <a:pt x="3190" y="2140"/>
                </a:lnTo>
                <a:lnTo>
                  <a:pt x="3211" y="2190"/>
                </a:lnTo>
                <a:lnTo>
                  <a:pt x="3233" y="2236"/>
                </a:lnTo>
                <a:lnTo>
                  <a:pt x="3252" y="2277"/>
                </a:lnTo>
                <a:lnTo>
                  <a:pt x="3262" y="2295"/>
                </a:lnTo>
                <a:lnTo>
                  <a:pt x="3270" y="2313"/>
                </a:lnTo>
                <a:lnTo>
                  <a:pt x="3302" y="2295"/>
                </a:lnTo>
                <a:lnTo>
                  <a:pt x="3295" y="2281"/>
                </a:lnTo>
                <a:lnTo>
                  <a:pt x="3285" y="2262"/>
                </a:lnTo>
                <a:lnTo>
                  <a:pt x="3266" y="2222"/>
                </a:lnTo>
                <a:lnTo>
                  <a:pt x="3245" y="2176"/>
                </a:lnTo>
                <a:lnTo>
                  <a:pt x="3223" y="2126"/>
                </a:lnTo>
                <a:lnTo>
                  <a:pt x="3198" y="2071"/>
                </a:lnTo>
                <a:lnTo>
                  <a:pt x="3174" y="2012"/>
                </a:lnTo>
                <a:lnTo>
                  <a:pt x="3148" y="1948"/>
                </a:lnTo>
                <a:lnTo>
                  <a:pt x="3121" y="1882"/>
                </a:lnTo>
                <a:lnTo>
                  <a:pt x="3092" y="1813"/>
                </a:lnTo>
                <a:lnTo>
                  <a:pt x="3062" y="1741"/>
                </a:lnTo>
                <a:lnTo>
                  <a:pt x="3031" y="1666"/>
                </a:lnTo>
                <a:lnTo>
                  <a:pt x="3000" y="1591"/>
                </a:lnTo>
                <a:lnTo>
                  <a:pt x="2968" y="1513"/>
                </a:lnTo>
                <a:lnTo>
                  <a:pt x="2935" y="1434"/>
                </a:lnTo>
                <a:lnTo>
                  <a:pt x="2867" y="1276"/>
                </a:lnTo>
                <a:lnTo>
                  <a:pt x="2797" y="1116"/>
                </a:lnTo>
                <a:lnTo>
                  <a:pt x="2762" y="1037"/>
                </a:lnTo>
                <a:lnTo>
                  <a:pt x="2726" y="960"/>
                </a:lnTo>
                <a:lnTo>
                  <a:pt x="2690" y="884"/>
                </a:lnTo>
                <a:lnTo>
                  <a:pt x="2653" y="809"/>
                </a:lnTo>
                <a:lnTo>
                  <a:pt x="2617" y="737"/>
                </a:lnTo>
                <a:lnTo>
                  <a:pt x="2581" y="668"/>
                </a:lnTo>
                <a:lnTo>
                  <a:pt x="2543" y="602"/>
                </a:lnTo>
                <a:lnTo>
                  <a:pt x="2507" y="538"/>
                </a:lnTo>
                <a:lnTo>
                  <a:pt x="2471" y="479"/>
                </a:lnTo>
                <a:lnTo>
                  <a:pt x="2435" y="425"/>
                </a:lnTo>
                <a:lnTo>
                  <a:pt x="2432" y="419"/>
                </a:lnTo>
                <a:lnTo>
                  <a:pt x="2396" y="368"/>
                </a:lnTo>
                <a:lnTo>
                  <a:pt x="2362" y="322"/>
                </a:lnTo>
                <a:lnTo>
                  <a:pt x="2327" y="282"/>
                </a:lnTo>
                <a:lnTo>
                  <a:pt x="2310" y="265"/>
                </a:lnTo>
                <a:lnTo>
                  <a:pt x="2293" y="247"/>
                </a:lnTo>
                <a:lnTo>
                  <a:pt x="2259" y="217"/>
                </a:lnTo>
                <a:lnTo>
                  <a:pt x="2226" y="188"/>
                </a:lnTo>
                <a:lnTo>
                  <a:pt x="2193" y="161"/>
                </a:lnTo>
                <a:lnTo>
                  <a:pt x="2160" y="137"/>
                </a:lnTo>
                <a:lnTo>
                  <a:pt x="2127" y="115"/>
                </a:lnTo>
                <a:lnTo>
                  <a:pt x="2121" y="111"/>
                </a:lnTo>
                <a:lnTo>
                  <a:pt x="2088" y="90"/>
                </a:lnTo>
                <a:lnTo>
                  <a:pt x="2055" y="72"/>
                </a:lnTo>
                <a:lnTo>
                  <a:pt x="2023" y="56"/>
                </a:lnTo>
                <a:lnTo>
                  <a:pt x="1990" y="43"/>
                </a:lnTo>
                <a:lnTo>
                  <a:pt x="1957" y="30"/>
                </a:lnTo>
                <a:lnTo>
                  <a:pt x="1925" y="21"/>
                </a:lnTo>
                <a:lnTo>
                  <a:pt x="1892" y="13"/>
                </a:lnTo>
                <a:lnTo>
                  <a:pt x="1885" y="11"/>
                </a:lnTo>
                <a:lnTo>
                  <a:pt x="1853" y="5"/>
                </a:lnTo>
                <a:lnTo>
                  <a:pt x="1820" y="3"/>
                </a:lnTo>
                <a:lnTo>
                  <a:pt x="1787" y="0"/>
                </a:lnTo>
                <a:lnTo>
                  <a:pt x="1754" y="1"/>
                </a:lnTo>
                <a:lnTo>
                  <a:pt x="1722" y="3"/>
                </a:lnTo>
                <a:lnTo>
                  <a:pt x="1689" y="7"/>
                </a:lnTo>
                <a:lnTo>
                  <a:pt x="1656" y="14"/>
                </a:lnTo>
                <a:lnTo>
                  <a:pt x="1649" y="16"/>
                </a:lnTo>
                <a:lnTo>
                  <a:pt x="1614" y="23"/>
                </a:lnTo>
                <a:lnTo>
                  <a:pt x="1581" y="33"/>
                </a:lnTo>
                <a:lnTo>
                  <a:pt x="1548" y="46"/>
                </a:lnTo>
                <a:lnTo>
                  <a:pt x="1513" y="60"/>
                </a:lnTo>
                <a:lnTo>
                  <a:pt x="1480" y="76"/>
                </a:lnTo>
                <a:lnTo>
                  <a:pt x="1446" y="93"/>
                </a:lnTo>
                <a:lnTo>
                  <a:pt x="1411" y="113"/>
                </a:lnTo>
                <a:lnTo>
                  <a:pt x="1375" y="135"/>
                </a:lnTo>
                <a:lnTo>
                  <a:pt x="1341" y="158"/>
                </a:lnTo>
                <a:lnTo>
                  <a:pt x="1335" y="162"/>
                </a:lnTo>
                <a:lnTo>
                  <a:pt x="1299" y="187"/>
                </a:lnTo>
                <a:lnTo>
                  <a:pt x="1263" y="214"/>
                </a:lnTo>
                <a:lnTo>
                  <a:pt x="1227" y="245"/>
                </a:lnTo>
                <a:lnTo>
                  <a:pt x="1191" y="275"/>
                </a:lnTo>
                <a:lnTo>
                  <a:pt x="1152" y="308"/>
                </a:lnTo>
                <a:lnTo>
                  <a:pt x="1116" y="345"/>
                </a:lnTo>
                <a:lnTo>
                  <a:pt x="1078" y="384"/>
                </a:lnTo>
                <a:lnTo>
                  <a:pt x="1041" y="426"/>
                </a:lnTo>
                <a:lnTo>
                  <a:pt x="1004" y="471"/>
                </a:lnTo>
                <a:lnTo>
                  <a:pt x="966" y="517"/>
                </a:lnTo>
                <a:lnTo>
                  <a:pt x="930" y="567"/>
                </a:lnTo>
                <a:lnTo>
                  <a:pt x="893" y="619"/>
                </a:lnTo>
                <a:lnTo>
                  <a:pt x="855" y="672"/>
                </a:lnTo>
                <a:lnTo>
                  <a:pt x="852" y="678"/>
                </a:lnTo>
                <a:lnTo>
                  <a:pt x="815" y="734"/>
                </a:lnTo>
                <a:lnTo>
                  <a:pt x="777" y="793"/>
                </a:lnTo>
                <a:lnTo>
                  <a:pt x="741" y="852"/>
                </a:lnTo>
                <a:lnTo>
                  <a:pt x="704" y="916"/>
                </a:lnTo>
                <a:lnTo>
                  <a:pt x="667" y="979"/>
                </a:lnTo>
                <a:lnTo>
                  <a:pt x="629" y="1044"/>
                </a:lnTo>
                <a:lnTo>
                  <a:pt x="593" y="1112"/>
                </a:lnTo>
                <a:lnTo>
                  <a:pt x="556" y="1181"/>
                </a:lnTo>
                <a:lnTo>
                  <a:pt x="518" y="1250"/>
                </a:lnTo>
                <a:lnTo>
                  <a:pt x="445" y="1394"/>
                </a:lnTo>
                <a:lnTo>
                  <a:pt x="370" y="1542"/>
                </a:lnTo>
                <a:lnTo>
                  <a:pt x="296" y="1695"/>
                </a:lnTo>
                <a:lnTo>
                  <a:pt x="222" y="1850"/>
                </a:lnTo>
                <a:lnTo>
                  <a:pt x="148" y="2007"/>
                </a:lnTo>
                <a:lnTo>
                  <a:pt x="73" y="2166"/>
                </a:lnTo>
                <a:lnTo>
                  <a:pt x="0" y="2326"/>
                </a:lnTo>
                <a:close/>
              </a:path>
            </a:pathLst>
          </a:custGeom>
          <a:solidFill>
            <a:srgbClr val="000000"/>
          </a:solidFill>
          <a:ln w="19050" cmpd="sng">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4" name="Oval 37"/>
          <p:cNvSpPr>
            <a:spLocks noChangeArrowheads="1"/>
          </p:cNvSpPr>
          <p:nvPr/>
        </p:nvSpPr>
        <p:spPr bwMode="auto">
          <a:xfrm>
            <a:off x="5527675" y="3694113"/>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5" name="Oval 38"/>
          <p:cNvSpPr>
            <a:spLocks noChangeArrowheads="1"/>
          </p:cNvSpPr>
          <p:nvPr/>
        </p:nvSpPr>
        <p:spPr bwMode="auto">
          <a:xfrm>
            <a:off x="5680075" y="3638550"/>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6" name="Oval 39"/>
          <p:cNvSpPr>
            <a:spLocks noChangeArrowheads="1"/>
          </p:cNvSpPr>
          <p:nvPr/>
        </p:nvSpPr>
        <p:spPr bwMode="auto">
          <a:xfrm>
            <a:off x="5749925" y="3284538"/>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7" name="Oval 40"/>
          <p:cNvSpPr>
            <a:spLocks noChangeArrowheads="1"/>
          </p:cNvSpPr>
          <p:nvPr/>
        </p:nvSpPr>
        <p:spPr bwMode="auto">
          <a:xfrm>
            <a:off x="5608638" y="3517900"/>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8" name="Oval 41"/>
          <p:cNvSpPr>
            <a:spLocks noChangeArrowheads="1"/>
          </p:cNvSpPr>
          <p:nvPr/>
        </p:nvSpPr>
        <p:spPr bwMode="auto">
          <a:xfrm>
            <a:off x="5770563" y="3433763"/>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39" name="Oval 42"/>
          <p:cNvSpPr>
            <a:spLocks noChangeArrowheads="1"/>
          </p:cNvSpPr>
          <p:nvPr/>
        </p:nvSpPr>
        <p:spPr bwMode="auto">
          <a:xfrm>
            <a:off x="5851525" y="3284538"/>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0" name="Oval 43"/>
          <p:cNvSpPr>
            <a:spLocks noChangeArrowheads="1"/>
          </p:cNvSpPr>
          <p:nvPr/>
        </p:nvSpPr>
        <p:spPr bwMode="auto">
          <a:xfrm>
            <a:off x="5851525" y="3116263"/>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1" name="Oval 44"/>
          <p:cNvSpPr>
            <a:spLocks noChangeArrowheads="1"/>
          </p:cNvSpPr>
          <p:nvPr/>
        </p:nvSpPr>
        <p:spPr bwMode="auto">
          <a:xfrm>
            <a:off x="5992813" y="3041650"/>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2" name="Oval 45"/>
          <p:cNvSpPr>
            <a:spLocks noChangeArrowheads="1"/>
          </p:cNvSpPr>
          <p:nvPr/>
        </p:nvSpPr>
        <p:spPr bwMode="auto">
          <a:xfrm>
            <a:off x="5972175" y="2882900"/>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3" name="Oval 46"/>
          <p:cNvSpPr>
            <a:spLocks noChangeArrowheads="1"/>
          </p:cNvSpPr>
          <p:nvPr/>
        </p:nvSpPr>
        <p:spPr bwMode="auto">
          <a:xfrm>
            <a:off x="6156325" y="2762250"/>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4" name="Oval 47"/>
          <p:cNvSpPr>
            <a:spLocks noChangeArrowheads="1"/>
          </p:cNvSpPr>
          <p:nvPr/>
        </p:nvSpPr>
        <p:spPr bwMode="auto">
          <a:xfrm>
            <a:off x="6135688" y="2863850"/>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5" name="Oval 48"/>
          <p:cNvSpPr>
            <a:spLocks noChangeArrowheads="1"/>
          </p:cNvSpPr>
          <p:nvPr/>
        </p:nvSpPr>
        <p:spPr bwMode="auto">
          <a:xfrm>
            <a:off x="6256338" y="2678113"/>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6" name="Oval 49"/>
          <p:cNvSpPr>
            <a:spLocks noChangeArrowheads="1"/>
          </p:cNvSpPr>
          <p:nvPr/>
        </p:nvSpPr>
        <p:spPr bwMode="auto">
          <a:xfrm>
            <a:off x="6519863" y="2649538"/>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7" name="Oval 50"/>
          <p:cNvSpPr>
            <a:spLocks noChangeArrowheads="1"/>
          </p:cNvSpPr>
          <p:nvPr/>
        </p:nvSpPr>
        <p:spPr bwMode="auto">
          <a:xfrm>
            <a:off x="6256338" y="2762250"/>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8" name="Oval 51"/>
          <p:cNvSpPr>
            <a:spLocks noChangeArrowheads="1"/>
          </p:cNvSpPr>
          <p:nvPr/>
        </p:nvSpPr>
        <p:spPr bwMode="auto">
          <a:xfrm>
            <a:off x="6378575" y="2641600"/>
            <a:ext cx="50800" cy="46038"/>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49" name="Oval 52"/>
          <p:cNvSpPr>
            <a:spLocks noChangeArrowheads="1"/>
          </p:cNvSpPr>
          <p:nvPr/>
        </p:nvSpPr>
        <p:spPr bwMode="auto">
          <a:xfrm>
            <a:off x="5588000" y="3852863"/>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0" name="Oval 53"/>
          <p:cNvSpPr>
            <a:spLocks noChangeArrowheads="1"/>
          </p:cNvSpPr>
          <p:nvPr/>
        </p:nvSpPr>
        <p:spPr bwMode="auto">
          <a:xfrm>
            <a:off x="6448425" y="2724150"/>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1" name="Oval 54"/>
          <p:cNvSpPr>
            <a:spLocks noChangeArrowheads="1"/>
          </p:cNvSpPr>
          <p:nvPr/>
        </p:nvSpPr>
        <p:spPr bwMode="auto">
          <a:xfrm>
            <a:off x="6580188" y="2762250"/>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2" name="Oval 55"/>
          <p:cNvSpPr>
            <a:spLocks noChangeArrowheads="1"/>
          </p:cNvSpPr>
          <p:nvPr/>
        </p:nvSpPr>
        <p:spPr bwMode="auto">
          <a:xfrm>
            <a:off x="6702425" y="2743200"/>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3" name="Oval 56"/>
          <p:cNvSpPr>
            <a:spLocks noChangeArrowheads="1"/>
          </p:cNvSpPr>
          <p:nvPr/>
        </p:nvSpPr>
        <p:spPr bwMode="auto">
          <a:xfrm>
            <a:off x="6702425" y="2846388"/>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4" name="Oval 57"/>
          <p:cNvSpPr>
            <a:spLocks noChangeArrowheads="1"/>
          </p:cNvSpPr>
          <p:nvPr/>
        </p:nvSpPr>
        <p:spPr bwMode="auto">
          <a:xfrm>
            <a:off x="6702425" y="2995613"/>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5" name="Oval 58"/>
          <p:cNvSpPr>
            <a:spLocks noChangeArrowheads="1"/>
          </p:cNvSpPr>
          <p:nvPr/>
        </p:nvSpPr>
        <p:spPr bwMode="auto">
          <a:xfrm>
            <a:off x="6904038" y="2995613"/>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6" name="Oval 59"/>
          <p:cNvSpPr>
            <a:spLocks noChangeArrowheads="1"/>
          </p:cNvSpPr>
          <p:nvPr/>
        </p:nvSpPr>
        <p:spPr bwMode="auto">
          <a:xfrm>
            <a:off x="6823075" y="2901950"/>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7" name="Oval 60"/>
          <p:cNvSpPr>
            <a:spLocks noChangeArrowheads="1"/>
          </p:cNvSpPr>
          <p:nvPr/>
        </p:nvSpPr>
        <p:spPr bwMode="auto">
          <a:xfrm>
            <a:off x="6823075" y="3087688"/>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8" name="Oval 61"/>
          <p:cNvSpPr>
            <a:spLocks noChangeArrowheads="1"/>
          </p:cNvSpPr>
          <p:nvPr/>
        </p:nvSpPr>
        <p:spPr bwMode="auto">
          <a:xfrm>
            <a:off x="6964363" y="3181350"/>
            <a:ext cx="52387"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59" name="Oval 62"/>
          <p:cNvSpPr>
            <a:spLocks noChangeArrowheads="1"/>
          </p:cNvSpPr>
          <p:nvPr/>
        </p:nvSpPr>
        <p:spPr bwMode="auto">
          <a:xfrm>
            <a:off x="6985000" y="3359150"/>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0" name="Oval 63"/>
          <p:cNvSpPr>
            <a:spLocks noChangeArrowheads="1"/>
          </p:cNvSpPr>
          <p:nvPr/>
        </p:nvSpPr>
        <p:spPr bwMode="auto">
          <a:xfrm>
            <a:off x="7086600" y="3443288"/>
            <a:ext cx="50800" cy="4603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1" name="Oval 64"/>
          <p:cNvSpPr>
            <a:spLocks noChangeArrowheads="1"/>
          </p:cNvSpPr>
          <p:nvPr/>
        </p:nvSpPr>
        <p:spPr bwMode="auto">
          <a:xfrm>
            <a:off x="7045325" y="3321050"/>
            <a:ext cx="52388"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2" name="Oval 65"/>
          <p:cNvSpPr>
            <a:spLocks noChangeArrowheads="1"/>
          </p:cNvSpPr>
          <p:nvPr/>
        </p:nvSpPr>
        <p:spPr bwMode="auto">
          <a:xfrm>
            <a:off x="7056438" y="3629025"/>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3" name="Oval 66"/>
          <p:cNvSpPr>
            <a:spLocks noChangeArrowheads="1"/>
          </p:cNvSpPr>
          <p:nvPr/>
        </p:nvSpPr>
        <p:spPr bwMode="auto">
          <a:xfrm>
            <a:off x="7208838" y="3722688"/>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4" name="Oval 67"/>
          <p:cNvSpPr>
            <a:spLocks noChangeArrowheads="1"/>
          </p:cNvSpPr>
          <p:nvPr/>
        </p:nvSpPr>
        <p:spPr bwMode="auto">
          <a:xfrm>
            <a:off x="7167563" y="3881438"/>
            <a:ext cx="50800" cy="476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5" name="Line 68"/>
          <p:cNvSpPr>
            <a:spLocks noChangeShapeType="1"/>
          </p:cNvSpPr>
          <p:nvPr/>
        </p:nvSpPr>
        <p:spPr bwMode="auto">
          <a:xfrm>
            <a:off x="1004888" y="4529138"/>
            <a:ext cx="0" cy="150495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6" name="Line 69"/>
          <p:cNvSpPr>
            <a:spLocks noChangeShapeType="1"/>
          </p:cNvSpPr>
          <p:nvPr/>
        </p:nvSpPr>
        <p:spPr bwMode="auto">
          <a:xfrm>
            <a:off x="1004888" y="6019800"/>
            <a:ext cx="1857375"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3" name="Group 70"/>
          <p:cNvGrpSpPr>
            <a:grpSpLocks/>
          </p:cNvGrpSpPr>
          <p:nvPr/>
        </p:nvGrpSpPr>
        <p:grpSpPr bwMode="auto">
          <a:xfrm rot="4810536">
            <a:off x="1295400" y="4686300"/>
            <a:ext cx="1352550" cy="1238250"/>
            <a:chOff x="140" y="168"/>
            <a:chExt cx="142" cy="130"/>
          </a:xfrm>
        </p:grpSpPr>
        <p:sp>
          <p:nvSpPr>
            <p:cNvPr id="294992" name="Oval 71"/>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3" name="Oval 72"/>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4" name="Oval 73"/>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5" name="Oval 74"/>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6" name="Oval 75"/>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7" name="Oval 76"/>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8" name="Oval 77"/>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99" name="Oval 78"/>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0" name="Oval 79"/>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1" name="Oval 80"/>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2" name="Oval 81"/>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3" name="Oval 82"/>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4" name="Oval 83"/>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5" name="Oval 84"/>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6" name="Oval 85"/>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007" name="Oval 86"/>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294968" name="Line 87"/>
          <p:cNvSpPr>
            <a:spLocks noChangeShapeType="1"/>
          </p:cNvSpPr>
          <p:nvPr/>
        </p:nvSpPr>
        <p:spPr bwMode="auto">
          <a:xfrm rot="4810536" flipV="1">
            <a:off x="1195388" y="4691062"/>
            <a:ext cx="1524000" cy="1228725"/>
          </a:xfrm>
          <a:prstGeom prst="line">
            <a:avLst/>
          </a:prstGeom>
          <a:noFill/>
          <a:ln w="28575">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4969" name="Text Box 88"/>
          <p:cNvSpPr txBox="1">
            <a:spLocks noChangeArrowheads="1"/>
          </p:cNvSpPr>
          <p:nvPr/>
        </p:nvSpPr>
        <p:spPr bwMode="auto">
          <a:xfrm>
            <a:off x="488950" y="4295775"/>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Y</a:t>
            </a:r>
            <a:r>
              <a:rPr lang="cs-CZ" sz="1600" b="1" baseline="-25000">
                <a:solidFill>
                  <a:prstClr val="black"/>
                </a:solidFill>
                <a:latin typeface="Arial" pitchFamily="34" charset="0"/>
                <a:cs typeface="Arial" pitchFamily="34" charset="0"/>
              </a:rPr>
              <a:t>2</a:t>
            </a:r>
          </a:p>
        </p:txBody>
      </p:sp>
      <p:sp>
        <p:nvSpPr>
          <p:cNvPr id="294970" name="Text Box 89"/>
          <p:cNvSpPr txBox="1">
            <a:spLocks noChangeArrowheads="1"/>
          </p:cNvSpPr>
          <p:nvPr/>
        </p:nvSpPr>
        <p:spPr bwMode="auto">
          <a:xfrm>
            <a:off x="2805113" y="6051550"/>
            <a:ext cx="752475"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X</a:t>
            </a:r>
            <a:r>
              <a:rPr lang="cs-CZ" sz="1600" b="1" baseline="-25000">
                <a:solidFill>
                  <a:prstClr val="black"/>
                </a:solidFill>
                <a:latin typeface="Arial" pitchFamily="34" charset="0"/>
                <a:cs typeface="Arial" pitchFamily="34" charset="0"/>
              </a:rPr>
              <a:t>1</a:t>
            </a:r>
          </a:p>
        </p:txBody>
      </p:sp>
      <p:graphicFrame>
        <p:nvGraphicFramePr>
          <p:cNvPr id="650330" name="Group 90"/>
          <p:cNvGraphicFramePr>
            <a:graphicFrameLocks noGrp="1"/>
          </p:cNvGraphicFramePr>
          <p:nvPr/>
        </p:nvGraphicFramePr>
        <p:xfrm>
          <a:off x="4648200" y="4724400"/>
          <a:ext cx="3733800" cy="1325880"/>
        </p:xfrm>
        <a:graphic>
          <a:graphicData uri="http://schemas.openxmlformats.org/drawingml/2006/table">
            <a:tbl>
              <a:tblPr/>
              <a:tblGrid>
                <a:gridCol w="1244600"/>
                <a:gridCol w="1244600"/>
                <a:gridCol w="1244600"/>
              </a:tblGrid>
              <a:tr h="431800">
                <a:tc>
                  <a: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cs-CZ" sz="2300" b="0" i="0" u="none" strike="noStrike" cap="none" normalizeH="0" baseline="0" smtClean="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300" b="0" i="0" u="none" strike="noStrike" cap="none" normalizeH="0" baseline="0" smtClean="0">
                          <a:ln>
                            <a:noFill/>
                          </a:ln>
                          <a:solidFill>
                            <a:schemeClr val="tx1"/>
                          </a:solidFill>
                          <a:effectLst/>
                          <a:latin typeface="Calibri" pitchFamily="34" charset="0"/>
                        </a:rPr>
                        <a:t>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4990" name="Text Box 111"/>
          <p:cNvSpPr txBox="1">
            <a:spLocks noChangeArrowheads="1"/>
          </p:cNvSpPr>
          <p:nvPr/>
        </p:nvSpPr>
        <p:spPr bwMode="auto">
          <a:xfrm>
            <a:off x="5505450" y="4705350"/>
            <a:ext cx="466725"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X</a:t>
            </a:r>
            <a:r>
              <a:rPr lang="cs-CZ" sz="1600" b="1" baseline="-25000">
                <a:solidFill>
                  <a:prstClr val="black"/>
                </a:solidFill>
                <a:latin typeface="Arial" pitchFamily="34" charset="0"/>
                <a:cs typeface="Arial" pitchFamily="34" charset="0"/>
              </a:rPr>
              <a:t>1</a:t>
            </a:r>
          </a:p>
        </p:txBody>
      </p:sp>
      <p:sp>
        <p:nvSpPr>
          <p:cNvPr id="294991" name="Text Box 112"/>
          <p:cNvSpPr txBox="1">
            <a:spLocks noChangeArrowheads="1"/>
          </p:cNvSpPr>
          <p:nvPr/>
        </p:nvSpPr>
        <p:spPr bwMode="auto">
          <a:xfrm>
            <a:off x="4681538" y="4829175"/>
            <a:ext cx="466725" cy="352425"/>
          </a:xfrm>
          <a:prstGeom prst="rect">
            <a:avLst/>
          </a:prstGeom>
          <a:noFill/>
          <a:ln w="9525">
            <a:noFill/>
            <a:miter lim="800000"/>
            <a:headEnd/>
            <a:tailEnd/>
          </a:ln>
        </p:spPr>
        <p:txBody>
          <a:bodyPr/>
          <a:lstStyle/>
          <a:p>
            <a:pPr eaLnBrk="0" fontAlgn="base" hangingPunct="0">
              <a:spcBef>
                <a:spcPct val="0"/>
              </a:spcBef>
              <a:spcAft>
                <a:spcPct val="0"/>
              </a:spcAft>
            </a:pPr>
            <a:r>
              <a:rPr lang="cs-CZ" sz="1600" b="1">
                <a:solidFill>
                  <a:prstClr val="black"/>
                </a:solidFill>
                <a:latin typeface="Arial" pitchFamily="34" charset="0"/>
                <a:cs typeface="Arial" pitchFamily="34" charset="0"/>
              </a:rPr>
              <a:t>X</a:t>
            </a:r>
            <a:r>
              <a:rPr lang="cs-CZ" sz="1600" b="1" baseline="-25000">
                <a:solidFill>
                  <a:prstClr val="black"/>
                </a:solidFill>
                <a:latin typeface="Arial" pitchFamily="34" charset="0"/>
                <a:cs typeface="Arial" pitchFamily="34" charset="0"/>
              </a:rPr>
              <a:t>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101380" name="Rectangle 2"/>
          <p:cNvSpPr>
            <a:spLocks noGrp="1" noChangeArrowheads="1"/>
          </p:cNvSpPr>
          <p:nvPr>
            <p:ph type="title" idx="4294967295"/>
          </p:nvPr>
        </p:nvSpPr>
        <p:spPr>
          <a:xfrm>
            <a:off x="990600" y="146050"/>
            <a:ext cx="7772400" cy="762000"/>
          </a:xfrm>
          <a:noFill/>
        </p:spPr>
        <p:txBody>
          <a:bodyPr anchor="ctr"/>
          <a:lstStyle/>
          <a:p>
            <a:pPr eaLnBrk="1" hangingPunct="1"/>
            <a:r>
              <a:rPr lang="cs-CZ" smtClean="0"/>
              <a:t>Základy korelační analýzy - II.</a:t>
            </a:r>
          </a:p>
        </p:txBody>
      </p:sp>
      <p:sp>
        <p:nvSpPr>
          <p:cNvPr id="101381" name="Text Box 3"/>
          <p:cNvSpPr txBox="1">
            <a:spLocks noChangeArrowheads="1"/>
          </p:cNvSpPr>
          <p:nvPr/>
        </p:nvSpPr>
        <p:spPr bwMode="auto">
          <a:xfrm>
            <a:off x="2409825" y="1444625"/>
            <a:ext cx="4343400" cy="428625"/>
          </a:xfrm>
          <a:prstGeom prst="rect">
            <a:avLst/>
          </a:prstGeom>
          <a:noFill/>
          <a:ln w="9525">
            <a:noFill/>
            <a:miter lim="800000"/>
            <a:headEnd/>
            <a:tailEnd/>
          </a:ln>
        </p:spPr>
        <p:txBody>
          <a:bodyPr/>
          <a:lstStyle/>
          <a:p>
            <a:pPr eaLnBrk="0" fontAlgn="base" hangingPunct="0">
              <a:spcBef>
                <a:spcPct val="0"/>
              </a:spcBef>
              <a:spcAft>
                <a:spcPct val="0"/>
              </a:spcAft>
            </a:pPr>
            <a:r>
              <a:rPr lang="cs-CZ" sz="2400" b="1">
                <a:solidFill>
                  <a:srgbClr val="A50021"/>
                </a:solidFill>
                <a:latin typeface="Arial" pitchFamily="34" charset="0"/>
                <a:cs typeface="Arial" pitchFamily="34" charset="0"/>
              </a:rPr>
              <a:t>Parametrické míry korelace</a:t>
            </a:r>
          </a:p>
        </p:txBody>
      </p:sp>
      <p:sp>
        <p:nvSpPr>
          <p:cNvPr id="101382" name="Oval 4"/>
          <p:cNvSpPr>
            <a:spLocks noChangeArrowheads="1"/>
          </p:cNvSpPr>
          <p:nvPr/>
        </p:nvSpPr>
        <p:spPr bwMode="auto">
          <a:xfrm>
            <a:off x="4419600" y="1987550"/>
            <a:ext cx="171450" cy="171450"/>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83" name="Line 5"/>
          <p:cNvSpPr>
            <a:spLocks noChangeShapeType="1"/>
          </p:cNvSpPr>
          <p:nvPr/>
        </p:nvSpPr>
        <p:spPr bwMode="auto">
          <a:xfrm flipH="1">
            <a:off x="2268538" y="2187575"/>
            <a:ext cx="2084387" cy="377825"/>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84" name="Line 6"/>
          <p:cNvSpPr>
            <a:spLocks noChangeShapeType="1"/>
          </p:cNvSpPr>
          <p:nvPr/>
        </p:nvSpPr>
        <p:spPr bwMode="auto">
          <a:xfrm>
            <a:off x="4648200" y="2178050"/>
            <a:ext cx="2133600" cy="53340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85" name="Text Box 7"/>
          <p:cNvSpPr txBox="1">
            <a:spLocks noChangeArrowheads="1"/>
          </p:cNvSpPr>
          <p:nvPr/>
        </p:nvSpPr>
        <p:spPr bwMode="auto">
          <a:xfrm>
            <a:off x="1323975" y="2565400"/>
            <a:ext cx="1819275" cy="428625"/>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srgbClr val="CCB400"/>
                </a:solidFill>
                <a:latin typeface="Arial" pitchFamily="34" charset="0"/>
                <a:cs typeface="Arial" pitchFamily="34" charset="0"/>
              </a:rPr>
              <a:t>Kovariance</a:t>
            </a:r>
          </a:p>
        </p:txBody>
      </p:sp>
      <p:sp>
        <p:nvSpPr>
          <p:cNvPr id="101386" name="Text Box 8"/>
          <p:cNvSpPr txBox="1">
            <a:spLocks noChangeArrowheads="1"/>
          </p:cNvSpPr>
          <p:nvPr/>
        </p:nvSpPr>
        <p:spPr bwMode="auto">
          <a:xfrm>
            <a:off x="5400675" y="2768600"/>
            <a:ext cx="2905125" cy="781050"/>
          </a:xfrm>
          <a:prstGeom prst="rect">
            <a:avLst/>
          </a:prstGeom>
          <a:noFill/>
          <a:ln w="9525">
            <a:noFill/>
            <a:miter lim="800000"/>
            <a:headEnd/>
            <a:tailEnd/>
          </a:ln>
        </p:spPr>
        <p:txBody>
          <a:bodyPr/>
          <a:lstStyle/>
          <a:p>
            <a:pPr algn="ctr" eaLnBrk="0" fontAlgn="base" hangingPunct="0">
              <a:spcBef>
                <a:spcPct val="0"/>
              </a:spcBef>
              <a:spcAft>
                <a:spcPct val="0"/>
              </a:spcAft>
            </a:pPr>
            <a:r>
              <a:rPr lang="cs-CZ" sz="2400">
                <a:solidFill>
                  <a:srgbClr val="CCB400"/>
                </a:solidFill>
                <a:latin typeface="Arial" pitchFamily="34" charset="0"/>
                <a:cs typeface="Arial" pitchFamily="34" charset="0"/>
              </a:rPr>
              <a:t>Pearsonův koeficient korelace</a:t>
            </a:r>
          </a:p>
        </p:txBody>
      </p:sp>
      <p:graphicFrame>
        <p:nvGraphicFramePr>
          <p:cNvPr id="101378" name="Object 9"/>
          <p:cNvGraphicFramePr>
            <a:graphicFrameLocks noChangeAspect="1"/>
          </p:cNvGraphicFramePr>
          <p:nvPr/>
        </p:nvGraphicFramePr>
        <p:xfrm>
          <a:off x="671513" y="3055938"/>
          <a:ext cx="3124200" cy="457200"/>
        </p:xfrm>
        <a:graphic>
          <a:graphicData uri="http://schemas.openxmlformats.org/presentationml/2006/ole">
            <p:oleObj spid="_x0000_s62466" name="Rovnice" r:id="rId3" imgW="1803240" imgH="253800" progId="Equation.3">
              <p:embed/>
            </p:oleObj>
          </a:graphicData>
        </a:graphic>
      </p:graphicFrame>
      <p:sp>
        <p:nvSpPr>
          <p:cNvPr id="101387" name="Line 10"/>
          <p:cNvSpPr>
            <a:spLocks noChangeShapeType="1"/>
          </p:cNvSpPr>
          <p:nvPr/>
        </p:nvSpPr>
        <p:spPr bwMode="auto">
          <a:xfrm>
            <a:off x="1228725" y="3905250"/>
            <a:ext cx="0" cy="2181225"/>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88" name="Line 11"/>
          <p:cNvSpPr>
            <a:spLocks noChangeShapeType="1"/>
          </p:cNvSpPr>
          <p:nvPr/>
        </p:nvSpPr>
        <p:spPr bwMode="auto">
          <a:xfrm>
            <a:off x="1228725" y="6086475"/>
            <a:ext cx="1857375"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89" name="Text Box 12"/>
          <p:cNvSpPr txBox="1">
            <a:spLocks noChangeArrowheads="1"/>
          </p:cNvSpPr>
          <p:nvPr/>
        </p:nvSpPr>
        <p:spPr bwMode="auto">
          <a:xfrm>
            <a:off x="914400" y="6048375"/>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0</a:t>
            </a:r>
          </a:p>
        </p:txBody>
      </p:sp>
      <p:sp>
        <p:nvSpPr>
          <p:cNvPr id="101390" name="Text Box 13"/>
          <p:cNvSpPr txBox="1">
            <a:spLocks noChangeArrowheads="1"/>
          </p:cNvSpPr>
          <p:nvPr/>
        </p:nvSpPr>
        <p:spPr bwMode="auto">
          <a:xfrm>
            <a:off x="1695450" y="3581400"/>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sp>
        <p:nvSpPr>
          <p:cNvPr id="101391" name="Text Box 14"/>
          <p:cNvSpPr txBox="1">
            <a:spLocks noChangeArrowheads="1"/>
          </p:cNvSpPr>
          <p:nvPr/>
        </p:nvSpPr>
        <p:spPr bwMode="auto">
          <a:xfrm>
            <a:off x="2581275" y="3581400"/>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0</a:t>
            </a:r>
          </a:p>
        </p:txBody>
      </p:sp>
      <p:sp>
        <p:nvSpPr>
          <p:cNvPr id="101392" name="Line 15"/>
          <p:cNvSpPr>
            <a:spLocks noChangeShapeType="1"/>
          </p:cNvSpPr>
          <p:nvPr/>
        </p:nvSpPr>
        <p:spPr bwMode="auto">
          <a:xfrm>
            <a:off x="1847850" y="4143375"/>
            <a:ext cx="0" cy="1733550"/>
          </a:xfrm>
          <a:prstGeom prst="line">
            <a:avLst/>
          </a:prstGeom>
          <a:no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3" name="Line 16"/>
          <p:cNvSpPr>
            <a:spLocks noChangeShapeType="1"/>
          </p:cNvSpPr>
          <p:nvPr/>
        </p:nvSpPr>
        <p:spPr bwMode="auto">
          <a:xfrm>
            <a:off x="2724150" y="4171950"/>
            <a:ext cx="0" cy="1733550"/>
          </a:xfrm>
          <a:prstGeom prst="line">
            <a:avLst/>
          </a:prstGeom>
          <a:no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4" name="Oval 17"/>
          <p:cNvSpPr>
            <a:spLocks noChangeArrowheads="1"/>
          </p:cNvSpPr>
          <p:nvPr/>
        </p:nvSpPr>
        <p:spPr bwMode="auto">
          <a:xfrm>
            <a:off x="2667000" y="4405313"/>
            <a:ext cx="123825" cy="123825"/>
          </a:xfrm>
          <a:prstGeom prst="ellipse">
            <a:avLst/>
          </a:prstGeom>
          <a:solidFill>
            <a:srgbClr val="000000"/>
          </a:solid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5" name="Oval 18"/>
          <p:cNvSpPr>
            <a:spLocks noChangeArrowheads="1"/>
          </p:cNvSpPr>
          <p:nvPr/>
        </p:nvSpPr>
        <p:spPr bwMode="auto">
          <a:xfrm>
            <a:off x="2667000" y="5591175"/>
            <a:ext cx="123825" cy="12382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6" name="Oval 19"/>
          <p:cNvSpPr>
            <a:spLocks noChangeArrowheads="1"/>
          </p:cNvSpPr>
          <p:nvPr/>
        </p:nvSpPr>
        <p:spPr bwMode="auto">
          <a:xfrm>
            <a:off x="1790700" y="5572125"/>
            <a:ext cx="123825" cy="12382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7" name="AutoShape 20"/>
          <p:cNvSpPr>
            <a:spLocks noChangeArrowheads="1"/>
          </p:cNvSpPr>
          <p:nvPr/>
        </p:nvSpPr>
        <p:spPr bwMode="auto">
          <a:xfrm>
            <a:off x="2628900" y="4133850"/>
            <a:ext cx="209550" cy="228600"/>
          </a:xfrm>
          <a:prstGeom prst="star4">
            <a:avLst>
              <a:gd name="adj" fmla="val 12500"/>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8" name="AutoShape 21"/>
          <p:cNvSpPr>
            <a:spLocks noChangeArrowheads="1"/>
          </p:cNvSpPr>
          <p:nvPr/>
        </p:nvSpPr>
        <p:spPr bwMode="auto">
          <a:xfrm>
            <a:off x="1738313" y="5305425"/>
            <a:ext cx="209550" cy="228600"/>
          </a:xfrm>
          <a:prstGeom prst="star4">
            <a:avLst>
              <a:gd name="adj" fmla="val 12500"/>
            </a:avLst>
          </a:prstGeom>
          <a:solidFill>
            <a:srgbClr val="FFFFFF"/>
          </a:solidFill>
          <a:ln w="9525">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399" name="Text Box 22"/>
          <p:cNvSpPr txBox="1">
            <a:spLocks noChangeArrowheads="1"/>
          </p:cNvSpPr>
          <p:nvPr/>
        </p:nvSpPr>
        <p:spPr bwMode="auto">
          <a:xfrm>
            <a:off x="1671638" y="4743450"/>
            <a:ext cx="800100" cy="36195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  x</a:t>
            </a:r>
          </a:p>
        </p:txBody>
      </p:sp>
      <p:sp>
        <p:nvSpPr>
          <p:cNvPr id="101400" name="Text Box 23"/>
          <p:cNvSpPr txBox="1">
            <a:spLocks noChangeArrowheads="1"/>
          </p:cNvSpPr>
          <p:nvPr/>
        </p:nvSpPr>
        <p:spPr bwMode="auto">
          <a:xfrm>
            <a:off x="2562225" y="4743450"/>
            <a:ext cx="914400" cy="28575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  y</a:t>
            </a:r>
          </a:p>
        </p:txBody>
      </p:sp>
      <p:sp>
        <p:nvSpPr>
          <p:cNvPr id="101401" name="Line 24"/>
          <p:cNvSpPr>
            <a:spLocks noChangeShapeType="1"/>
          </p:cNvSpPr>
          <p:nvPr/>
        </p:nvSpPr>
        <p:spPr bwMode="auto">
          <a:xfrm flipV="1">
            <a:off x="5976938" y="4276725"/>
            <a:ext cx="1524000" cy="1228725"/>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402" name="Line 25"/>
          <p:cNvSpPr>
            <a:spLocks noChangeShapeType="1"/>
          </p:cNvSpPr>
          <p:nvPr/>
        </p:nvSpPr>
        <p:spPr bwMode="auto">
          <a:xfrm>
            <a:off x="5776913" y="4162425"/>
            <a:ext cx="0" cy="150495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403" name="Line 26"/>
          <p:cNvSpPr>
            <a:spLocks noChangeShapeType="1"/>
          </p:cNvSpPr>
          <p:nvPr/>
        </p:nvSpPr>
        <p:spPr bwMode="auto">
          <a:xfrm>
            <a:off x="5776913" y="5676900"/>
            <a:ext cx="1857375"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404" name="Text Box 27"/>
          <p:cNvSpPr txBox="1">
            <a:spLocks noChangeArrowheads="1"/>
          </p:cNvSpPr>
          <p:nvPr/>
        </p:nvSpPr>
        <p:spPr bwMode="auto">
          <a:xfrm>
            <a:off x="5300663" y="3990975"/>
            <a:ext cx="514350"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Y</a:t>
            </a:r>
            <a:r>
              <a:rPr lang="cs-CZ" b="1" baseline="-25000">
                <a:solidFill>
                  <a:prstClr val="black"/>
                </a:solidFill>
                <a:latin typeface="Arial" pitchFamily="34" charset="0"/>
                <a:cs typeface="Arial" pitchFamily="34" charset="0"/>
              </a:rPr>
              <a:t>2</a:t>
            </a:r>
          </a:p>
        </p:txBody>
      </p:sp>
      <p:sp>
        <p:nvSpPr>
          <p:cNvPr id="101405" name="Text Box 28"/>
          <p:cNvSpPr txBox="1">
            <a:spLocks noChangeArrowheads="1"/>
          </p:cNvSpPr>
          <p:nvPr/>
        </p:nvSpPr>
        <p:spPr bwMode="auto">
          <a:xfrm>
            <a:off x="7500938" y="5772150"/>
            <a:ext cx="466725"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X</a:t>
            </a:r>
            <a:r>
              <a:rPr lang="cs-CZ" b="1" baseline="-25000">
                <a:solidFill>
                  <a:prstClr val="black"/>
                </a:solidFill>
                <a:latin typeface="Arial" pitchFamily="34" charset="0"/>
                <a:cs typeface="Arial" pitchFamily="34" charset="0"/>
              </a:rPr>
              <a:t>1</a:t>
            </a:r>
          </a:p>
        </p:txBody>
      </p:sp>
      <p:sp>
        <p:nvSpPr>
          <p:cNvPr id="101406" name="Line 29"/>
          <p:cNvSpPr>
            <a:spLocks noChangeShapeType="1"/>
          </p:cNvSpPr>
          <p:nvPr/>
        </p:nvSpPr>
        <p:spPr bwMode="auto">
          <a:xfrm rot="4759813" flipV="1">
            <a:off x="6010276" y="4252912"/>
            <a:ext cx="1524000" cy="1228725"/>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1407" name="Text Box 30"/>
          <p:cNvSpPr txBox="1">
            <a:spLocks noChangeArrowheads="1"/>
          </p:cNvSpPr>
          <p:nvPr/>
        </p:nvSpPr>
        <p:spPr bwMode="auto">
          <a:xfrm>
            <a:off x="7577138" y="4067175"/>
            <a:ext cx="914400" cy="381000"/>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r = 1</a:t>
            </a:r>
          </a:p>
        </p:txBody>
      </p:sp>
      <p:sp>
        <p:nvSpPr>
          <p:cNvPr id="101408" name="Text Box 31"/>
          <p:cNvSpPr txBox="1">
            <a:spLocks noChangeArrowheads="1"/>
          </p:cNvSpPr>
          <p:nvPr/>
        </p:nvSpPr>
        <p:spPr bwMode="auto">
          <a:xfrm>
            <a:off x="7586663" y="5238750"/>
            <a:ext cx="828675" cy="35242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r = -1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0"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102411" name="Rectangle 2"/>
          <p:cNvSpPr>
            <a:spLocks noGrp="1" noChangeArrowheads="1"/>
          </p:cNvSpPr>
          <p:nvPr>
            <p:ph type="title" idx="4294967295"/>
          </p:nvPr>
        </p:nvSpPr>
        <p:spPr>
          <a:xfrm>
            <a:off x="990600" y="146050"/>
            <a:ext cx="7772400" cy="762000"/>
          </a:xfrm>
          <a:noFill/>
        </p:spPr>
        <p:txBody>
          <a:bodyPr anchor="ctr"/>
          <a:lstStyle/>
          <a:p>
            <a:pPr eaLnBrk="1" hangingPunct="1"/>
            <a:r>
              <a:rPr lang="cs-CZ" smtClean="0"/>
              <a:t>Základy korelační analýzy - III.</a:t>
            </a:r>
          </a:p>
        </p:txBody>
      </p:sp>
      <p:graphicFrame>
        <p:nvGraphicFramePr>
          <p:cNvPr id="652352" name="Group 64"/>
          <p:cNvGraphicFramePr>
            <a:graphicFrameLocks noGrp="1"/>
          </p:cNvGraphicFramePr>
          <p:nvPr/>
        </p:nvGraphicFramePr>
        <p:xfrm>
          <a:off x="1447800" y="1552575"/>
          <a:ext cx="6400800" cy="822960"/>
        </p:xfrm>
        <a:graphic>
          <a:graphicData uri="http://schemas.openxmlformats.org/drawingml/2006/table">
            <a:tbl>
              <a:tblPr/>
              <a:tblGrid>
                <a:gridCol w="1176338"/>
                <a:gridCol w="650875"/>
                <a:gridCol w="654050"/>
                <a:gridCol w="654050"/>
                <a:gridCol w="650875"/>
                <a:gridCol w="654050"/>
                <a:gridCol w="655637"/>
                <a:gridCol w="650875"/>
                <a:gridCol w="654050"/>
              </a:tblGrid>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rgbClr val="A50021"/>
                          </a:solidFill>
                          <a:effectLst/>
                          <a:latin typeface="Calibri" pitchFamily="34" charset="0"/>
                        </a:rPr>
                        <a:t>P</a:t>
                      </a:r>
                      <a:r>
                        <a:rPr kumimoji="0" lang="cs-CZ" sz="2100" b="1" i="0" u="none" strike="noStrike" cap="none" normalizeH="0" baseline="-25000" smtClean="0">
                          <a:ln>
                            <a:noFill/>
                          </a:ln>
                          <a:solidFill>
                            <a:srgbClr val="A50021"/>
                          </a:solidFill>
                          <a:effectLst/>
                          <a:latin typeface="Calibri" pitchFamily="34" charset="0"/>
                        </a:rPr>
                        <a:t>I</a:t>
                      </a:r>
                      <a:r>
                        <a:rPr kumimoji="0" lang="cs-CZ" sz="2100" b="1" i="0" u="none" strike="noStrike" cap="none" normalizeH="0" baseline="0" smtClean="0">
                          <a:ln>
                            <a:noFill/>
                          </a:ln>
                          <a:solidFill>
                            <a:srgbClr val="A50021"/>
                          </a:solidFill>
                          <a:effectLst/>
                          <a:latin typeface="Calibri" pitchFamily="34" charset="0"/>
                        </a:rPr>
                        <a:t> (zem)</a:t>
                      </a:r>
                      <a:endParaRPr kumimoji="0" lang="cs-CZ" sz="2100" b="0" i="0" u="none" strike="noStrike" cap="none" normalizeH="0" baseline="-25000" smtClean="0">
                        <a:ln>
                          <a:noFill/>
                        </a:ln>
                        <a:solidFill>
                          <a:srgbClr val="A50021"/>
                        </a:solidFill>
                        <a:effectLst/>
                        <a:latin typeface="Calibri" pitchFamily="34" charset="0"/>
                      </a:endParaRPr>
                    </a:p>
                  </a:txBody>
                  <a:tcPr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50</a:t>
                      </a:r>
                    </a:p>
                  </a:txBody>
                  <a:tcPr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2100" b="1" i="0" u="none" strike="noStrike" cap="none" normalizeH="0" baseline="0" smtClean="0">
                          <a:ln>
                            <a:noFill/>
                          </a:ln>
                          <a:solidFill>
                            <a:srgbClr val="A50021"/>
                          </a:solidFill>
                          <a:effectLst/>
                          <a:latin typeface="Calibri" pitchFamily="34" charset="0"/>
                        </a:rPr>
                        <a:t>P</a:t>
                      </a:r>
                      <a:r>
                        <a:rPr kumimoji="0" lang="cs-CZ" sz="2100" b="1" i="0" u="none" strike="noStrike" cap="none" normalizeH="0" baseline="-25000" smtClean="0">
                          <a:ln>
                            <a:noFill/>
                          </a:ln>
                          <a:solidFill>
                            <a:srgbClr val="A50021"/>
                          </a:solidFill>
                          <a:effectLst/>
                          <a:latin typeface="Calibri" pitchFamily="34" charset="0"/>
                        </a:rPr>
                        <a:t>I</a:t>
                      </a:r>
                      <a:r>
                        <a:rPr kumimoji="0" lang="cs-CZ" sz="2100" b="1" i="0" u="none" strike="noStrike" cap="none" normalizeH="0" baseline="0" smtClean="0">
                          <a:ln>
                            <a:noFill/>
                          </a:ln>
                          <a:solidFill>
                            <a:srgbClr val="A50021"/>
                          </a:solidFill>
                          <a:effectLst/>
                          <a:latin typeface="Calibri" pitchFamily="34" charset="0"/>
                        </a:rPr>
                        <a:t> (rostl.)</a:t>
                      </a:r>
                    </a:p>
                  </a:txBody>
                  <a:tcPr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19</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32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25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chemeClr val="tx1"/>
                          </a:solidFill>
                          <a:effectLst/>
                          <a:latin typeface="Calibri" pitchFamily="34" charset="0"/>
                        </a:rPr>
                        <a:t>40</a:t>
                      </a:r>
                    </a:p>
                  </a:txBody>
                  <a:tcPr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graphicFrame>
        <p:nvGraphicFramePr>
          <p:cNvPr id="102402" name="Object 53"/>
          <p:cNvGraphicFramePr>
            <a:graphicFrameLocks noChangeAspect="1"/>
          </p:cNvGraphicFramePr>
          <p:nvPr/>
        </p:nvGraphicFramePr>
        <p:xfrm>
          <a:off x="1371600" y="2549525"/>
          <a:ext cx="2063750" cy="303213"/>
        </p:xfrm>
        <a:graphic>
          <a:graphicData uri="http://schemas.openxmlformats.org/presentationml/2006/ole">
            <p:oleObj spid="_x0000_s63490" name="Rovnice" r:id="rId3" imgW="1384200" imgH="203040" progId="Equation.3">
              <p:embed/>
            </p:oleObj>
          </a:graphicData>
        </a:graphic>
      </p:graphicFrame>
      <p:graphicFrame>
        <p:nvGraphicFramePr>
          <p:cNvPr id="102403" name="Object 54"/>
          <p:cNvGraphicFramePr>
            <a:graphicFrameLocks noChangeAspect="1"/>
          </p:cNvGraphicFramePr>
          <p:nvPr/>
        </p:nvGraphicFramePr>
        <p:xfrm>
          <a:off x="1973263" y="2717800"/>
          <a:ext cx="6343650" cy="1143000"/>
        </p:xfrm>
        <a:graphic>
          <a:graphicData uri="http://schemas.openxmlformats.org/presentationml/2006/ole">
            <p:oleObj spid="_x0000_s63491" name="Rovnice" r:id="rId4" imgW="4089240" imgH="838080" progId="Equation.3">
              <p:embed/>
            </p:oleObj>
          </a:graphicData>
        </a:graphic>
      </p:graphicFrame>
      <p:sp>
        <p:nvSpPr>
          <p:cNvPr id="102440" name="Text Box 55"/>
          <p:cNvSpPr txBox="1">
            <a:spLocks noChangeArrowheads="1"/>
          </p:cNvSpPr>
          <p:nvPr/>
        </p:nvSpPr>
        <p:spPr bwMode="auto">
          <a:xfrm>
            <a:off x="1371600" y="3700463"/>
            <a:ext cx="390525"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I.</a:t>
            </a:r>
          </a:p>
        </p:txBody>
      </p:sp>
      <p:graphicFrame>
        <p:nvGraphicFramePr>
          <p:cNvPr id="102404" name="Object 56"/>
          <p:cNvGraphicFramePr>
            <a:graphicFrameLocks noChangeAspect="1"/>
          </p:cNvGraphicFramePr>
          <p:nvPr/>
        </p:nvGraphicFramePr>
        <p:xfrm>
          <a:off x="1809750" y="3852863"/>
          <a:ext cx="1543050" cy="266700"/>
        </p:xfrm>
        <a:graphic>
          <a:graphicData uri="http://schemas.openxmlformats.org/presentationml/2006/ole">
            <p:oleObj spid="_x0000_s63492" name="Rovnice" r:id="rId5" imgW="1257120" imgH="228600" progId="Equation.3">
              <p:embed/>
            </p:oleObj>
          </a:graphicData>
        </a:graphic>
      </p:graphicFrame>
      <p:graphicFrame>
        <p:nvGraphicFramePr>
          <p:cNvPr id="102405" name="Object 57"/>
          <p:cNvGraphicFramePr>
            <a:graphicFrameLocks noChangeAspect="1"/>
          </p:cNvGraphicFramePr>
          <p:nvPr/>
        </p:nvGraphicFramePr>
        <p:xfrm>
          <a:off x="1838325" y="4271963"/>
          <a:ext cx="1409700" cy="219075"/>
        </p:xfrm>
        <a:graphic>
          <a:graphicData uri="http://schemas.openxmlformats.org/presentationml/2006/ole">
            <p:oleObj spid="_x0000_s63493" name="Rovnice" r:id="rId6" imgW="1371600" imgH="215640" progId="Equation.3">
              <p:embed/>
            </p:oleObj>
          </a:graphicData>
        </a:graphic>
      </p:graphicFrame>
      <p:sp>
        <p:nvSpPr>
          <p:cNvPr id="102441" name="Text Box 58"/>
          <p:cNvSpPr txBox="1">
            <a:spLocks noChangeArrowheads="1"/>
          </p:cNvSpPr>
          <p:nvPr/>
        </p:nvSpPr>
        <p:spPr bwMode="auto">
          <a:xfrm>
            <a:off x="1295400" y="4691063"/>
            <a:ext cx="533400" cy="4572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II.</a:t>
            </a:r>
          </a:p>
        </p:txBody>
      </p:sp>
      <p:graphicFrame>
        <p:nvGraphicFramePr>
          <p:cNvPr id="102406" name="Object 59"/>
          <p:cNvGraphicFramePr>
            <a:graphicFrameLocks noChangeAspect="1"/>
          </p:cNvGraphicFramePr>
          <p:nvPr/>
        </p:nvGraphicFramePr>
        <p:xfrm>
          <a:off x="1809750" y="4814888"/>
          <a:ext cx="838200" cy="276225"/>
        </p:xfrm>
        <a:graphic>
          <a:graphicData uri="http://schemas.openxmlformats.org/presentationml/2006/ole">
            <p:oleObj spid="_x0000_s63494" name="Rovnice" r:id="rId7" imgW="660240" imgH="228600" progId="Equation.3">
              <p:embed/>
            </p:oleObj>
          </a:graphicData>
        </a:graphic>
      </p:graphicFrame>
      <p:graphicFrame>
        <p:nvGraphicFramePr>
          <p:cNvPr id="102407" name="Object 60"/>
          <p:cNvGraphicFramePr>
            <a:graphicFrameLocks noChangeAspect="1"/>
          </p:cNvGraphicFramePr>
          <p:nvPr/>
        </p:nvGraphicFramePr>
        <p:xfrm>
          <a:off x="3505200" y="4800600"/>
          <a:ext cx="2438400" cy="642938"/>
        </p:xfrm>
        <a:graphic>
          <a:graphicData uri="http://schemas.openxmlformats.org/presentationml/2006/ole">
            <p:oleObj spid="_x0000_s63495" name="Rovnice" r:id="rId8" imgW="1320480" imgH="482400" progId="Equation.3">
              <p:embed/>
            </p:oleObj>
          </a:graphicData>
        </a:graphic>
      </p:graphicFrame>
      <p:graphicFrame>
        <p:nvGraphicFramePr>
          <p:cNvPr id="102408" name="Object 61"/>
          <p:cNvGraphicFramePr>
            <a:graphicFrameLocks noChangeAspect="1"/>
          </p:cNvGraphicFramePr>
          <p:nvPr/>
        </p:nvGraphicFramePr>
        <p:xfrm>
          <a:off x="6553200" y="4967288"/>
          <a:ext cx="685800" cy="214312"/>
        </p:xfrm>
        <a:graphic>
          <a:graphicData uri="http://schemas.openxmlformats.org/presentationml/2006/ole">
            <p:oleObj spid="_x0000_s63496" name="Rovnice" r:id="rId9" imgW="558720" imgH="177480" progId="Equation.3">
              <p:embed/>
            </p:oleObj>
          </a:graphicData>
        </a:graphic>
      </p:graphicFrame>
      <p:graphicFrame>
        <p:nvGraphicFramePr>
          <p:cNvPr id="102409" name="Object 62"/>
          <p:cNvGraphicFramePr>
            <a:graphicFrameLocks noChangeAspect="1"/>
          </p:cNvGraphicFramePr>
          <p:nvPr/>
        </p:nvGraphicFramePr>
        <p:xfrm>
          <a:off x="1371600" y="5445125"/>
          <a:ext cx="3505200" cy="904875"/>
        </p:xfrm>
        <a:graphic>
          <a:graphicData uri="http://schemas.openxmlformats.org/presentationml/2006/ole">
            <p:oleObj spid="_x0000_s63497" name="Rovnice" r:id="rId10" imgW="2234880" imgH="660240" progId="Equation.3">
              <p:embed/>
            </p:oleObj>
          </a:graphicData>
        </a:graphic>
      </p:graphicFrame>
      <p:sp>
        <p:nvSpPr>
          <p:cNvPr id="102442" name="Line 63"/>
          <p:cNvSpPr>
            <a:spLocks noChangeShapeType="1"/>
          </p:cNvSpPr>
          <p:nvPr/>
        </p:nvSpPr>
        <p:spPr bwMode="auto">
          <a:xfrm>
            <a:off x="762000" y="4633913"/>
            <a:ext cx="7543800"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103435" name="Rectangle 2"/>
          <p:cNvSpPr>
            <a:spLocks noGrp="1" noChangeArrowheads="1"/>
          </p:cNvSpPr>
          <p:nvPr>
            <p:ph type="title" idx="4294967295"/>
          </p:nvPr>
        </p:nvSpPr>
        <p:spPr>
          <a:xfrm>
            <a:off x="900113" y="219075"/>
            <a:ext cx="7772400" cy="762000"/>
          </a:xfrm>
          <a:noFill/>
        </p:spPr>
        <p:txBody>
          <a:bodyPr anchor="ctr"/>
          <a:lstStyle/>
          <a:p>
            <a:pPr eaLnBrk="1" hangingPunct="1"/>
            <a:r>
              <a:rPr lang="cs-CZ" smtClean="0"/>
              <a:t>Základy korelační analýzy - IV.</a:t>
            </a:r>
            <a:br>
              <a:rPr lang="cs-CZ" smtClean="0"/>
            </a:br>
            <a:r>
              <a:rPr lang="cs-CZ" smtClean="0"/>
              <a:t>Srovnání dvou korelačních koeficientů (r)</a:t>
            </a:r>
          </a:p>
        </p:txBody>
      </p:sp>
      <p:sp>
        <p:nvSpPr>
          <p:cNvPr id="103436" name="Text Box 3"/>
          <p:cNvSpPr txBox="1">
            <a:spLocks noChangeArrowheads="1"/>
          </p:cNvSpPr>
          <p:nvPr/>
        </p:nvSpPr>
        <p:spPr bwMode="auto">
          <a:xfrm>
            <a:off x="900113" y="1412875"/>
            <a:ext cx="476250" cy="295275"/>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1.</a:t>
            </a:r>
          </a:p>
        </p:txBody>
      </p:sp>
      <p:sp>
        <p:nvSpPr>
          <p:cNvPr id="103437" name="Text Box 4"/>
          <p:cNvSpPr txBox="1">
            <a:spLocks noChangeArrowheads="1"/>
          </p:cNvSpPr>
          <p:nvPr/>
        </p:nvSpPr>
        <p:spPr bwMode="auto">
          <a:xfrm>
            <a:off x="6227763" y="1412875"/>
            <a:ext cx="476250" cy="295275"/>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2.</a:t>
            </a:r>
          </a:p>
        </p:txBody>
      </p:sp>
      <p:graphicFrame>
        <p:nvGraphicFramePr>
          <p:cNvPr id="103426" name="Object 5"/>
          <p:cNvGraphicFramePr>
            <a:graphicFrameLocks noChangeAspect="1"/>
          </p:cNvGraphicFramePr>
          <p:nvPr/>
        </p:nvGraphicFramePr>
        <p:xfrm>
          <a:off x="1476375" y="1341438"/>
          <a:ext cx="1343025" cy="952500"/>
        </p:xfrm>
        <a:graphic>
          <a:graphicData uri="http://schemas.openxmlformats.org/presentationml/2006/ole">
            <p:oleObj spid="_x0000_s64514" name="Rovnice" r:id="rId3" imgW="634680" imgH="457200" progId="Equation.3">
              <p:embed/>
            </p:oleObj>
          </a:graphicData>
        </a:graphic>
      </p:graphicFrame>
      <p:graphicFrame>
        <p:nvGraphicFramePr>
          <p:cNvPr id="103427" name="Object 6"/>
          <p:cNvGraphicFramePr>
            <a:graphicFrameLocks noChangeAspect="1"/>
          </p:cNvGraphicFramePr>
          <p:nvPr/>
        </p:nvGraphicFramePr>
        <p:xfrm>
          <a:off x="6732588" y="1341438"/>
          <a:ext cx="1409700" cy="981075"/>
        </p:xfrm>
        <a:graphic>
          <a:graphicData uri="http://schemas.openxmlformats.org/presentationml/2006/ole">
            <p:oleObj spid="_x0000_s64515" name="Rovnice" r:id="rId4" imgW="647640" imgH="457200" progId="Equation.3">
              <p:embed/>
            </p:oleObj>
          </a:graphicData>
        </a:graphic>
      </p:graphicFrame>
      <p:sp>
        <p:nvSpPr>
          <p:cNvPr id="103438" name="Line 7"/>
          <p:cNvSpPr>
            <a:spLocks noChangeShapeType="1"/>
          </p:cNvSpPr>
          <p:nvPr/>
        </p:nvSpPr>
        <p:spPr bwMode="auto">
          <a:xfrm>
            <a:off x="3028950" y="1704975"/>
            <a:ext cx="1143000" cy="295275"/>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3439" name="Line 8"/>
          <p:cNvSpPr>
            <a:spLocks noChangeShapeType="1"/>
          </p:cNvSpPr>
          <p:nvPr/>
        </p:nvSpPr>
        <p:spPr bwMode="auto">
          <a:xfrm flipH="1">
            <a:off x="5076825" y="1752600"/>
            <a:ext cx="1104900" cy="238125"/>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103440" name="Text Box 9"/>
          <p:cNvSpPr txBox="1">
            <a:spLocks noChangeArrowheads="1"/>
          </p:cNvSpPr>
          <p:nvPr/>
        </p:nvSpPr>
        <p:spPr bwMode="auto">
          <a:xfrm>
            <a:off x="2209800" y="2286000"/>
            <a:ext cx="5029200" cy="314325"/>
          </a:xfrm>
          <a:prstGeom prst="rect">
            <a:avLst/>
          </a:prstGeom>
          <a:solidFill>
            <a:srgbClr val="FFFFFF"/>
          </a:solidFill>
          <a:ln w="9525">
            <a:noFill/>
            <a:miter lim="800000"/>
            <a:headEnd/>
            <a:tailEnd/>
          </a:ln>
        </p:spPr>
        <p:txBody>
          <a:bodyPr/>
          <a:lstStyle/>
          <a:p>
            <a:pPr algn="ctr" eaLnBrk="0" fontAlgn="base" hangingPunct="0">
              <a:spcBef>
                <a:spcPct val="0"/>
              </a:spcBef>
              <a:spcAft>
                <a:spcPct val="0"/>
              </a:spcAft>
            </a:pPr>
            <a:r>
              <a:rPr lang="cs-CZ" sz="2000">
                <a:solidFill>
                  <a:srgbClr val="A50021"/>
                </a:solidFill>
                <a:latin typeface="Arial" pitchFamily="34" charset="0"/>
                <a:cs typeface="Arial" pitchFamily="34" charset="0"/>
              </a:rPr>
              <a:t>Krevní tlak </a:t>
            </a:r>
            <a:r>
              <a:rPr lang="cs-CZ" sz="2000" b="1">
                <a:solidFill>
                  <a:srgbClr val="A50021"/>
                </a:solidFill>
                <a:latin typeface="Arial" pitchFamily="34" charset="0"/>
                <a:cs typeface="Arial" pitchFamily="34" charset="0"/>
              </a:rPr>
              <a:t>x</a:t>
            </a:r>
            <a:r>
              <a:rPr lang="cs-CZ" sz="2000">
                <a:solidFill>
                  <a:srgbClr val="A50021"/>
                </a:solidFill>
                <a:latin typeface="Arial" pitchFamily="34" charset="0"/>
                <a:cs typeface="Arial" pitchFamily="34" charset="0"/>
              </a:rPr>
              <a:t> koncentrace kysl. radikálů</a:t>
            </a:r>
          </a:p>
        </p:txBody>
      </p:sp>
      <p:graphicFrame>
        <p:nvGraphicFramePr>
          <p:cNvPr id="103428" name="Object 10"/>
          <p:cNvGraphicFramePr>
            <a:graphicFrameLocks noChangeAspect="1"/>
          </p:cNvGraphicFramePr>
          <p:nvPr/>
        </p:nvGraphicFramePr>
        <p:xfrm>
          <a:off x="3124200" y="2667000"/>
          <a:ext cx="3200400" cy="762000"/>
        </p:xfrm>
        <a:graphic>
          <a:graphicData uri="http://schemas.openxmlformats.org/presentationml/2006/ole">
            <p:oleObj spid="_x0000_s64516" name="Rovnice" r:id="rId5" imgW="1409400" imgH="431640" progId="Equation.3">
              <p:embed/>
            </p:oleObj>
          </a:graphicData>
        </a:graphic>
      </p:graphicFrame>
      <p:sp>
        <p:nvSpPr>
          <p:cNvPr id="103441" name="AutoShape 11"/>
          <p:cNvSpPr>
            <a:spLocks noChangeArrowheads="1"/>
          </p:cNvSpPr>
          <p:nvPr/>
        </p:nvSpPr>
        <p:spPr bwMode="auto">
          <a:xfrm>
            <a:off x="4572000" y="3295650"/>
            <a:ext cx="352425" cy="361950"/>
          </a:xfrm>
          <a:prstGeom prst="downArrow">
            <a:avLst>
              <a:gd name="adj1" fmla="val 50000"/>
              <a:gd name="adj2" fmla="val 25676"/>
            </a:avLst>
          </a:prstGeom>
          <a:solidFill>
            <a:schemeClr val="accent1"/>
          </a:solid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aphicFrame>
        <p:nvGraphicFramePr>
          <p:cNvPr id="103429" name="Object 12"/>
          <p:cNvGraphicFramePr>
            <a:graphicFrameLocks noChangeAspect="1"/>
          </p:cNvGraphicFramePr>
          <p:nvPr/>
        </p:nvGraphicFramePr>
        <p:xfrm>
          <a:off x="2286000" y="3362325"/>
          <a:ext cx="1219200" cy="371475"/>
        </p:xfrm>
        <a:graphic>
          <a:graphicData uri="http://schemas.openxmlformats.org/presentationml/2006/ole">
            <p:oleObj spid="_x0000_s64517" name="Rovnice" r:id="rId6" imgW="672840" imgH="215640" progId="Equation.3">
              <p:embed/>
            </p:oleObj>
          </a:graphicData>
        </a:graphic>
      </p:graphicFrame>
      <p:graphicFrame>
        <p:nvGraphicFramePr>
          <p:cNvPr id="103430" name="Object 13"/>
          <p:cNvGraphicFramePr>
            <a:graphicFrameLocks noChangeAspect="1"/>
          </p:cNvGraphicFramePr>
          <p:nvPr/>
        </p:nvGraphicFramePr>
        <p:xfrm>
          <a:off x="6448425" y="3362325"/>
          <a:ext cx="1219200" cy="361950"/>
        </p:xfrm>
        <a:graphic>
          <a:graphicData uri="http://schemas.openxmlformats.org/presentationml/2006/ole">
            <p:oleObj spid="_x0000_s64518" name="Rovnice" r:id="rId7" imgW="698400" imgH="215640" progId="Equation.3">
              <p:embed/>
            </p:oleObj>
          </a:graphicData>
        </a:graphic>
      </p:graphicFrame>
      <p:graphicFrame>
        <p:nvGraphicFramePr>
          <p:cNvPr id="103431" name="Object 14"/>
          <p:cNvGraphicFramePr>
            <a:graphicFrameLocks noChangeAspect="1"/>
          </p:cNvGraphicFramePr>
          <p:nvPr/>
        </p:nvGraphicFramePr>
        <p:xfrm>
          <a:off x="3500438" y="4038600"/>
          <a:ext cx="2600325" cy="381000"/>
        </p:xfrm>
        <a:graphic>
          <a:graphicData uri="http://schemas.openxmlformats.org/presentationml/2006/ole">
            <p:oleObj spid="_x0000_s64519" name="Rovnice" r:id="rId8" imgW="1917360" imgH="228600" progId="Equation.3">
              <p:embed/>
            </p:oleObj>
          </a:graphicData>
        </a:graphic>
      </p:graphicFrame>
      <p:graphicFrame>
        <p:nvGraphicFramePr>
          <p:cNvPr id="103432" name="Object 15"/>
          <p:cNvGraphicFramePr>
            <a:graphicFrameLocks noChangeAspect="1"/>
          </p:cNvGraphicFramePr>
          <p:nvPr/>
        </p:nvGraphicFramePr>
        <p:xfrm>
          <a:off x="2362200" y="4589463"/>
          <a:ext cx="4876800" cy="973137"/>
        </p:xfrm>
        <a:graphic>
          <a:graphicData uri="http://schemas.openxmlformats.org/presentationml/2006/ole">
            <p:oleObj spid="_x0000_s64520" name="Rovnice" r:id="rId9" imgW="2361960" imgH="660240" progId="Equation.3">
              <p:embed/>
            </p:oleObj>
          </a:graphicData>
        </a:graphic>
      </p:graphicFrame>
      <p:graphicFrame>
        <p:nvGraphicFramePr>
          <p:cNvPr id="103433" name="Object 16"/>
          <p:cNvGraphicFramePr>
            <a:graphicFrameLocks noChangeAspect="1"/>
          </p:cNvGraphicFramePr>
          <p:nvPr/>
        </p:nvGraphicFramePr>
        <p:xfrm>
          <a:off x="2209800" y="5573713"/>
          <a:ext cx="2362200" cy="304800"/>
        </p:xfrm>
        <a:graphic>
          <a:graphicData uri="http://schemas.openxmlformats.org/presentationml/2006/ole">
            <p:oleObj spid="_x0000_s64521" name="Rovnice" r:id="rId10" imgW="1460160" imgH="241200" progId="Equation.3">
              <p:embed/>
            </p:oleObj>
          </a:graphicData>
        </a:graphic>
      </p:graphicFrame>
      <p:sp>
        <p:nvSpPr>
          <p:cNvPr id="103442" name="Text Box 17"/>
          <p:cNvSpPr txBox="1">
            <a:spLocks noChangeArrowheads="1"/>
          </p:cNvSpPr>
          <p:nvPr/>
        </p:nvSpPr>
        <p:spPr bwMode="auto">
          <a:xfrm>
            <a:off x="2209800" y="5921375"/>
            <a:ext cx="4953000" cy="381000"/>
          </a:xfrm>
          <a:prstGeom prst="rect">
            <a:avLst/>
          </a:prstGeom>
          <a:solidFill>
            <a:srgbClr val="000066"/>
          </a:solidFill>
          <a:ln w="9525">
            <a:noFill/>
            <a:miter lim="800000"/>
            <a:headEnd/>
            <a:tailEnd/>
          </a:ln>
        </p:spPr>
        <p:txBody>
          <a:bodyPr anchor="ctr"/>
          <a:lstStyle/>
          <a:p>
            <a:pPr algn="ctr" eaLnBrk="0" fontAlgn="base" hangingPunct="0">
              <a:spcBef>
                <a:spcPct val="0"/>
              </a:spcBef>
              <a:spcAft>
                <a:spcPct val="0"/>
              </a:spcAft>
            </a:pPr>
            <a:r>
              <a:rPr lang="cs-CZ" sz="2000" b="1">
                <a:solidFill>
                  <a:prstClr val="white"/>
                </a:solidFill>
                <a:latin typeface="Arial" pitchFamily="34" charset="0"/>
                <a:cs typeface="Arial" pitchFamily="34" charset="0"/>
              </a:rPr>
              <a:t>7,461 &gt;&gt; 1,96  =&gt;  P &lt;&lt; 0,01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104454" name="Rectangle 2"/>
          <p:cNvSpPr>
            <a:spLocks noGrp="1" noChangeArrowheads="1"/>
          </p:cNvSpPr>
          <p:nvPr>
            <p:ph type="title" idx="4294967295"/>
          </p:nvPr>
        </p:nvSpPr>
        <p:spPr>
          <a:xfrm>
            <a:off x="990600" y="241300"/>
            <a:ext cx="7772400" cy="762000"/>
          </a:xfrm>
          <a:noFill/>
        </p:spPr>
        <p:txBody>
          <a:bodyPr anchor="ctr"/>
          <a:lstStyle/>
          <a:p>
            <a:pPr eaLnBrk="1" hangingPunct="1"/>
            <a:r>
              <a:rPr lang="cs-CZ" smtClean="0"/>
              <a:t>Základy korelační analýzy - V.</a:t>
            </a:r>
            <a:br>
              <a:rPr lang="cs-CZ" smtClean="0"/>
            </a:br>
            <a:r>
              <a:rPr lang="cs-CZ" smtClean="0"/>
              <a:t>Neparametrická korelace (rs)</a:t>
            </a:r>
          </a:p>
        </p:txBody>
      </p:sp>
      <p:graphicFrame>
        <p:nvGraphicFramePr>
          <p:cNvPr id="654476" name="Group 140"/>
          <p:cNvGraphicFramePr>
            <a:graphicFrameLocks noGrp="1"/>
          </p:cNvGraphicFramePr>
          <p:nvPr/>
        </p:nvGraphicFramePr>
        <p:xfrm>
          <a:off x="1066800" y="1612900"/>
          <a:ext cx="7010400" cy="930960"/>
        </p:xfrm>
        <a:graphic>
          <a:graphicData uri="http://schemas.openxmlformats.org/drawingml/2006/table">
            <a:tbl>
              <a:tblPr/>
              <a:tblGrid>
                <a:gridCol w="1554163"/>
                <a:gridCol w="679450"/>
                <a:gridCol w="684212"/>
                <a:gridCol w="682625"/>
                <a:gridCol w="681038"/>
                <a:gridCol w="682625"/>
                <a:gridCol w="682625"/>
                <a:gridCol w="681037"/>
                <a:gridCol w="682625"/>
              </a:tblGrid>
              <a:tr h="2286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rgbClr val="A50021"/>
                          </a:solidFill>
                          <a:effectLst/>
                          <a:latin typeface="Calibri" pitchFamily="34" charset="0"/>
                        </a:rPr>
                        <a:t>P</a:t>
                      </a:r>
                      <a:r>
                        <a:rPr kumimoji="0" lang="cs-CZ" sz="1800" b="1" i="0" u="none" strike="noStrike" cap="none" normalizeH="0" baseline="-25000" smtClean="0">
                          <a:ln>
                            <a:noFill/>
                          </a:ln>
                          <a:solidFill>
                            <a:srgbClr val="A50021"/>
                          </a:solidFill>
                          <a:effectLst/>
                          <a:latin typeface="Calibri" pitchFamily="34" charset="0"/>
                        </a:rPr>
                        <a:t>I</a:t>
                      </a:r>
                      <a:r>
                        <a:rPr kumimoji="0" lang="cs-CZ" sz="1800" b="1" i="0" u="none" strike="noStrike" cap="none" normalizeH="0" baseline="0" smtClean="0">
                          <a:ln>
                            <a:noFill/>
                          </a:ln>
                          <a:solidFill>
                            <a:srgbClr val="A50021"/>
                          </a:solidFill>
                          <a:effectLst/>
                          <a:latin typeface="Calibri" pitchFamily="34" charset="0"/>
                        </a:rPr>
                        <a:t> v půdě</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3</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6</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7</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5</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4</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8</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2286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rgbClr val="A50021"/>
                          </a:solidFill>
                          <a:effectLst/>
                          <a:latin typeface="Calibri" pitchFamily="34" charset="0"/>
                        </a:rPr>
                        <a:t>P</a:t>
                      </a:r>
                      <a:r>
                        <a:rPr kumimoji="0" lang="cs-CZ" sz="1800" b="1" i="0" u="none" strike="noStrike" cap="none" normalizeH="0" baseline="-25000" smtClean="0">
                          <a:ln>
                            <a:noFill/>
                          </a:ln>
                          <a:solidFill>
                            <a:srgbClr val="A50021"/>
                          </a:solidFill>
                          <a:effectLst/>
                          <a:latin typeface="Calibri" pitchFamily="34" charset="0"/>
                        </a:rPr>
                        <a:t>I</a:t>
                      </a:r>
                      <a:r>
                        <a:rPr kumimoji="0" lang="cs-CZ" sz="1800" b="1" i="0" u="none" strike="noStrike" cap="none" normalizeH="0" baseline="0" smtClean="0">
                          <a:ln>
                            <a:noFill/>
                          </a:ln>
                          <a:solidFill>
                            <a:srgbClr val="A50021"/>
                          </a:solidFill>
                          <a:effectLst/>
                          <a:latin typeface="Calibri" pitchFamily="34" charset="0"/>
                        </a:rPr>
                        <a:t> v rostl.</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4</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8</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6</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5</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3</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7</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alpha val="50000"/>
                      </a:schemeClr>
                    </a:solidFill>
                  </a:tcPr>
                </a:tc>
              </a:tr>
              <a:tr h="2286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800" b="1" i="0" u="none" strike="noStrike" cap="none" normalizeH="0" baseline="0" smtClean="0">
                          <a:ln>
                            <a:noFill/>
                          </a:ln>
                          <a:solidFill>
                            <a:srgbClr val="A50021"/>
                          </a:solidFill>
                          <a:effectLst/>
                          <a:latin typeface="Calibri" pitchFamily="34" charset="0"/>
                        </a:rPr>
                        <a:t>d</a:t>
                      </a:r>
                      <a:r>
                        <a:rPr kumimoji="0" lang="cs-CZ" sz="1800" b="1" i="0" u="none" strike="noStrike" cap="none" normalizeH="0" baseline="-25000" smtClean="0">
                          <a:ln>
                            <a:noFill/>
                          </a:ln>
                          <a:solidFill>
                            <a:srgbClr val="A50021"/>
                          </a:solidFill>
                          <a:effectLst/>
                          <a:latin typeface="Calibri" pitchFamily="34" charset="0"/>
                        </a:rPr>
                        <a:t>I</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0</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0</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0</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
        <p:nvSpPr>
          <p:cNvPr id="104493" name="Text Box 65"/>
          <p:cNvSpPr txBox="1">
            <a:spLocks noChangeArrowheads="1"/>
          </p:cNvSpPr>
          <p:nvPr/>
        </p:nvSpPr>
        <p:spPr bwMode="auto">
          <a:xfrm>
            <a:off x="2971800" y="2817813"/>
            <a:ext cx="3810000" cy="323850"/>
          </a:xfrm>
          <a:prstGeom prst="rect">
            <a:avLst/>
          </a:prstGeom>
          <a:solidFill>
            <a:srgbClr val="FFFFFF"/>
          </a:solid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i = 1, ….. n;   n = 8  =&gt; v = 6</a:t>
            </a:r>
          </a:p>
        </p:txBody>
      </p:sp>
      <p:graphicFrame>
        <p:nvGraphicFramePr>
          <p:cNvPr id="104450" name="Object 66"/>
          <p:cNvGraphicFramePr>
            <a:graphicFrameLocks noChangeAspect="1"/>
          </p:cNvGraphicFramePr>
          <p:nvPr/>
        </p:nvGraphicFramePr>
        <p:xfrm>
          <a:off x="2514600" y="3224213"/>
          <a:ext cx="4648200" cy="781050"/>
        </p:xfrm>
        <a:graphic>
          <a:graphicData uri="http://schemas.openxmlformats.org/presentationml/2006/ole">
            <p:oleObj spid="_x0000_s65538" name="Rovnice" r:id="rId3" imgW="1587240" imgH="457200" progId="Equation.3">
              <p:embed/>
            </p:oleObj>
          </a:graphicData>
        </a:graphic>
      </p:graphicFrame>
      <p:graphicFrame>
        <p:nvGraphicFramePr>
          <p:cNvPr id="104451" name="Object 67"/>
          <p:cNvGraphicFramePr>
            <a:graphicFrameLocks noChangeAspect="1"/>
          </p:cNvGraphicFramePr>
          <p:nvPr/>
        </p:nvGraphicFramePr>
        <p:xfrm>
          <a:off x="3519488" y="4079875"/>
          <a:ext cx="2476500" cy="357188"/>
        </p:xfrm>
        <a:graphic>
          <a:graphicData uri="http://schemas.openxmlformats.org/presentationml/2006/ole">
            <p:oleObj spid="_x0000_s65539" name="Rovnice" r:id="rId4" imgW="1333440" imgH="228600" progId="Equation.3">
              <p:embed/>
            </p:oleObj>
          </a:graphicData>
        </a:graphic>
      </p:graphicFrame>
      <p:graphicFrame>
        <p:nvGraphicFramePr>
          <p:cNvPr id="104452" name="Object 68"/>
          <p:cNvGraphicFramePr>
            <a:graphicFrameLocks noChangeAspect="1"/>
          </p:cNvGraphicFramePr>
          <p:nvPr/>
        </p:nvGraphicFramePr>
        <p:xfrm>
          <a:off x="1600200" y="5638800"/>
          <a:ext cx="3581400" cy="719138"/>
        </p:xfrm>
        <a:graphic>
          <a:graphicData uri="http://schemas.openxmlformats.org/presentationml/2006/ole">
            <p:oleObj spid="_x0000_s65540" name="Rovnice" r:id="rId5" imgW="1498320" imgH="419040" progId="Equation.3">
              <p:embed/>
            </p:oleObj>
          </a:graphicData>
        </a:graphic>
      </p:graphicFrame>
      <p:sp>
        <p:nvSpPr>
          <p:cNvPr id="104494" name="Text Box 69"/>
          <p:cNvSpPr txBox="1">
            <a:spLocks noChangeArrowheads="1"/>
          </p:cNvSpPr>
          <p:nvPr/>
        </p:nvSpPr>
        <p:spPr bwMode="auto">
          <a:xfrm>
            <a:off x="5943600" y="5791200"/>
            <a:ext cx="1676400" cy="381000"/>
          </a:xfrm>
          <a:prstGeom prst="rect">
            <a:avLst/>
          </a:prstGeom>
          <a:solidFill>
            <a:srgbClr val="000066"/>
          </a:solidFill>
          <a:ln w="9525">
            <a:noFill/>
            <a:miter lim="800000"/>
            <a:headEnd/>
            <a:tailEnd/>
          </a:ln>
        </p:spPr>
        <p:txBody>
          <a:bodyPr anchor="ctr"/>
          <a:lstStyle/>
          <a:p>
            <a:pPr algn="ctr" eaLnBrk="0" fontAlgn="base" hangingPunct="0">
              <a:spcBef>
                <a:spcPct val="0"/>
              </a:spcBef>
              <a:spcAft>
                <a:spcPct val="0"/>
              </a:spcAft>
            </a:pPr>
            <a:r>
              <a:rPr lang="cs-CZ" sz="2000" b="1">
                <a:solidFill>
                  <a:prstClr val="white"/>
                </a:solidFill>
                <a:latin typeface="Arial" pitchFamily="34" charset="0"/>
                <a:cs typeface="Arial" pitchFamily="34" charset="0"/>
              </a:rPr>
              <a:t>P = 0,358</a:t>
            </a:r>
          </a:p>
        </p:txBody>
      </p:sp>
      <p:graphicFrame>
        <p:nvGraphicFramePr>
          <p:cNvPr id="654474" name="Group 138"/>
          <p:cNvGraphicFramePr>
            <a:graphicFrameLocks noGrp="1"/>
          </p:cNvGraphicFramePr>
          <p:nvPr/>
        </p:nvGraphicFramePr>
        <p:xfrm>
          <a:off x="1071563" y="4432300"/>
          <a:ext cx="7010400" cy="1119360"/>
        </p:xfrm>
        <a:graphic>
          <a:graphicData uri="http://schemas.openxmlformats.org/drawingml/2006/table">
            <a:tbl>
              <a:tblPr/>
              <a:tblGrid>
                <a:gridCol w="1076325"/>
                <a:gridCol w="847725"/>
                <a:gridCol w="847725"/>
                <a:gridCol w="847725"/>
                <a:gridCol w="847725"/>
                <a:gridCol w="847725"/>
                <a:gridCol w="847725"/>
                <a:gridCol w="847725"/>
              </a:tblGrid>
              <a:tr h="2476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rgbClr val="A50021"/>
                          </a:solidFill>
                          <a:effectLst/>
                          <a:latin typeface="Calibri" pitchFamily="34" charset="0"/>
                        </a:rPr>
                        <a:t>Pacient č.</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3</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4</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5</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6</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7</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rgbClr val="A50021"/>
                          </a:solidFill>
                          <a:effectLst/>
                          <a:latin typeface="Calibri" pitchFamily="34" charset="0"/>
                        </a:rPr>
                        <a:t>Lékař 1</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4</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6</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5</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3</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7</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rgbClr val="A50021"/>
                          </a:solidFill>
                          <a:effectLst/>
                          <a:latin typeface="Calibri" pitchFamily="34" charset="0"/>
                        </a:rPr>
                        <a:t>Lékař 2</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4</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5</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6</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3</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7</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rgbClr val="A50021"/>
                          </a:solidFill>
                          <a:effectLst/>
                          <a:latin typeface="Calibri" pitchFamily="34" charset="0"/>
                        </a:rPr>
                        <a:t>d</a:t>
                      </a:r>
                      <a:r>
                        <a:rPr kumimoji="0" lang="cs-CZ" sz="1600" b="1" i="0" u="none" strike="noStrike" cap="none" normalizeH="0" baseline="-25000" smtClean="0">
                          <a:ln>
                            <a:noFill/>
                          </a:ln>
                          <a:solidFill>
                            <a:srgbClr val="A50021"/>
                          </a:solidFill>
                          <a:effectLst/>
                          <a:latin typeface="Calibri" pitchFamily="34" charset="0"/>
                        </a:rPr>
                        <a:t>I</a:t>
                      </a:r>
                    </a:p>
                  </a:txBody>
                  <a:tcPr marL="90000" marR="90000" marT="18000" marB="18000" anchor="ctr"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0</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2</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-1</a:t>
                      </a:r>
                    </a:p>
                  </a:txBody>
                  <a:tcPr marL="90000" marR="90000" marT="18000" marB="1800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0</a:t>
                      </a:r>
                    </a:p>
                  </a:txBody>
                  <a:tcPr marL="90000" marR="90000" marT="18000" marB="18000" anchor="ctr"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5939" name="Rectangle 2"/>
          <p:cNvSpPr>
            <a:spLocks noGrp="1" noChangeArrowheads="1"/>
          </p:cNvSpPr>
          <p:nvPr>
            <p:ph type="title" idx="4294967295"/>
          </p:nvPr>
        </p:nvSpPr>
        <p:spPr>
          <a:xfrm>
            <a:off x="990600" y="219075"/>
            <a:ext cx="7772400" cy="762000"/>
          </a:xfrm>
          <a:noFill/>
        </p:spPr>
        <p:txBody>
          <a:bodyPr anchor="ctr"/>
          <a:lstStyle/>
          <a:p>
            <a:pPr eaLnBrk="1" hangingPunct="1"/>
            <a:r>
              <a:rPr lang="cs-CZ" smtClean="0"/>
              <a:t>Korelace v grafech I.</a:t>
            </a:r>
          </a:p>
        </p:txBody>
      </p:sp>
      <p:sp>
        <p:nvSpPr>
          <p:cNvPr id="295940" name="Line 3"/>
          <p:cNvSpPr>
            <a:spLocks noChangeShapeType="1"/>
          </p:cNvSpPr>
          <p:nvPr/>
        </p:nvSpPr>
        <p:spPr bwMode="auto">
          <a:xfrm>
            <a:off x="904875" y="1639888"/>
            <a:ext cx="0" cy="255270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41" name="Line 4"/>
          <p:cNvSpPr>
            <a:spLocks noChangeShapeType="1"/>
          </p:cNvSpPr>
          <p:nvPr/>
        </p:nvSpPr>
        <p:spPr bwMode="auto">
          <a:xfrm>
            <a:off x="904875" y="4192588"/>
            <a:ext cx="2486025"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42" name="Text Box 5"/>
          <p:cNvSpPr txBox="1">
            <a:spLocks noChangeArrowheads="1"/>
          </p:cNvSpPr>
          <p:nvPr/>
        </p:nvSpPr>
        <p:spPr bwMode="auto">
          <a:xfrm>
            <a:off x="533400" y="1449388"/>
            <a:ext cx="371475" cy="371475"/>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Y</a:t>
            </a:r>
          </a:p>
        </p:txBody>
      </p:sp>
      <p:sp>
        <p:nvSpPr>
          <p:cNvPr id="295943" name="Text Box 6"/>
          <p:cNvSpPr txBox="1">
            <a:spLocks noChangeArrowheads="1"/>
          </p:cNvSpPr>
          <p:nvPr/>
        </p:nvSpPr>
        <p:spPr bwMode="auto">
          <a:xfrm>
            <a:off x="3267075" y="4192588"/>
            <a:ext cx="628650" cy="304800"/>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X</a:t>
            </a:r>
          </a:p>
        </p:txBody>
      </p:sp>
      <p:sp>
        <p:nvSpPr>
          <p:cNvPr id="295944" name="Line 7"/>
          <p:cNvSpPr>
            <a:spLocks noChangeShapeType="1"/>
          </p:cNvSpPr>
          <p:nvPr/>
        </p:nvSpPr>
        <p:spPr bwMode="auto">
          <a:xfrm flipV="1">
            <a:off x="1057275" y="1754188"/>
            <a:ext cx="2133600" cy="2133600"/>
          </a:xfrm>
          <a:prstGeom prst="line">
            <a:avLst/>
          </a:prstGeom>
          <a:noFill/>
          <a:ln w="28575">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nvGrpSpPr>
          <p:cNvPr id="2" name="Group 8"/>
          <p:cNvGrpSpPr>
            <a:grpSpLocks/>
          </p:cNvGrpSpPr>
          <p:nvPr/>
        </p:nvGrpSpPr>
        <p:grpSpPr bwMode="auto">
          <a:xfrm>
            <a:off x="1257300" y="1735138"/>
            <a:ext cx="1809750" cy="2105025"/>
            <a:chOff x="140" y="168"/>
            <a:chExt cx="142" cy="130"/>
          </a:xfrm>
        </p:grpSpPr>
        <p:sp>
          <p:nvSpPr>
            <p:cNvPr id="295988" name="Oval 9"/>
            <p:cNvSpPr>
              <a:spLocks noChangeArrowheads="1"/>
            </p:cNvSpPr>
            <p:nvPr/>
          </p:nvSpPr>
          <p:spPr bwMode="auto">
            <a:xfrm>
              <a:off x="140" y="29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9" name="Oval 10"/>
            <p:cNvSpPr>
              <a:spLocks noChangeArrowheads="1"/>
            </p:cNvSpPr>
            <p:nvPr/>
          </p:nvSpPr>
          <p:spPr bwMode="auto">
            <a:xfrm>
              <a:off x="143" y="27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0" name="Oval 11"/>
            <p:cNvSpPr>
              <a:spLocks noChangeArrowheads="1"/>
            </p:cNvSpPr>
            <p:nvPr/>
          </p:nvSpPr>
          <p:spPr bwMode="auto">
            <a:xfrm>
              <a:off x="161" y="27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1" name="Oval 12"/>
            <p:cNvSpPr>
              <a:spLocks noChangeArrowheads="1"/>
            </p:cNvSpPr>
            <p:nvPr/>
          </p:nvSpPr>
          <p:spPr bwMode="auto">
            <a:xfrm>
              <a:off x="159" y="253"/>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2" name="Oval 13"/>
            <p:cNvSpPr>
              <a:spLocks noChangeArrowheads="1"/>
            </p:cNvSpPr>
            <p:nvPr/>
          </p:nvSpPr>
          <p:spPr bwMode="auto">
            <a:xfrm>
              <a:off x="175" y="260"/>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3" name="Oval 14"/>
            <p:cNvSpPr>
              <a:spLocks noChangeArrowheads="1"/>
            </p:cNvSpPr>
            <p:nvPr/>
          </p:nvSpPr>
          <p:spPr bwMode="auto">
            <a:xfrm>
              <a:off x="183" y="249"/>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4" name="Oval 15"/>
            <p:cNvSpPr>
              <a:spLocks noChangeArrowheads="1"/>
            </p:cNvSpPr>
            <p:nvPr/>
          </p:nvSpPr>
          <p:spPr bwMode="auto">
            <a:xfrm>
              <a:off x="191" y="23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5" name="Oval 16"/>
            <p:cNvSpPr>
              <a:spLocks noChangeArrowheads="1"/>
            </p:cNvSpPr>
            <p:nvPr/>
          </p:nvSpPr>
          <p:spPr bwMode="auto">
            <a:xfrm>
              <a:off x="204" y="23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6" name="Oval 17"/>
            <p:cNvSpPr>
              <a:spLocks noChangeArrowheads="1"/>
            </p:cNvSpPr>
            <p:nvPr/>
          </p:nvSpPr>
          <p:spPr bwMode="auto">
            <a:xfrm>
              <a:off x="209" y="222"/>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7" name="Oval 18"/>
            <p:cNvSpPr>
              <a:spLocks noChangeArrowheads="1"/>
            </p:cNvSpPr>
            <p:nvPr/>
          </p:nvSpPr>
          <p:spPr bwMode="auto">
            <a:xfrm>
              <a:off x="229" y="21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8" name="Oval 19"/>
            <p:cNvSpPr>
              <a:spLocks noChangeArrowheads="1"/>
            </p:cNvSpPr>
            <p:nvPr/>
          </p:nvSpPr>
          <p:spPr bwMode="auto">
            <a:xfrm>
              <a:off x="231" y="22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99" name="Oval 20"/>
            <p:cNvSpPr>
              <a:spLocks noChangeArrowheads="1"/>
            </p:cNvSpPr>
            <p:nvPr/>
          </p:nvSpPr>
          <p:spPr bwMode="auto">
            <a:xfrm>
              <a:off x="239" y="19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000" name="Oval 21"/>
            <p:cNvSpPr>
              <a:spLocks noChangeArrowheads="1"/>
            </p:cNvSpPr>
            <p:nvPr/>
          </p:nvSpPr>
          <p:spPr bwMode="auto">
            <a:xfrm>
              <a:off x="264" y="195"/>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001" name="Oval 22"/>
            <p:cNvSpPr>
              <a:spLocks noChangeArrowheads="1"/>
            </p:cNvSpPr>
            <p:nvPr/>
          </p:nvSpPr>
          <p:spPr bwMode="auto">
            <a:xfrm>
              <a:off x="263" y="177"/>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002" name="Oval 23"/>
            <p:cNvSpPr>
              <a:spLocks noChangeArrowheads="1"/>
            </p:cNvSpPr>
            <p:nvPr/>
          </p:nvSpPr>
          <p:spPr bwMode="auto">
            <a:xfrm>
              <a:off x="277" y="181"/>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003" name="Oval 24"/>
            <p:cNvSpPr>
              <a:spLocks noChangeArrowheads="1"/>
            </p:cNvSpPr>
            <p:nvPr/>
          </p:nvSpPr>
          <p:spPr bwMode="auto">
            <a:xfrm>
              <a:off x="277" y="168"/>
              <a:ext cx="5" cy="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grpSp>
      <p:sp>
        <p:nvSpPr>
          <p:cNvPr id="295946" name="Rectangle 25"/>
          <p:cNvSpPr>
            <a:spLocks noChangeArrowheads="1"/>
          </p:cNvSpPr>
          <p:nvPr/>
        </p:nvSpPr>
        <p:spPr bwMode="auto">
          <a:xfrm>
            <a:off x="4576763" y="1271588"/>
            <a:ext cx="750887" cy="5873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47" name="Rectangle 26"/>
          <p:cNvSpPr>
            <a:spLocks noChangeArrowheads="1"/>
          </p:cNvSpPr>
          <p:nvPr/>
        </p:nvSpPr>
        <p:spPr bwMode="auto">
          <a:xfrm>
            <a:off x="4552950" y="1246188"/>
            <a:ext cx="749300" cy="5873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48" name="Rectangle 27"/>
          <p:cNvSpPr>
            <a:spLocks noChangeArrowheads="1"/>
          </p:cNvSpPr>
          <p:nvPr/>
        </p:nvSpPr>
        <p:spPr bwMode="auto">
          <a:xfrm>
            <a:off x="4876800" y="1449388"/>
            <a:ext cx="400050" cy="336550"/>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Y</a:t>
            </a:r>
          </a:p>
        </p:txBody>
      </p:sp>
      <p:sp>
        <p:nvSpPr>
          <p:cNvPr id="295949" name="Rectangle 28"/>
          <p:cNvSpPr>
            <a:spLocks noChangeArrowheads="1"/>
          </p:cNvSpPr>
          <p:nvPr/>
        </p:nvSpPr>
        <p:spPr bwMode="auto">
          <a:xfrm>
            <a:off x="8505825" y="4264025"/>
            <a:ext cx="677863" cy="317500"/>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0" name="Rectangle 29"/>
          <p:cNvSpPr>
            <a:spLocks noChangeArrowheads="1"/>
          </p:cNvSpPr>
          <p:nvPr/>
        </p:nvSpPr>
        <p:spPr bwMode="auto">
          <a:xfrm>
            <a:off x="8480425" y="4137025"/>
            <a:ext cx="677863" cy="317500"/>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1" name="Rectangle 30"/>
          <p:cNvSpPr>
            <a:spLocks noChangeArrowheads="1"/>
          </p:cNvSpPr>
          <p:nvPr/>
        </p:nvSpPr>
        <p:spPr bwMode="auto">
          <a:xfrm>
            <a:off x="8153400" y="4156075"/>
            <a:ext cx="601663" cy="417513"/>
          </a:xfrm>
          <a:prstGeom prst="rect">
            <a:avLst/>
          </a:prstGeom>
          <a:noFill/>
          <a:ln w="9525">
            <a:noFill/>
            <a:miter lim="800000"/>
            <a:headEnd/>
            <a:tailEnd/>
          </a:ln>
        </p:spPr>
        <p:txBody>
          <a:bodyPr/>
          <a:lstStyle/>
          <a:p>
            <a:pPr eaLnBrk="0" fontAlgn="base" hangingPunct="0">
              <a:spcBef>
                <a:spcPct val="0"/>
              </a:spcBef>
              <a:spcAft>
                <a:spcPct val="0"/>
              </a:spcAft>
            </a:pPr>
            <a:r>
              <a:rPr lang="cs-CZ" sz="2000" b="1">
                <a:solidFill>
                  <a:prstClr val="black"/>
                </a:solidFill>
                <a:latin typeface="Arial" pitchFamily="34" charset="0"/>
                <a:cs typeface="Arial" pitchFamily="34" charset="0"/>
              </a:rPr>
              <a:t>X</a:t>
            </a:r>
          </a:p>
        </p:txBody>
      </p:sp>
      <p:sp>
        <p:nvSpPr>
          <p:cNvPr id="295952" name="Freeform 31"/>
          <p:cNvSpPr>
            <a:spLocks/>
          </p:cNvSpPr>
          <p:nvPr/>
        </p:nvSpPr>
        <p:spPr bwMode="auto">
          <a:xfrm>
            <a:off x="5513388" y="2541588"/>
            <a:ext cx="2560637" cy="1482725"/>
          </a:xfrm>
          <a:custGeom>
            <a:avLst/>
            <a:gdLst>
              <a:gd name="T0" fmla="*/ 0 w 4839"/>
              <a:gd name="T1" fmla="*/ 2801 h 2801"/>
              <a:gd name="T2" fmla="*/ 9 w 4839"/>
              <a:gd name="T3" fmla="*/ 2643 h 2801"/>
              <a:gd name="T4" fmla="*/ 20 w 4839"/>
              <a:gd name="T5" fmla="*/ 2484 h 2801"/>
              <a:gd name="T6" fmla="*/ 35 w 4839"/>
              <a:gd name="T7" fmla="*/ 2327 h 2801"/>
              <a:gd name="T8" fmla="*/ 52 w 4839"/>
              <a:gd name="T9" fmla="*/ 2170 h 2801"/>
              <a:gd name="T10" fmla="*/ 63 w 4839"/>
              <a:gd name="T11" fmla="*/ 2094 h 2801"/>
              <a:gd name="T12" fmla="*/ 75 w 4839"/>
              <a:gd name="T13" fmla="*/ 2018 h 2801"/>
              <a:gd name="T14" fmla="*/ 89 w 4839"/>
              <a:gd name="T15" fmla="*/ 1942 h 2801"/>
              <a:gd name="T16" fmla="*/ 105 w 4839"/>
              <a:gd name="T17" fmla="*/ 1867 h 2801"/>
              <a:gd name="T18" fmla="*/ 122 w 4839"/>
              <a:gd name="T19" fmla="*/ 1793 h 2801"/>
              <a:gd name="T20" fmla="*/ 141 w 4839"/>
              <a:gd name="T21" fmla="*/ 1720 h 2801"/>
              <a:gd name="T22" fmla="*/ 161 w 4839"/>
              <a:gd name="T23" fmla="*/ 1648 h 2801"/>
              <a:gd name="T24" fmla="*/ 184 w 4839"/>
              <a:gd name="T25" fmla="*/ 1576 h 2801"/>
              <a:gd name="T26" fmla="*/ 210 w 4839"/>
              <a:gd name="T27" fmla="*/ 1505 h 2801"/>
              <a:gd name="T28" fmla="*/ 238 w 4839"/>
              <a:gd name="T29" fmla="*/ 1436 h 2801"/>
              <a:gd name="T30" fmla="*/ 268 w 4839"/>
              <a:gd name="T31" fmla="*/ 1368 h 2801"/>
              <a:gd name="T32" fmla="*/ 301 w 4839"/>
              <a:gd name="T33" fmla="*/ 1302 h 2801"/>
              <a:gd name="T34" fmla="*/ 336 w 4839"/>
              <a:gd name="T35" fmla="*/ 1237 h 2801"/>
              <a:gd name="T36" fmla="*/ 374 w 4839"/>
              <a:gd name="T37" fmla="*/ 1172 h 2801"/>
              <a:gd name="T38" fmla="*/ 415 w 4839"/>
              <a:gd name="T39" fmla="*/ 1111 h 2801"/>
              <a:gd name="T40" fmla="*/ 459 w 4839"/>
              <a:gd name="T41" fmla="*/ 1050 h 2801"/>
              <a:gd name="T42" fmla="*/ 507 w 4839"/>
              <a:gd name="T43" fmla="*/ 991 h 2801"/>
              <a:gd name="T44" fmla="*/ 559 w 4839"/>
              <a:gd name="T45" fmla="*/ 933 h 2801"/>
              <a:gd name="T46" fmla="*/ 612 w 4839"/>
              <a:gd name="T47" fmla="*/ 877 h 2801"/>
              <a:gd name="T48" fmla="*/ 671 w 4839"/>
              <a:gd name="T49" fmla="*/ 823 h 2801"/>
              <a:gd name="T50" fmla="*/ 732 w 4839"/>
              <a:gd name="T51" fmla="*/ 771 h 2801"/>
              <a:gd name="T52" fmla="*/ 798 w 4839"/>
              <a:gd name="T53" fmla="*/ 720 h 2801"/>
              <a:gd name="T54" fmla="*/ 867 w 4839"/>
              <a:gd name="T55" fmla="*/ 673 h 2801"/>
              <a:gd name="T56" fmla="*/ 940 w 4839"/>
              <a:gd name="T57" fmla="*/ 627 h 2801"/>
              <a:gd name="T58" fmla="*/ 1018 w 4839"/>
              <a:gd name="T59" fmla="*/ 583 h 2801"/>
              <a:gd name="T60" fmla="*/ 1100 w 4839"/>
              <a:gd name="T61" fmla="*/ 542 h 2801"/>
              <a:gd name="T62" fmla="*/ 1185 w 4839"/>
              <a:gd name="T63" fmla="*/ 503 h 2801"/>
              <a:gd name="T64" fmla="*/ 1276 w 4839"/>
              <a:gd name="T65" fmla="*/ 465 h 2801"/>
              <a:gd name="T66" fmla="*/ 1368 w 4839"/>
              <a:gd name="T67" fmla="*/ 431 h 2801"/>
              <a:gd name="T68" fmla="*/ 1466 w 4839"/>
              <a:gd name="T69" fmla="*/ 398 h 2801"/>
              <a:gd name="T70" fmla="*/ 1566 w 4839"/>
              <a:gd name="T71" fmla="*/ 366 h 2801"/>
              <a:gd name="T72" fmla="*/ 1669 w 4839"/>
              <a:gd name="T73" fmla="*/ 337 h 2801"/>
              <a:gd name="T74" fmla="*/ 1776 w 4839"/>
              <a:gd name="T75" fmla="*/ 310 h 2801"/>
              <a:gd name="T76" fmla="*/ 1887 w 4839"/>
              <a:gd name="T77" fmla="*/ 284 h 2801"/>
              <a:gd name="T78" fmla="*/ 1999 w 4839"/>
              <a:gd name="T79" fmla="*/ 259 h 2801"/>
              <a:gd name="T80" fmla="*/ 2116 w 4839"/>
              <a:gd name="T81" fmla="*/ 238 h 2801"/>
              <a:gd name="T82" fmla="*/ 2234 w 4839"/>
              <a:gd name="T83" fmla="*/ 216 h 2801"/>
              <a:gd name="T84" fmla="*/ 2355 w 4839"/>
              <a:gd name="T85" fmla="*/ 196 h 2801"/>
              <a:gd name="T86" fmla="*/ 2479 w 4839"/>
              <a:gd name="T87" fmla="*/ 179 h 2801"/>
              <a:gd name="T88" fmla="*/ 2604 w 4839"/>
              <a:gd name="T89" fmla="*/ 161 h 2801"/>
              <a:gd name="T90" fmla="*/ 2732 w 4839"/>
              <a:gd name="T91" fmla="*/ 146 h 2801"/>
              <a:gd name="T92" fmla="*/ 2863 w 4839"/>
              <a:gd name="T93" fmla="*/ 131 h 2801"/>
              <a:gd name="T94" fmla="*/ 2996 w 4839"/>
              <a:gd name="T95" fmla="*/ 117 h 2801"/>
              <a:gd name="T96" fmla="*/ 3130 w 4839"/>
              <a:gd name="T97" fmla="*/ 104 h 2801"/>
              <a:gd name="T98" fmla="*/ 3265 w 4839"/>
              <a:gd name="T99" fmla="*/ 92 h 2801"/>
              <a:gd name="T100" fmla="*/ 3402 w 4839"/>
              <a:gd name="T101" fmla="*/ 82 h 2801"/>
              <a:gd name="T102" fmla="*/ 3541 w 4839"/>
              <a:gd name="T103" fmla="*/ 71 h 2801"/>
              <a:gd name="T104" fmla="*/ 3681 w 4839"/>
              <a:gd name="T105" fmla="*/ 62 h 2801"/>
              <a:gd name="T106" fmla="*/ 3966 w 4839"/>
              <a:gd name="T107" fmla="*/ 45 h 2801"/>
              <a:gd name="T108" fmla="*/ 4254 w 4839"/>
              <a:gd name="T109" fmla="*/ 29 h 2801"/>
              <a:gd name="T110" fmla="*/ 4545 w 4839"/>
              <a:gd name="T111" fmla="*/ 15 h 2801"/>
              <a:gd name="T112" fmla="*/ 4839 w 4839"/>
              <a:gd name="T113" fmla="*/ 0 h 28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39"/>
              <a:gd name="T172" fmla="*/ 0 h 2801"/>
              <a:gd name="T173" fmla="*/ 4839 w 4839"/>
              <a:gd name="T174" fmla="*/ 2801 h 28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39" h="2801">
                <a:moveTo>
                  <a:pt x="0" y="2801"/>
                </a:moveTo>
                <a:lnTo>
                  <a:pt x="9" y="2643"/>
                </a:lnTo>
                <a:lnTo>
                  <a:pt x="20" y="2484"/>
                </a:lnTo>
                <a:lnTo>
                  <a:pt x="35" y="2327"/>
                </a:lnTo>
                <a:lnTo>
                  <a:pt x="52" y="2170"/>
                </a:lnTo>
                <a:lnTo>
                  <a:pt x="63" y="2094"/>
                </a:lnTo>
                <a:lnTo>
                  <a:pt x="75" y="2018"/>
                </a:lnTo>
                <a:lnTo>
                  <a:pt x="89" y="1942"/>
                </a:lnTo>
                <a:lnTo>
                  <a:pt x="105" y="1867"/>
                </a:lnTo>
                <a:lnTo>
                  <a:pt x="122" y="1793"/>
                </a:lnTo>
                <a:lnTo>
                  <a:pt x="141" y="1720"/>
                </a:lnTo>
                <a:lnTo>
                  <a:pt x="161" y="1648"/>
                </a:lnTo>
                <a:lnTo>
                  <a:pt x="184" y="1576"/>
                </a:lnTo>
                <a:lnTo>
                  <a:pt x="210" y="1505"/>
                </a:lnTo>
                <a:lnTo>
                  <a:pt x="238" y="1436"/>
                </a:lnTo>
                <a:lnTo>
                  <a:pt x="268" y="1368"/>
                </a:lnTo>
                <a:lnTo>
                  <a:pt x="301" y="1302"/>
                </a:lnTo>
                <a:lnTo>
                  <a:pt x="336" y="1237"/>
                </a:lnTo>
                <a:lnTo>
                  <a:pt x="374" y="1172"/>
                </a:lnTo>
                <a:lnTo>
                  <a:pt x="415" y="1111"/>
                </a:lnTo>
                <a:lnTo>
                  <a:pt x="459" y="1050"/>
                </a:lnTo>
                <a:lnTo>
                  <a:pt x="507" y="991"/>
                </a:lnTo>
                <a:lnTo>
                  <a:pt x="559" y="933"/>
                </a:lnTo>
                <a:lnTo>
                  <a:pt x="612" y="877"/>
                </a:lnTo>
                <a:lnTo>
                  <a:pt x="671" y="823"/>
                </a:lnTo>
                <a:lnTo>
                  <a:pt x="732" y="771"/>
                </a:lnTo>
                <a:lnTo>
                  <a:pt x="798" y="720"/>
                </a:lnTo>
                <a:lnTo>
                  <a:pt x="867" y="673"/>
                </a:lnTo>
                <a:lnTo>
                  <a:pt x="940" y="627"/>
                </a:lnTo>
                <a:lnTo>
                  <a:pt x="1018" y="583"/>
                </a:lnTo>
                <a:lnTo>
                  <a:pt x="1100" y="542"/>
                </a:lnTo>
                <a:lnTo>
                  <a:pt x="1185" y="503"/>
                </a:lnTo>
                <a:lnTo>
                  <a:pt x="1276" y="465"/>
                </a:lnTo>
                <a:lnTo>
                  <a:pt x="1368" y="431"/>
                </a:lnTo>
                <a:lnTo>
                  <a:pt x="1466" y="398"/>
                </a:lnTo>
                <a:lnTo>
                  <a:pt x="1566" y="366"/>
                </a:lnTo>
                <a:lnTo>
                  <a:pt x="1669" y="337"/>
                </a:lnTo>
                <a:lnTo>
                  <a:pt x="1776" y="310"/>
                </a:lnTo>
                <a:lnTo>
                  <a:pt x="1887" y="284"/>
                </a:lnTo>
                <a:lnTo>
                  <a:pt x="1999" y="259"/>
                </a:lnTo>
                <a:lnTo>
                  <a:pt x="2116" y="238"/>
                </a:lnTo>
                <a:lnTo>
                  <a:pt x="2234" y="216"/>
                </a:lnTo>
                <a:lnTo>
                  <a:pt x="2355" y="196"/>
                </a:lnTo>
                <a:lnTo>
                  <a:pt x="2479" y="179"/>
                </a:lnTo>
                <a:lnTo>
                  <a:pt x="2604" y="161"/>
                </a:lnTo>
                <a:lnTo>
                  <a:pt x="2732" y="146"/>
                </a:lnTo>
                <a:lnTo>
                  <a:pt x="2863" y="131"/>
                </a:lnTo>
                <a:lnTo>
                  <a:pt x="2996" y="117"/>
                </a:lnTo>
                <a:lnTo>
                  <a:pt x="3130" y="104"/>
                </a:lnTo>
                <a:lnTo>
                  <a:pt x="3265" y="92"/>
                </a:lnTo>
                <a:lnTo>
                  <a:pt x="3402" y="82"/>
                </a:lnTo>
                <a:lnTo>
                  <a:pt x="3541" y="71"/>
                </a:lnTo>
                <a:lnTo>
                  <a:pt x="3681" y="62"/>
                </a:lnTo>
                <a:lnTo>
                  <a:pt x="3966" y="45"/>
                </a:lnTo>
                <a:lnTo>
                  <a:pt x="4254" y="29"/>
                </a:lnTo>
                <a:lnTo>
                  <a:pt x="4545" y="15"/>
                </a:lnTo>
                <a:lnTo>
                  <a:pt x="4839" y="0"/>
                </a:lnTo>
              </a:path>
            </a:pathLst>
          </a:custGeom>
          <a:noFill/>
          <a:ln w="28575" cmpd="sng">
            <a:solidFill>
              <a:srgbClr val="FF9900"/>
            </a:solidFill>
            <a:prstDash val="solid"/>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3" name="Oval 32"/>
          <p:cNvSpPr>
            <a:spLocks noChangeArrowheads="1"/>
          </p:cNvSpPr>
          <p:nvPr/>
        </p:nvSpPr>
        <p:spPr bwMode="auto">
          <a:xfrm>
            <a:off x="5575300" y="3848100"/>
            <a:ext cx="80963" cy="84138"/>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4" name="Oval 33"/>
          <p:cNvSpPr>
            <a:spLocks noChangeArrowheads="1"/>
          </p:cNvSpPr>
          <p:nvPr/>
        </p:nvSpPr>
        <p:spPr bwMode="auto">
          <a:xfrm>
            <a:off x="5473700" y="3670300"/>
            <a:ext cx="80963" cy="84138"/>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5" name="Oval 34"/>
          <p:cNvSpPr>
            <a:spLocks noChangeArrowheads="1"/>
          </p:cNvSpPr>
          <p:nvPr/>
        </p:nvSpPr>
        <p:spPr bwMode="auto">
          <a:xfrm>
            <a:off x="5554663" y="3557588"/>
            <a:ext cx="80962"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6" name="Oval 35"/>
          <p:cNvSpPr>
            <a:spLocks noChangeArrowheads="1"/>
          </p:cNvSpPr>
          <p:nvPr/>
        </p:nvSpPr>
        <p:spPr bwMode="auto">
          <a:xfrm>
            <a:off x="5686425" y="3465513"/>
            <a:ext cx="80963"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7" name="Oval 36"/>
          <p:cNvSpPr>
            <a:spLocks noChangeArrowheads="1"/>
          </p:cNvSpPr>
          <p:nvPr/>
        </p:nvSpPr>
        <p:spPr bwMode="auto">
          <a:xfrm>
            <a:off x="5614988" y="3128963"/>
            <a:ext cx="82550"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8" name="Oval 37"/>
          <p:cNvSpPr>
            <a:spLocks noChangeArrowheads="1"/>
          </p:cNvSpPr>
          <p:nvPr/>
        </p:nvSpPr>
        <p:spPr bwMode="auto">
          <a:xfrm>
            <a:off x="5686425" y="3287713"/>
            <a:ext cx="80963"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59" name="Oval 38"/>
          <p:cNvSpPr>
            <a:spLocks noChangeArrowheads="1"/>
          </p:cNvSpPr>
          <p:nvPr/>
        </p:nvSpPr>
        <p:spPr bwMode="auto">
          <a:xfrm>
            <a:off x="5695950" y="3017838"/>
            <a:ext cx="80963"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0" name="Oval 39"/>
          <p:cNvSpPr>
            <a:spLocks noChangeArrowheads="1"/>
          </p:cNvSpPr>
          <p:nvPr/>
        </p:nvSpPr>
        <p:spPr bwMode="auto">
          <a:xfrm>
            <a:off x="5797550" y="2886075"/>
            <a:ext cx="80963"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1" name="Oval 40"/>
          <p:cNvSpPr>
            <a:spLocks noChangeArrowheads="1"/>
          </p:cNvSpPr>
          <p:nvPr/>
        </p:nvSpPr>
        <p:spPr bwMode="auto">
          <a:xfrm>
            <a:off x="5473700" y="3352800"/>
            <a:ext cx="80963"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2" name="Oval 41"/>
          <p:cNvSpPr>
            <a:spLocks noChangeArrowheads="1"/>
          </p:cNvSpPr>
          <p:nvPr/>
        </p:nvSpPr>
        <p:spPr bwMode="auto">
          <a:xfrm>
            <a:off x="5848350" y="3035300"/>
            <a:ext cx="80963"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3" name="Oval 42"/>
          <p:cNvSpPr>
            <a:spLocks noChangeArrowheads="1"/>
          </p:cNvSpPr>
          <p:nvPr/>
        </p:nvSpPr>
        <p:spPr bwMode="auto">
          <a:xfrm>
            <a:off x="6000750" y="2811463"/>
            <a:ext cx="80963"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4" name="Oval 43"/>
          <p:cNvSpPr>
            <a:spLocks noChangeArrowheads="1"/>
          </p:cNvSpPr>
          <p:nvPr/>
        </p:nvSpPr>
        <p:spPr bwMode="auto">
          <a:xfrm>
            <a:off x="6181725" y="2859088"/>
            <a:ext cx="82550"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5" name="Oval 44"/>
          <p:cNvSpPr>
            <a:spLocks noChangeArrowheads="1"/>
          </p:cNvSpPr>
          <p:nvPr/>
        </p:nvSpPr>
        <p:spPr bwMode="auto">
          <a:xfrm>
            <a:off x="6181725" y="2616200"/>
            <a:ext cx="82550"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6" name="Oval 45"/>
          <p:cNvSpPr>
            <a:spLocks noChangeArrowheads="1"/>
          </p:cNvSpPr>
          <p:nvPr/>
        </p:nvSpPr>
        <p:spPr bwMode="auto">
          <a:xfrm>
            <a:off x="6292850" y="2700338"/>
            <a:ext cx="82550"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7" name="Oval 46"/>
          <p:cNvSpPr>
            <a:spLocks noChangeArrowheads="1"/>
          </p:cNvSpPr>
          <p:nvPr/>
        </p:nvSpPr>
        <p:spPr bwMode="auto">
          <a:xfrm>
            <a:off x="6505575" y="2570163"/>
            <a:ext cx="82550" cy="8413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8" name="Oval 47"/>
          <p:cNvSpPr>
            <a:spLocks noChangeArrowheads="1"/>
          </p:cNvSpPr>
          <p:nvPr/>
        </p:nvSpPr>
        <p:spPr bwMode="auto">
          <a:xfrm>
            <a:off x="6556375" y="2747963"/>
            <a:ext cx="92075"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69" name="Oval 48"/>
          <p:cNvSpPr>
            <a:spLocks noChangeArrowheads="1"/>
          </p:cNvSpPr>
          <p:nvPr/>
        </p:nvSpPr>
        <p:spPr bwMode="auto">
          <a:xfrm>
            <a:off x="6697663" y="2541588"/>
            <a:ext cx="82550"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0" name="Oval 49"/>
          <p:cNvSpPr>
            <a:spLocks noChangeArrowheads="1"/>
          </p:cNvSpPr>
          <p:nvPr/>
        </p:nvSpPr>
        <p:spPr bwMode="auto">
          <a:xfrm>
            <a:off x="6799263" y="2709863"/>
            <a:ext cx="82550" cy="8413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1" name="Oval 50"/>
          <p:cNvSpPr>
            <a:spLocks noChangeArrowheads="1"/>
          </p:cNvSpPr>
          <p:nvPr/>
        </p:nvSpPr>
        <p:spPr bwMode="auto">
          <a:xfrm>
            <a:off x="6921500" y="2541588"/>
            <a:ext cx="80963"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2" name="Oval 51"/>
          <p:cNvSpPr>
            <a:spLocks noChangeArrowheads="1"/>
          </p:cNvSpPr>
          <p:nvPr/>
        </p:nvSpPr>
        <p:spPr bwMode="auto">
          <a:xfrm>
            <a:off x="7092950" y="2365375"/>
            <a:ext cx="80963" cy="74613"/>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3" name="Oval 52"/>
          <p:cNvSpPr>
            <a:spLocks noChangeArrowheads="1"/>
          </p:cNvSpPr>
          <p:nvPr/>
        </p:nvSpPr>
        <p:spPr bwMode="auto">
          <a:xfrm>
            <a:off x="6029325" y="3017838"/>
            <a:ext cx="82550"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4" name="Oval 53"/>
          <p:cNvSpPr>
            <a:spLocks noChangeArrowheads="1"/>
          </p:cNvSpPr>
          <p:nvPr/>
        </p:nvSpPr>
        <p:spPr bwMode="auto">
          <a:xfrm>
            <a:off x="7032625" y="2652713"/>
            <a:ext cx="80963"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5" name="Oval 54"/>
          <p:cNvSpPr>
            <a:spLocks noChangeArrowheads="1"/>
          </p:cNvSpPr>
          <p:nvPr/>
        </p:nvSpPr>
        <p:spPr bwMode="auto">
          <a:xfrm>
            <a:off x="7113588" y="2505075"/>
            <a:ext cx="92075" cy="84138"/>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6" name="Oval 55"/>
          <p:cNvSpPr>
            <a:spLocks noChangeArrowheads="1"/>
          </p:cNvSpPr>
          <p:nvPr/>
        </p:nvSpPr>
        <p:spPr bwMode="auto">
          <a:xfrm>
            <a:off x="7245350" y="2570163"/>
            <a:ext cx="80963" cy="8413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7" name="Oval 56"/>
          <p:cNvSpPr>
            <a:spLocks noChangeArrowheads="1"/>
          </p:cNvSpPr>
          <p:nvPr/>
        </p:nvSpPr>
        <p:spPr bwMode="auto">
          <a:xfrm>
            <a:off x="7366000" y="2430463"/>
            <a:ext cx="82550"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8" name="Oval 57"/>
          <p:cNvSpPr>
            <a:spLocks noChangeArrowheads="1"/>
          </p:cNvSpPr>
          <p:nvPr/>
        </p:nvSpPr>
        <p:spPr bwMode="auto">
          <a:xfrm>
            <a:off x="7446963" y="2616200"/>
            <a:ext cx="92075"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79" name="Oval 58"/>
          <p:cNvSpPr>
            <a:spLocks noChangeArrowheads="1"/>
          </p:cNvSpPr>
          <p:nvPr/>
        </p:nvSpPr>
        <p:spPr bwMode="auto">
          <a:xfrm>
            <a:off x="7578725" y="2476500"/>
            <a:ext cx="82550"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0" name="Oval 59"/>
          <p:cNvSpPr>
            <a:spLocks noChangeArrowheads="1"/>
          </p:cNvSpPr>
          <p:nvPr/>
        </p:nvSpPr>
        <p:spPr bwMode="auto">
          <a:xfrm>
            <a:off x="7781925" y="2476500"/>
            <a:ext cx="92075" cy="762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1" name="Oval 60"/>
          <p:cNvSpPr>
            <a:spLocks noChangeArrowheads="1"/>
          </p:cNvSpPr>
          <p:nvPr/>
        </p:nvSpPr>
        <p:spPr bwMode="auto">
          <a:xfrm>
            <a:off x="7700963" y="2589213"/>
            <a:ext cx="80962" cy="746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2" name="Oval 61"/>
          <p:cNvSpPr>
            <a:spLocks noChangeArrowheads="1"/>
          </p:cNvSpPr>
          <p:nvPr/>
        </p:nvSpPr>
        <p:spPr bwMode="auto">
          <a:xfrm>
            <a:off x="7953375" y="2439988"/>
            <a:ext cx="80963" cy="8413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3" name="Oval 62"/>
          <p:cNvSpPr>
            <a:spLocks noChangeArrowheads="1"/>
          </p:cNvSpPr>
          <p:nvPr/>
        </p:nvSpPr>
        <p:spPr bwMode="auto">
          <a:xfrm>
            <a:off x="5908675" y="2681288"/>
            <a:ext cx="80963" cy="85725"/>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4" name="Oval 63"/>
          <p:cNvSpPr>
            <a:spLocks noChangeArrowheads="1"/>
          </p:cNvSpPr>
          <p:nvPr/>
        </p:nvSpPr>
        <p:spPr bwMode="auto">
          <a:xfrm>
            <a:off x="5837238" y="3222625"/>
            <a:ext cx="82550" cy="84138"/>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5" name="Line 64"/>
          <p:cNvSpPr>
            <a:spLocks noChangeShapeType="1"/>
          </p:cNvSpPr>
          <p:nvPr/>
        </p:nvSpPr>
        <p:spPr bwMode="auto">
          <a:xfrm>
            <a:off x="5272088" y="1639888"/>
            <a:ext cx="0" cy="255270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6" name="Line 65"/>
          <p:cNvSpPr>
            <a:spLocks noChangeShapeType="1"/>
          </p:cNvSpPr>
          <p:nvPr/>
        </p:nvSpPr>
        <p:spPr bwMode="auto">
          <a:xfrm>
            <a:off x="5257800" y="4192588"/>
            <a:ext cx="2971800" cy="0"/>
          </a:xfrm>
          <a:prstGeom prst="line">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5987" name="Rectangle 66"/>
          <p:cNvSpPr>
            <a:spLocks noChangeArrowheads="1"/>
          </p:cNvSpPr>
          <p:nvPr/>
        </p:nvSpPr>
        <p:spPr bwMode="auto">
          <a:xfrm>
            <a:off x="895350" y="4724400"/>
            <a:ext cx="7334250" cy="1584325"/>
          </a:xfrm>
          <a:prstGeom prst="rect">
            <a:avLst/>
          </a:prstGeom>
          <a:solidFill>
            <a:srgbClr val="000066"/>
          </a:solidFill>
          <a:ln w="9525">
            <a:no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Vztahy velmi často implikují funkční vztah mezi Y a X.</a:t>
            </a:r>
          </a:p>
          <a:p>
            <a:pPr algn="ctr" eaLnBrk="0" fontAlgn="base" hangingPunct="0">
              <a:spcBef>
                <a:spcPct val="0"/>
              </a:spcBef>
              <a:spcAft>
                <a:spcPct val="0"/>
              </a:spcAft>
            </a:pPr>
            <a:r>
              <a:rPr lang="cs-CZ" b="1">
                <a:solidFill>
                  <a:prstClr val="white"/>
                </a:solidFill>
                <a:latin typeface="Arial" pitchFamily="34" charset="0"/>
                <a:cs typeface="Arial" pitchFamily="34" charset="0"/>
              </a:rPr>
              <a:t>Y = a + b . X</a:t>
            </a:r>
          </a:p>
          <a:p>
            <a:pPr algn="ctr" eaLnBrk="0" fontAlgn="base" hangingPunct="0">
              <a:spcBef>
                <a:spcPct val="0"/>
              </a:spcBef>
              <a:spcAft>
                <a:spcPct val="0"/>
              </a:spcAft>
            </a:pPr>
            <a:r>
              <a:rPr lang="cs-CZ" b="1">
                <a:solidFill>
                  <a:prstClr val="white"/>
                </a:solidFill>
                <a:latin typeface="Arial" pitchFamily="34" charset="0"/>
                <a:cs typeface="Arial" pitchFamily="34" charset="0"/>
              </a:rPr>
              <a:t>Y = a + b</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b</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 b</a:t>
            </a:r>
            <a:r>
              <a:rPr lang="cs-CZ" b="1" baseline="-25000">
                <a:solidFill>
                  <a:prstClr val="white"/>
                </a:solidFill>
                <a:latin typeface="Arial" pitchFamily="34" charset="0"/>
                <a:cs typeface="Arial" pitchFamily="34" charset="0"/>
              </a:rPr>
              <a:t>3</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3</a:t>
            </a:r>
          </a:p>
          <a:p>
            <a:pPr algn="ctr" eaLnBrk="0" fontAlgn="base" hangingPunct="0">
              <a:spcBef>
                <a:spcPct val="0"/>
              </a:spcBef>
              <a:spcAft>
                <a:spcPct val="0"/>
              </a:spcAft>
            </a:pPr>
            <a:r>
              <a:rPr lang="cs-CZ" b="1">
                <a:solidFill>
                  <a:prstClr val="white"/>
                </a:solidFill>
                <a:latin typeface="Arial" pitchFamily="34" charset="0"/>
                <a:cs typeface="Arial" pitchFamily="34" charset="0"/>
              </a:rPr>
              <a:t>Y = a + b</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b</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a:t>
            </a:r>
          </a:p>
          <a:p>
            <a:pPr algn="ctr" eaLnBrk="0" fontAlgn="base" hangingPunct="0">
              <a:spcBef>
                <a:spcPct val="0"/>
              </a:spcBef>
              <a:spcAft>
                <a:spcPct val="0"/>
              </a:spcAft>
            </a:pPr>
            <a:r>
              <a:rPr lang="cs-CZ" b="1">
                <a:solidFill>
                  <a:prstClr val="white"/>
                </a:solidFill>
                <a:latin typeface="Arial" pitchFamily="34" charset="0"/>
                <a:cs typeface="Arial" pitchFamily="34" charset="0"/>
              </a:rPr>
              <a:t>Y = a + b</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b</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2</a:t>
            </a:r>
            <a:r>
              <a:rPr lang="cs-CZ" b="1">
                <a:solidFill>
                  <a:prstClr val="white"/>
                </a:solidFill>
                <a:latin typeface="Arial" pitchFamily="34" charset="0"/>
                <a:cs typeface="Arial" pitchFamily="34" charset="0"/>
              </a:rPr>
              <a:t> + b</a:t>
            </a:r>
            <a:r>
              <a:rPr lang="cs-CZ" b="1" baseline="-25000">
                <a:solidFill>
                  <a:prstClr val="white"/>
                </a:solidFill>
                <a:latin typeface="Arial" pitchFamily="34" charset="0"/>
                <a:cs typeface="Arial" pitchFamily="34" charset="0"/>
              </a:rPr>
              <a:t>3</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1</a:t>
            </a:r>
            <a:r>
              <a:rPr lang="cs-CZ" b="1">
                <a:solidFill>
                  <a:prstClr val="white"/>
                </a:solidFill>
                <a:latin typeface="Arial" pitchFamily="34" charset="0"/>
                <a:cs typeface="Arial" pitchFamily="34" charset="0"/>
              </a:rPr>
              <a:t> . X</a:t>
            </a:r>
            <a:r>
              <a:rPr lang="cs-CZ" b="1" baseline="-25000">
                <a:solidFill>
                  <a:prstClr val="white"/>
                </a:solidFill>
                <a:latin typeface="Arial" pitchFamily="34" charset="0"/>
                <a:cs typeface="Arial" pitchFamily="34" charset="0"/>
              </a:rPr>
              <a:t>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296963" name="Rectangle 2"/>
          <p:cNvSpPr>
            <a:spLocks noGrp="1" noChangeArrowheads="1"/>
          </p:cNvSpPr>
          <p:nvPr>
            <p:ph type="title" idx="4294967295"/>
          </p:nvPr>
        </p:nvSpPr>
        <p:spPr>
          <a:xfrm>
            <a:off x="990600" y="146050"/>
            <a:ext cx="7772400" cy="762000"/>
          </a:xfrm>
          <a:noFill/>
        </p:spPr>
        <p:txBody>
          <a:bodyPr anchor="ctr"/>
          <a:lstStyle/>
          <a:p>
            <a:pPr eaLnBrk="1" hangingPunct="1"/>
            <a:r>
              <a:rPr lang="cs-CZ" smtClean="0"/>
              <a:t>Korelace v grafech II.</a:t>
            </a:r>
          </a:p>
        </p:txBody>
      </p:sp>
      <p:sp>
        <p:nvSpPr>
          <p:cNvPr id="296964" name="Rectangle 3"/>
          <p:cNvSpPr>
            <a:spLocks noChangeArrowheads="1"/>
          </p:cNvSpPr>
          <p:nvPr/>
        </p:nvSpPr>
        <p:spPr bwMode="auto">
          <a:xfrm>
            <a:off x="609600" y="1450975"/>
            <a:ext cx="3276600" cy="361950"/>
          </a:xfrm>
          <a:prstGeom prst="rect">
            <a:avLst/>
          </a:prstGeom>
          <a:solidFill>
            <a:srgbClr val="A50021"/>
          </a:solidFill>
          <a:ln w="9525">
            <a:no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Problém rozložení hodnot</a:t>
            </a:r>
          </a:p>
        </p:txBody>
      </p:sp>
      <p:sp>
        <p:nvSpPr>
          <p:cNvPr id="296965" name="Rectangle 4"/>
          <p:cNvSpPr>
            <a:spLocks noChangeArrowheads="1"/>
          </p:cNvSpPr>
          <p:nvPr/>
        </p:nvSpPr>
        <p:spPr bwMode="auto">
          <a:xfrm>
            <a:off x="5153025" y="1450975"/>
            <a:ext cx="3457575" cy="361950"/>
          </a:xfrm>
          <a:prstGeom prst="rect">
            <a:avLst/>
          </a:prstGeom>
          <a:solidFill>
            <a:srgbClr val="A50021"/>
          </a:solidFill>
          <a:ln w="9525">
            <a:no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Problém typu modelu</a:t>
            </a:r>
          </a:p>
        </p:txBody>
      </p:sp>
      <p:sp>
        <p:nvSpPr>
          <p:cNvPr id="296966" name="Text Box 5"/>
          <p:cNvSpPr txBox="1">
            <a:spLocks noChangeArrowheads="1"/>
          </p:cNvSpPr>
          <p:nvPr/>
        </p:nvSpPr>
        <p:spPr bwMode="auto">
          <a:xfrm>
            <a:off x="2598738" y="3532188"/>
            <a:ext cx="152400" cy="274637"/>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X</a:t>
            </a:r>
          </a:p>
        </p:txBody>
      </p:sp>
      <p:sp>
        <p:nvSpPr>
          <p:cNvPr id="296967" name="Text Box 6"/>
          <p:cNvSpPr txBox="1">
            <a:spLocks noChangeArrowheads="1"/>
          </p:cNvSpPr>
          <p:nvPr/>
        </p:nvSpPr>
        <p:spPr bwMode="auto">
          <a:xfrm>
            <a:off x="4953000" y="1789113"/>
            <a:ext cx="152400" cy="274637"/>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Y</a:t>
            </a:r>
          </a:p>
        </p:txBody>
      </p:sp>
      <p:sp>
        <p:nvSpPr>
          <p:cNvPr id="296968" name="Text Box 7"/>
          <p:cNvSpPr txBox="1">
            <a:spLocks noChangeArrowheads="1"/>
          </p:cNvSpPr>
          <p:nvPr/>
        </p:nvSpPr>
        <p:spPr bwMode="auto">
          <a:xfrm>
            <a:off x="7315200" y="3495675"/>
            <a:ext cx="152400" cy="274638"/>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X</a:t>
            </a:r>
          </a:p>
        </p:txBody>
      </p:sp>
      <p:sp>
        <p:nvSpPr>
          <p:cNvPr id="296969" name="Rectangle 8"/>
          <p:cNvSpPr>
            <a:spLocks noChangeArrowheads="1"/>
          </p:cNvSpPr>
          <p:nvPr/>
        </p:nvSpPr>
        <p:spPr bwMode="auto">
          <a:xfrm>
            <a:off x="2674938" y="2606675"/>
            <a:ext cx="1219200" cy="533400"/>
          </a:xfrm>
          <a:prstGeom prst="rect">
            <a:avLst/>
          </a:prstGeom>
          <a:solidFill>
            <a:srgbClr val="FF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r = 0,981</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(p &lt; 0,001)</a:t>
            </a:r>
          </a:p>
        </p:txBody>
      </p:sp>
      <p:sp>
        <p:nvSpPr>
          <p:cNvPr id="296970" name="Rectangle 9"/>
          <p:cNvSpPr>
            <a:spLocks noChangeArrowheads="1"/>
          </p:cNvSpPr>
          <p:nvPr/>
        </p:nvSpPr>
        <p:spPr bwMode="auto">
          <a:xfrm>
            <a:off x="7143750" y="2579688"/>
            <a:ext cx="1438275" cy="523875"/>
          </a:xfrm>
          <a:prstGeom prst="rect">
            <a:avLst/>
          </a:prstGeom>
          <a:solidFill>
            <a:srgbClr val="FF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r = 0,761</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(p &lt; 0,032)</a:t>
            </a:r>
          </a:p>
        </p:txBody>
      </p:sp>
      <p:sp>
        <p:nvSpPr>
          <p:cNvPr id="296971" name="Freeform 10"/>
          <p:cNvSpPr>
            <a:spLocks/>
          </p:cNvSpPr>
          <p:nvPr/>
        </p:nvSpPr>
        <p:spPr bwMode="auto">
          <a:xfrm>
            <a:off x="812800" y="2092325"/>
            <a:ext cx="1630363" cy="1217613"/>
          </a:xfrm>
          <a:custGeom>
            <a:avLst/>
            <a:gdLst>
              <a:gd name="T0" fmla="*/ 0 w 3082"/>
              <a:gd name="T1" fmla="*/ 2274 h 2303"/>
              <a:gd name="T2" fmla="*/ 22 w 3082"/>
              <a:gd name="T3" fmla="*/ 2303 h 2303"/>
              <a:gd name="T4" fmla="*/ 3082 w 3082"/>
              <a:gd name="T5" fmla="*/ 29 h 2303"/>
              <a:gd name="T6" fmla="*/ 3061 w 3082"/>
              <a:gd name="T7" fmla="*/ 0 h 2303"/>
              <a:gd name="T8" fmla="*/ 0 w 3082"/>
              <a:gd name="T9" fmla="*/ 2274 h 2303"/>
              <a:gd name="T10" fmla="*/ 0 60000 65536"/>
              <a:gd name="T11" fmla="*/ 0 60000 65536"/>
              <a:gd name="T12" fmla="*/ 0 60000 65536"/>
              <a:gd name="T13" fmla="*/ 0 60000 65536"/>
              <a:gd name="T14" fmla="*/ 0 60000 65536"/>
              <a:gd name="T15" fmla="*/ 0 w 3082"/>
              <a:gd name="T16" fmla="*/ 0 h 2303"/>
              <a:gd name="T17" fmla="*/ 3082 w 3082"/>
              <a:gd name="T18" fmla="*/ 2303 h 2303"/>
            </a:gdLst>
            <a:ahLst/>
            <a:cxnLst>
              <a:cxn ang="T10">
                <a:pos x="T0" y="T1"/>
              </a:cxn>
              <a:cxn ang="T11">
                <a:pos x="T2" y="T3"/>
              </a:cxn>
              <a:cxn ang="T12">
                <a:pos x="T4" y="T5"/>
              </a:cxn>
              <a:cxn ang="T13">
                <a:pos x="T6" y="T7"/>
              </a:cxn>
              <a:cxn ang="T14">
                <a:pos x="T8" y="T9"/>
              </a:cxn>
            </a:cxnLst>
            <a:rect l="T15" t="T16" r="T17" b="T18"/>
            <a:pathLst>
              <a:path w="3082" h="2303">
                <a:moveTo>
                  <a:pt x="0" y="2274"/>
                </a:moveTo>
                <a:lnTo>
                  <a:pt x="22" y="2303"/>
                </a:lnTo>
                <a:lnTo>
                  <a:pt x="3082" y="29"/>
                </a:lnTo>
                <a:lnTo>
                  <a:pt x="3061" y="0"/>
                </a:lnTo>
                <a:lnTo>
                  <a:pt x="0" y="2274"/>
                </a:lnTo>
                <a:close/>
              </a:path>
            </a:pathLst>
          </a:custGeom>
          <a:solidFill>
            <a:srgbClr val="000000"/>
          </a:solidFill>
          <a:ln w="19050" cmpd="sng">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2" name="Rectangle 11"/>
          <p:cNvSpPr>
            <a:spLocks noChangeArrowheads="1"/>
          </p:cNvSpPr>
          <p:nvPr/>
        </p:nvSpPr>
        <p:spPr bwMode="auto">
          <a:xfrm>
            <a:off x="596900" y="1997075"/>
            <a:ext cx="19050" cy="147320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3" name="Rectangle 12"/>
          <p:cNvSpPr>
            <a:spLocks noChangeArrowheads="1"/>
          </p:cNvSpPr>
          <p:nvPr/>
        </p:nvSpPr>
        <p:spPr bwMode="auto">
          <a:xfrm>
            <a:off x="604838" y="3452813"/>
            <a:ext cx="1974850" cy="1905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4" name="Rectangle 13"/>
          <p:cNvSpPr>
            <a:spLocks noChangeArrowheads="1"/>
          </p:cNvSpPr>
          <p:nvPr/>
        </p:nvSpPr>
        <p:spPr bwMode="auto">
          <a:xfrm>
            <a:off x="138113" y="1585913"/>
            <a:ext cx="547687"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5" name="Rectangle 14"/>
          <p:cNvSpPr>
            <a:spLocks noChangeArrowheads="1"/>
          </p:cNvSpPr>
          <p:nvPr/>
        </p:nvSpPr>
        <p:spPr bwMode="auto">
          <a:xfrm>
            <a:off x="112713" y="1560513"/>
            <a:ext cx="547687" cy="346075"/>
          </a:xfrm>
          <a:prstGeom prst="rect">
            <a:avLst/>
          </a:prstGeom>
          <a:noFill/>
          <a:ln w="9525">
            <a:no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6" name="Rectangle 15"/>
          <p:cNvSpPr>
            <a:spLocks noChangeArrowheads="1"/>
          </p:cNvSpPr>
          <p:nvPr/>
        </p:nvSpPr>
        <p:spPr bwMode="auto">
          <a:xfrm>
            <a:off x="304800" y="1825625"/>
            <a:ext cx="152400" cy="274638"/>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Y</a:t>
            </a:r>
            <a:endParaRPr lang="cs-CZ" b="1">
              <a:solidFill>
                <a:prstClr val="black"/>
              </a:solidFill>
              <a:latin typeface="Arial" pitchFamily="34" charset="0"/>
              <a:cs typeface="Arial" pitchFamily="34" charset="0"/>
            </a:endParaRPr>
          </a:p>
        </p:txBody>
      </p:sp>
      <p:sp>
        <p:nvSpPr>
          <p:cNvPr id="296977" name="Oval 16"/>
          <p:cNvSpPr>
            <a:spLocks noChangeArrowheads="1"/>
          </p:cNvSpPr>
          <p:nvPr/>
        </p:nvSpPr>
        <p:spPr bwMode="auto">
          <a:xfrm>
            <a:off x="1071563" y="32845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8" name="Oval 17"/>
          <p:cNvSpPr>
            <a:spLocks noChangeArrowheads="1"/>
          </p:cNvSpPr>
          <p:nvPr/>
        </p:nvSpPr>
        <p:spPr bwMode="auto">
          <a:xfrm>
            <a:off x="939800" y="31448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79" name="Oval 18"/>
          <p:cNvSpPr>
            <a:spLocks noChangeArrowheads="1"/>
          </p:cNvSpPr>
          <p:nvPr/>
        </p:nvSpPr>
        <p:spPr bwMode="auto">
          <a:xfrm>
            <a:off x="1131888" y="30226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0" name="Oval 19"/>
          <p:cNvSpPr>
            <a:spLocks noChangeArrowheads="1"/>
          </p:cNvSpPr>
          <p:nvPr/>
        </p:nvSpPr>
        <p:spPr bwMode="auto">
          <a:xfrm>
            <a:off x="969963" y="30702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1" name="Oval 20"/>
          <p:cNvSpPr>
            <a:spLocks noChangeArrowheads="1"/>
          </p:cNvSpPr>
          <p:nvPr/>
        </p:nvSpPr>
        <p:spPr bwMode="auto">
          <a:xfrm>
            <a:off x="1131888" y="31162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2" name="Oval 21"/>
          <p:cNvSpPr>
            <a:spLocks noChangeArrowheads="1"/>
          </p:cNvSpPr>
          <p:nvPr/>
        </p:nvSpPr>
        <p:spPr bwMode="auto">
          <a:xfrm>
            <a:off x="858838" y="31067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3" name="Oval 22"/>
          <p:cNvSpPr>
            <a:spLocks noChangeArrowheads="1"/>
          </p:cNvSpPr>
          <p:nvPr/>
        </p:nvSpPr>
        <p:spPr bwMode="auto">
          <a:xfrm>
            <a:off x="1090613" y="29860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4" name="Oval 23"/>
          <p:cNvSpPr>
            <a:spLocks noChangeArrowheads="1"/>
          </p:cNvSpPr>
          <p:nvPr/>
        </p:nvSpPr>
        <p:spPr bwMode="auto">
          <a:xfrm>
            <a:off x="979488" y="32289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5" name="Oval 24"/>
          <p:cNvSpPr>
            <a:spLocks noChangeArrowheads="1"/>
          </p:cNvSpPr>
          <p:nvPr/>
        </p:nvSpPr>
        <p:spPr bwMode="auto">
          <a:xfrm>
            <a:off x="1090613" y="29479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6" name="Oval 25"/>
          <p:cNvSpPr>
            <a:spLocks noChangeArrowheads="1"/>
          </p:cNvSpPr>
          <p:nvPr/>
        </p:nvSpPr>
        <p:spPr bwMode="auto">
          <a:xfrm>
            <a:off x="1263650" y="30702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7" name="Oval 26"/>
          <p:cNvSpPr>
            <a:spLocks noChangeArrowheads="1"/>
          </p:cNvSpPr>
          <p:nvPr/>
        </p:nvSpPr>
        <p:spPr bwMode="auto">
          <a:xfrm>
            <a:off x="1071563" y="318135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8" name="Oval 27"/>
          <p:cNvSpPr>
            <a:spLocks noChangeArrowheads="1"/>
          </p:cNvSpPr>
          <p:nvPr/>
        </p:nvSpPr>
        <p:spPr bwMode="auto">
          <a:xfrm>
            <a:off x="1009650" y="29289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89" name="Oval 28"/>
          <p:cNvSpPr>
            <a:spLocks noChangeArrowheads="1"/>
          </p:cNvSpPr>
          <p:nvPr/>
        </p:nvSpPr>
        <p:spPr bwMode="auto">
          <a:xfrm>
            <a:off x="1293813" y="29860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0" name="Oval 29"/>
          <p:cNvSpPr>
            <a:spLocks noChangeArrowheads="1"/>
          </p:cNvSpPr>
          <p:nvPr/>
        </p:nvSpPr>
        <p:spPr bwMode="auto">
          <a:xfrm>
            <a:off x="1173163" y="28924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1" name="Oval 30"/>
          <p:cNvSpPr>
            <a:spLocks noChangeArrowheads="1"/>
          </p:cNvSpPr>
          <p:nvPr/>
        </p:nvSpPr>
        <p:spPr bwMode="auto">
          <a:xfrm>
            <a:off x="2143125" y="2155825"/>
            <a:ext cx="42863"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2" name="Oval 31"/>
          <p:cNvSpPr>
            <a:spLocks noChangeArrowheads="1"/>
          </p:cNvSpPr>
          <p:nvPr/>
        </p:nvSpPr>
        <p:spPr bwMode="auto">
          <a:xfrm>
            <a:off x="2225675" y="21558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3" name="Oval 32"/>
          <p:cNvSpPr>
            <a:spLocks noChangeArrowheads="1"/>
          </p:cNvSpPr>
          <p:nvPr/>
        </p:nvSpPr>
        <p:spPr bwMode="auto">
          <a:xfrm>
            <a:off x="2124075" y="2239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4" name="Oval 33"/>
          <p:cNvSpPr>
            <a:spLocks noChangeArrowheads="1"/>
          </p:cNvSpPr>
          <p:nvPr/>
        </p:nvSpPr>
        <p:spPr bwMode="auto">
          <a:xfrm>
            <a:off x="2184400" y="21939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5" name="Oval 34"/>
          <p:cNvSpPr>
            <a:spLocks noChangeArrowheads="1"/>
          </p:cNvSpPr>
          <p:nvPr/>
        </p:nvSpPr>
        <p:spPr bwMode="auto">
          <a:xfrm>
            <a:off x="2062163" y="2351088"/>
            <a:ext cx="41275" cy="39687"/>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6" name="Oval 35"/>
          <p:cNvSpPr>
            <a:spLocks noChangeArrowheads="1"/>
          </p:cNvSpPr>
          <p:nvPr/>
        </p:nvSpPr>
        <p:spPr bwMode="auto">
          <a:xfrm>
            <a:off x="2062163" y="22113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7" name="Oval 36"/>
          <p:cNvSpPr>
            <a:spLocks noChangeArrowheads="1"/>
          </p:cNvSpPr>
          <p:nvPr/>
        </p:nvSpPr>
        <p:spPr bwMode="auto">
          <a:xfrm>
            <a:off x="2193925" y="23241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8" name="Oval 37"/>
          <p:cNvSpPr>
            <a:spLocks noChangeArrowheads="1"/>
          </p:cNvSpPr>
          <p:nvPr/>
        </p:nvSpPr>
        <p:spPr bwMode="auto">
          <a:xfrm>
            <a:off x="2346325" y="23415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6999" name="Freeform 38"/>
          <p:cNvSpPr>
            <a:spLocks/>
          </p:cNvSpPr>
          <p:nvPr/>
        </p:nvSpPr>
        <p:spPr bwMode="auto">
          <a:xfrm>
            <a:off x="5481638" y="2036763"/>
            <a:ext cx="1631950" cy="1217612"/>
          </a:xfrm>
          <a:custGeom>
            <a:avLst/>
            <a:gdLst>
              <a:gd name="T0" fmla="*/ 0 w 3082"/>
              <a:gd name="T1" fmla="*/ 2273 h 2302"/>
              <a:gd name="T2" fmla="*/ 21 w 3082"/>
              <a:gd name="T3" fmla="*/ 2302 h 2302"/>
              <a:gd name="T4" fmla="*/ 3082 w 3082"/>
              <a:gd name="T5" fmla="*/ 29 h 2302"/>
              <a:gd name="T6" fmla="*/ 3060 w 3082"/>
              <a:gd name="T7" fmla="*/ 0 h 2302"/>
              <a:gd name="T8" fmla="*/ 0 w 3082"/>
              <a:gd name="T9" fmla="*/ 2273 h 2302"/>
              <a:gd name="T10" fmla="*/ 0 60000 65536"/>
              <a:gd name="T11" fmla="*/ 0 60000 65536"/>
              <a:gd name="T12" fmla="*/ 0 60000 65536"/>
              <a:gd name="T13" fmla="*/ 0 60000 65536"/>
              <a:gd name="T14" fmla="*/ 0 60000 65536"/>
              <a:gd name="T15" fmla="*/ 0 w 3082"/>
              <a:gd name="T16" fmla="*/ 0 h 2302"/>
              <a:gd name="T17" fmla="*/ 3082 w 3082"/>
              <a:gd name="T18" fmla="*/ 2302 h 2302"/>
            </a:gdLst>
            <a:ahLst/>
            <a:cxnLst>
              <a:cxn ang="T10">
                <a:pos x="T0" y="T1"/>
              </a:cxn>
              <a:cxn ang="T11">
                <a:pos x="T2" y="T3"/>
              </a:cxn>
              <a:cxn ang="T12">
                <a:pos x="T4" y="T5"/>
              </a:cxn>
              <a:cxn ang="T13">
                <a:pos x="T6" y="T7"/>
              </a:cxn>
              <a:cxn ang="T14">
                <a:pos x="T8" y="T9"/>
              </a:cxn>
            </a:cxnLst>
            <a:rect l="T15" t="T16" r="T17" b="T18"/>
            <a:pathLst>
              <a:path w="3082" h="2302">
                <a:moveTo>
                  <a:pt x="0" y="2273"/>
                </a:moveTo>
                <a:lnTo>
                  <a:pt x="21" y="2302"/>
                </a:lnTo>
                <a:lnTo>
                  <a:pt x="3082" y="29"/>
                </a:lnTo>
                <a:lnTo>
                  <a:pt x="3060" y="0"/>
                </a:lnTo>
                <a:lnTo>
                  <a:pt x="0" y="2273"/>
                </a:lnTo>
                <a:close/>
              </a:path>
            </a:pathLst>
          </a:custGeom>
          <a:solidFill>
            <a:srgbClr val="000000"/>
          </a:solidFill>
          <a:ln w="19050" cmpd="sng">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0" name="Rectangle 39"/>
          <p:cNvSpPr>
            <a:spLocks noChangeArrowheads="1"/>
          </p:cNvSpPr>
          <p:nvPr/>
        </p:nvSpPr>
        <p:spPr bwMode="auto">
          <a:xfrm>
            <a:off x="5256213" y="1941513"/>
            <a:ext cx="19050" cy="147320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1" name="Rectangle 40"/>
          <p:cNvSpPr>
            <a:spLocks noChangeArrowheads="1"/>
          </p:cNvSpPr>
          <p:nvPr/>
        </p:nvSpPr>
        <p:spPr bwMode="auto">
          <a:xfrm>
            <a:off x="5264150" y="3414713"/>
            <a:ext cx="1974850" cy="1905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2" name="Oval 41"/>
          <p:cNvSpPr>
            <a:spLocks noChangeArrowheads="1"/>
          </p:cNvSpPr>
          <p:nvPr/>
        </p:nvSpPr>
        <p:spPr bwMode="auto">
          <a:xfrm>
            <a:off x="5619750" y="32289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3" name="Oval 42"/>
          <p:cNvSpPr>
            <a:spLocks noChangeArrowheads="1"/>
          </p:cNvSpPr>
          <p:nvPr/>
        </p:nvSpPr>
        <p:spPr bwMode="auto">
          <a:xfrm>
            <a:off x="5568950" y="30702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4" name="Oval 43"/>
          <p:cNvSpPr>
            <a:spLocks noChangeArrowheads="1"/>
          </p:cNvSpPr>
          <p:nvPr/>
        </p:nvSpPr>
        <p:spPr bwMode="auto">
          <a:xfrm>
            <a:off x="5700713" y="2967038"/>
            <a:ext cx="39687"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5" name="Oval 44"/>
          <p:cNvSpPr>
            <a:spLocks noChangeArrowheads="1"/>
          </p:cNvSpPr>
          <p:nvPr/>
        </p:nvSpPr>
        <p:spPr bwMode="auto">
          <a:xfrm>
            <a:off x="5730875" y="31162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6" name="Oval 45"/>
          <p:cNvSpPr>
            <a:spLocks noChangeArrowheads="1"/>
          </p:cNvSpPr>
          <p:nvPr/>
        </p:nvSpPr>
        <p:spPr bwMode="auto">
          <a:xfrm>
            <a:off x="5740400" y="28733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7" name="Oval 46"/>
          <p:cNvSpPr>
            <a:spLocks noChangeArrowheads="1"/>
          </p:cNvSpPr>
          <p:nvPr/>
        </p:nvSpPr>
        <p:spPr bwMode="auto">
          <a:xfrm>
            <a:off x="5811838" y="28829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8" name="Oval 47"/>
          <p:cNvSpPr>
            <a:spLocks noChangeArrowheads="1"/>
          </p:cNvSpPr>
          <p:nvPr/>
        </p:nvSpPr>
        <p:spPr bwMode="auto">
          <a:xfrm>
            <a:off x="5730875" y="276225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09" name="Oval 48"/>
          <p:cNvSpPr>
            <a:spLocks noChangeArrowheads="1"/>
          </p:cNvSpPr>
          <p:nvPr/>
        </p:nvSpPr>
        <p:spPr bwMode="auto">
          <a:xfrm>
            <a:off x="5902325" y="276225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0" name="Oval 49"/>
          <p:cNvSpPr>
            <a:spLocks noChangeArrowheads="1"/>
          </p:cNvSpPr>
          <p:nvPr/>
        </p:nvSpPr>
        <p:spPr bwMode="auto">
          <a:xfrm>
            <a:off x="5892800" y="26590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1" name="Oval 50"/>
          <p:cNvSpPr>
            <a:spLocks noChangeArrowheads="1"/>
          </p:cNvSpPr>
          <p:nvPr/>
        </p:nvSpPr>
        <p:spPr bwMode="auto">
          <a:xfrm>
            <a:off x="5902325" y="2632075"/>
            <a:ext cx="41275" cy="36513"/>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2" name="Oval 51"/>
          <p:cNvSpPr>
            <a:spLocks noChangeArrowheads="1"/>
          </p:cNvSpPr>
          <p:nvPr/>
        </p:nvSpPr>
        <p:spPr bwMode="auto">
          <a:xfrm>
            <a:off x="6013450" y="26781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3" name="Oval 52"/>
          <p:cNvSpPr>
            <a:spLocks noChangeArrowheads="1"/>
          </p:cNvSpPr>
          <p:nvPr/>
        </p:nvSpPr>
        <p:spPr bwMode="auto">
          <a:xfrm>
            <a:off x="5811838" y="25574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4" name="Oval 53"/>
          <p:cNvSpPr>
            <a:spLocks noChangeArrowheads="1"/>
          </p:cNvSpPr>
          <p:nvPr/>
        </p:nvSpPr>
        <p:spPr bwMode="auto">
          <a:xfrm>
            <a:off x="5932488" y="25574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5" name="Oval 54"/>
          <p:cNvSpPr>
            <a:spLocks noChangeArrowheads="1"/>
          </p:cNvSpPr>
          <p:nvPr/>
        </p:nvSpPr>
        <p:spPr bwMode="auto">
          <a:xfrm>
            <a:off x="6024563" y="2565400"/>
            <a:ext cx="39687"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6" name="Oval 55"/>
          <p:cNvSpPr>
            <a:spLocks noChangeArrowheads="1"/>
          </p:cNvSpPr>
          <p:nvPr/>
        </p:nvSpPr>
        <p:spPr bwMode="auto">
          <a:xfrm>
            <a:off x="5943600" y="244475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7" name="Oval 56"/>
          <p:cNvSpPr>
            <a:spLocks noChangeArrowheads="1"/>
          </p:cNvSpPr>
          <p:nvPr/>
        </p:nvSpPr>
        <p:spPr bwMode="auto">
          <a:xfrm>
            <a:off x="6064250" y="24907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8" name="Oval 57"/>
          <p:cNvSpPr>
            <a:spLocks noChangeArrowheads="1"/>
          </p:cNvSpPr>
          <p:nvPr/>
        </p:nvSpPr>
        <p:spPr bwMode="auto">
          <a:xfrm>
            <a:off x="6094413" y="23606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19" name="Oval 58"/>
          <p:cNvSpPr>
            <a:spLocks noChangeArrowheads="1"/>
          </p:cNvSpPr>
          <p:nvPr/>
        </p:nvSpPr>
        <p:spPr bwMode="auto">
          <a:xfrm>
            <a:off x="6176963" y="24352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0" name="Oval 59"/>
          <p:cNvSpPr>
            <a:spLocks noChangeArrowheads="1"/>
          </p:cNvSpPr>
          <p:nvPr/>
        </p:nvSpPr>
        <p:spPr bwMode="auto">
          <a:xfrm>
            <a:off x="6013450" y="23241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1" name="Oval 60"/>
          <p:cNvSpPr>
            <a:spLocks noChangeArrowheads="1"/>
          </p:cNvSpPr>
          <p:nvPr/>
        </p:nvSpPr>
        <p:spPr bwMode="auto">
          <a:xfrm>
            <a:off x="6186488" y="23606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2" name="Oval 61"/>
          <p:cNvSpPr>
            <a:spLocks noChangeArrowheads="1"/>
          </p:cNvSpPr>
          <p:nvPr/>
        </p:nvSpPr>
        <p:spPr bwMode="auto">
          <a:xfrm>
            <a:off x="6145213" y="22860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3" name="Oval 62"/>
          <p:cNvSpPr>
            <a:spLocks noChangeArrowheads="1"/>
          </p:cNvSpPr>
          <p:nvPr/>
        </p:nvSpPr>
        <p:spPr bwMode="auto">
          <a:xfrm>
            <a:off x="6297613" y="23987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4" name="Oval 63"/>
          <p:cNvSpPr>
            <a:spLocks noChangeArrowheads="1"/>
          </p:cNvSpPr>
          <p:nvPr/>
        </p:nvSpPr>
        <p:spPr bwMode="auto">
          <a:xfrm>
            <a:off x="6267450" y="22113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5" name="Oval 64"/>
          <p:cNvSpPr>
            <a:spLocks noChangeArrowheads="1"/>
          </p:cNvSpPr>
          <p:nvPr/>
        </p:nvSpPr>
        <p:spPr bwMode="auto">
          <a:xfrm>
            <a:off x="6297613" y="22955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6" name="Oval 65"/>
          <p:cNvSpPr>
            <a:spLocks noChangeArrowheads="1"/>
          </p:cNvSpPr>
          <p:nvPr/>
        </p:nvSpPr>
        <p:spPr bwMode="auto">
          <a:xfrm>
            <a:off x="6418263" y="22494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7" name="Oval 66"/>
          <p:cNvSpPr>
            <a:spLocks noChangeArrowheads="1"/>
          </p:cNvSpPr>
          <p:nvPr/>
        </p:nvSpPr>
        <p:spPr bwMode="auto">
          <a:xfrm>
            <a:off x="6388100" y="21828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8" name="Oval 67"/>
          <p:cNvSpPr>
            <a:spLocks noChangeArrowheads="1"/>
          </p:cNvSpPr>
          <p:nvPr/>
        </p:nvSpPr>
        <p:spPr bwMode="auto">
          <a:xfrm>
            <a:off x="6418263" y="2314575"/>
            <a:ext cx="41275" cy="36513"/>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29" name="Oval 68"/>
          <p:cNvSpPr>
            <a:spLocks noChangeArrowheads="1"/>
          </p:cNvSpPr>
          <p:nvPr/>
        </p:nvSpPr>
        <p:spPr bwMode="auto">
          <a:xfrm>
            <a:off x="6510338" y="22018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0" name="Oval 69"/>
          <p:cNvSpPr>
            <a:spLocks noChangeArrowheads="1"/>
          </p:cNvSpPr>
          <p:nvPr/>
        </p:nvSpPr>
        <p:spPr bwMode="auto">
          <a:xfrm>
            <a:off x="6510338" y="22764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1" name="Oval 70"/>
          <p:cNvSpPr>
            <a:spLocks noChangeArrowheads="1"/>
          </p:cNvSpPr>
          <p:nvPr/>
        </p:nvSpPr>
        <p:spPr bwMode="auto">
          <a:xfrm>
            <a:off x="6510338" y="21367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2" name="Oval 71"/>
          <p:cNvSpPr>
            <a:spLocks noChangeArrowheads="1"/>
          </p:cNvSpPr>
          <p:nvPr/>
        </p:nvSpPr>
        <p:spPr bwMode="auto">
          <a:xfrm>
            <a:off x="6621463" y="22860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3" name="Oval 72"/>
          <p:cNvSpPr>
            <a:spLocks noChangeArrowheads="1"/>
          </p:cNvSpPr>
          <p:nvPr/>
        </p:nvSpPr>
        <p:spPr bwMode="auto">
          <a:xfrm>
            <a:off x="6621463" y="22018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4" name="Oval 73"/>
          <p:cNvSpPr>
            <a:spLocks noChangeArrowheads="1"/>
          </p:cNvSpPr>
          <p:nvPr/>
        </p:nvSpPr>
        <p:spPr bwMode="auto">
          <a:xfrm>
            <a:off x="6702425" y="21367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5" name="Oval 74"/>
          <p:cNvSpPr>
            <a:spLocks noChangeArrowheads="1"/>
          </p:cNvSpPr>
          <p:nvPr/>
        </p:nvSpPr>
        <p:spPr bwMode="auto">
          <a:xfrm>
            <a:off x="6702425" y="22574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6" name="Oval 75"/>
          <p:cNvSpPr>
            <a:spLocks noChangeArrowheads="1"/>
          </p:cNvSpPr>
          <p:nvPr/>
        </p:nvSpPr>
        <p:spPr bwMode="auto">
          <a:xfrm>
            <a:off x="6792913" y="21193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7" name="Oval 76"/>
          <p:cNvSpPr>
            <a:spLocks noChangeArrowheads="1"/>
          </p:cNvSpPr>
          <p:nvPr/>
        </p:nvSpPr>
        <p:spPr bwMode="auto">
          <a:xfrm>
            <a:off x="6873875" y="2239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8" name="Oval 77"/>
          <p:cNvSpPr>
            <a:spLocks noChangeArrowheads="1"/>
          </p:cNvSpPr>
          <p:nvPr/>
        </p:nvSpPr>
        <p:spPr bwMode="auto">
          <a:xfrm>
            <a:off x="6905625" y="2136775"/>
            <a:ext cx="39688"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39" name="Oval 78"/>
          <p:cNvSpPr>
            <a:spLocks noChangeArrowheads="1"/>
          </p:cNvSpPr>
          <p:nvPr/>
        </p:nvSpPr>
        <p:spPr bwMode="auto">
          <a:xfrm>
            <a:off x="6783388" y="21748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0" name="Oval 79"/>
          <p:cNvSpPr>
            <a:spLocks noChangeArrowheads="1"/>
          </p:cNvSpPr>
          <p:nvPr/>
        </p:nvSpPr>
        <p:spPr bwMode="auto">
          <a:xfrm>
            <a:off x="6954838" y="22113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1" name="Oval 80"/>
          <p:cNvSpPr>
            <a:spLocks noChangeArrowheads="1"/>
          </p:cNvSpPr>
          <p:nvPr/>
        </p:nvSpPr>
        <p:spPr bwMode="auto">
          <a:xfrm>
            <a:off x="6905625" y="2043113"/>
            <a:ext cx="39688"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2" name="Oval 81"/>
          <p:cNvSpPr>
            <a:spLocks noChangeArrowheads="1"/>
          </p:cNvSpPr>
          <p:nvPr/>
        </p:nvSpPr>
        <p:spPr bwMode="auto">
          <a:xfrm>
            <a:off x="6186488" y="25384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3" name="Oval 82"/>
          <p:cNvSpPr>
            <a:spLocks noChangeArrowheads="1"/>
          </p:cNvSpPr>
          <p:nvPr/>
        </p:nvSpPr>
        <p:spPr bwMode="auto">
          <a:xfrm>
            <a:off x="7026275" y="21367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4" name="Oval 83"/>
          <p:cNvSpPr>
            <a:spLocks noChangeArrowheads="1"/>
          </p:cNvSpPr>
          <p:nvPr/>
        </p:nvSpPr>
        <p:spPr bwMode="auto">
          <a:xfrm>
            <a:off x="7107238" y="22209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5" name="Oval 84"/>
          <p:cNvSpPr>
            <a:spLocks noChangeArrowheads="1"/>
          </p:cNvSpPr>
          <p:nvPr/>
        </p:nvSpPr>
        <p:spPr bwMode="auto">
          <a:xfrm>
            <a:off x="5659438" y="29210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46" name="Rectangle 85"/>
          <p:cNvSpPr>
            <a:spLocks noChangeArrowheads="1"/>
          </p:cNvSpPr>
          <p:nvPr/>
        </p:nvSpPr>
        <p:spPr bwMode="auto">
          <a:xfrm>
            <a:off x="609600" y="4003675"/>
            <a:ext cx="8001000" cy="361950"/>
          </a:xfrm>
          <a:prstGeom prst="rect">
            <a:avLst/>
          </a:prstGeom>
          <a:solidFill>
            <a:srgbClr val="A50021"/>
          </a:solidFill>
          <a:ln w="9525">
            <a:noFill/>
            <a:miter lim="800000"/>
            <a:headEnd/>
            <a:tailEnd/>
          </a:ln>
        </p:spPr>
        <p:txBody>
          <a:bodyPr anchor="ctr"/>
          <a:lstStyle/>
          <a:p>
            <a:pPr algn="ctr" eaLnBrk="0" fontAlgn="base" hangingPunct="0">
              <a:spcBef>
                <a:spcPct val="0"/>
              </a:spcBef>
              <a:spcAft>
                <a:spcPct val="0"/>
              </a:spcAft>
            </a:pPr>
            <a:r>
              <a:rPr lang="cs-CZ" b="1">
                <a:solidFill>
                  <a:prstClr val="white"/>
                </a:solidFill>
                <a:latin typeface="Arial" pitchFamily="34" charset="0"/>
                <a:cs typeface="Arial" pitchFamily="34" charset="0"/>
              </a:rPr>
              <a:t>Problém velikosti vzorku</a:t>
            </a:r>
          </a:p>
        </p:txBody>
      </p:sp>
      <p:sp>
        <p:nvSpPr>
          <p:cNvPr id="297047" name="Text Box 86"/>
          <p:cNvSpPr txBox="1">
            <a:spLocks noChangeArrowheads="1"/>
          </p:cNvSpPr>
          <p:nvPr/>
        </p:nvSpPr>
        <p:spPr bwMode="auto">
          <a:xfrm>
            <a:off x="304800" y="4581525"/>
            <a:ext cx="152400" cy="274638"/>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Y</a:t>
            </a:r>
          </a:p>
        </p:txBody>
      </p:sp>
      <p:sp>
        <p:nvSpPr>
          <p:cNvPr id="297048" name="Text Box 87"/>
          <p:cNvSpPr txBox="1">
            <a:spLocks noChangeArrowheads="1"/>
          </p:cNvSpPr>
          <p:nvPr/>
        </p:nvSpPr>
        <p:spPr bwMode="auto">
          <a:xfrm>
            <a:off x="2598738" y="6278563"/>
            <a:ext cx="152400" cy="274637"/>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X</a:t>
            </a:r>
          </a:p>
        </p:txBody>
      </p:sp>
      <p:sp>
        <p:nvSpPr>
          <p:cNvPr id="297049" name="Text Box 88"/>
          <p:cNvSpPr txBox="1">
            <a:spLocks noChangeArrowheads="1"/>
          </p:cNvSpPr>
          <p:nvPr/>
        </p:nvSpPr>
        <p:spPr bwMode="auto">
          <a:xfrm>
            <a:off x="4953000" y="4624388"/>
            <a:ext cx="152400" cy="274637"/>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Y</a:t>
            </a:r>
          </a:p>
        </p:txBody>
      </p:sp>
      <p:sp>
        <p:nvSpPr>
          <p:cNvPr id="297050" name="Text Box 89"/>
          <p:cNvSpPr txBox="1">
            <a:spLocks noChangeArrowheads="1"/>
          </p:cNvSpPr>
          <p:nvPr/>
        </p:nvSpPr>
        <p:spPr bwMode="auto">
          <a:xfrm>
            <a:off x="7315200" y="6262688"/>
            <a:ext cx="152400" cy="274637"/>
          </a:xfrm>
          <a:prstGeom prst="rect">
            <a:avLst/>
          </a:prstGeom>
          <a:noFill/>
          <a:ln w="9525">
            <a:noFill/>
            <a:miter lim="800000"/>
            <a:headEnd/>
            <a:tailEnd/>
          </a:ln>
        </p:spPr>
        <p:txBody>
          <a:bodyPr wrap="none" lIns="0" tIns="0" rIns="0" bIns="0">
            <a:spAutoFit/>
          </a:bodyPr>
          <a:lstStyle/>
          <a:p>
            <a:pPr algn="ctr" fontAlgn="base">
              <a:spcBef>
                <a:spcPct val="50000"/>
              </a:spcBef>
              <a:spcAft>
                <a:spcPct val="0"/>
              </a:spcAft>
            </a:pPr>
            <a:r>
              <a:rPr lang="cs-CZ" b="1">
                <a:solidFill>
                  <a:srgbClr val="000000"/>
                </a:solidFill>
                <a:latin typeface="Arial" pitchFamily="34" charset="0"/>
                <a:cs typeface="Arial" pitchFamily="34" charset="0"/>
              </a:rPr>
              <a:t>X</a:t>
            </a:r>
          </a:p>
        </p:txBody>
      </p:sp>
      <p:sp>
        <p:nvSpPr>
          <p:cNvPr id="297051" name="Rectangle 90"/>
          <p:cNvSpPr>
            <a:spLocks noChangeArrowheads="1"/>
          </p:cNvSpPr>
          <p:nvPr/>
        </p:nvSpPr>
        <p:spPr bwMode="auto">
          <a:xfrm>
            <a:off x="2674938" y="5410200"/>
            <a:ext cx="1438275" cy="533400"/>
          </a:xfrm>
          <a:prstGeom prst="rect">
            <a:avLst/>
          </a:prstGeom>
          <a:solidFill>
            <a:srgbClr val="FF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r = 0,891</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(p &lt; 0,214)</a:t>
            </a:r>
          </a:p>
        </p:txBody>
      </p:sp>
      <p:sp>
        <p:nvSpPr>
          <p:cNvPr id="297052" name="Rectangle 91"/>
          <p:cNvSpPr>
            <a:spLocks noChangeArrowheads="1"/>
          </p:cNvSpPr>
          <p:nvPr/>
        </p:nvSpPr>
        <p:spPr bwMode="auto">
          <a:xfrm>
            <a:off x="7143750" y="4495800"/>
            <a:ext cx="1438275" cy="552450"/>
          </a:xfrm>
          <a:prstGeom prst="rect">
            <a:avLst/>
          </a:prstGeom>
          <a:solidFill>
            <a:srgbClr val="FFFFCC"/>
          </a:solidFill>
          <a:ln w="9525">
            <a:solidFill>
              <a:schemeClr val="tx1"/>
            </a:solidFill>
            <a:miter lim="800000"/>
            <a:headEnd/>
            <a:tailEnd/>
          </a:ln>
        </p:spPr>
        <p:txBody>
          <a:bodyPr anchor="ctr"/>
          <a:lstStyle/>
          <a:p>
            <a:pPr algn="ctr" eaLnBrk="0" fontAlgn="base" hangingPunct="0">
              <a:spcBef>
                <a:spcPct val="0"/>
              </a:spcBef>
              <a:spcAft>
                <a:spcPct val="0"/>
              </a:spcAft>
            </a:pPr>
            <a:r>
              <a:rPr lang="cs-CZ" sz="1400" b="1">
                <a:solidFill>
                  <a:prstClr val="black"/>
                </a:solidFill>
                <a:latin typeface="Arial" pitchFamily="34" charset="0"/>
                <a:cs typeface="Arial" pitchFamily="34" charset="0"/>
              </a:rPr>
              <a:t>r = 0,212</a:t>
            </a:r>
          </a:p>
          <a:p>
            <a:pPr algn="ctr" eaLnBrk="0" fontAlgn="base" hangingPunct="0">
              <a:spcBef>
                <a:spcPct val="0"/>
              </a:spcBef>
              <a:spcAft>
                <a:spcPct val="0"/>
              </a:spcAft>
            </a:pPr>
            <a:r>
              <a:rPr lang="cs-CZ" sz="1400" b="1">
                <a:solidFill>
                  <a:prstClr val="black"/>
                </a:solidFill>
                <a:latin typeface="Arial" pitchFamily="34" charset="0"/>
                <a:cs typeface="Arial" pitchFamily="34" charset="0"/>
              </a:rPr>
              <a:t>(p &lt; 0,008)</a:t>
            </a:r>
          </a:p>
        </p:txBody>
      </p:sp>
      <p:sp>
        <p:nvSpPr>
          <p:cNvPr id="297053" name="Freeform 92"/>
          <p:cNvSpPr>
            <a:spLocks/>
          </p:cNvSpPr>
          <p:nvPr/>
        </p:nvSpPr>
        <p:spPr bwMode="auto">
          <a:xfrm>
            <a:off x="825500" y="4852988"/>
            <a:ext cx="1630363" cy="1219200"/>
          </a:xfrm>
          <a:custGeom>
            <a:avLst/>
            <a:gdLst>
              <a:gd name="T0" fmla="*/ 0 w 3082"/>
              <a:gd name="T1" fmla="*/ 2273 h 2302"/>
              <a:gd name="T2" fmla="*/ 22 w 3082"/>
              <a:gd name="T3" fmla="*/ 2302 h 2302"/>
              <a:gd name="T4" fmla="*/ 3082 w 3082"/>
              <a:gd name="T5" fmla="*/ 29 h 2302"/>
              <a:gd name="T6" fmla="*/ 3061 w 3082"/>
              <a:gd name="T7" fmla="*/ 0 h 2302"/>
              <a:gd name="T8" fmla="*/ 0 w 3082"/>
              <a:gd name="T9" fmla="*/ 2273 h 2302"/>
              <a:gd name="T10" fmla="*/ 0 60000 65536"/>
              <a:gd name="T11" fmla="*/ 0 60000 65536"/>
              <a:gd name="T12" fmla="*/ 0 60000 65536"/>
              <a:gd name="T13" fmla="*/ 0 60000 65536"/>
              <a:gd name="T14" fmla="*/ 0 60000 65536"/>
              <a:gd name="T15" fmla="*/ 0 w 3082"/>
              <a:gd name="T16" fmla="*/ 0 h 2302"/>
              <a:gd name="T17" fmla="*/ 3082 w 3082"/>
              <a:gd name="T18" fmla="*/ 2302 h 2302"/>
            </a:gdLst>
            <a:ahLst/>
            <a:cxnLst>
              <a:cxn ang="T10">
                <a:pos x="T0" y="T1"/>
              </a:cxn>
              <a:cxn ang="T11">
                <a:pos x="T2" y="T3"/>
              </a:cxn>
              <a:cxn ang="T12">
                <a:pos x="T4" y="T5"/>
              </a:cxn>
              <a:cxn ang="T13">
                <a:pos x="T6" y="T7"/>
              </a:cxn>
              <a:cxn ang="T14">
                <a:pos x="T8" y="T9"/>
              </a:cxn>
            </a:cxnLst>
            <a:rect l="T15" t="T16" r="T17" b="T18"/>
            <a:pathLst>
              <a:path w="3082" h="2302">
                <a:moveTo>
                  <a:pt x="0" y="2273"/>
                </a:moveTo>
                <a:lnTo>
                  <a:pt x="22" y="2302"/>
                </a:lnTo>
                <a:lnTo>
                  <a:pt x="3082" y="29"/>
                </a:lnTo>
                <a:lnTo>
                  <a:pt x="3061" y="0"/>
                </a:lnTo>
                <a:lnTo>
                  <a:pt x="0" y="2273"/>
                </a:lnTo>
                <a:close/>
              </a:path>
            </a:pathLst>
          </a:custGeom>
          <a:solidFill>
            <a:srgbClr val="000000"/>
          </a:solidFill>
          <a:ln w="19050" cmpd="sng">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4" name="Rectangle 93"/>
          <p:cNvSpPr>
            <a:spLocks noChangeArrowheads="1"/>
          </p:cNvSpPr>
          <p:nvPr/>
        </p:nvSpPr>
        <p:spPr bwMode="auto">
          <a:xfrm>
            <a:off x="609600" y="4757738"/>
            <a:ext cx="19050" cy="147320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5" name="Rectangle 94"/>
          <p:cNvSpPr>
            <a:spLocks noChangeArrowheads="1"/>
          </p:cNvSpPr>
          <p:nvPr/>
        </p:nvSpPr>
        <p:spPr bwMode="auto">
          <a:xfrm>
            <a:off x="617538" y="6223000"/>
            <a:ext cx="1974850" cy="1905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6" name="Oval 95"/>
          <p:cNvSpPr>
            <a:spLocks noChangeArrowheads="1"/>
          </p:cNvSpPr>
          <p:nvPr/>
        </p:nvSpPr>
        <p:spPr bwMode="auto">
          <a:xfrm>
            <a:off x="982663" y="59991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7" name="Oval 96"/>
          <p:cNvSpPr>
            <a:spLocks noChangeArrowheads="1"/>
          </p:cNvSpPr>
          <p:nvPr/>
        </p:nvSpPr>
        <p:spPr bwMode="auto">
          <a:xfrm>
            <a:off x="992188" y="58404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8" name="Oval 97"/>
          <p:cNvSpPr>
            <a:spLocks noChangeArrowheads="1"/>
          </p:cNvSpPr>
          <p:nvPr/>
        </p:nvSpPr>
        <p:spPr bwMode="auto">
          <a:xfrm>
            <a:off x="1235075" y="58118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59" name="Oval 98"/>
          <p:cNvSpPr>
            <a:spLocks noChangeArrowheads="1"/>
          </p:cNvSpPr>
          <p:nvPr/>
        </p:nvSpPr>
        <p:spPr bwMode="auto">
          <a:xfrm>
            <a:off x="1447800" y="5541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0" name="Oval 99"/>
          <p:cNvSpPr>
            <a:spLocks noChangeArrowheads="1"/>
          </p:cNvSpPr>
          <p:nvPr/>
        </p:nvSpPr>
        <p:spPr bwMode="auto">
          <a:xfrm>
            <a:off x="1649413" y="5354638"/>
            <a:ext cx="42862"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1" name="Oval 100"/>
          <p:cNvSpPr>
            <a:spLocks noChangeArrowheads="1"/>
          </p:cNvSpPr>
          <p:nvPr/>
        </p:nvSpPr>
        <p:spPr bwMode="auto">
          <a:xfrm>
            <a:off x="1873250" y="5337175"/>
            <a:ext cx="41275" cy="36513"/>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2" name="Oval 101"/>
          <p:cNvSpPr>
            <a:spLocks noChangeArrowheads="1"/>
          </p:cNvSpPr>
          <p:nvPr/>
        </p:nvSpPr>
        <p:spPr bwMode="auto">
          <a:xfrm>
            <a:off x="2155825" y="5019675"/>
            <a:ext cx="42863"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3" name="Oval 102"/>
          <p:cNvSpPr>
            <a:spLocks noChangeArrowheads="1"/>
          </p:cNvSpPr>
          <p:nvPr/>
        </p:nvSpPr>
        <p:spPr bwMode="auto">
          <a:xfrm>
            <a:off x="2398713" y="49641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4" name="Rectangle 103"/>
          <p:cNvSpPr>
            <a:spLocks noChangeArrowheads="1"/>
          </p:cNvSpPr>
          <p:nvPr/>
        </p:nvSpPr>
        <p:spPr bwMode="auto">
          <a:xfrm>
            <a:off x="5281613" y="4730750"/>
            <a:ext cx="19050" cy="147320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5" name="Rectangle 104"/>
          <p:cNvSpPr>
            <a:spLocks noChangeArrowheads="1"/>
          </p:cNvSpPr>
          <p:nvPr/>
        </p:nvSpPr>
        <p:spPr bwMode="auto">
          <a:xfrm>
            <a:off x="5289550" y="6196013"/>
            <a:ext cx="1974850" cy="19050"/>
          </a:xfrm>
          <a:prstGeom prst="rect">
            <a:avLst/>
          </a:prstGeom>
          <a:solidFill>
            <a:srgbClr val="000000"/>
          </a:solidFill>
          <a:ln w="19050">
            <a:solidFill>
              <a:srgbClr val="000000"/>
            </a:solidFill>
            <a:miter lim="800000"/>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6" name="Freeform 105"/>
          <p:cNvSpPr>
            <a:spLocks/>
          </p:cNvSpPr>
          <p:nvPr/>
        </p:nvSpPr>
        <p:spPr bwMode="auto">
          <a:xfrm>
            <a:off x="5683250" y="5524500"/>
            <a:ext cx="1795463" cy="400050"/>
          </a:xfrm>
          <a:custGeom>
            <a:avLst/>
            <a:gdLst>
              <a:gd name="T0" fmla="*/ 0 w 3394"/>
              <a:gd name="T1" fmla="*/ 723 h 758"/>
              <a:gd name="T2" fmla="*/ 8 w 3394"/>
              <a:gd name="T3" fmla="*/ 758 h 758"/>
              <a:gd name="T4" fmla="*/ 3394 w 3394"/>
              <a:gd name="T5" fmla="*/ 35 h 758"/>
              <a:gd name="T6" fmla="*/ 3386 w 3394"/>
              <a:gd name="T7" fmla="*/ 0 h 758"/>
              <a:gd name="T8" fmla="*/ 0 w 3394"/>
              <a:gd name="T9" fmla="*/ 723 h 758"/>
              <a:gd name="T10" fmla="*/ 0 60000 65536"/>
              <a:gd name="T11" fmla="*/ 0 60000 65536"/>
              <a:gd name="T12" fmla="*/ 0 60000 65536"/>
              <a:gd name="T13" fmla="*/ 0 60000 65536"/>
              <a:gd name="T14" fmla="*/ 0 60000 65536"/>
              <a:gd name="T15" fmla="*/ 0 w 3394"/>
              <a:gd name="T16" fmla="*/ 0 h 758"/>
              <a:gd name="T17" fmla="*/ 3394 w 3394"/>
              <a:gd name="T18" fmla="*/ 758 h 758"/>
            </a:gdLst>
            <a:ahLst/>
            <a:cxnLst>
              <a:cxn ang="T10">
                <a:pos x="T0" y="T1"/>
              </a:cxn>
              <a:cxn ang="T11">
                <a:pos x="T2" y="T3"/>
              </a:cxn>
              <a:cxn ang="T12">
                <a:pos x="T4" y="T5"/>
              </a:cxn>
              <a:cxn ang="T13">
                <a:pos x="T6" y="T7"/>
              </a:cxn>
              <a:cxn ang="T14">
                <a:pos x="T8" y="T9"/>
              </a:cxn>
            </a:cxnLst>
            <a:rect l="T15" t="T16" r="T17" b="T18"/>
            <a:pathLst>
              <a:path w="3394" h="758">
                <a:moveTo>
                  <a:pt x="0" y="723"/>
                </a:moveTo>
                <a:lnTo>
                  <a:pt x="8" y="758"/>
                </a:lnTo>
                <a:lnTo>
                  <a:pt x="3394" y="35"/>
                </a:lnTo>
                <a:lnTo>
                  <a:pt x="3386" y="0"/>
                </a:lnTo>
                <a:lnTo>
                  <a:pt x="0" y="723"/>
                </a:lnTo>
                <a:close/>
              </a:path>
            </a:pathLst>
          </a:custGeom>
          <a:solidFill>
            <a:srgbClr val="000000"/>
          </a:solidFill>
          <a:ln w="19050" cmpd="sng">
            <a:solidFill>
              <a:srgbClr val="FF99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7" name="Oval 106"/>
          <p:cNvSpPr>
            <a:spLocks noChangeArrowheads="1"/>
          </p:cNvSpPr>
          <p:nvPr/>
        </p:nvSpPr>
        <p:spPr bwMode="auto">
          <a:xfrm>
            <a:off x="6221413" y="55800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8" name="Oval 107"/>
          <p:cNvSpPr>
            <a:spLocks noChangeArrowheads="1"/>
          </p:cNvSpPr>
          <p:nvPr/>
        </p:nvSpPr>
        <p:spPr bwMode="auto">
          <a:xfrm>
            <a:off x="5805488" y="5683250"/>
            <a:ext cx="42862"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69" name="Oval 108"/>
          <p:cNvSpPr>
            <a:spLocks noChangeArrowheads="1"/>
          </p:cNvSpPr>
          <p:nvPr/>
        </p:nvSpPr>
        <p:spPr bwMode="auto">
          <a:xfrm>
            <a:off x="6119813" y="60467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0" name="Oval 109"/>
          <p:cNvSpPr>
            <a:spLocks noChangeArrowheads="1"/>
          </p:cNvSpPr>
          <p:nvPr/>
        </p:nvSpPr>
        <p:spPr bwMode="auto">
          <a:xfrm>
            <a:off x="6018213" y="5943600"/>
            <a:ext cx="42862"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1" name="Oval 110"/>
          <p:cNvSpPr>
            <a:spLocks noChangeArrowheads="1"/>
          </p:cNvSpPr>
          <p:nvPr/>
        </p:nvSpPr>
        <p:spPr bwMode="auto">
          <a:xfrm>
            <a:off x="6484938" y="56737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2" name="Oval 111"/>
          <p:cNvSpPr>
            <a:spLocks noChangeArrowheads="1"/>
          </p:cNvSpPr>
          <p:nvPr/>
        </p:nvSpPr>
        <p:spPr bwMode="auto">
          <a:xfrm>
            <a:off x="6443663" y="59070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3" name="Oval 112"/>
          <p:cNvSpPr>
            <a:spLocks noChangeArrowheads="1"/>
          </p:cNvSpPr>
          <p:nvPr/>
        </p:nvSpPr>
        <p:spPr bwMode="auto">
          <a:xfrm>
            <a:off x="6818313" y="57753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4" name="Oval 113"/>
          <p:cNvSpPr>
            <a:spLocks noChangeArrowheads="1"/>
          </p:cNvSpPr>
          <p:nvPr/>
        </p:nvSpPr>
        <p:spPr bwMode="auto">
          <a:xfrm>
            <a:off x="5573713" y="59070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5" name="Oval 114"/>
          <p:cNvSpPr>
            <a:spLocks noChangeArrowheads="1"/>
          </p:cNvSpPr>
          <p:nvPr/>
        </p:nvSpPr>
        <p:spPr bwMode="auto">
          <a:xfrm>
            <a:off x="5715000" y="60086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6" name="Oval 115"/>
          <p:cNvSpPr>
            <a:spLocks noChangeArrowheads="1"/>
          </p:cNvSpPr>
          <p:nvPr/>
        </p:nvSpPr>
        <p:spPr bwMode="auto">
          <a:xfrm>
            <a:off x="5957888" y="59991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7" name="Oval 116"/>
          <p:cNvSpPr>
            <a:spLocks noChangeArrowheads="1"/>
          </p:cNvSpPr>
          <p:nvPr/>
        </p:nvSpPr>
        <p:spPr bwMode="auto">
          <a:xfrm>
            <a:off x="5837238" y="58039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8" name="Oval 117"/>
          <p:cNvSpPr>
            <a:spLocks noChangeArrowheads="1"/>
          </p:cNvSpPr>
          <p:nvPr/>
        </p:nvSpPr>
        <p:spPr bwMode="auto">
          <a:xfrm>
            <a:off x="5999163" y="57658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79" name="Oval 118"/>
          <p:cNvSpPr>
            <a:spLocks noChangeArrowheads="1"/>
          </p:cNvSpPr>
          <p:nvPr/>
        </p:nvSpPr>
        <p:spPr bwMode="auto">
          <a:xfrm>
            <a:off x="6140450" y="56911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0" name="Oval 119"/>
          <p:cNvSpPr>
            <a:spLocks noChangeArrowheads="1"/>
          </p:cNvSpPr>
          <p:nvPr/>
        </p:nvSpPr>
        <p:spPr bwMode="auto">
          <a:xfrm>
            <a:off x="5927725" y="57292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1" name="Oval 120"/>
          <p:cNvSpPr>
            <a:spLocks noChangeArrowheads="1"/>
          </p:cNvSpPr>
          <p:nvPr/>
        </p:nvSpPr>
        <p:spPr bwMode="auto">
          <a:xfrm>
            <a:off x="6119813" y="59721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2" name="Oval 121"/>
          <p:cNvSpPr>
            <a:spLocks noChangeArrowheads="1"/>
          </p:cNvSpPr>
          <p:nvPr/>
        </p:nvSpPr>
        <p:spPr bwMode="auto">
          <a:xfrm>
            <a:off x="6202363" y="57753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3" name="Oval 122"/>
          <p:cNvSpPr>
            <a:spLocks noChangeArrowheads="1"/>
          </p:cNvSpPr>
          <p:nvPr/>
        </p:nvSpPr>
        <p:spPr bwMode="auto">
          <a:xfrm>
            <a:off x="6323013" y="56642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4" name="Oval 123"/>
          <p:cNvSpPr>
            <a:spLocks noChangeArrowheads="1"/>
          </p:cNvSpPr>
          <p:nvPr/>
        </p:nvSpPr>
        <p:spPr bwMode="auto">
          <a:xfrm>
            <a:off x="6281738" y="58134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5" name="Oval 124"/>
          <p:cNvSpPr>
            <a:spLocks noChangeArrowheads="1"/>
          </p:cNvSpPr>
          <p:nvPr/>
        </p:nvSpPr>
        <p:spPr bwMode="auto">
          <a:xfrm>
            <a:off x="6373813" y="56356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6" name="Oval 125"/>
          <p:cNvSpPr>
            <a:spLocks noChangeArrowheads="1"/>
          </p:cNvSpPr>
          <p:nvPr/>
        </p:nvSpPr>
        <p:spPr bwMode="auto">
          <a:xfrm>
            <a:off x="6535738" y="5541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7" name="Oval 126"/>
          <p:cNvSpPr>
            <a:spLocks noChangeArrowheads="1"/>
          </p:cNvSpPr>
          <p:nvPr/>
        </p:nvSpPr>
        <p:spPr bwMode="auto">
          <a:xfrm>
            <a:off x="6910388" y="57007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8" name="Oval 127"/>
          <p:cNvSpPr>
            <a:spLocks noChangeArrowheads="1"/>
          </p:cNvSpPr>
          <p:nvPr/>
        </p:nvSpPr>
        <p:spPr bwMode="auto">
          <a:xfrm>
            <a:off x="6748463" y="55800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89" name="Oval 128"/>
          <p:cNvSpPr>
            <a:spLocks noChangeArrowheads="1"/>
          </p:cNvSpPr>
          <p:nvPr/>
        </p:nvSpPr>
        <p:spPr bwMode="auto">
          <a:xfrm>
            <a:off x="6778625" y="57388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0" name="Oval 129"/>
          <p:cNvSpPr>
            <a:spLocks noChangeArrowheads="1"/>
          </p:cNvSpPr>
          <p:nvPr/>
        </p:nvSpPr>
        <p:spPr bwMode="auto">
          <a:xfrm>
            <a:off x="6686550" y="57943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1" name="Oval 130"/>
          <p:cNvSpPr>
            <a:spLocks noChangeArrowheads="1"/>
          </p:cNvSpPr>
          <p:nvPr/>
        </p:nvSpPr>
        <p:spPr bwMode="auto">
          <a:xfrm>
            <a:off x="6616700" y="56356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2" name="Oval 131"/>
          <p:cNvSpPr>
            <a:spLocks noChangeArrowheads="1"/>
          </p:cNvSpPr>
          <p:nvPr/>
        </p:nvSpPr>
        <p:spPr bwMode="auto">
          <a:xfrm>
            <a:off x="6665913" y="5775325"/>
            <a:ext cx="42862"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3" name="Oval 132"/>
          <p:cNvSpPr>
            <a:spLocks noChangeArrowheads="1"/>
          </p:cNvSpPr>
          <p:nvPr/>
        </p:nvSpPr>
        <p:spPr bwMode="auto">
          <a:xfrm>
            <a:off x="6373813" y="58689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4" name="Oval 133"/>
          <p:cNvSpPr>
            <a:spLocks noChangeArrowheads="1"/>
          </p:cNvSpPr>
          <p:nvPr/>
        </p:nvSpPr>
        <p:spPr bwMode="auto">
          <a:xfrm>
            <a:off x="6565900" y="58594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5" name="Oval 134"/>
          <p:cNvSpPr>
            <a:spLocks noChangeArrowheads="1"/>
          </p:cNvSpPr>
          <p:nvPr/>
        </p:nvSpPr>
        <p:spPr bwMode="auto">
          <a:xfrm>
            <a:off x="6242050" y="58880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6" name="Oval 135"/>
          <p:cNvSpPr>
            <a:spLocks noChangeArrowheads="1"/>
          </p:cNvSpPr>
          <p:nvPr/>
        </p:nvSpPr>
        <p:spPr bwMode="auto">
          <a:xfrm>
            <a:off x="6889750" y="5541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7" name="Oval 136"/>
          <p:cNvSpPr>
            <a:spLocks noChangeArrowheads="1"/>
          </p:cNvSpPr>
          <p:nvPr/>
        </p:nvSpPr>
        <p:spPr bwMode="auto">
          <a:xfrm>
            <a:off x="6970713" y="58134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8" name="Oval 137"/>
          <p:cNvSpPr>
            <a:spLocks noChangeArrowheads="1"/>
          </p:cNvSpPr>
          <p:nvPr/>
        </p:nvSpPr>
        <p:spPr bwMode="auto">
          <a:xfrm>
            <a:off x="7051675" y="55419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099" name="Oval 138"/>
          <p:cNvSpPr>
            <a:spLocks noChangeArrowheads="1"/>
          </p:cNvSpPr>
          <p:nvPr/>
        </p:nvSpPr>
        <p:spPr bwMode="auto">
          <a:xfrm>
            <a:off x="7102475" y="57007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0" name="Oval 139"/>
          <p:cNvSpPr>
            <a:spLocks noChangeArrowheads="1"/>
          </p:cNvSpPr>
          <p:nvPr/>
        </p:nvSpPr>
        <p:spPr bwMode="auto">
          <a:xfrm>
            <a:off x="6850063" y="54213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1" name="Oval 140"/>
          <p:cNvSpPr>
            <a:spLocks noChangeArrowheads="1"/>
          </p:cNvSpPr>
          <p:nvPr/>
        </p:nvSpPr>
        <p:spPr bwMode="auto">
          <a:xfrm>
            <a:off x="7061200" y="57007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2" name="Oval 141"/>
          <p:cNvSpPr>
            <a:spLocks noChangeArrowheads="1"/>
          </p:cNvSpPr>
          <p:nvPr/>
        </p:nvSpPr>
        <p:spPr bwMode="auto">
          <a:xfrm>
            <a:off x="7091363" y="54308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3" name="Oval 142"/>
          <p:cNvSpPr>
            <a:spLocks noChangeArrowheads="1"/>
          </p:cNvSpPr>
          <p:nvPr/>
        </p:nvSpPr>
        <p:spPr bwMode="auto">
          <a:xfrm>
            <a:off x="6565900" y="5943600"/>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4" name="Oval 143"/>
          <p:cNvSpPr>
            <a:spLocks noChangeArrowheads="1"/>
          </p:cNvSpPr>
          <p:nvPr/>
        </p:nvSpPr>
        <p:spPr bwMode="auto">
          <a:xfrm>
            <a:off x="7021513" y="571023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5" name="Oval 144"/>
          <p:cNvSpPr>
            <a:spLocks noChangeArrowheads="1"/>
          </p:cNvSpPr>
          <p:nvPr/>
        </p:nvSpPr>
        <p:spPr bwMode="auto">
          <a:xfrm>
            <a:off x="7061200" y="5449888"/>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6" name="Oval 145"/>
          <p:cNvSpPr>
            <a:spLocks noChangeArrowheads="1"/>
          </p:cNvSpPr>
          <p:nvPr/>
        </p:nvSpPr>
        <p:spPr bwMode="auto">
          <a:xfrm>
            <a:off x="7213600" y="56356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7" name="Oval 146"/>
          <p:cNvSpPr>
            <a:spLocks noChangeArrowheads="1"/>
          </p:cNvSpPr>
          <p:nvPr/>
        </p:nvSpPr>
        <p:spPr bwMode="auto">
          <a:xfrm>
            <a:off x="7213600" y="5468938"/>
            <a:ext cx="41275" cy="36512"/>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8" name="Oval 147"/>
          <p:cNvSpPr>
            <a:spLocks noChangeArrowheads="1"/>
          </p:cNvSpPr>
          <p:nvPr/>
        </p:nvSpPr>
        <p:spPr bwMode="auto">
          <a:xfrm>
            <a:off x="7315200" y="55610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09" name="Oval 148"/>
          <p:cNvSpPr>
            <a:spLocks noChangeArrowheads="1"/>
          </p:cNvSpPr>
          <p:nvPr/>
        </p:nvSpPr>
        <p:spPr bwMode="auto">
          <a:xfrm>
            <a:off x="7315200" y="53371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10" name="Oval 149"/>
          <p:cNvSpPr>
            <a:spLocks noChangeArrowheads="1"/>
          </p:cNvSpPr>
          <p:nvPr/>
        </p:nvSpPr>
        <p:spPr bwMode="auto">
          <a:xfrm>
            <a:off x="7334250" y="56737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11" name="Oval 150"/>
          <p:cNvSpPr>
            <a:spLocks noChangeArrowheads="1"/>
          </p:cNvSpPr>
          <p:nvPr/>
        </p:nvSpPr>
        <p:spPr bwMode="auto">
          <a:xfrm>
            <a:off x="6727825" y="559911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12" name="Oval 151"/>
          <p:cNvSpPr>
            <a:spLocks noChangeArrowheads="1"/>
          </p:cNvSpPr>
          <p:nvPr/>
        </p:nvSpPr>
        <p:spPr bwMode="auto">
          <a:xfrm>
            <a:off x="5837238" y="595312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13" name="Oval 152"/>
          <p:cNvSpPr>
            <a:spLocks noChangeArrowheads="1"/>
          </p:cNvSpPr>
          <p:nvPr/>
        </p:nvSpPr>
        <p:spPr bwMode="auto">
          <a:xfrm>
            <a:off x="6686550" y="5476875"/>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297114" name="Oval 153"/>
          <p:cNvSpPr>
            <a:spLocks noChangeArrowheads="1"/>
          </p:cNvSpPr>
          <p:nvPr/>
        </p:nvSpPr>
        <p:spPr bwMode="auto">
          <a:xfrm>
            <a:off x="7192963" y="5859463"/>
            <a:ext cx="41275" cy="38100"/>
          </a:xfrm>
          <a:prstGeom prst="ellipse">
            <a:avLst/>
          </a:prstGeom>
          <a:solidFill>
            <a:srgbClr val="000000"/>
          </a:solid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p:txBody>
          <a:bodyPr/>
          <a:lstStyle/>
          <a:p>
            <a:r>
              <a:rPr lang="cs-CZ" smtClean="0"/>
              <a:t>P-hodnota</a:t>
            </a:r>
          </a:p>
        </p:txBody>
      </p:sp>
      <p:sp>
        <p:nvSpPr>
          <p:cNvPr id="4" name="Zástupný symbol pro obsah 3"/>
          <p:cNvSpPr>
            <a:spLocks noGrp="1"/>
          </p:cNvSpPr>
          <p:nvPr>
            <p:ph idx="1"/>
          </p:nvPr>
        </p:nvSpPr>
        <p:spPr/>
        <p:txBody>
          <a:bodyPr/>
          <a:lstStyle/>
          <a:p>
            <a:pPr marL="0" indent="0">
              <a:buFont typeface="Wingdings 2" pitchFamily="18" charset="2"/>
              <a:buNone/>
              <a:defRPr/>
            </a:pPr>
            <a:r>
              <a:rPr lang="cs-CZ" sz="2000" dirty="0" smtClean="0"/>
              <a:t>Významnost hypotézy hodnotíme dle získané tzv.  p-hodnoty, která vyjadřuje pravděpodobnost, s jakou číselné realizace výběru podporují H</a:t>
            </a:r>
            <a:r>
              <a:rPr lang="cs-CZ" sz="2000" baseline="-25000" dirty="0" smtClean="0"/>
              <a:t>0</a:t>
            </a:r>
            <a:r>
              <a:rPr lang="cs-CZ" sz="2000" dirty="0" smtClean="0"/>
              <a:t>, je-li pravdivá.</a:t>
            </a:r>
          </a:p>
          <a:p>
            <a:pPr marL="0" indent="0">
              <a:buFont typeface="Wingdings 2" pitchFamily="18" charset="2"/>
              <a:buNone/>
              <a:defRPr/>
            </a:pPr>
            <a:r>
              <a:rPr lang="cs-CZ" sz="2000" dirty="0" smtClean="0"/>
              <a:t>P-hodnotu porovnáme s </a:t>
            </a:r>
            <a:r>
              <a:rPr lang="el-GR" sz="2000" dirty="0" smtClean="0"/>
              <a:t>α (</a:t>
            </a:r>
            <a:r>
              <a:rPr lang="cs-CZ" sz="2000" dirty="0" smtClean="0"/>
              <a:t>hladina významnosti, stanovujeme ji na </a:t>
            </a:r>
            <a:r>
              <a:rPr lang="cs-CZ" sz="2000" b="1" dirty="0" smtClean="0">
                <a:solidFill>
                  <a:schemeClr val="accent1"/>
                </a:solidFill>
              </a:rPr>
              <a:t>0,05</a:t>
            </a:r>
            <a:r>
              <a:rPr lang="cs-CZ" sz="2000" dirty="0" smtClean="0"/>
              <a:t>, tzn., že připouštíme 5 % chybu testu, tedy, že zamítneme H</a:t>
            </a:r>
            <a:r>
              <a:rPr lang="cs-CZ" sz="2000" baseline="-25000" dirty="0" smtClean="0"/>
              <a:t>0</a:t>
            </a:r>
            <a:r>
              <a:rPr lang="cs-CZ" sz="2000" dirty="0" smtClean="0"/>
              <a:t>, ačkoliv ve skutečnosti platí).</a:t>
            </a:r>
          </a:p>
          <a:p>
            <a:pPr marL="0" indent="0">
              <a:buFont typeface="Wingdings 2" pitchFamily="18" charset="2"/>
              <a:buNone/>
              <a:defRPr/>
            </a:pPr>
            <a:r>
              <a:rPr lang="cs-CZ" sz="2000" dirty="0" smtClean="0"/>
              <a:t>P-hodnotu získáme při testování hypotéz ve statistickém softwaru.</a:t>
            </a:r>
          </a:p>
          <a:p>
            <a:pPr marL="0" indent="0">
              <a:buFont typeface="Wingdings 2" pitchFamily="18" charset="2"/>
              <a:buNone/>
              <a:defRPr/>
            </a:pPr>
            <a:endParaRPr lang="cs-CZ" sz="2000" dirty="0" smtClean="0"/>
          </a:p>
          <a:p>
            <a:pPr>
              <a:defRPr/>
            </a:pPr>
            <a:r>
              <a:rPr lang="cs-CZ" sz="2000" dirty="0" smtClean="0"/>
              <a:t>Je-li </a:t>
            </a:r>
            <a:r>
              <a:rPr lang="cs-CZ" sz="2000" b="1" dirty="0" smtClean="0">
                <a:solidFill>
                  <a:schemeClr val="accent1"/>
                </a:solidFill>
              </a:rPr>
              <a:t>p-hodnota  ≤ </a:t>
            </a:r>
            <a:r>
              <a:rPr lang="el-GR" sz="2000" b="1" dirty="0" smtClean="0">
                <a:solidFill>
                  <a:schemeClr val="accent1"/>
                </a:solidFill>
              </a:rPr>
              <a:t>α</a:t>
            </a:r>
            <a:r>
              <a:rPr lang="el-GR" sz="2000" dirty="0" smtClean="0"/>
              <a:t>, </a:t>
            </a:r>
            <a:r>
              <a:rPr lang="cs-CZ" sz="2000" dirty="0" smtClean="0"/>
              <a:t>pak  </a:t>
            </a:r>
            <a:r>
              <a:rPr lang="cs-CZ" sz="2000" b="1" dirty="0" smtClean="0">
                <a:solidFill>
                  <a:schemeClr val="accent1"/>
                </a:solidFill>
              </a:rPr>
              <a:t>H</a:t>
            </a:r>
            <a:r>
              <a:rPr lang="cs-CZ" sz="2000" b="1" baseline="-25000" dirty="0" smtClean="0">
                <a:solidFill>
                  <a:schemeClr val="accent1"/>
                </a:solidFill>
              </a:rPr>
              <a:t>0</a:t>
            </a:r>
            <a:r>
              <a:rPr lang="cs-CZ" sz="2000" b="1" dirty="0" smtClean="0">
                <a:solidFill>
                  <a:schemeClr val="accent1"/>
                </a:solidFill>
              </a:rPr>
              <a:t> zamítáme</a:t>
            </a:r>
            <a:r>
              <a:rPr lang="cs-CZ" sz="2000" dirty="0" smtClean="0"/>
              <a:t> na hladině významnosti </a:t>
            </a:r>
            <a:r>
              <a:rPr lang="el-GR" sz="2000" dirty="0" smtClean="0"/>
              <a:t>α</a:t>
            </a:r>
            <a:r>
              <a:rPr lang="cs-CZ" sz="2000" dirty="0" smtClean="0"/>
              <a:t> a </a:t>
            </a:r>
            <a:r>
              <a:rPr lang="cs-CZ" sz="2000" b="1" dirty="0" smtClean="0">
                <a:solidFill>
                  <a:schemeClr val="accent1"/>
                </a:solidFill>
              </a:rPr>
              <a:t>přijímáme H</a:t>
            </a:r>
            <a:r>
              <a:rPr lang="cs-CZ" sz="2000" b="1" baseline="-25000" dirty="0" smtClean="0">
                <a:solidFill>
                  <a:schemeClr val="accent1"/>
                </a:solidFill>
              </a:rPr>
              <a:t>A</a:t>
            </a:r>
            <a:endParaRPr lang="cs-CZ" sz="2000" b="1" dirty="0" smtClean="0">
              <a:solidFill>
                <a:schemeClr val="accent1"/>
              </a:solidFill>
            </a:endParaRPr>
          </a:p>
          <a:p>
            <a:pPr>
              <a:defRPr/>
            </a:pPr>
            <a:r>
              <a:rPr lang="cs-CZ" sz="2000" dirty="0" smtClean="0"/>
              <a:t>Je-li </a:t>
            </a:r>
            <a:r>
              <a:rPr lang="cs-CZ" sz="2000" b="1" dirty="0" smtClean="0">
                <a:solidFill>
                  <a:schemeClr val="accent1"/>
                </a:solidFill>
              </a:rPr>
              <a:t>p-hodnota &gt; </a:t>
            </a:r>
            <a:r>
              <a:rPr lang="el-GR" sz="2000" b="1" dirty="0" smtClean="0">
                <a:solidFill>
                  <a:schemeClr val="accent1"/>
                </a:solidFill>
              </a:rPr>
              <a:t>α</a:t>
            </a:r>
            <a:r>
              <a:rPr lang="el-GR" sz="2000" dirty="0" smtClean="0"/>
              <a:t>, </a:t>
            </a:r>
            <a:r>
              <a:rPr lang="cs-CZ" sz="2000" dirty="0" smtClean="0"/>
              <a:t>pak </a:t>
            </a:r>
            <a:r>
              <a:rPr lang="cs-CZ" sz="2000" b="1" dirty="0" smtClean="0">
                <a:solidFill>
                  <a:schemeClr val="accent1"/>
                </a:solidFill>
              </a:rPr>
              <a:t>H</a:t>
            </a:r>
            <a:r>
              <a:rPr lang="cs-CZ" sz="2000" b="1" baseline="-25000" dirty="0" smtClean="0">
                <a:solidFill>
                  <a:schemeClr val="accent1"/>
                </a:solidFill>
              </a:rPr>
              <a:t>0</a:t>
            </a:r>
            <a:r>
              <a:rPr lang="cs-CZ" sz="2000" b="1" dirty="0" smtClean="0">
                <a:solidFill>
                  <a:schemeClr val="accent1"/>
                </a:solidFill>
              </a:rPr>
              <a:t> nezamítáme</a:t>
            </a:r>
            <a:r>
              <a:rPr lang="cs-CZ" sz="2000" dirty="0" smtClean="0"/>
              <a:t> na hladině významnosti </a:t>
            </a:r>
            <a:r>
              <a:rPr lang="el-GR" sz="2000" dirty="0" smtClean="0"/>
              <a:t>α</a:t>
            </a:r>
            <a:endParaRPr lang="cs-CZ" sz="2000" dirty="0" smtClean="0"/>
          </a:p>
          <a:p>
            <a:pPr>
              <a:defRPr/>
            </a:pPr>
            <a:endParaRPr lang="cs-CZ" sz="2000" dirty="0" smtClean="0"/>
          </a:p>
          <a:p>
            <a:pPr marL="0">
              <a:buFont typeface="Wingdings 2" pitchFamily="18" charset="2"/>
              <a:buNone/>
              <a:defRPr/>
            </a:pPr>
            <a:r>
              <a:rPr lang="cs-CZ" sz="2000" dirty="0" smtClean="0"/>
              <a:t>P-hodnota vyjadřuje pravděpodobnost za platnosti H</a:t>
            </a:r>
            <a:r>
              <a:rPr lang="cs-CZ" sz="2000" baseline="-25000" dirty="0" smtClean="0"/>
              <a:t>0</a:t>
            </a:r>
            <a:r>
              <a:rPr lang="cs-CZ" sz="2000" dirty="0" smtClean="0"/>
              <a:t>, s níž bychom získali stejnou nebo extrémnější hodnotu testové statistiky.</a:t>
            </a:r>
            <a:endParaRPr lang="cs-CZ" sz="2000" dirty="0"/>
          </a:p>
        </p:txBody>
      </p:sp>
      <p:sp>
        <p:nvSpPr>
          <p:cNvPr id="27652" name="Zástupný symbol pro zápatí 2"/>
          <p:cNvSpPr>
            <a:spLocks noGrp="1"/>
          </p:cNvSpPr>
          <p:nvPr>
            <p:ph type="ftr" sz="quarter" idx="11"/>
          </p:nvPr>
        </p:nvSpPr>
        <p:spPr bwMode="auto">
          <a:noFill/>
          <a:ln>
            <a:miter lim="800000"/>
            <a:headEnd/>
            <a:tailEnd/>
          </a:ln>
        </p:spPr>
        <p:txBody>
          <a:bodyPr/>
          <a:lstStyle/>
          <a:p>
            <a:r>
              <a:rPr lang="cs-CZ" dirty="0" smtClean="0">
                <a:latin typeface="Arial" charset="0"/>
                <a:cs typeface="Arial" charset="0"/>
              </a:rPr>
              <a:t>Vytvořil Institut biostatistiky a analýz, Masarykova univerzita </a:t>
            </a:r>
            <a:br>
              <a:rPr lang="cs-CZ" dirty="0" smtClean="0">
                <a:latin typeface="Arial" charset="0"/>
                <a:cs typeface="Arial" charset="0"/>
              </a:rPr>
            </a:br>
            <a:r>
              <a:rPr lang="cs-CZ" dirty="0" smtClean="0"/>
              <a:t>M. Cvanová</a:t>
            </a:r>
            <a:endParaRPr lang="cs-CZ" b="1" dirty="0" smtClean="0">
              <a:latin typeface="Arial" charset="0"/>
              <a:cs typeface="Arial" charset="0"/>
            </a:endParaRPr>
          </a:p>
          <a:p>
            <a:endParaRPr lang="cs-CZ"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73734" name="Rectangle 2"/>
          <p:cNvSpPr>
            <a:spLocks noGrp="1" noChangeArrowheads="1"/>
          </p:cNvSpPr>
          <p:nvPr>
            <p:ph type="title" idx="4294967295"/>
          </p:nvPr>
        </p:nvSpPr>
        <p:spPr>
          <a:xfrm>
            <a:off x="990600" y="0"/>
            <a:ext cx="7772400" cy="762000"/>
          </a:xfrm>
          <a:noFill/>
        </p:spPr>
        <p:txBody>
          <a:bodyPr/>
          <a:lstStyle/>
          <a:p>
            <a:r>
              <a:rPr lang="cs-CZ" smtClean="0"/>
              <a:t>Test dobré shody - základní teorie</a:t>
            </a:r>
          </a:p>
        </p:txBody>
      </p:sp>
      <p:sp>
        <p:nvSpPr>
          <p:cNvPr id="40" name="Zástupný symbol pro obsah 3"/>
          <p:cNvSpPr txBox="1">
            <a:spLocks/>
          </p:cNvSpPr>
          <p:nvPr/>
        </p:nvSpPr>
        <p:spPr>
          <a:xfrm>
            <a:off x="301625" y="1524000"/>
            <a:ext cx="8534400" cy="4598988"/>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Testuje shodu reálné distribuce hodnot do n skupin s teoretickou distribucí.</a:t>
            </a: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lang="cs-CZ" sz="2000" kern="0" dirty="0" smtClean="0"/>
              <a:t>Předpokladem je, že velikost rozdílu mezi očekávaným a skutečným počtem hodnot v každé skupině je náhodně rozdělená → </a:t>
            </a:r>
            <a:r>
              <a:rPr lang="cs-CZ" sz="2000" kern="0" dirty="0" err="1" smtClean="0"/>
              <a:t>multinomické</a:t>
            </a:r>
            <a:r>
              <a:rPr lang="cs-CZ" sz="2000" kern="0" dirty="0" smtClean="0"/>
              <a:t> rozdělení.</a:t>
            </a:r>
          </a:p>
          <a:p>
            <a:pPr lvl="0" eaLnBrk="0" fontAlgn="base" hangingPunct="0">
              <a:spcBef>
                <a:spcPct val="20000"/>
              </a:spcBef>
              <a:spcAft>
                <a:spcPct val="0"/>
              </a:spcAft>
              <a:buClr>
                <a:schemeClr val="accent1"/>
              </a:buClr>
              <a:buSzPct val="85000"/>
              <a:defRPr/>
            </a:pPr>
            <a:r>
              <a:rPr lang="cs-CZ" sz="2000" kern="0" dirty="0" smtClean="0"/>
              <a:t>Součet druhých </a:t>
            </a:r>
            <a:r>
              <a:rPr lang="cs-CZ" sz="2000" kern="0" dirty="0" smtClean="0">
                <a:latin typeface="+mj-lt"/>
              </a:rPr>
              <a:t>mocnin relativních rozdílů očekávaného a skutečného počtu hodnot  má přibližně </a:t>
            </a:r>
            <a:r>
              <a:rPr lang="el-GR" sz="2000" dirty="0" smtClean="0">
                <a:latin typeface="+mj-lt"/>
              </a:rPr>
              <a:t>χ</a:t>
            </a:r>
            <a:r>
              <a:rPr lang="el-GR" sz="2000" baseline="30000" dirty="0" smtClean="0">
                <a:latin typeface="+mj-lt"/>
              </a:rPr>
              <a:t>2</a:t>
            </a:r>
            <a:r>
              <a:rPr lang="cs-CZ" sz="2000" dirty="0" smtClean="0">
                <a:latin typeface="+mj-lt"/>
              </a:rPr>
              <a:t> rozdělení.</a:t>
            </a:r>
          </a:p>
          <a:p>
            <a:pPr lvl="0" eaLnBrk="0" fontAlgn="base" hangingPunct="0">
              <a:spcBef>
                <a:spcPct val="20000"/>
              </a:spcBef>
              <a:spcAft>
                <a:spcPct val="0"/>
              </a:spcAft>
              <a:buClr>
                <a:schemeClr val="accent1"/>
              </a:buClr>
              <a:buSzPct val="85000"/>
              <a:defRPr/>
            </a:pPr>
            <a:endParaRPr lang="cs-CZ" sz="2000" kern="0" dirty="0" smtClean="0">
              <a:latin typeface="+mj-lt"/>
            </a:endParaRP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pic>
        <p:nvPicPr>
          <p:cNvPr id="48" name="Obrázek 47" descr="chi.jpg"/>
          <p:cNvPicPr>
            <a:picLocks noChangeAspect="1"/>
          </p:cNvPicPr>
          <p:nvPr/>
        </p:nvPicPr>
        <p:blipFill>
          <a:blip r:embed="rId4" cstate="print"/>
          <a:stretch>
            <a:fillRect/>
          </a:stretch>
        </p:blipFill>
        <p:spPr>
          <a:xfrm>
            <a:off x="3995936" y="2972950"/>
            <a:ext cx="4896544" cy="3264362"/>
          </a:xfrm>
          <a:prstGeom prst="rect">
            <a:avLst/>
          </a:prstGeom>
        </p:spPr>
      </p:pic>
      <p:sp>
        <p:nvSpPr>
          <p:cNvPr id="50" name="Zástupný symbol pro obsah 3"/>
          <p:cNvSpPr txBox="1">
            <a:spLocks/>
          </p:cNvSpPr>
          <p:nvPr/>
        </p:nvSpPr>
        <p:spPr>
          <a:xfrm>
            <a:off x="323528" y="3356992"/>
            <a:ext cx="3672408" cy="4598988"/>
          </a:xfrm>
          <a:prstGeom prst="rect">
            <a:avLst/>
          </a:prstGeom>
        </p:spPr>
        <p:txBody>
          <a:bodyPr/>
          <a:lstStyle/>
          <a:p>
            <a:pPr lvl="0" eaLnBrk="0" fontAlgn="base" hangingPunct="0">
              <a:spcBef>
                <a:spcPct val="20000"/>
              </a:spcBef>
              <a:spcAft>
                <a:spcPct val="0"/>
              </a:spcAft>
              <a:buClr>
                <a:schemeClr val="accent1"/>
              </a:buClr>
              <a:buSzPct val="85000"/>
              <a:defRPr/>
            </a:pPr>
            <a:r>
              <a:rPr lang="el-GR" sz="2000" dirty="0" smtClean="0"/>
              <a:t>χ</a:t>
            </a:r>
            <a:r>
              <a:rPr lang="el-GR" sz="2000" baseline="30000" dirty="0" smtClean="0"/>
              <a:t>2</a:t>
            </a:r>
            <a:r>
              <a:rPr lang="cs-CZ" sz="2000" dirty="0" smtClean="0"/>
              <a:t> rozdělení pro kladné hodnoty (suma čtverců) se liší podle počtu stupňů volnosti </a:t>
            </a:r>
            <a:r>
              <a:rPr lang="cs-CZ" sz="2000" i="1" dirty="0" smtClean="0"/>
              <a:t>k</a:t>
            </a:r>
            <a:r>
              <a:rPr lang="cs-CZ" sz="2000" dirty="0" smtClean="0"/>
              <a:t> (počtu skupin) - se zvyšujícím se </a:t>
            </a:r>
            <a:r>
              <a:rPr lang="cs-CZ" sz="2000" i="1" dirty="0" smtClean="0"/>
              <a:t>k</a:t>
            </a:r>
            <a:r>
              <a:rPr lang="cs-CZ" sz="2000" dirty="0" smtClean="0"/>
              <a:t> přechází v normální rozdělení.</a:t>
            </a: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51" name="Object 4"/>
          <p:cNvGraphicFramePr>
            <a:graphicFrameLocks noChangeAspect="1"/>
          </p:cNvGraphicFramePr>
          <p:nvPr/>
        </p:nvGraphicFramePr>
        <p:xfrm>
          <a:off x="284088" y="5262339"/>
          <a:ext cx="627063" cy="542925"/>
        </p:xfrm>
        <a:graphic>
          <a:graphicData uri="http://schemas.openxmlformats.org/presentationml/2006/ole">
            <p:oleObj spid="_x0000_s24580" name="Rovnice" r:id="rId5" imgW="393480" imgH="342720" progId="Equation.3">
              <p:embed/>
            </p:oleObj>
          </a:graphicData>
        </a:graphic>
      </p:graphicFrame>
      <p:sp>
        <p:nvSpPr>
          <p:cNvPr id="52" name="Text Box 5"/>
          <p:cNvSpPr txBox="1">
            <a:spLocks noChangeArrowheads="1"/>
          </p:cNvSpPr>
          <p:nvPr/>
        </p:nvSpPr>
        <p:spPr bwMode="auto">
          <a:xfrm>
            <a:off x="1547664" y="5087838"/>
            <a:ext cx="1238250"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dirty="0">
                <a:solidFill>
                  <a:prstClr val="black"/>
                </a:solidFill>
                <a:latin typeface="Arial" pitchFamily="34" charset="0"/>
                <a:cs typeface="Arial" pitchFamily="34" charset="0"/>
              </a:rPr>
              <a:t>pozorovaná</a:t>
            </a:r>
          </a:p>
          <a:p>
            <a:pPr eaLnBrk="0" fontAlgn="base" hangingPunct="0">
              <a:spcBef>
                <a:spcPct val="0"/>
              </a:spcBef>
              <a:spcAft>
                <a:spcPct val="0"/>
              </a:spcAft>
            </a:pPr>
            <a:r>
              <a:rPr lang="cs-CZ" sz="1400" b="1" dirty="0">
                <a:solidFill>
                  <a:prstClr val="black"/>
                </a:solidFill>
                <a:latin typeface="Arial" pitchFamily="34" charset="0"/>
                <a:cs typeface="Arial" pitchFamily="34" charset="0"/>
              </a:rPr>
              <a:t>četnost</a:t>
            </a:r>
          </a:p>
        </p:txBody>
      </p:sp>
      <p:sp>
        <p:nvSpPr>
          <p:cNvPr id="53" name="Text Box 6"/>
          <p:cNvSpPr txBox="1">
            <a:spLocks noChangeArrowheads="1"/>
          </p:cNvSpPr>
          <p:nvPr/>
        </p:nvSpPr>
        <p:spPr bwMode="auto">
          <a:xfrm>
            <a:off x="2699792" y="5087838"/>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dirty="0">
                <a:solidFill>
                  <a:prstClr val="black"/>
                </a:solidFill>
                <a:latin typeface="Arial" pitchFamily="34" charset="0"/>
                <a:cs typeface="Arial" pitchFamily="34" charset="0"/>
              </a:rPr>
              <a:t>očekávaná</a:t>
            </a:r>
          </a:p>
          <a:p>
            <a:pPr eaLnBrk="0" fontAlgn="base" hangingPunct="0">
              <a:spcBef>
                <a:spcPct val="0"/>
              </a:spcBef>
              <a:spcAft>
                <a:spcPct val="0"/>
              </a:spcAft>
            </a:pPr>
            <a:r>
              <a:rPr lang="cs-CZ" sz="1400" b="1" dirty="0">
                <a:solidFill>
                  <a:prstClr val="black"/>
                </a:solidFill>
                <a:latin typeface="Arial" pitchFamily="34" charset="0"/>
                <a:cs typeface="Arial" pitchFamily="34" charset="0"/>
              </a:rPr>
              <a:t>četnost</a:t>
            </a:r>
          </a:p>
        </p:txBody>
      </p:sp>
      <p:sp>
        <p:nvSpPr>
          <p:cNvPr id="54" name="Text Box 7"/>
          <p:cNvSpPr txBox="1">
            <a:spLocks noChangeArrowheads="1"/>
          </p:cNvSpPr>
          <p:nvPr/>
        </p:nvSpPr>
        <p:spPr bwMode="auto">
          <a:xfrm>
            <a:off x="1547664" y="5735538"/>
            <a:ext cx="2390775" cy="285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dirty="0">
                <a:solidFill>
                  <a:prstClr val="black"/>
                </a:solidFill>
                <a:latin typeface="Arial" pitchFamily="34" charset="0"/>
                <a:cs typeface="Arial" pitchFamily="34" charset="0"/>
              </a:rPr>
              <a:t>očekávaná četnost</a:t>
            </a:r>
          </a:p>
        </p:txBody>
      </p:sp>
      <p:sp>
        <p:nvSpPr>
          <p:cNvPr id="55" name="Text Box 8"/>
          <p:cNvSpPr txBox="1">
            <a:spLocks noChangeArrowheads="1"/>
          </p:cNvSpPr>
          <p:nvPr/>
        </p:nvSpPr>
        <p:spPr bwMode="auto">
          <a:xfrm>
            <a:off x="810816" y="5405239"/>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56" name="Text Box 10"/>
          <p:cNvSpPr txBox="1">
            <a:spLocks noChangeArrowheads="1"/>
          </p:cNvSpPr>
          <p:nvPr/>
        </p:nvSpPr>
        <p:spPr bwMode="auto">
          <a:xfrm>
            <a:off x="3635896" y="4871814"/>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dirty="0">
                <a:solidFill>
                  <a:prstClr val="black"/>
                </a:solidFill>
                <a:latin typeface="Arial" pitchFamily="34" charset="0"/>
                <a:cs typeface="Arial" pitchFamily="34" charset="0"/>
              </a:rPr>
              <a:t>2</a:t>
            </a:r>
          </a:p>
        </p:txBody>
      </p:sp>
      <p:sp>
        <p:nvSpPr>
          <p:cNvPr id="57" name="Line 22"/>
          <p:cNvSpPr>
            <a:spLocks noChangeShapeType="1"/>
          </p:cNvSpPr>
          <p:nvPr/>
        </p:nvSpPr>
        <p:spPr bwMode="auto">
          <a:xfrm flipV="1">
            <a:off x="1511052" y="5733256"/>
            <a:ext cx="2484884"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8" name="AutoShape 23"/>
          <p:cNvSpPr>
            <a:spLocks/>
          </p:cNvSpPr>
          <p:nvPr/>
        </p:nvSpPr>
        <p:spPr bwMode="auto">
          <a:xfrm>
            <a:off x="1554014" y="5040213"/>
            <a:ext cx="171450" cy="619125"/>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59" name="AutoShape 24"/>
          <p:cNvSpPr>
            <a:spLocks/>
          </p:cNvSpPr>
          <p:nvPr/>
        </p:nvSpPr>
        <p:spPr bwMode="auto">
          <a:xfrm>
            <a:off x="3635896" y="5040213"/>
            <a:ext cx="76200" cy="6096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60" name="Text Box 26"/>
          <p:cNvSpPr txBox="1">
            <a:spLocks noChangeArrowheads="1"/>
          </p:cNvSpPr>
          <p:nvPr/>
        </p:nvSpPr>
        <p:spPr bwMode="auto">
          <a:xfrm>
            <a:off x="2555776" y="5113238"/>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64" name="Text Box 9"/>
          <p:cNvSpPr txBox="1">
            <a:spLocks noChangeArrowheads="1"/>
          </p:cNvSpPr>
          <p:nvPr/>
        </p:nvSpPr>
        <p:spPr bwMode="auto">
          <a:xfrm>
            <a:off x="1043608" y="5229200"/>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3200" b="1" dirty="0" smtClean="0">
                <a:solidFill>
                  <a:prstClr val="black"/>
                </a:solidFill>
                <a:latin typeface="Arial" pitchFamily="34" charset="0"/>
                <a:cs typeface="Arial" pitchFamily="34" charset="0"/>
              </a:rPr>
              <a:t>∑</a:t>
            </a:r>
            <a:endParaRPr lang="cs-CZ" sz="32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73734" name="Rectangle 2"/>
          <p:cNvSpPr>
            <a:spLocks noGrp="1" noChangeArrowheads="1"/>
          </p:cNvSpPr>
          <p:nvPr>
            <p:ph type="title" idx="4294967295"/>
          </p:nvPr>
        </p:nvSpPr>
        <p:spPr>
          <a:xfrm>
            <a:off x="990600" y="0"/>
            <a:ext cx="7772400" cy="762000"/>
          </a:xfrm>
          <a:noFill/>
        </p:spPr>
        <p:txBody>
          <a:bodyPr/>
          <a:lstStyle/>
          <a:p>
            <a:r>
              <a:rPr lang="cs-CZ" smtClean="0"/>
              <a:t>Test dobré shody - základní teorie</a:t>
            </a:r>
          </a:p>
        </p:txBody>
      </p:sp>
      <p:graphicFrame>
        <p:nvGraphicFramePr>
          <p:cNvPr id="73730" name="Object 4"/>
          <p:cNvGraphicFramePr>
            <a:graphicFrameLocks noChangeAspect="1"/>
          </p:cNvGraphicFramePr>
          <p:nvPr/>
        </p:nvGraphicFramePr>
        <p:xfrm>
          <a:off x="633835" y="1861939"/>
          <a:ext cx="628650" cy="542925"/>
        </p:xfrm>
        <a:graphic>
          <a:graphicData uri="http://schemas.openxmlformats.org/presentationml/2006/ole">
            <p:oleObj spid="_x0000_s34818" name="Rovnice" r:id="rId4" imgW="393480" imgH="342720" progId="Equation.3">
              <p:embed/>
            </p:oleObj>
          </a:graphicData>
        </a:graphic>
      </p:graphicFrame>
      <p:sp>
        <p:nvSpPr>
          <p:cNvPr id="73736" name="Text Box 5"/>
          <p:cNvSpPr txBox="1">
            <a:spLocks noChangeArrowheads="1"/>
          </p:cNvSpPr>
          <p:nvPr/>
        </p:nvSpPr>
        <p:spPr bwMode="auto">
          <a:xfrm>
            <a:off x="1619672" y="1556792"/>
            <a:ext cx="1238250"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pozorovaná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37" name="Text Box 6"/>
          <p:cNvSpPr txBox="1">
            <a:spLocks noChangeArrowheads="1"/>
          </p:cNvSpPr>
          <p:nvPr/>
        </p:nvSpPr>
        <p:spPr bwMode="auto">
          <a:xfrm>
            <a:off x="2981747" y="1556792"/>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očekávaná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38" name="Text Box 7"/>
          <p:cNvSpPr txBox="1">
            <a:spLocks noChangeArrowheads="1"/>
          </p:cNvSpPr>
          <p:nvPr/>
        </p:nvSpPr>
        <p:spPr bwMode="auto">
          <a:xfrm>
            <a:off x="1762547" y="2204492"/>
            <a:ext cx="2390775" cy="285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očekávaná četnost</a:t>
            </a:r>
          </a:p>
        </p:txBody>
      </p:sp>
      <p:sp>
        <p:nvSpPr>
          <p:cNvPr id="73739" name="Text Box 8"/>
          <p:cNvSpPr txBox="1">
            <a:spLocks noChangeArrowheads="1"/>
          </p:cNvSpPr>
          <p:nvPr/>
        </p:nvSpPr>
        <p:spPr bwMode="auto">
          <a:xfrm>
            <a:off x="1162472" y="2004467"/>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73740" name="Text Box 9"/>
          <p:cNvSpPr txBox="1">
            <a:spLocks noChangeArrowheads="1"/>
          </p:cNvSpPr>
          <p:nvPr/>
        </p:nvSpPr>
        <p:spPr bwMode="auto">
          <a:xfrm>
            <a:off x="4305722" y="2004467"/>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b="1" dirty="0">
                <a:solidFill>
                  <a:prstClr val="black"/>
                </a:solidFill>
                <a:latin typeface="Arial" pitchFamily="34" charset="0"/>
                <a:cs typeface="Arial" pitchFamily="34" charset="0"/>
              </a:rPr>
              <a:t>+</a:t>
            </a:r>
          </a:p>
        </p:txBody>
      </p:sp>
      <p:sp>
        <p:nvSpPr>
          <p:cNvPr id="73741" name="Text Box 10"/>
          <p:cNvSpPr txBox="1">
            <a:spLocks noChangeArrowheads="1"/>
          </p:cNvSpPr>
          <p:nvPr/>
        </p:nvSpPr>
        <p:spPr bwMode="auto">
          <a:xfrm>
            <a:off x="4115222" y="1442492"/>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2</a:t>
            </a:r>
          </a:p>
        </p:txBody>
      </p:sp>
      <p:sp>
        <p:nvSpPr>
          <p:cNvPr id="73742" name="Text Box 11"/>
          <p:cNvSpPr txBox="1">
            <a:spLocks noChangeArrowheads="1"/>
          </p:cNvSpPr>
          <p:nvPr/>
        </p:nvSpPr>
        <p:spPr bwMode="auto">
          <a:xfrm>
            <a:off x="4710535" y="1556792"/>
            <a:ext cx="1219200"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pozorovaná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43" name="Text Box 12"/>
          <p:cNvSpPr txBox="1">
            <a:spLocks noChangeArrowheads="1"/>
          </p:cNvSpPr>
          <p:nvPr/>
        </p:nvSpPr>
        <p:spPr bwMode="auto">
          <a:xfrm>
            <a:off x="5972597" y="1556792"/>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očekávaná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44" name="Text Box 13"/>
          <p:cNvSpPr txBox="1">
            <a:spLocks noChangeArrowheads="1"/>
          </p:cNvSpPr>
          <p:nvPr/>
        </p:nvSpPr>
        <p:spPr bwMode="auto">
          <a:xfrm>
            <a:off x="4686722" y="2204492"/>
            <a:ext cx="2381250" cy="295275"/>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očekávaná četnost</a:t>
            </a:r>
          </a:p>
        </p:txBody>
      </p:sp>
      <p:sp>
        <p:nvSpPr>
          <p:cNvPr id="73745" name="AutoShape 14"/>
          <p:cNvSpPr>
            <a:spLocks/>
          </p:cNvSpPr>
          <p:nvPr/>
        </p:nvSpPr>
        <p:spPr bwMode="auto">
          <a:xfrm>
            <a:off x="4724822" y="1509167"/>
            <a:ext cx="171450" cy="619125"/>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46" name="AutoShape 15"/>
          <p:cNvSpPr>
            <a:spLocks/>
          </p:cNvSpPr>
          <p:nvPr/>
        </p:nvSpPr>
        <p:spPr bwMode="auto">
          <a:xfrm>
            <a:off x="6953672" y="1509167"/>
            <a:ext cx="76200" cy="6096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47" name="Text Box 16"/>
          <p:cNvSpPr txBox="1">
            <a:spLocks noChangeArrowheads="1"/>
          </p:cNvSpPr>
          <p:nvPr/>
        </p:nvSpPr>
        <p:spPr bwMode="auto">
          <a:xfrm>
            <a:off x="2243560" y="2815679"/>
            <a:ext cx="1447800" cy="333375"/>
          </a:xfrm>
          <a:prstGeom prst="rect">
            <a:avLst/>
          </a:prstGeom>
          <a:solidFill>
            <a:srgbClr val="CCFFFF"/>
          </a:solidFill>
          <a:ln w="9525">
            <a:noFill/>
            <a:prstDash val="dash"/>
            <a:miter lim="800000"/>
            <a:headEnd/>
            <a:tailEnd/>
          </a:ln>
        </p:spPr>
        <p:txBody>
          <a:bodyPr anchor="ctr"/>
          <a:lstStyle/>
          <a:p>
            <a:pPr algn="ctr" eaLnBrk="0" fontAlgn="base" hangingPunct="0">
              <a:spcBef>
                <a:spcPct val="0"/>
              </a:spcBef>
              <a:spcAft>
                <a:spcPct val="0"/>
              </a:spcAft>
            </a:pPr>
            <a:r>
              <a:rPr lang="cs-CZ" b="1" dirty="0" smtClean="0">
                <a:solidFill>
                  <a:prstClr val="black"/>
                </a:solidFill>
                <a:latin typeface="Arial" pitchFamily="34" charset="0"/>
                <a:cs typeface="Arial" pitchFamily="34" charset="0"/>
              </a:rPr>
              <a:t>1. jev</a:t>
            </a:r>
            <a:endParaRPr lang="cs-CZ" b="1" dirty="0">
              <a:solidFill>
                <a:prstClr val="black"/>
              </a:solidFill>
              <a:latin typeface="Arial" pitchFamily="34" charset="0"/>
              <a:cs typeface="Arial" pitchFamily="34" charset="0"/>
            </a:endParaRPr>
          </a:p>
        </p:txBody>
      </p:sp>
      <p:sp>
        <p:nvSpPr>
          <p:cNvPr id="73748" name="Text Box 17"/>
          <p:cNvSpPr txBox="1">
            <a:spLocks noChangeArrowheads="1"/>
          </p:cNvSpPr>
          <p:nvPr/>
        </p:nvSpPr>
        <p:spPr bwMode="auto">
          <a:xfrm>
            <a:off x="5234410" y="2815679"/>
            <a:ext cx="1390650" cy="342900"/>
          </a:xfrm>
          <a:prstGeom prst="rect">
            <a:avLst/>
          </a:prstGeom>
          <a:solidFill>
            <a:srgbClr val="CCFFFF"/>
          </a:solidFill>
          <a:ln w="9525">
            <a:noFill/>
            <a:prstDash val="dash"/>
            <a:miter lim="800000"/>
            <a:headEnd/>
            <a:tailEnd/>
          </a:ln>
        </p:spPr>
        <p:txBody>
          <a:bodyPr anchor="ctr"/>
          <a:lstStyle/>
          <a:p>
            <a:pPr algn="ctr" eaLnBrk="0" fontAlgn="base" hangingPunct="0">
              <a:spcBef>
                <a:spcPct val="0"/>
              </a:spcBef>
              <a:spcAft>
                <a:spcPct val="0"/>
              </a:spcAft>
            </a:pPr>
            <a:r>
              <a:rPr lang="cs-CZ" b="1" dirty="0" smtClean="0">
                <a:solidFill>
                  <a:prstClr val="black"/>
                </a:solidFill>
                <a:latin typeface="Arial" pitchFamily="34" charset="0"/>
                <a:cs typeface="Arial" pitchFamily="34" charset="0"/>
              </a:rPr>
              <a:t>2. jev</a:t>
            </a:r>
            <a:endParaRPr lang="cs-CZ" b="1" dirty="0">
              <a:solidFill>
                <a:prstClr val="black"/>
              </a:solidFill>
              <a:latin typeface="Arial" pitchFamily="34" charset="0"/>
              <a:cs typeface="Arial" pitchFamily="34" charset="0"/>
            </a:endParaRPr>
          </a:p>
        </p:txBody>
      </p:sp>
      <p:sp>
        <p:nvSpPr>
          <p:cNvPr id="73749" name="AutoShape 18"/>
          <p:cNvSpPr>
            <a:spLocks/>
          </p:cNvSpPr>
          <p:nvPr/>
        </p:nvSpPr>
        <p:spPr bwMode="auto">
          <a:xfrm rot="5400000">
            <a:off x="5848772" y="1653629"/>
            <a:ext cx="114300" cy="1981200"/>
          </a:xfrm>
          <a:prstGeom prst="rightBrace">
            <a:avLst>
              <a:gd name="adj1" fmla="val 144444"/>
              <a:gd name="adj2" fmla="val 50000"/>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0" name="AutoShape 19"/>
          <p:cNvSpPr>
            <a:spLocks/>
          </p:cNvSpPr>
          <p:nvPr/>
        </p:nvSpPr>
        <p:spPr bwMode="auto">
          <a:xfrm rot="5400000">
            <a:off x="2886497" y="1653629"/>
            <a:ext cx="114300" cy="1981200"/>
          </a:xfrm>
          <a:prstGeom prst="rightBrace">
            <a:avLst>
              <a:gd name="adj1" fmla="val 144444"/>
              <a:gd name="adj2" fmla="val 50000"/>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1" name="Text Box 20"/>
          <p:cNvSpPr txBox="1">
            <a:spLocks noChangeArrowheads="1"/>
          </p:cNvSpPr>
          <p:nvPr/>
        </p:nvSpPr>
        <p:spPr bwMode="auto">
          <a:xfrm>
            <a:off x="5753522" y="1569492"/>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73752" name="Line 21"/>
          <p:cNvSpPr>
            <a:spLocks noChangeShapeType="1"/>
          </p:cNvSpPr>
          <p:nvPr/>
        </p:nvSpPr>
        <p:spPr bwMode="auto">
          <a:xfrm>
            <a:off x="4667672" y="2223542"/>
            <a:ext cx="24384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3" name="Line 22"/>
          <p:cNvSpPr>
            <a:spLocks noChangeShapeType="1"/>
          </p:cNvSpPr>
          <p:nvPr/>
        </p:nvSpPr>
        <p:spPr bwMode="auto">
          <a:xfrm flipV="1">
            <a:off x="1581572" y="2223542"/>
            <a:ext cx="26289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4" name="AutoShape 23"/>
          <p:cNvSpPr>
            <a:spLocks/>
          </p:cNvSpPr>
          <p:nvPr/>
        </p:nvSpPr>
        <p:spPr bwMode="auto">
          <a:xfrm>
            <a:off x="1626022" y="1509167"/>
            <a:ext cx="171450" cy="619125"/>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5" name="AutoShape 24"/>
          <p:cNvSpPr>
            <a:spLocks/>
          </p:cNvSpPr>
          <p:nvPr/>
        </p:nvSpPr>
        <p:spPr bwMode="auto">
          <a:xfrm>
            <a:off x="3991397" y="1509167"/>
            <a:ext cx="76200" cy="6096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6" name="Text Box 25"/>
          <p:cNvSpPr txBox="1">
            <a:spLocks noChangeArrowheads="1"/>
          </p:cNvSpPr>
          <p:nvPr/>
        </p:nvSpPr>
        <p:spPr bwMode="auto">
          <a:xfrm>
            <a:off x="7090197" y="1442492"/>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2</a:t>
            </a:r>
          </a:p>
        </p:txBody>
      </p:sp>
      <p:sp>
        <p:nvSpPr>
          <p:cNvPr id="73757" name="Text Box 26"/>
          <p:cNvSpPr txBox="1">
            <a:spLocks noChangeArrowheads="1"/>
          </p:cNvSpPr>
          <p:nvPr/>
        </p:nvSpPr>
        <p:spPr bwMode="auto">
          <a:xfrm>
            <a:off x="2737272" y="1582192"/>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41" name="Text Box 9"/>
          <p:cNvSpPr txBox="1">
            <a:spLocks noChangeArrowheads="1"/>
          </p:cNvSpPr>
          <p:nvPr/>
        </p:nvSpPr>
        <p:spPr bwMode="auto">
          <a:xfrm>
            <a:off x="7420744" y="2021309"/>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b="1" dirty="0">
                <a:solidFill>
                  <a:prstClr val="black"/>
                </a:solidFill>
                <a:latin typeface="Arial" pitchFamily="34" charset="0"/>
                <a:cs typeface="Arial" pitchFamily="34" charset="0"/>
              </a:rPr>
              <a:t>+</a:t>
            </a:r>
          </a:p>
        </p:txBody>
      </p:sp>
      <p:sp>
        <p:nvSpPr>
          <p:cNvPr id="42" name="Text Box 9"/>
          <p:cNvSpPr txBox="1">
            <a:spLocks noChangeArrowheads="1"/>
          </p:cNvSpPr>
          <p:nvPr/>
        </p:nvSpPr>
        <p:spPr bwMode="auto">
          <a:xfrm>
            <a:off x="7852792" y="2163043"/>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b="1" dirty="0" smtClean="0">
                <a:solidFill>
                  <a:prstClr val="black"/>
                </a:solidFill>
                <a:latin typeface="Arial" pitchFamily="34" charset="0"/>
                <a:cs typeface="Arial" pitchFamily="34" charset="0"/>
              </a:rPr>
              <a:t>…</a:t>
            </a:r>
            <a:endParaRPr lang="cs-CZ" sz="2400" b="1" dirty="0">
              <a:solidFill>
                <a:prstClr val="black"/>
              </a:solidFill>
              <a:latin typeface="Arial" pitchFamily="34" charset="0"/>
              <a:cs typeface="Arial" pitchFamily="34" charset="0"/>
            </a:endParaRPr>
          </a:p>
        </p:txBody>
      </p:sp>
      <p:pic>
        <p:nvPicPr>
          <p:cNvPr id="40" name="Obrázek 39" descr="chi2.jpg"/>
          <p:cNvPicPr>
            <a:picLocks noChangeAspect="1"/>
          </p:cNvPicPr>
          <p:nvPr/>
        </p:nvPicPr>
        <p:blipFill>
          <a:blip r:embed="rId5" cstate="print"/>
          <a:stretch>
            <a:fillRect/>
          </a:stretch>
        </p:blipFill>
        <p:spPr>
          <a:xfrm>
            <a:off x="2123728" y="3140968"/>
            <a:ext cx="4718297" cy="3145531"/>
          </a:xfrm>
          <a:prstGeom prst="rect">
            <a:avLst/>
          </a:prstGeom>
        </p:spPr>
      </p:pic>
      <p:pic>
        <p:nvPicPr>
          <p:cNvPr id="48" name="Obrázek 47" descr="chi2b.jpg"/>
          <p:cNvPicPr>
            <a:picLocks noChangeAspect="1"/>
          </p:cNvPicPr>
          <p:nvPr/>
        </p:nvPicPr>
        <p:blipFill>
          <a:blip r:embed="rId6" cstate="print"/>
          <a:stretch>
            <a:fillRect/>
          </a:stretch>
        </p:blipFill>
        <p:spPr>
          <a:xfrm>
            <a:off x="2123728" y="3140968"/>
            <a:ext cx="4716016" cy="3144011"/>
          </a:xfrm>
          <a:prstGeom prst="rect">
            <a:avLst/>
          </a:prstGeom>
        </p:spPr>
      </p:pic>
      <p:pic>
        <p:nvPicPr>
          <p:cNvPr id="50" name="Obrázek 49" descr="chi2c.jpg"/>
          <p:cNvPicPr>
            <a:picLocks noChangeAspect="1"/>
          </p:cNvPicPr>
          <p:nvPr/>
        </p:nvPicPr>
        <p:blipFill>
          <a:blip r:embed="rId7" cstate="print"/>
          <a:stretch>
            <a:fillRect/>
          </a:stretch>
        </p:blipFill>
        <p:spPr>
          <a:xfrm>
            <a:off x="2051720" y="3140968"/>
            <a:ext cx="4680520" cy="3120346"/>
          </a:xfrm>
          <a:prstGeom prst="rect">
            <a:avLst/>
          </a:prstGeom>
        </p:spPr>
      </p:pic>
      <p:pic>
        <p:nvPicPr>
          <p:cNvPr id="51" name="Obrázek 50" descr="chi2d.jpg"/>
          <p:cNvPicPr>
            <a:picLocks noChangeAspect="1"/>
          </p:cNvPicPr>
          <p:nvPr/>
        </p:nvPicPr>
        <p:blipFill>
          <a:blip r:embed="rId8" cstate="print"/>
          <a:stretch>
            <a:fillRect/>
          </a:stretch>
        </p:blipFill>
        <p:spPr>
          <a:xfrm>
            <a:off x="2051720" y="3140968"/>
            <a:ext cx="4680520" cy="3120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Očekávané četnosti</a:t>
            </a:r>
            <a:endParaRPr lang="cs-CZ" dirty="0"/>
          </a:p>
        </p:txBody>
      </p:sp>
      <p:sp>
        <p:nvSpPr>
          <p:cNvPr id="3" name="Zástupný symbol pro zápatí 2"/>
          <p:cNvSpPr>
            <a:spLocks noGrp="1"/>
          </p:cNvSpPr>
          <p:nvPr>
            <p:ph type="ftr" sz="quarter" idx="11"/>
          </p:nvPr>
        </p:nvSpPr>
        <p:spPr/>
        <p:txBody>
          <a:bodyPr/>
          <a:lstStyle/>
          <a:p>
            <a:pPr>
              <a:defRPr/>
            </a:pPr>
            <a:r>
              <a:rPr lang="cs-CZ" smtClean="0"/>
              <a:t>Vytvořil Institut biostatistiky a analýz, Masarykova univerzita</a:t>
            </a:r>
          </a:p>
          <a:p>
            <a:pPr>
              <a:defRPr/>
            </a:pPr>
            <a:r>
              <a:rPr lang="cs-CZ" smtClean="0"/>
              <a:t>M. Cvanová</a:t>
            </a:r>
          </a:p>
          <a:p>
            <a:pPr>
              <a:defRPr/>
            </a:pPr>
            <a:endParaRPr lang="cs-CZ" dirty="0"/>
          </a:p>
        </p:txBody>
      </p:sp>
      <p:sp>
        <p:nvSpPr>
          <p:cNvPr id="4" name="Zástupný symbol pro obsah 3"/>
          <p:cNvSpPr txBox="1">
            <a:spLocks/>
          </p:cNvSpPr>
          <p:nvPr/>
        </p:nvSpPr>
        <p:spPr>
          <a:xfrm>
            <a:off x="301625" y="1524000"/>
            <a:ext cx="8534400" cy="2121024"/>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V případě</a:t>
            </a:r>
            <a:r>
              <a:rPr kumimoji="0" lang="cs-CZ" sz="2000" b="0" i="0" u="none" strike="noStrike" kern="0" cap="none" spc="0" normalizeH="0" noProof="0" dirty="0" smtClean="0">
                <a:ln>
                  <a:noFill/>
                </a:ln>
                <a:solidFill>
                  <a:schemeClr val="tx1"/>
                </a:solidFill>
                <a:effectLst/>
                <a:uLnTx/>
                <a:uFillTx/>
                <a:latin typeface="+mn-lt"/>
                <a:ea typeface="+mn-ea"/>
                <a:cs typeface="+mn-cs"/>
              </a:rPr>
              <a:t> platnosti nulové hypotézy je poměr mezi buňkami jednoho sloupce v různých řádcích nezávislý na výběru tohoto sloupce.</a:t>
            </a:r>
          </a:p>
          <a:p>
            <a:pPr eaLnBrk="0" fontAlgn="base" hangingPunct="0">
              <a:spcBef>
                <a:spcPct val="20000"/>
              </a:spcBef>
              <a:spcAft>
                <a:spcPct val="0"/>
              </a:spcAft>
              <a:buClr>
                <a:schemeClr val="accent1"/>
              </a:buClr>
              <a:buSzPct val="85000"/>
              <a:defRPr/>
            </a:pPr>
            <a:r>
              <a:rPr lang="cs-CZ" sz="2000" kern="0" dirty="0" smtClean="0">
                <a:solidFill>
                  <a:srgbClr val="FF0000"/>
                </a:solidFill>
              </a:rPr>
              <a:t>V případě platnosti nulové hypotézy je poměr mezi buňkami jednoho řádku v různých sloupcích nezávislý na výběru tohoto řádku.</a:t>
            </a:r>
          </a:p>
          <a:p>
            <a:pPr eaLnBrk="0" fontAlgn="base" hangingPunct="0">
              <a:spcBef>
                <a:spcPct val="20000"/>
              </a:spcBef>
              <a:spcAft>
                <a:spcPct val="0"/>
              </a:spcAft>
              <a:buClr>
                <a:schemeClr val="accent1"/>
              </a:buClr>
              <a:buSzPct val="85000"/>
              <a:defRPr/>
            </a:pPr>
            <a:r>
              <a:rPr lang="cs-CZ" sz="2000" kern="0" dirty="0" smtClean="0"/>
              <a:t>Pokud tyto poměry normalizujeme, získáváme tabulku očekávaných četností.</a:t>
            </a:r>
          </a:p>
          <a:p>
            <a:pPr eaLnBrk="0" fontAlgn="base" hangingPunct="0">
              <a:spcBef>
                <a:spcPct val="20000"/>
              </a:spcBef>
              <a:spcAft>
                <a:spcPct val="0"/>
              </a:spcAft>
              <a:buClr>
                <a:schemeClr val="accent1"/>
              </a:buClr>
              <a:buSzPct val="85000"/>
              <a:defRPr/>
            </a:pPr>
            <a:r>
              <a:rPr lang="cs-CZ" sz="2000" kern="0" dirty="0" smtClean="0"/>
              <a:t>Řádkové a sloupcové součty se touto operací nemění.</a:t>
            </a:r>
          </a:p>
          <a:p>
            <a:pPr eaLnBrk="0" fontAlgn="base" hangingPunct="0">
              <a:spcBef>
                <a:spcPct val="20000"/>
              </a:spcBef>
              <a:spcAft>
                <a:spcPct val="0"/>
              </a:spcAft>
              <a:buClr>
                <a:schemeClr val="accent1"/>
              </a:buClr>
              <a:buSzPct val="85000"/>
              <a:defRPr/>
            </a:pPr>
            <a:endParaRPr lang="cs-CZ" sz="2000" kern="0" dirty="0" smtClean="0"/>
          </a:p>
          <a:p>
            <a:pPr eaLnBrk="0" fontAlgn="base" hangingPunct="0">
              <a:spcBef>
                <a:spcPct val="20000"/>
              </a:spcBef>
              <a:spcAft>
                <a:spcPct val="0"/>
              </a:spcAft>
              <a:buClr>
                <a:schemeClr val="accent1"/>
              </a:buClr>
              <a:buSzPct val="85000"/>
              <a:defRPr/>
            </a:pPr>
            <a:endParaRPr lang="cs-CZ" sz="2000" dirty="0" smtClean="0"/>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lang="cs-CZ" sz="2000" dirty="0" smtClean="0">
              <a:latin typeface="+mj-lt"/>
            </a:endParaRPr>
          </a:p>
          <a:p>
            <a:pPr lvl="0" eaLnBrk="0" fontAlgn="base" hangingPunct="0">
              <a:spcBef>
                <a:spcPct val="20000"/>
              </a:spcBef>
              <a:spcAft>
                <a:spcPct val="0"/>
              </a:spcAft>
              <a:buClr>
                <a:schemeClr val="accent1"/>
              </a:buClr>
              <a:buSzPct val="85000"/>
              <a:defRPr/>
            </a:pPr>
            <a:endParaRPr lang="cs-CZ" sz="2000" kern="0" dirty="0" smtClean="0">
              <a:latin typeface="+mj-lt"/>
            </a:endParaRPr>
          </a:p>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5" name="Group 42"/>
          <p:cNvGraphicFramePr>
            <a:graphicFrameLocks noGrp="1"/>
          </p:cNvGraphicFramePr>
          <p:nvPr/>
        </p:nvGraphicFramePr>
        <p:xfrm>
          <a:off x="467543" y="4565104"/>
          <a:ext cx="2304256" cy="1600200"/>
        </p:xfrm>
        <a:graphic>
          <a:graphicData uri="http://schemas.openxmlformats.org/drawingml/2006/table">
            <a:tbl>
              <a:tblPr/>
              <a:tblGrid>
                <a:gridCol w="551009"/>
                <a:gridCol w="551009"/>
                <a:gridCol w="551009"/>
                <a:gridCol w="651229"/>
              </a:tblGrid>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1"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Symbol" pitchFamily="18" charset="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82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54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 name="Group 42"/>
          <p:cNvGraphicFramePr>
            <a:graphicFrameLocks noGrp="1"/>
          </p:cNvGraphicFramePr>
          <p:nvPr/>
        </p:nvGraphicFramePr>
        <p:xfrm>
          <a:off x="6228184" y="4565104"/>
          <a:ext cx="2304256" cy="1600200"/>
        </p:xfrm>
        <a:graphic>
          <a:graphicData uri="http://schemas.openxmlformats.org/drawingml/2006/table">
            <a:tbl>
              <a:tblPr/>
              <a:tblGrid>
                <a:gridCol w="551009"/>
                <a:gridCol w="551009"/>
                <a:gridCol w="551009"/>
                <a:gridCol w="651229"/>
              </a:tblGrid>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endParaRPr kumimoji="0" lang="en-GB" sz="1600" b="1" i="0" u="none" strike="noStrike" cap="none" normalizeH="0" baseline="0" dirty="0" smtClean="0">
                        <a:ln>
                          <a:noFill/>
                        </a:ln>
                        <a:solidFill>
                          <a:schemeClr val="tx1"/>
                        </a:solidFill>
                        <a:effectLst/>
                        <a:latin typeface="Calibri"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Symbol" pitchFamily="18" charset="2"/>
                        </a:rPr>
                        <a: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Ano</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18,4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83,6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102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smtClean="0">
                          <a:ln>
                            <a:noFill/>
                          </a:ln>
                          <a:solidFill>
                            <a:schemeClr val="tx1"/>
                          </a:solidFill>
                          <a:effectLst/>
                          <a:latin typeface="Calibri" pitchFamily="34" charset="0"/>
                        </a:rPr>
                        <a:t>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11,6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0" i="0" u="none" strike="noStrike" cap="none" normalizeH="0" baseline="0" dirty="0" smtClean="0">
                          <a:ln>
                            <a:noFill/>
                          </a:ln>
                          <a:solidFill>
                            <a:schemeClr val="tx1"/>
                          </a:solidFill>
                          <a:effectLst/>
                          <a:latin typeface="Calibri" pitchFamily="34" charset="0"/>
                        </a:rPr>
                        <a:t>52,4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64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Symbol" pitchFamily="18" charset="2"/>
                        </a:rPr>
                        <a:t>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136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pPr>
                      <a:r>
                        <a:rPr kumimoji="0" lang="cs-CZ" sz="1600" b="1" i="0" u="none" strike="noStrike" cap="none" normalizeH="0" baseline="0" dirty="0" smtClean="0">
                          <a:ln>
                            <a:noFill/>
                          </a:ln>
                          <a:solidFill>
                            <a:schemeClr val="tx1"/>
                          </a:solidFill>
                          <a:effectLst/>
                          <a:latin typeface="Calibri" pitchFamily="34" charset="0"/>
                        </a:rPr>
                        <a:t>166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Zástupný symbol pro obsah 3"/>
          <p:cNvSpPr txBox="1">
            <a:spLocks/>
          </p:cNvSpPr>
          <p:nvPr/>
        </p:nvSpPr>
        <p:spPr>
          <a:xfrm>
            <a:off x="395536" y="4077072"/>
            <a:ext cx="2448272" cy="432048"/>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Pozorované četnosti</a:t>
            </a: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sp>
        <p:nvSpPr>
          <p:cNvPr id="10" name="Zástupný symbol pro obsah 3"/>
          <p:cNvSpPr txBox="1">
            <a:spLocks/>
          </p:cNvSpPr>
          <p:nvPr/>
        </p:nvSpPr>
        <p:spPr>
          <a:xfrm>
            <a:off x="6228184" y="4077072"/>
            <a:ext cx="2448272" cy="432048"/>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2000" b="0" i="0" u="none" strike="noStrike" kern="0" cap="none" spc="0" normalizeH="0" baseline="0" noProof="0" dirty="0" smtClean="0">
                <a:ln>
                  <a:noFill/>
                </a:ln>
                <a:solidFill>
                  <a:schemeClr val="tx1"/>
                </a:solidFill>
                <a:effectLst/>
                <a:uLnTx/>
                <a:uFillTx/>
                <a:latin typeface="+mn-lt"/>
                <a:ea typeface="+mn-ea"/>
                <a:cs typeface="+mn-cs"/>
              </a:rPr>
              <a:t>Očekávané četnosti</a:t>
            </a:r>
            <a:endParaRPr kumimoji="0" lang="cs-CZ" sz="2000" b="0" i="0" u="none" strike="noStrike" kern="0" cap="none" spc="0" normalizeH="0" baseline="0" noProof="0" dirty="0">
              <a:ln>
                <a:noFill/>
              </a:ln>
              <a:solidFill>
                <a:schemeClr val="tx1"/>
              </a:solidFill>
              <a:effectLst/>
              <a:uLnTx/>
              <a:uFillTx/>
              <a:latin typeface="+mn-lt"/>
              <a:ea typeface="+mn-ea"/>
              <a:cs typeface="+mn-cs"/>
            </a:endParaRPr>
          </a:p>
        </p:txBody>
      </p:sp>
      <p:cxnSp>
        <p:nvCxnSpPr>
          <p:cNvPr id="12" name="Přímá spojovací šipka 11"/>
          <p:cNvCxnSpPr/>
          <p:nvPr/>
        </p:nvCxnSpPr>
        <p:spPr>
          <a:xfrm>
            <a:off x="2699792" y="5157192"/>
            <a:ext cx="504056"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13"/>
          <p:cNvCxnSpPr/>
          <p:nvPr/>
        </p:nvCxnSpPr>
        <p:spPr>
          <a:xfrm flipV="1">
            <a:off x="1475656" y="5373216"/>
            <a:ext cx="2808312" cy="50405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Zástupný symbol pro obsah 3"/>
          <p:cNvSpPr txBox="1">
            <a:spLocks/>
          </p:cNvSpPr>
          <p:nvPr/>
        </p:nvSpPr>
        <p:spPr>
          <a:xfrm>
            <a:off x="3131840" y="4869160"/>
            <a:ext cx="2664296" cy="432048"/>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
                <a:schemeClr val="accent1"/>
              </a:buClr>
              <a:buSzPct val="85000"/>
              <a:buFont typeface="Wingdings 2" pitchFamily="18" charset="2"/>
              <a:buNone/>
              <a:tabLst/>
              <a:defRPr/>
            </a:pPr>
            <a:r>
              <a:rPr kumimoji="0" lang="cs-CZ" sz="3200" b="0" i="0" u="none" strike="noStrike" kern="0" cap="none" spc="0" normalizeH="0" baseline="0" noProof="0" dirty="0" smtClean="0">
                <a:ln>
                  <a:noFill/>
                </a:ln>
                <a:solidFill>
                  <a:schemeClr val="tx1"/>
                </a:solidFill>
                <a:effectLst/>
                <a:uLnTx/>
                <a:uFillTx/>
                <a:latin typeface="+mn-lt"/>
                <a:ea typeface="+mn-ea"/>
                <a:cs typeface="+mn-cs"/>
              </a:rPr>
              <a:t>102 × 30 / 166</a:t>
            </a:r>
            <a:endParaRPr kumimoji="0" lang="cs-CZ" sz="3200" b="0" i="0" u="none" strike="noStrike" kern="0" cap="none" spc="0" normalizeH="0" baseline="0" noProof="0" dirty="0">
              <a:ln>
                <a:noFill/>
              </a:ln>
              <a:solidFill>
                <a:schemeClr val="tx1"/>
              </a:solidFill>
              <a:effectLst/>
              <a:uLnTx/>
              <a:uFillTx/>
              <a:latin typeface="+mn-lt"/>
              <a:ea typeface="+mn-ea"/>
              <a:cs typeface="+mn-cs"/>
            </a:endParaRPr>
          </a:p>
        </p:txBody>
      </p:sp>
      <p:cxnSp>
        <p:nvCxnSpPr>
          <p:cNvPr id="19" name="Přímá spojovací šipka 18"/>
          <p:cNvCxnSpPr/>
          <p:nvPr/>
        </p:nvCxnSpPr>
        <p:spPr>
          <a:xfrm flipV="1">
            <a:off x="2627784" y="5445224"/>
            <a:ext cx="2592288" cy="576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a:off x="5724128" y="5157192"/>
            <a:ext cx="1152128"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Zástupný symbol pro zápatí 3"/>
          <p:cNvSpPr>
            <a:spLocks noGrp="1"/>
          </p:cNvSpPr>
          <p:nvPr>
            <p:ph type="ftr" sz="quarter" idx="11"/>
          </p:nvPr>
        </p:nvSpPr>
        <p:spPr bwMode="auto">
          <a:noFill/>
          <a:ln>
            <a:miter lim="800000"/>
            <a:headEnd/>
            <a:tailEnd/>
          </a:ln>
        </p:spPr>
        <p:txBody>
          <a:bodyPr/>
          <a:lstStyle/>
          <a:p>
            <a:r>
              <a:rPr lang="cs-CZ" i="0"/>
              <a:t>Vytvořil Institut biostatistiky a analýz, Masarykova univerzita </a:t>
            </a:r>
            <a:br>
              <a:rPr lang="cs-CZ" i="0"/>
            </a:br>
            <a:r>
              <a:rPr lang="cs-CZ"/>
              <a:t>J. Jarkovský, L. Dušek</a:t>
            </a:r>
          </a:p>
          <a:p>
            <a:endParaRPr lang="cs-CZ"/>
          </a:p>
        </p:txBody>
      </p:sp>
      <p:sp>
        <p:nvSpPr>
          <p:cNvPr id="73734" name="Rectangle 2"/>
          <p:cNvSpPr>
            <a:spLocks noGrp="1" noChangeArrowheads="1"/>
          </p:cNvSpPr>
          <p:nvPr>
            <p:ph type="title" idx="4294967295"/>
          </p:nvPr>
        </p:nvSpPr>
        <p:spPr>
          <a:xfrm>
            <a:off x="990600" y="0"/>
            <a:ext cx="7772400" cy="762000"/>
          </a:xfrm>
          <a:noFill/>
        </p:spPr>
        <p:txBody>
          <a:bodyPr/>
          <a:lstStyle/>
          <a:p>
            <a:r>
              <a:rPr lang="cs-CZ" smtClean="0"/>
              <a:t>Test dobré shody - základní teorie</a:t>
            </a:r>
          </a:p>
        </p:txBody>
      </p:sp>
      <p:sp>
        <p:nvSpPr>
          <p:cNvPr id="73735" name="Text Box 3"/>
          <p:cNvSpPr txBox="1">
            <a:spLocks noChangeArrowheads="1"/>
          </p:cNvSpPr>
          <p:nvPr/>
        </p:nvSpPr>
        <p:spPr bwMode="auto">
          <a:xfrm>
            <a:off x="153988" y="1098550"/>
            <a:ext cx="2743200" cy="333375"/>
          </a:xfrm>
          <a:prstGeom prst="rect">
            <a:avLst/>
          </a:prstGeom>
          <a:solidFill>
            <a:srgbClr val="FFCC99"/>
          </a:solidFill>
          <a:ln w="6350">
            <a:noFill/>
            <a:miter lim="800000"/>
            <a:headEnd/>
            <a:tailEnd/>
          </a:ln>
        </p:spPr>
        <p:txBody>
          <a:bodyPr anchor="ctr"/>
          <a:lstStyle/>
          <a:p>
            <a:pPr algn="ctr" eaLnBrk="0" fontAlgn="base" hangingPunct="0">
              <a:spcBef>
                <a:spcPct val="0"/>
              </a:spcBef>
              <a:spcAft>
                <a:spcPct val="0"/>
              </a:spcAft>
            </a:pPr>
            <a:r>
              <a:rPr lang="cs-CZ" sz="2000" b="1">
                <a:solidFill>
                  <a:prstClr val="black"/>
                </a:solidFill>
                <a:latin typeface="Arial" pitchFamily="34" charset="0"/>
                <a:cs typeface="Arial" pitchFamily="34" charset="0"/>
              </a:rPr>
              <a:t>Binomické jevy (1/0)</a:t>
            </a:r>
          </a:p>
        </p:txBody>
      </p:sp>
      <p:graphicFrame>
        <p:nvGraphicFramePr>
          <p:cNvPr id="73730" name="Object 4"/>
          <p:cNvGraphicFramePr>
            <a:graphicFrameLocks noChangeAspect="1"/>
          </p:cNvGraphicFramePr>
          <p:nvPr/>
        </p:nvGraphicFramePr>
        <p:xfrm>
          <a:off x="304800" y="1903413"/>
          <a:ext cx="485775" cy="542925"/>
        </p:xfrm>
        <a:graphic>
          <a:graphicData uri="http://schemas.openxmlformats.org/presentationml/2006/ole">
            <p:oleObj spid="_x0000_s47106" name="Rovnice" r:id="rId4" imgW="304560" imgH="342720" progId="Equation.3">
              <p:embed/>
            </p:oleObj>
          </a:graphicData>
        </a:graphic>
      </p:graphicFrame>
      <p:sp>
        <p:nvSpPr>
          <p:cNvPr id="73736" name="Text Box 5"/>
          <p:cNvSpPr txBox="1">
            <a:spLocks noChangeArrowheads="1"/>
          </p:cNvSpPr>
          <p:nvPr/>
        </p:nvSpPr>
        <p:spPr bwMode="auto">
          <a:xfrm>
            <a:off x="1219200" y="1598613"/>
            <a:ext cx="1238250"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pozorovaná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37" name="Text Box 6"/>
          <p:cNvSpPr txBox="1">
            <a:spLocks noChangeArrowheads="1"/>
          </p:cNvSpPr>
          <p:nvPr/>
        </p:nvSpPr>
        <p:spPr bwMode="auto">
          <a:xfrm>
            <a:off x="2581275" y="1598613"/>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očekávaná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38" name="Text Box 7"/>
          <p:cNvSpPr txBox="1">
            <a:spLocks noChangeArrowheads="1"/>
          </p:cNvSpPr>
          <p:nvPr/>
        </p:nvSpPr>
        <p:spPr bwMode="auto">
          <a:xfrm>
            <a:off x="1362075" y="2246313"/>
            <a:ext cx="2390775" cy="285750"/>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očekávaná četnost</a:t>
            </a:r>
          </a:p>
        </p:txBody>
      </p:sp>
      <p:sp>
        <p:nvSpPr>
          <p:cNvPr id="73739" name="Text Box 8"/>
          <p:cNvSpPr txBox="1">
            <a:spLocks noChangeArrowheads="1"/>
          </p:cNvSpPr>
          <p:nvPr/>
        </p:nvSpPr>
        <p:spPr bwMode="auto">
          <a:xfrm>
            <a:off x="762000" y="2046288"/>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73740" name="Text Box 9"/>
          <p:cNvSpPr txBox="1">
            <a:spLocks noChangeArrowheads="1"/>
          </p:cNvSpPr>
          <p:nvPr/>
        </p:nvSpPr>
        <p:spPr bwMode="auto">
          <a:xfrm>
            <a:off x="3905250" y="2046288"/>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b="1">
                <a:solidFill>
                  <a:prstClr val="black"/>
                </a:solidFill>
                <a:latin typeface="Arial" pitchFamily="34" charset="0"/>
                <a:cs typeface="Arial" pitchFamily="34" charset="0"/>
              </a:rPr>
              <a:t>+</a:t>
            </a:r>
          </a:p>
        </p:txBody>
      </p:sp>
      <p:sp>
        <p:nvSpPr>
          <p:cNvPr id="73741" name="Text Box 10"/>
          <p:cNvSpPr txBox="1">
            <a:spLocks noChangeArrowheads="1"/>
          </p:cNvSpPr>
          <p:nvPr/>
        </p:nvSpPr>
        <p:spPr bwMode="auto">
          <a:xfrm>
            <a:off x="3714750" y="1484313"/>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2</a:t>
            </a:r>
          </a:p>
        </p:txBody>
      </p:sp>
      <p:sp>
        <p:nvSpPr>
          <p:cNvPr id="73742" name="Text Box 11"/>
          <p:cNvSpPr txBox="1">
            <a:spLocks noChangeArrowheads="1"/>
          </p:cNvSpPr>
          <p:nvPr/>
        </p:nvSpPr>
        <p:spPr bwMode="auto">
          <a:xfrm>
            <a:off x="4310063" y="1598613"/>
            <a:ext cx="1219200"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pozorovaná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43" name="Text Box 12"/>
          <p:cNvSpPr txBox="1">
            <a:spLocks noChangeArrowheads="1"/>
          </p:cNvSpPr>
          <p:nvPr/>
        </p:nvSpPr>
        <p:spPr bwMode="auto">
          <a:xfrm>
            <a:off x="5572125" y="1598613"/>
            <a:ext cx="1133475" cy="533400"/>
          </a:xfrm>
          <a:prstGeom prst="rect">
            <a:avLst/>
          </a:prstGeom>
          <a:noFill/>
          <a:ln w="9525">
            <a:noFill/>
            <a:miter lim="800000"/>
            <a:headEnd/>
            <a:tailEnd/>
          </a:ln>
        </p:spPr>
        <p:txBody>
          <a:bodyPr/>
          <a:lstStyle/>
          <a:p>
            <a:pPr eaLnBrk="0" fontAlgn="base" hangingPunct="0">
              <a:spcBef>
                <a:spcPct val="0"/>
              </a:spcBef>
              <a:spcAft>
                <a:spcPct val="0"/>
              </a:spcAft>
            </a:pPr>
            <a:r>
              <a:rPr lang="cs-CZ" sz="1400" b="1">
                <a:solidFill>
                  <a:prstClr val="black"/>
                </a:solidFill>
                <a:latin typeface="Arial" pitchFamily="34" charset="0"/>
                <a:cs typeface="Arial" pitchFamily="34" charset="0"/>
              </a:rPr>
              <a:t>očekávaná</a:t>
            </a:r>
          </a:p>
          <a:p>
            <a:pPr eaLnBrk="0" fontAlgn="base" hangingPunct="0">
              <a:spcBef>
                <a:spcPct val="0"/>
              </a:spcBef>
              <a:spcAft>
                <a:spcPct val="0"/>
              </a:spcAft>
            </a:pPr>
            <a:r>
              <a:rPr lang="cs-CZ" sz="1400" b="1">
                <a:solidFill>
                  <a:prstClr val="black"/>
                </a:solidFill>
                <a:latin typeface="Arial" pitchFamily="34" charset="0"/>
                <a:cs typeface="Arial" pitchFamily="34" charset="0"/>
              </a:rPr>
              <a:t>četnost</a:t>
            </a:r>
          </a:p>
        </p:txBody>
      </p:sp>
      <p:sp>
        <p:nvSpPr>
          <p:cNvPr id="73744" name="Text Box 13"/>
          <p:cNvSpPr txBox="1">
            <a:spLocks noChangeArrowheads="1"/>
          </p:cNvSpPr>
          <p:nvPr/>
        </p:nvSpPr>
        <p:spPr bwMode="auto">
          <a:xfrm>
            <a:off x="4286250" y="2246313"/>
            <a:ext cx="2381250" cy="295275"/>
          </a:xfrm>
          <a:prstGeom prst="rect">
            <a:avLst/>
          </a:prstGeom>
          <a:noFill/>
          <a:ln w="9525">
            <a:noFill/>
            <a:miter lim="800000"/>
            <a:headEnd/>
            <a:tailEnd/>
          </a:ln>
        </p:spPr>
        <p:txBody>
          <a:bodyPr/>
          <a:lstStyle/>
          <a:p>
            <a:pPr algn="ctr" eaLnBrk="0" fontAlgn="base" hangingPunct="0">
              <a:spcBef>
                <a:spcPct val="0"/>
              </a:spcBef>
              <a:spcAft>
                <a:spcPct val="0"/>
              </a:spcAft>
            </a:pPr>
            <a:r>
              <a:rPr lang="cs-CZ" sz="1600" b="1">
                <a:solidFill>
                  <a:prstClr val="black"/>
                </a:solidFill>
                <a:latin typeface="Arial" pitchFamily="34" charset="0"/>
                <a:cs typeface="Arial" pitchFamily="34" charset="0"/>
              </a:rPr>
              <a:t>očekávaná četnost</a:t>
            </a:r>
          </a:p>
        </p:txBody>
      </p:sp>
      <p:sp>
        <p:nvSpPr>
          <p:cNvPr id="73745" name="AutoShape 14"/>
          <p:cNvSpPr>
            <a:spLocks/>
          </p:cNvSpPr>
          <p:nvPr/>
        </p:nvSpPr>
        <p:spPr bwMode="auto">
          <a:xfrm>
            <a:off x="4324350" y="1550988"/>
            <a:ext cx="171450" cy="619125"/>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46" name="AutoShape 15"/>
          <p:cNvSpPr>
            <a:spLocks/>
          </p:cNvSpPr>
          <p:nvPr/>
        </p:nvSpPr>
        <p:spPr bwMode="auto">
          <a:xfrm>
            <a:off x="6553200" y="1550988"/>
            <a:ext cx="76200" cy="6096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47" name="Text Box 16"/>
          <p:cNvSpPr txBox="1">
            <a:spLocks noChangeArrowheads="1"/>
          </p:cNvSpPr>
          <p:nvPr/>
        </p:nvSpPr>
        <p:spPr bwMode="auto">
          <a:xfrm>
            <a:off x="1843088" y="2857500"/>
            <a:ext cx="1447800" cy="333375"/>
          </a:xfrm>
          <a:prstGeom prst="rect">
            <a:avLst/>
          </a:prstGeom>
          <a:solidFill>
            <a:srgbClr val="CCFFFF"/>
          </a:solidFill>
          <a:ln w="9525">
            <a:noFill/>
            <a:prstDash val="dash"/>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I. jev 1</a:t>
            </a:r>
          </a:p>
        </p:txBody>
      </p:sp>
      <p:sp>
        <p:nvSpPr>
          <p:cNvPr id="73748" name="Text Box 17"/>
          <p:cNvSpPr txBox="1">
            <a:spLocks noChangeArrowheads="1"/>
          </p:cNvSpPr>
          <p:nvPr/>
        </p:nvSpPr>
        <p:spPr bwMode="auto">
          <a:xfrm>
            <a:off x="4833938" y="2857500"/>
            <a:ext cx="1390650" cy="342900"/>
          </a:xfrm>
          <a:prstGeom prst="rect">
            <a:avLst/>
          </a:prstGeom>
          <a:solidFill>
            <a:srgbClr val="CCFFFF"/>
          </a:solidFill>
          <a:ln w="9525">
            <a:noFill/>
            <a:prstDash val="dash"/>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II. jev 2</a:t>
            </a:r>
          </a:p>
        </p:txBody>
      </p:sp>
      <p:sp>
        <p:nvSpPr>
          <p:cNvPr id="73749" name="AutoShape 18"/>
          <p:cNvSpPr>
            <a:spLocks/>
          </p:cNvSpPr>
          <p:nvPr/>
        </p:nvSpPr>
        <p:spPr bwMode="auto">
          <a:xfrm rot="5400000">
            <a:off x="5448300" y="1695450"/>
            <a:ext cx="114300" cy="1981200"/>
          </a:xfrm>
          <a:prstGeom prst="rightBrace">
            <a:avLst>
              <a:gd name="adj1" fmla="val 144444"/>
              <a:gd name="adj2" fmla="val 50000"/>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0" name="AutoShape 19"/>
          <p:cNvSpPr>
            <a:spLocks/>
          </p:cNvSpPr>
          <p:nvPr/>
        </p:nvSpPr>
        <p:spPr bwMode="auto">
          <a:xfrm rot="5400000">
            <a:off x="2486025" y="1695450"/>
            <a:ext cx="114300" cy="1981200"/>
          </a:xfrm>
          <a:prstGeom prst="rightBrace">
            <a:avLst>
              <a:gd name="adj1" fmla="val 144444"/>
              <a:gd name="adj2" fmla="val 50000"/>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1" name="Text Box 20"/>
          <p:cNvSpPr txBox="1">
            <a:spLocks noChangeArrowheads="1"/>
          </p:cNvSpPr>
          <p:nvPr/>
        </p:nvSpPr>
        <p:spPr bwMode="auto">
          <a:xfrm>
            <a:off x="5353050" y="1611313"/>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sp>
        <p:nvSpPr>
          <p:cNvPr id="73752" name="Line 21"/>
          <p:cNvSpPr>
            <a:spLocks noChangeShapeType="1"/>
          </p:cNvSpPr>
          <p:nvPr/>
        </p:nvSpPr>
        <p:spPr bwMode="auto">
          <a:xfrm>
            <a:off x="4267200" y="2265363"/>
            <a:ext cx="24384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3" name="Line 22"/>
          <p:cNvSpPr>
            <a:spLocks noChangeShapeType="1"/>
          </p:cNvSpPr>
          <p:nvPr/>
        </p:nvSpPr>
        <p:spPr bwMode="auto">
          <a:xfrm flipV="1">
            <a:off x="1181100" y="2265363"/>
            <a:ext cx="2628900" cy="0"/>
          </a:xfrm>
          <a:prstGeom prst="line">
            <a:avLst/>
          </a:prstGeom>
          <a:noFill/>
          <a:ln w="19050">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4" name="AutoShape 23"/>
          <p:cNvSpPr>
            <a:spLocks/>
          </p:cNvSpPr>
          <p:nvPr/>
        </p:nvSpPr>
        <p:spPr bwMode="auto">
          <a:xfrm>
            <a:off x="1225550" y="1550988"/>
            <a:ext cx="171450" cy="619125"/>
          </a:xfrm>
          <a:prstGeom prst="leftBracket">
            <a:avLst>
              <a:gd name="adj" fmla="val 30093"/>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5" name="AutoShape 24"/>
          <p:cNvSpPr>
            <a:spLocks/>
          </p:cNvSpPr>
          <p:nvPr/>
        </p:nvSpPr>
        <p:spPr bwMode="auto">
          <a:xfrm>
            <a:off x="3590925" y="1550988"/>
            <a:ext cx="76200" cy="609600"/>
          </a:xfrm>
          <a:prstGeom prst="rightBracket">
            <a:avLst>
              <a:gd name="adj" fmla="val 66667"/>
            </a:avLst>
          </a:prstGeom>
          <a:noFill/>
          <a:ln w="28575">
            <a:solidFill>
              <a:srgbClr val="000000"/>
            </a:solidFill>
            <a:round/>
            <a:headEnd/>
            <a:tailEn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56" name="Text Box 25"/>
          <p:cNvSpPr txBox="1">
            <a:spLocks noChangeArrowheads="1"/>
          </p:cNvSpPr>
          <p:nvPr/>
        </p:nvSpPr>
        <p:spPr bwMode="auto">
          <a:xfrm>
            <a:off x="6689725" y="1484313"/>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2</a:t>
            </a:r>
          </a:p>
        </p:txBody>
      </p:sp>
      <p:sp>
        <p:nvSpPr>
          <p:cNvPr id="73757" name="Text Box 26"/>
          <p:cNvSpPr txBox="1">
            <a:spLocks noChangeArrowheads="1"/>
          </p:cNvSpPr>
          <p:nvPr/>
        </p:nvSpPr>
        <p:spPr bwMode="auto">
          <a:xfrm>
            <a:off x="2336800" y="1624013"/>
            <a:ext cx="304800" cy="285750"/>
          </a:xfrm>
          <a:prstGeom prst="rect">
            <a:avLst/>
          </a:prstGeom>
          <a:noFill/>
          <a:ln w="9525">
            <a:noFill/>
            <a:miter lim="800000"/>
            <a:headEnd/>
            <a:tailEnd/>
          </a:ln>
        </p:spPr>
        <p:txBody>
          <a:bodyPr/>
          <a:lstStyle/>
          <a:p>
            <a:pPr eaLnBrk="0" fontAlgn="base" hangingPunct="0">
              <a:spcBef>
                <a:spcPct val="0"/>
              </a:spcBef>
              <a:spcAft>
                <a:spcPct val="0"/>
              </a:spcAft>
            </a:pPr>
            <a:r>
              <a:rPr lang="cs-CZ" sz="2400">
                <a:solidFill>
                  <a:prstClr val="black"/>
                </a:solidFill>
                <a:latin typeface="Arial" pitchFamily="34" charset="0"/>
                <a:cs typeface="Arial" pitchFamily="34" charset="0"/>
              </a:rPr>
              <a:t>-</a:t>
            </a:r>
          </a:p>
        </p:txBody>
      </p:sp>
      <p:pic>
        <p:nvPicPr>
          <p:cNvPr id="73758" name="Picture 27"/>
          <p:cNvPicPr>
            <a:picLocks noChangeAspect="1" noChangeArrowheads="1"/>
          </p:cNvPicPr>
          <p:nvPr/>
        </p:nvPicPr>
        <p:blipFill>
          <a:blip r:embed="rId5" cstate="print"/>
          <a:srcRect/>
          <a:stretch>
            <a:fillRect/>
          </a:stretch>
        </p:blipFill>
        <p:spPr bwMode="auto">
          <a:xfrm>
            <a:off x="7010400" y="1408113"/>
            <a:ext cx="2057400" cy="1228725"/>
          </a:xfrm>
          <a:prstGeom prst="rect">
            <a:avLst/>
          </a:prstGeom>
          <a:noFill/>
          <a:ln w="9525">
            <a:noFill/>
            <a:miter lim="800000"/>
            <a:headEnd/>
            <a:tailEnd/>
          </a:ln>
        </p:spPr>
      </p:pic>
      <p:sp>
        <p:nvSpPr>
          <p:cNvPr id="73759" name="Text Box 28"/>
          <p:cNvSpPr txBox="1">
            <a:spLocks noChangeArrowheads="1"/>
          </p:cNvSpPr>
          <p:nvPr/>
        </p:nvSpPr>
        <p:spPr bwMode="auto">
          <a:xfrm>
            <a:off x="228600" y="3267075"/>
            <a:ext cx="1295400" cy="314325"/>
          </a:xfrm>
          <a:prstGeom prst="rect">
            <a:avLst/>
          </a:prstGeom>
          <a:solidFill>
            <a:srgbClr val="000066"/>
          </a:solidFill>
          <a:ln w="9525">
            <a:noFill/>
            <a:miter lim="800000"/>
            <a:headEnd/>
            <a:tailEnd/>
          </a:ln>
        </p:spPr>
        <p:txBody>
          <a:bodyPr anchor="ctr"/>
          <a:lstStyle/>
          <a:p>
            <a:pPr algn="ctr" eaLnBrk="0" fontAlgn="base" hangingPunct="0">
              <a:spcBef>
                <a:spcPct val="0"/>
              </a:spcBef>
              <a:spcAft>
                <a:spcPct val="0"/>
              </a:spcAft>
            </a:pPr>
            <a:r>
              <a:rPr lang="cs-CZ" sz="2000" b="1">
                <a:solidFill>
                  <a:prstClr val="white"/>
                </a:solidFill>
                <a:latin typeface="Arial" pitchFamily="34" charset="0"/>
                <a:cs typeface="Arial" pitchFamily="34" charset="0"/>
              </a:rPr>
              <a:t>Příklad</a:t>
            </a:r>
          </a:p>
        </p:txBody>
      </p:sp>
      <p:sp>
        <p:nvSpPr>
          <p:cNvPr id="73760" name="Text Box 29"/>
          <p:cNvSpPr txBox="1">
            <a:spLocks noChangeArrowheads="1"/>
          </p:cNvSpPr>
          <p:nvPr/>
        </p:nvSpPr>
        <p:spPr bwMode="auto">
          <a:xfrm>
            <a:off x="2438400" y="3276600"/>
            <a:ext cx="6019800" cy="685800"/>
          </a:xfrm>
          <a:prstGeom prst="rect">
            <a:avLst/>
          </a:prstGeom>
          <a:noFill/>
          <a:ln w="9525">
            <a:noFill/>
            <a:miter lim="800000"/>
            <a:headEnd/>
            <a:tailEnd/>
          </a:ln>
        </p:spPr>
        <p:txBody>
          <a:bodyPr anchor="ctr"/>
          <a:lstStyle/>
          <a:p>
            <a:pPr algn="ctr" eaLnBrk="0" fontAlgn="base" hangingPunct="0">
              <a:spcBef>
                <a:spcPct val="0"/>
              </a:spcBef>
              <a:spcAft>
                <a:spcPct val="0"/>
              </a:spcAft>
            </a:pPr>
            <a:r>
              <a:rPr lang="cs-CZ" b="1">
                <a:solidFill>
                  <a:prstClr val="black"/>
                </a:solidFill>
                <a:latin typeface="Arial" pitchFamily="34" charset="0"/>
                <a:cs typeface="Arial" pitchFamily="34" charset="0"/>
              </a:rPr>
              <a:t>10 000 lidí hází mincí           rub: 4 000 případů (R)</a:t>
            </a:r>
          </a:p>
          <a:p>
            <a:pPr algn="ctr" eaLnBrk="0" fontAlgn="base" hangingPunct="0">
              <a:spcBef>
                <a:spcPct val="0"/>
              </a:spcBef>
              <a:spcAft>
                <a:spcPct val="0"/>
              </a:spcAft>
            </a:pPr>
            <a:r>
              <a:rPr lang="cs-CZ" b="1">
                <a:solidFill>
                  <a:prstClr val="black"/>
                </a:solidFill>
                <a:latin typeface="Arial" pitchFamily="34" charset="0"/>
                <a:cs typeface="Arial" pitchFamily="34" charset="0"/>
              </a:rPr>
              <a:t>                                            líc: 6 000</a:t>
            </a:r>
            <a:r>
              <a:rPr lang="cs-CZ" sz="2400" b="1">
                <a:solidFill>
                  <a:prstClr val="black"/>
                </a:solidFill>
                <a:latin typeface="Arial" pitchFamily="34" charset="0"/>
                <a:cs typeface="Arial" pitchFamily="34" charset="0"/>
              </a:rPr>
              <a:t> </a:t>
            </a:r>
            <a:r>
              <a:rPr lang="cs-CZ" b="1">
                <a:solidFill>
                  <a:prstClr val="black"/>
                </a:solidFill>
                <a:latin typeface="Arial" pitchFamily="34" charset="0"/>
                <a:cs typeface="Arial" pitchFamily="34" charset="0"/>
              </a:rPr>
              <a:t>případů (L)</a:t>
            </a:r>
          </a:p>
        </p:txBody>
      </p:sp>
      <p:sp>
        <p:nvSpPr>
          <p:cNvPr id="73761" name="WordArt 30"/>
          <p:cNvSpPr>
            <a:spLocks noChangeArrowheads="1" noChangeShapeType="1"/>
          </p:cNvSpPr>
          <p:nvPr/>
        </p:nvSpPr>
        <p:spPr bwMode="auto">
          <a:xfrm>
            <a:off x="2057400" y="3260725"/>
            <a:ext cx="276225" cy="3619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cs-CZ" sz="3600" b="1" i="1" kern="10">
                <a:ln w="9525">
                  <a:solidFill>
                    <a:srgbClr val="000000"/>
                  </a:solidFill>
                  <a:round/>
                  <a:headEnd/>
                  <a:tailEnd/>
                </a:ln>
                <a:solidFill>
                  <a:srgbClr val="000000"/>
                </a:solidFill>
                <a:latin typeface="Wingdings"/>
                <a:cs typeface="Arial" pitchFamily="34" charset="0"/>
              </a:rPr>
              <a:t>ü</a:t>
            </a:r>
          </a:p>
        </p:txBody>
      </p:sp>
      <p:sp>
        <p:nvSpPr>
          <p:cNvPr id="73762" name="Text Box 31"/>
          <p:cNvSpPr txBox="1">
            <a:spLocks noChangeArrowheads="1"/>
          </p:cNvSpPr>
          <p:nvPr/>
        </p:nvSpPr>
        <p:spPr bwMode="auto">
          <a:xfrm>
            <a:off x="2743200" y="3981450"/>
            <a:ext cx="6400800" cy="561975"/>
          </a:xfrm>
          <a:prstGeom prst="rect">
            <a:avLst/>
          </a:prstGeom>
          <a:noFill/>
          <a:ln w="9525">
            <a:noFill/>
            <a:miter lim="800000"/>
            <a:headEnd/>
            <a:tailEnd/>
          </a:ln>
        </p:spPr>
        <p:txBody>
          <a:bodyPr/>
          <a:lstStyle/>
          <a:p>
            <a:pPr eaLnBrk="0" fontAlgn="base" hangingPunct="0">
              <a:spcBef>
                <a:spcPct val="0"/>
              </a:spcBef>
              <a:spcAft>
                <a:spcPct val="0"/>
              </a:spcAft>
            </a:pPr>
            <a:r>
              <a:rPr lang="cs-CZ" b="1">
                <a:solidFill>
                  <a:prstClr val="black"/>
                </a:solidFill>
                <a:latin typeface="Arial" pitchFamily="34" charset="0"/>
                <a:cs typeface="Arial" pitchFamily="34" charset="0"/>
              </a:rPr>
              <a:t>Lze výsledek považovat za statisticky významně odlišný</a:t>
            </a:r>
          </a:p>
          <a:p>
            <a:pPr eaLnBrk="0" fontAlgn="base" hangingPunct="0">
              <a:spcBef>
                <a:spcPct val="0"/>
              </a:spcBef>
              <a:spcAft>
                <a:spcPct val="0"/>
              </a:spcAft>
            </a:pPr>
            <a:r>
              <a:rPr lang="cs-CZ" b="1">
                <a:solidFill>
                  <a:prstClr val="black"/>
                </a:solidFill>
                <a:latin typeface="Arial" pitchFamily="34" charset="0"/>
                <a:cs typeface="Arial" pitchFamily="34" charset="0"/>
              </a:rPr>
              <a:t>(nebo neodlišný) od očekávaného poměru R : L = 1 : 1 ?</a:t>
            </a:r>
          </a:p>
        </p:txBody>
      </p:sp>
      <p:sp>
        <p:nvSpPr>
          <p:cNvPr id="73763" name="WordArt 32"/>
          <p:cNvSpPr>
            <a:spLocks noChangeArrowheads="1" noChangeShapeType="1"/>
          </p:cNvSpPr>
          <p:nvPr/>
        </p:nvSpPr>
        <p:spPr bwMode="auto">
          <a:xfrm>
            <a:off x="2057400" y="4162425"/>
            <a:ext cx="200025" cy="304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cs-CZ" sz="3600" b="1" i="1" kern="10">
                <a:ln w="9525">
                  <a:solidFill>
                    <a:srgbClr val="000000"/>
                  </a:solidFill>
                  <a:round/>
                  <a:headEnd/>
                  <a:tailEnd/>
                </a:ln>
                <a:solidFill>
                  <a:srgbClr val="000000"/>
                </a:solidFill>
                <a:latin typeface="Arial Black"/>
                <a:cs typeface="Arial" pitchFamily="34" charset="0"/>
              </a:rPr>
              <a:t>?</a:t>
            </a:r>
          </a:p>
        </p:txBody>
      </p:sp>
      <p:sp>
        <p:nvSpPr>
          <p:cNvPr id="73764" name="Line 33"/>
          <p:cNvSpPr>
            <a:spLocks noChangeShapeType="1"/>
          </p:cNvSpPr>
          <p:nvPr/>
        </p:nvSpPr>
        <p:spPr bwMode="auto">
          <a:xfrm flipV="1">
            <a:off x="5219700" y="3443288"/>
            <a:ext cx="342900" cy="0"/>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65" name="Line 34"/>
          <p:cNvSpPr>
            <a:spLocks noChangeShapeType="1"/>
          </p:cNvSpPr>
          <p:nvPr/>
        </p:nvSpPr>
        <p:spPr bwMode="auto">
          <a:xfrm>
            <a:off x="5219700" y="3443288"/>
            <a:ext cx="342900" cy="290512"/>
          </a:xfrm>
          <a:prstGeom prst="line">
            <a:avLst/>
          </a:prstGeom>
          <a:noFill/>
          <a:ln w="9525">
            <a:solidFill>
              <a:srgbClr val="000000"/>
            </a:solidFill>
            <a:round/>
            <a:headEnd/>
            <a:tailEnd type="triangle" w="med" len="med"/>
          </a:ln>
        </p:spPr>
        <p:txBody>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
        <p:nvSpPr>
          <p:cNvPr id="73766" name="Rectangle 35"/>
          <p:cNvSpPr>
            <a:spLocks noChangeArrowheads="1"/>
          </p:cNvSpPr>
          <p:nvPr/>
        </p:nvSpPr>
        <p:spPr bwMode="auto">
          <a:xfrm>
            <a:off x="1828800" y="5949950"/>
            <a:ext cx="7239000" cy="381000"/>
          </a:xfrm>
          <a:prstGeom prst="rect">
            <a:avLst/>
          </a:prstGeom>
          <a:solidFill>
            <a:srgbClr val="A50021"/>
          </a:solidFill>
          <a:ln w="9525">
            <a:noFill/>
            <a:prstDash val="dash"/>
            <a:miter lim="800000"/>
            <a:headEnd/>
            <a:tailEnd/>
          </a:ln>
        </p:spPr>
        <p:txBody>
          <a:bodyPr anchor="ctr"/>
          <a:lstStyle/>
          <a:p>
            <a:pPr algn="ctr" eaLnBrk="0" fontAlgn="base" hangingPunct="0">
              <a:spcBef>
                <a:spcPct val="0"/>
              </a:spcBef>
              <a:spcAft>
                <a:spcPct val="0"/>
              </a:spcAft>
            </a:pPr>
            <a:r>
              <a:rPr lang="cs-CZ" sz="2400" b="1">
                <a:solidFill>
                  <a:prstClr val="white"/>
                </a:solidFill>
                <a:latin typeface="Times New Roman" pitchFamily="18" charset="0"/>
                <a:cs typeface="Arial" pitchFamily="34" charset="0"/>
              </a:rPr>
              <a:t> </a:t>
            </a:r>
            <a:r>
              <a:rPr lang="cs-CZ" sz="2000" b="1">
                <a:solidFill>
                  <a:prstClr val="white"/>
                </a:solidFill>
                <a:latin typeface="Arial" pitchFamily="34" charset="0"/>
                <a:cs typeface="Arial" pitchFamily="34" charset="0"/>
              </a:rPr>
              <a:t>Rozdíl je vysoce statisticky významný (p &lt;&lt; 0,001]</a:t>
            </a:r>
          </a:p>
        </p:txBody>
      </p:sp>
      <p:graphicFrame>
        <p:nvGraphicFramePr>
          <p:cNvPr id="73731" name="Object 36"/>
          <p:cNvGraphicFramePr>
            <a:graphicFrameLocks noChangeAspect="1"/>
          </p:cNvGraphicFramePr>
          <p:nvPr/>
        </p:nvGraphicFramePr>
        <p:xfrm>
          <a:off x="2757488" y="4724400"/>
          <a:ext cx="5700712" cy="633413"/>
        </p:xfrm>
        <a:graphic>
          <a:graphicData uri="http://schemas.openxmlformats.org/presentationml/2006/ole">
            <p:oleObj spid="_x0000_s47107" name="Rovnice" r:id="rId6" imgW="2869920" imgH="431640" progId="Equation.3">
              <p:embed/>
            </p:oleObj>
          </a:graphicData>
        </a:graphic>
      </p:graphicFrame>
      <p:sp>
        <p:nvSpPr>
          <p:cNvPr id="73767" name="Rectangle 37"/>
          <p:cNvSpPr>
            <a:spLocks noChangeArrowheads="1"/>
          </p:cNvSpPr>
          <p:nvPr/>
        </p:nvSpPr>
        <p:spPr bwMode="auto">
          <a:xfrm>
            <a:off x="2366963" y="5473700"/>
            <a:ext cx="6067425" cy="419100"/>
          </a:xfrm>
          <a:prstGeom prst="rect">
            <a:avLst/>
          </a:prstGeom>
          <a:noFill/>
          <a:ln w="9525">
            <a:noFill/>
            <a:prstDash val="dash"/>
            <a:miter lim="800000"/>
            <a:headEnd/>
            <a:tailEnd/>
          </a:ln>
        </p:spPr>
        <p:txBody>
          <a:bodyPr/>
          <a:lstStyle/>
          <a:p>
            <a:pPr eaLnBrk="0" fontAlgn="base" hangingPunct="0">
              <a:spcBef>
                <a:spcPct val="0"/>
              </a:spcBef>
              <a:spcAft>
                <a:spcPct val="0"/>
              </a:spcAft>
            </a:pPr>
            <a:r>
              <a:rPr lang="cs-CZ" sz="2000">
                <a:solidFill>
                  <a:prstClr val="black"/>
                </a:solidFill>
                <a:latin typeface="Arial" pitchFamily="34" charset="0"/>
                <a:cs typeface="Arial" pitchFamily="34" charset="0"/>
              </a:rPr>
              <a:t>Tabulková hodnota:</a:t>
            </a:r>
          </a:p>
        </p:txBody>
      </p:sp>
      <p:graphicFrame>
        <p:nvGraphicFramePr>
          <p:cNvPr id="73732" name="Object 38"/>
          <p:cNvGraphicFramePr>
            <a:graphicFrameLocks noChangeAspect="1"/>
          </p:cNvGraphicFramePr>
          <p:nvPr/>
        </p:nvGraphicFramePr>
        <p:xfrm>
          <a:off x="4895850" y="5373688"/>
          <a:ext cx="3867150" cy="523875"/>
        </p:xfrm>
        <a:graphic>
          <a:graphicData uri="http://schemas.openxmlformats.org/presentationml/2006/ole">
            <p:oleObj spid="_x0000_s47108" name="Rovnice" r:id="rId7" imgW="2514600" imgH="342720" progId="Equation.3">
              <p:embed/>
            </p:oleObj>
          </a:graphicData>
        </a:graphic>
      </p:graphicFrame>
      <p:sp>
        <p:nvSpPr>
          <p:cNvPr id="73768" name="AutoShape 39"/>
          <p:cNvSpPr>
            <a:spLocks noChangeArrowheads="1"/>
          </p:cNvSpPr>
          <p:nvPr/>
        </p:nvSpPr>
        <p:spPr bwMode="auto">
          <a:xfrm>
            <a:off x="852488" y="5935663"/>
            <a:ext cx="671512" cy="381000"/>
          </a:xfrm>
          <a:custGeom>
            <a:avLst/>
            <a:gdLst>
              <a:gd name="T0" fmla="*/ 503634 w 21600"/>
              <a:gd name="T1" fmla="*/ 0 h 21600"/>
              <a:gd name="T2" fmla="*/ 0 w 21600"/>
              <a:gd name="T3" fmla="*/ 190500 h 21600"/>
              <a:gd name="T4" fmla="*/ 503634 w 21600"/>
              <a:gd name="T5" fmla="*/ 381000 h 21600"/>
              <a:gd name="T6" fmla="*/ 671512 w 21600"/>
              <a:gd name="T7" fmla="*/ 1905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anchor="ctr">
            <a:spAutoFit/>
          </a:bodyPr>
          <a:lstStyle/>
          <a:p>
            <a:pPr fontAlgn="base">
              <a:spcBef>
                <a:spcPct val="0"/>
              </a:spcBef>
              <a:spcAft>
                <a:spcPct val="0"/>
              </a:spcAft>
            </a:pPr>
            <a:endParaRPr lang="cs-CZ" b="1" i="1">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7_Administrativní">
  <a:themeElements>
    <a:clrScheme name="7_Administrativní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fontScheme name="7_Administrativní">
      <a:majorFont>
        <a:latin typeface="Calibri"/>
        <a:ea typeface=""/>
        <a:cs typeface="Arial"/>
      </a:majorFont>
      <a:minorFont>
        <a:latin typeface="Calibri"/>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dministrativní 1">
        <a:dk1>
          <a:srgbClr val="000000"/>
        </a:dk1>
        <a:lt1>
          <a:srgbClr val="FFFFFF"/>
        </a:lt1>
        <a:dk2>
          <a:srgbClr val="646B86"/>
        </a:dk2>
        <a:lt2>
          <a:srgbClr val="C5D1D7"/>
        </a:lt2>
        <a:accent1>
          <a:srgbClr val="D16349"/>
        </a:accent1>
        <a:accent2>
          <a:srgbClr val="CCB400"/>
        </a:accent2>
        <a:accent3>
          <a:srgbClr val="FFFFFF"/>
        </a:accent3>
        <a:accent4>
          <a:srgbClr val="000000"/>
        </a:accent4>
        <a:accent5>
          <a:srgbClr val="E5B7B1"/>
        </a:accent5>
        <a:accent6>
          <a:srgbClr val="B9A300"/>
        </a:accent6>
        <a:hlink>
          <a:srgbClr val="00A3D6"/>
        </a:hlink>
        <a:folHlink>
          <a:srgbClr val="694F0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903</TotalTime>
  <Words>3705</Words>
  <Application>Microsoft Office PowerPoint</Application>
  <PresentationFormat>Předvádění na obrazovce (4:3)</PresentationFormat>
  <Paragraphs>1114</Paragraphs>
  <Slides>46</Slides>
  <Notes>10</Notes>
  <HiddenSlides>0</HiddenSlides>
  <MMClips>0</MMClips>
  <ScaleCrop>false</ScaleCrop>
  <HeadingPairs>
    <vt:vector size="6" baseType="variant">
      <vt:variant>
        <vt:lpstr>Motiv</vt:lpstr>
      </vt:variant>
      <vt:variant>
        <vt:i4>2</vt:i4>
      </vt:variant>
      <vt:variant>
        <vt:lpstr>Vložené servery OLE</vt:lpstr>
      </vt:variant>
      <vt:variant>
        <vt:i4>3</vt:i4>
      </vt:variant>
      <vt:variant>
        <vt:lpstr>Nadpisy snímků</vt:lpstr>
      </vt:variant>
      <vt:variant>
        <vt:i4>46</vt:i4>
      </vt:variant>
    </vt:vector>
  </HeadingPairs>
  <TitlesOfParts>
    <vt:vector size="51" baseType="lpstr">
      <vt:lpstr>Administrativní</vt:lpstr>
      <vt:lpstr>7_Administrativní</vt:lpstr>
      <vt:lpstr>Graf</vt:lpstr>
      <vt:lpstr>Rovnice</vt:lpstr>
      <vt:lpstr>Chart</vt:lpstr>
      <vt:lpstr>8. Kontingenční tabulky a χ2 test</vt:lpstr>
      <vt:lpstr>Shrnutí statistických testů</vt:lpstr>
      <vt:lpstr>Shrnutí statistických testů</vt:lpstr>
      <vt:lpstr>Statistické testování – základní pojmy</vt:lpstr>
      <vt:lpstr>P-hodnota</vt:lpstr>
      <vt:lpstr>Test dobré shody - základní teorie</vt:lpstr>
      <vt:lpstr>Test dobré shody - základní teorie</vt:lpstr>
      <vt:lpstr>Očekávané četnosti</vt:lpstr>
      <vt:lpstr>Test dobré shody - základní teorie</vt:lpstr>
      <vt:lpstr>Znaménkový test</vt:lpstr>
      <vt:lpstr>Kontingenční tabulky   H0 :Nezávislost dvou jevů A a B</vt:lpstr>
      <vt:lpstr>Kontingenční tabulky: příklad</vt:lpstr>
      <vt:lpstr>Příklad – závislost pohlaví na onemocnění</vt:lpstr>
      <vt:lpstr>Příklad – závislost pohlaví na onemocnění</vt:lpstr>
      <vt:lpstr>Příklad – závislost pohlaví na onemocnění</vt:lpstr>
      <vt:lpstr>9. Analýza rozptylu a korelace</vt:lpstr>
      <vt:lpstr>Anotace</vt:lpstr>
      <vt:lpstr>Analýza rozptylu - ANOVA</vt:lpstr>
      <vt:lpstr>Anotace</vt:lpstr>
      <vt:lpstr>Analýza rozptylu - ANOVA</vt:lpstr>
      <vt:lpstr>Analýza rozptylu - ANOVA</vt:lpstr>
      <vt:lpstr>Analýza rozptylu - ANOVA</vt:lpstr>
      <vt:lpstr>Analýza rozptylu - ANOVA</vt:lpstr>
      <vt:lpstr>Analýza rozptylu - ANOVA</vt:lpstr>
      <vt:lpstr>Modely analýzy rozptylu</vt:lpstr>
      <vt:lpstr>ANOVA – základní výpočet</vt:lpstr>
      <vt:lpstr>Jednoduchý ANOVA design</vt:lpstr>
      <vt:lpstr>Nested ANOVA</vt:lpstr>
      <vt:lpstr>Two way ANOVA</vt:lpstr>
      <vt:lpstr>Modely analýzy rozptylu -  základní výstup</vt:lpstr>
      <vt:lpstr>Analýza rozptylu -  obecný F test</vt:lpstr>
      <vt:lpstr>Analýza rozptylu -  Testy kontrastů</vt:lpstr>
      <vt:lpstr>Příklad: Anova - One way</vt:lpstr>
      <vt:lpstr>Srovnání variant v testech</vt:lpstr>
      <vt:lpstr>Řada post-hoc testů v různých SW</vt:lpstr>
      <vt:lpstr>ANCOVA</vt:lpstr>
      <vt:lpstr>Korelace a regrese</vt:lpstr>
      <vt:lpstr>Korelace</vt:lpstr>
      <vt:lpstr>Jednoduchá lineární regrese</vt:lpstr>
      <vt:lpstr>Základy korelační analýzy - I.</vt:lpstr>
      <vt:lpstr>Základy korelační analýzy - II.</vt:lpstr>
      <vt:lpstr>Základy korelační analýzy - III.</vt:lpstr>
      <vt:lpstr>Základy korelační analýzy - IV. Srovnání dvou korelačních koeficientů (r)</vt:lpstr>
      <vt:lpstr>Základy korelační analýzy - V. Neparametrická korelace (rs)</vt:lpstr>
      <vt:lpstr>Korelace v grafech I.</vt:lpstr>
      <vt:lpstr>Korelace v grafech II.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Statistické testování – základní pojmy</dc:title>
  <dc:creator>cvanova</dc:creator>
  <cp:lastModifiedBy>kalina</cp:lastModifiedBy>
  <cp:revision>26</cp:revision>
  <dcterms:created xsi:type="dcterms:W3CDTF">2011-05-12T08:01:25Z</dcterms:created>
  <dcterms:modified xsi:type="dcterms:W3CDTF">2014-09-11T12:16:19Z</dcterms:modified>
</cp:coreProperties>
</file>