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54" r:id="rId2"/>
    <p:sldId id="355" r:id="rId3"/>
    <p:sldId id="356" r:id="rId4"/>
    <p:sldId id="357" r:id="rId5"/>
    <p:sldId id="381" r:id="rId6"/>
    <p:sldId id="382" r:id="rId7"/>
    <p:sldId id="383" r:id="rId8"/>
    <p:sldId id="384" r:id="rId9"/>
    <p:sldId id="385" r:id="rId10"/>
    <p:sldId id="386" r:id="rId11"/>
    <p:sldId id="387" r:id="rId12"/>
    <p:sldId id="388" r:id="rId13"/>
    <p:sldId id="389" r:id="rId14"/>
    <p:sldId id="390" r:id="rId15"/>
    <p:sldId id="391" r:id="rId16"/>
    <p:sldId id="392" r:id="rId17"/>
    <p:sldId id="393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6" r:id="rId41"/>
    <p:sldId id="417" r:id="rId42"/>
    <p:sldId id="418" r:id="rId43"/>
    <p:sldId id="419" r:id="rId44"/>
    <p:sldId id="420" r:id="rId45"/>
    <p:sldId id="421" r:id="rId46"/>
    <p:sldId id="422" r:id="rId47"/>
    <p:sldId id="423" r:id="rId48"/>
    <p:sldId id="424" r:id="rId49"/>
    <p:sldId id="425" r:id="rId50"/>
    <p:sldId id="426" r:id="rId5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7B7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1" d="100"/>
          <a:sy n="81" d="100"/>
        </p:scale>
        <p:origin x="-1566" y="-84"/>
      </p:cViewPr>
      <p:guideLst>
        <p:guide orient="horz" pos="2160"/>
        <p:guide pos="13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chart>
    <c:title>
      <c:tx>
        <c:rich>
          <a:bodyPr/>
          <a:lstStyle/>
          <a:p>
            <a:pPr>
              <a:defRPr sz="1200">
                <a:latin typeface="Arial" pitchFamily="34" charset="0"/>
                <a:cs typeface="Arial" pitchFamily="34" charset="0"/>
              </a:defRPr>
            </a:pPr>
            <a:r>
              <a:rPr lang="el-GR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α</a:t>
            </a:r>
            <a:r>
              <a:rPr lang="cs-CZ" sz="1200" b="1" i="0" u="none" strike="noStrike" baseline="0" noProof="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cs-CZ" sz="1200" noProof="0" dirty="0" smtClean="0">
                <a:latin typeface="Arial" pitchFamily="34" charset="0"/>
                <a:cs typeface="Arial" pitchFamily="34" charset="0"/>
              </a:rPr>
              <a:t>HCH</a:t>
            </a:r>
          </a:p>
        </c:rich>
      </c:tx>
      <c:layout/>
    </c:title>
    <c:plotArea>
      <c:layout/>
      <c:scatterChart>
        <c:scatterStyle val="lineMarker"/>
        <c:ser>
          <c:idx val="0"/>
          <c:order val="0"/>
          <c:tx>
            <c:v>Digitel</c:v>
          </c:tx>
          <c:spPr>
            <a:ln w="25400">
              <a:solidFill>
                <a:prstClr val="black"/>
              </a:solidFill>
            </a:ln>
          </c:spPr>
          <c:marker>
            <c:symbol val="circle"/>
            <c:size val="4"/>
            <c:spPr>
              <a:solidFill>
                <a:schemeClr val="tx1"/>
              </a:solidFill>
              <a:ln>
                <a:noFill/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List1!$B$3:$B$25</c:f>
              <c:numCache>
                <c:formatCode>0.0000</c:formatCode>
                <c:ptCount val="23"/>
                <c:pt idx="0">
                  <c:v>4.8199999999999985</c:v>
                </c:pt>
                <c:pt idx="1">
                  <c:v>4.7700000000000014</c:v>
                </c:pt>
                <c:pt idx="2">
                  <c:v>6.37</c:v>
                </c:pt>
                <c:pt idx="4">
                  <c:v>3.4899999999999998</c:v>
                </c:pt>
                <c:pt idx="6">
                  <c:v>6.68</c:v>
                </c:pt>
                <c:pt idx="7">
                  <c:v>12.39</c:v>
                </c:pt>
                <c:pt idx="8">
                  <c:v>6.09</c:v>
                </c:pt>
                <c:pt idx="9">
                  <c:v>8.120000000000001</c:v>
                </c:pt>
                <c:pt idx="10">
                  <c:v>6.3199999999999985</c:v>
                </c:pt>
                <c:pt idx="11">
                  <c:v>6.3000000000000007</c:v>
                </c:pt>
                <c:pt idx="12">
                  <c:v>7.71</c:v>
                </c:pt>
                <c:pt idx="13">
                  <c:v>7.57</c:v>
                </c:pt>
                <c:pt idx="14">
                  <c:v>8.91</c:v>
                </c:pt>
                <c:pt idx="15">
                  <c:v>23.38</c:v>
                </c:pt>
                <c:pt idx="16">
                  <c:v>9.6399999999999988</c:v>
                </c:pt>
                <c:pt idx="17">
                  <c:v>18.239999999999988</c:v>
                </c:pt>
                <c:pt idx="18">
                  <c:v>10.229999999999999</c:v>
                </c:pt>
                <c:pt idx="19">
                  <c:v>7.2700000000000014</c:v>
                </c:pt>
                <c:pt idx="20">
                  <c:v>11.84</c:v>
                </c:pt>
                <c:pt idx="21">
                  <c:v>12.29</c:v>
                </c:pt>
                <c:pt idx="22">
                  <c:v>8</c:v>
                </c:pt>
              </c:numCache>
            </c:numRef>
          </c:yVal>
        </c:ser>
        <c:ser>
          <c:idx val="1"/>
          <c:order val="1"/>
          <c:tx>
            <c:v>PS-1</c:v>
          </c:tx>
          <c:spPr>
            <a:ln w="25400" cmpd="sng">
              <a:solidFill>
                <a:prstClr val="black">
                  <a:alpha val="30000"/>
                </a:prstClr>
              </a:solidFill>
            </a:ln>
          </c:spPr>
          <c:marker>
            <c:symbol val="circle"/>
            <c:size val="4"/>
            <c:spPr>
              <a:noFill/>
              <a:ln>
                <a:solidFill>
                  <a:schemeClr val="tx1"/>
                </a:solidFill>
              </a:ln>
            </c:spPr>
          </c:marker>
          <c:xVal>
            <c:numRef>
              <c:f>List1!$A$3:$A$25</c:f>
              <c:numCache>
                <c:formatCode>d/m/yyyy</c:formatCode>
                <c:ptCount val="23"/>
                <c:pt idx="0">
                  <c:v>40555</c:v>
                </c:pt>
                <c:pt idx="1">
                  <c:v>40562</c:v>
                </c:pt>
                <c:pt idx="2">
                  <c:v>40569</c:v>
                </c:pt>
                <c:pt idx="3">
                  <c:v>40576</c:v>
                </c:pt>
                <c:pt idx="4">
                  <c:v>40583</c:v>
                </c:pt>
                <c:pt idx="5">
                  <c:v>40590</c:v>
                </c:pt>
                <c:pt idx="6">
                  <c:v>40597</c:v>
                </c:pt>
                <c:pt idx="7">
                  <c:v>40604</c:v>
                </c:pt>
                <c:pt idx="8">
                  <c:v>40611</c:v>
                </c:pt>
                <c:pt idx="9">
                  <c:v>40618</c:v>
                </c:pt>
                <c:pt idx="10">
                  <c:v>40625</c:v>
                </c:pt>
                <c:pt idx="11">
                  <c:v>40632</c:v>
                </c:pt>
                <c:pt idx="12">
                  <c:v>40639</c:v>
                </c:pt>
                <c:pt idx="13">
                  <c:v>40646</c:v>
                </c:pt>
                <c:pt idx="14">
                  <c:v>40653</c:v>
                </c:pt>
                <c:pt idx="15">
                  <c:v>40660</c:v>
                </c:pt>
                <c:pt idx="16">
                  <c:v>40667</c:v>
                </c:pt>
                <c:pt idx="17">
                  <c:v>40674</c:v>
                </c:pt>
                <c:pt idx="18">
                  <c:v>40681</c:v>
                </c:pt>
                <c:pt idx="19">
                  <c:v>40688</c:v>
                </c:pt>
                <c:pt idx="20">
                  <c:v>40695</c:v>
                </c:pt>
                <c:pt idx="21">
                  <c:v>40702</c:v>
                </c:pt>
                <c:pt idx="22">
                  <c:v>40709</c:v>
                </c:pt>
              </c:numCache>
            </c:numRef>
          </c:xVal>
          <c:yVal>
            <c:numRef>
              <c:f>List1!$C$3:$C$25</c:f>
              <c:numCache>
                <c:formatCode>0.0000</c:formatCode>
                <c:ptCount val="23"/>
                <c:pt idx="0">
                  <c:v>8.82</c:v>
                </c:pt>
                <c:pt idx="1">
                  <c:v>6.29</c:v>
                </c:pt>
                <c:pt idx="2">
                  <c:v>12.950000000000006</c:v>
                </c:pt>
                <c:pt idx="3">
                  <c:v>12.11</c:v>
                </c:pt>
                <c:pt idx="4">
                  <c:v>6.8199999999999985</c:v>
                </c:pt>
                <c:pt idx="5">
                  <c:v>11.060000000000002</c:v>
                </c:pt>
                <c:pt idx="6">
                  <c:v>12.229999999999999</c:v>
                </c:pt>
                <c:pt idx="7">
                  <c:v>6.4</c:v>
                </c:pt>
                <c:pt idx="8">
                  <c:v>11.1</c:v>
                </c:pt>
                <c:pt idx="9">
                  <c:v>10.08</c:v>
                </c:pt>
                <c:pt idx="11">
                  <c:v>9.32</c:v>
                </c:pt>
                <c:pt idx="12">
                  <c:v>6.7</c:v>
                </c:pt>
                <c:pt idx="13">
                  <c:v>6.68</c:v>
                </c:pt>
                <c:pt idx="14">
                  <c:v>7.01</c:v>
                </c:pt>
                <c:pt idx="15">
                  <c:v>18.41</c:v>
                </c:pt>
                <c:pt idx="16">
                  <c:v>6.6199999999999966</c:v>
                </c:pt>
                <c:pt idx="17">
                  <c:v>13.350000000000023</c:v>
                </c:pt>
                <c:pt idx="18">
                  <c:v>6.23</c:v>
                </c:pt>
                <c:pt idx="19">
                  <c:v>7.6099999999999985</c:v>
                </c:pt>
                <c:pt idx="20">
                  <c:v>13.26</c:v>
                </c:pt>
                <c:pt idx="21">
                  <c:v>8.5400000000000009</c:v>
                </c:pt>
                <c:pt idx="22">
                  <c:v>6.6</c:v>
                </c:pt>
              </c:numCache>
            </c:numRef>
          </c:yVal>
        </c:ser>
        <c:axId val="132869120"/>
        <c:axId val="134333952"/>
      </c:scatterChart>
      <c:valAx>
        <c:axId val="132869120"/>
        <c:scaling>
          <c:orientation val="minMax"/>
          <c:max val="40725"/>
          <c:min val="40545"/>
        </c:scaling>
        <c:axPos val="b"/>
        <c:title>
          <c:tx>
            <c:rich>
              <a:bodyPr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Time (sampling date)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m/yyyy" sourceLinked="0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34333952"/>
        <c:crossesAt val="-35"/>
        <c:crossBetween val="midCat"/>
        <c:majorUnit val="30"/>
      </c:valAx>
      <c:valAx>
        <c:axId val="13433395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750">
                    <a:latin typeface="Arial" pitchFamily="34" charset="0"/>
                    <a:cs typeface="Arial" pitchFamily="34" charset="0"/>
                  </a:defRPr>
                </a:pPr>
                <a:r>
                  <a:rPr lang="en-GB" sz="750" noProof="0" dirty="0" smtClean="0">
                    <a:latin typeface="Arial" pitchFamily="34" charset="0"/>
                    <a:cs typeface="Arial" pitchFamily="34" charset="0"/>
                  </a:rPr>
                  <a:t>Concentration 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(</a:t>
                </a:r>
                <a:r>
                  <a:rPr lang="en-GB" sz="750" b="1" i="0" u="none" strike="noStrike" baseline="0" noProof="0" dirty="0" err="1" smtClean="0">
                    <a:latin typeface="Arial" pitchFamily="34" charset="0"/>
                    <a:cs typeface="Arial" pitchFamily="34" charset="0"/>
                  </a:rPr>
                  <a:t>ng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/m</a:t>
                </a:r>
                <a:r>
                  <a:rPr lang="en-GB" sz="750" b="1" i="0" u="none" strike="noStrike" baseline="30000" noProof="0" dirty="0" smtClean="0">
                    <a:latin typeface="Arial" pitchFamily="34" charset="0"/>
                    <a:cs typeface="Arial" pitchFamily="34" charset="0"/>
                  </a:rPr>
                  <a:t>3</a:t>
                </a:r>
                <a:r>
                  <a:rPr lang="en-GB" sz="750" b="1" i="0" u="none" strike="noStrike" baseline="0" noProof="0" dirty="0" smtClean="0">
                    <a:latin typeface="Arial" pitchFamily="34" charset="0"/>
                    <a:cs typeface="Arial" pitchFamily="34" charset="0"/>
                  </a:rPr>
                  <a:t>)</a:t>
                </a:r>
                <a:endParaRPr lang="en-GB" sz="750" noProof="0" dirty="0">
                  <a:latin typeface="Arial" pitchFamily="34" charset="0"/>
                  <a:cs typeface="Arial" pitchFamily="34" charset="0"/>
                </a:endParaRP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750">
                <a:latin typeface="Arial" pitchFamily="34" charset="0"/>
                <a:cs typeface="Arial" pitchFamily="34" charset="0"/>
              </a:defRPr>
            </a:pPr>
            <a:endParaRPr lang="cs-CZ"/>
          </a:p>
        </c:txPr>
        <c:crossAx val="132869120"/>
        <c:crosses val="autoZero"/>
        <c:crossBetween val="midCat"/>
      </c:valAx>
    </c:plotArea>
    <c:legend>
      <c:legendPos val="l"/>
      <c:layout>
        <c:manualLayout>
          <c:xMode val="edge"/>
          <c:yMode val="edge"/>
          <c:x val="0.17338055555555557"/>
          <c:y val="0.16096115898638758"/>
          <c:w val="0.29932326388889013"/>
          <c:h val="0.11757271682963842"/>
        </c:manualLayout>
      </c:layout>
      <c:overlay val="1"/>
      <c:txPr>
        <a:bodyPr/>
        <a:lstStyle/>
        <a:p>
          <a:pPr>
            <a:defRPr sz="900">
              <a:latin typeface="Arial" pitchFamily="34" charset="0"/>
              <a:cs typeface="Arial" pitchFamily="34" charset="0"/>
            </a:defRPr>
          </a:pPr>
          <a:endParaRPr lang="cs-CZ"/>
        </a:p>
      </c:txPr>
    </c:legend>
    <c:plotVisOnly val="1"/>
  </c:chart>
  <c:txPr>
    <a:bodyPr/>
    <a:lstStyle/>
    <a:p>
      <a:pPr>
        <a:defRPr lang="en-GB" sz="1800" noProof="0"/>
      </a:pPr>
      <a:endParaRPr lang="cs-CZ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image" Target="../media/image5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406F23-B324-4EB6-B5F7-97F5217C982F}" type="datetimeFigureOut">
              <a:rPr lang="cs-CZ" smtClean="0"/>
              <a:pPr/>
              <a:t>1.12.2014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74B53-992C-4577-A143-249B45FFDF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39526"/>
            <a:ext cx="5029635" cy="25586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712788"/>
            <a:ext cx="4559300" cy="3419475"/>
          </a:xfrm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6837"/>
            <a:ext cx="5029635" cy="1140441"/>
          </a:xfrm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5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774700" y="6410325"/>
            <a:ext cx="3581400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i="1" dirty="0" smtClean="0"/>
              <a:t>J. </a:t>
            </a:r>
            <a:r>
              <a:rPr lang="cs-CZ" i="1" dirty="0" err="1" smtClean="0"/>
              <a:t>Jarkovský</a:t>
            </a:r>
            <a:r>
              <a:rPr lang="cs-CZ" i="1" dirty="0" smtClean="0"/>
              <a:t>, L. Dušek, M. Cvanová</a:t>
            </a:r>
            <a:endParaRPr lang="cs-CZ" i="1" dirty="0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6381750"/>
            <a:ext cx="50323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827088" y="6410325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1.12.2014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1" fontAlgn="base" hangingPunct="1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1" fontAlgn="base" hangingPunct="1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3.png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0.png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Dušek, J. Kalina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0963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9126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Spojitá a kategoriální data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Základní popisné statistiky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Frekvenční tabulky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charset="0"/>
              </a:rPr>
              <a:t>Grafický popis dat</a:t>
            </a:r>
          </a:p>
        </p:txBody>
      </p:sp>
      <p:sp>
        <p:nvSpPr>
          <p:cNvPr id="40964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896938"/>
            <a:ext cx="7772400" cy="731837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Základní </a:t>
            </a:r>
            <a:r>
              <a:rPr lang="cs-CZ" sz="4200" dirty="0" smtClean="0">
                <a:solidFill>
                  <a:schemeClr val="accent1"/>
                </a:solidFill>
                <a:latin typeface="Arial" charset="0"/>
              </a:rPr>
              <a:t>typy 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628800"/>
            <a:ext cx="8712968" cy="4460850"/>
          </a:xfrm>
          <a:noFill/>
        </p:spPr>
        <p:txBody>
          <a:bodyPr/>
          <a:lstStyle/>
          <a:p>
            <a:r>
              <a:rPr lang="cs-CZ" sz="2400" dirty="0" smtClean="0"/>
              <a:t>Tabulkový procesor.</a:t>
            </a:r>
          </a:p>
          <a:p>
            <a:r>
              <a:rPr lang="cs-CZ" sz="2400" dirty="0" smtClean="0"/>
              <a:t>První verze programu 30. 9. 1985 (Macintosh).</a:t>
            </a:r>
          </a:p>
          <a:p>
            <a:r>
              <a:rPr lang="cs-CZ" sz="2400" dirty="0" smtClean="0"/>
              <a:t>Součást balíku kancelářských aplikací MS Excel.</a:t>
            </a:r>
          </a:p>
          <a:p>
            <a:r>
              <a:rPr lang="cs-CZ" sz="2400" dirty="0" smtClean="0"/>
              <a:t>Aktualizace každé 2 až 3 roky; nové funkce, rozšíření počtu řádků a sloupců, změna formátu.</a:t>
            </a:r>
          </a:p>
          <a:p>
            <a:r>
              <a:rPr lang="cs-CZ" sz="2400" dirty="0" smtClean="0"/>
              <a:t>Nejnovější formát Office XML je zazipovaný XML dokument, přípona .</a:t>
            </a:r>
            <a:r>
              <a:rPr lang="cs-CZ" sz="2400" dirty="0" err="1" smtClean="0"/>
              <a:t>xlsx</a:t>
            </a:r>
            <a:r>
              <a:rPr lang="cs-CZ" sz="2400" dirty="0" smtClean="0"/>
              <a:t>.</a:t>
            </a:r>
          </a:p>
          <a:p>
            <a:r>
              <a:rPr lang="cs-CZ" sz="2400" dirty="0" smtClean="0"/>
              <a:t>Aktuální verze 2013 umožňuje ukládat tabulku až o 1 048 576 řádcích a 16 384 sloupcích.</a:t>
            </a:r>
          </a:p>
          <a:p>
            <a:r>
              <a:rPr lang="cs-CZ" sz="2400" dirty="0" smtClean="0"/>
              <a:t>Maximální velikost buňky je 32 767 znaků.</a:t>
            </a:r>
          </a:p>
          <a:p>
            <a:r>
              <a:rPr lang="cs-CZ" sz="2400" dirty="0" smtClean="0"/>
              <a:t>Excel umožňuje práci se širokou škálou dalších formátů.</a:t>
            </a:r>
          </a:p>
          <a:p>
            <a:endParaRPr lang="cs-CZ" sz="24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MS Excel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281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Možnosti MS Excel</a:t>
            </a:r>
          </a:p>
        </p:txBody>
      </p:sp>
      <p:sp>
        <p:nvSpPr>
          <p:cNvPr id="16282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 </a:t>
            </a:r>
            <a:r>
              <a:rPr lang="cs-CZ" sz="2400" dirty="0" smtClean="0">
                <a:solidFill>
                  <a:srgbClr val="000000"/>
                </a:solidFill>
              </a:rPr>
              <a:t>Správa a práce s tabulárními daty.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Řazení dat, výběry z dat, přehledy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Formátování a přehledné zobrazení dat.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Zobrazení dat ve formě grafů.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Různé druhy výpočtů pomocí zabudovaných funkcí.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tiskových sestav.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Makra – zautomatizování častých činností.</a:t>
            </a:r>
          </a:p>
          <a:p>
            <a:r>
              <a:rPr lang="cs-CZ" sz="2400" dirty="0" smtClean="0">
                <a:solidFill>
                  <a:srgbClr val="000000"/>
                </a:solidFill>
              </a:rPr>
              <a:t> Tvorba aplikací (</a:t>
            </a:r>
            <a:r>
              <a:rPr lang="cs-CZ" sz="2400" dirty="0" err="1" smtClean="0">
                <a:solidFill>
                  <a:srgbClr val="000000"/>
                </a:solidFill>
              </a:rPr>
              <a:t>Visual</a:t>
            </a:r>
            <a:r>
              <a:rPr lang="cs-CZ" sz="2400" dirty="0" smtClean="0">
                <a:solidFill>
                  <a:srgbClr val="000000"/>
                </a:solidFill>
              </a:rPr>
              <a:t> Basic </a:t>
            </a:r>
            <a:r>
              <a:rPr lang="cs-CZ" sz="2400" dirty="0" err="1" smtClean="0">
                <a:solidFill>
                  <a:srgbClr val="000000"/>
                </a:solidFill>
              </a:rPr>
              <a:t>for</a:t>
            </a:r>
            <a:r>
              <a:rPr lang="cs-CZ" sz="2400" dirty="0" smtClean="0">
                <a:solidFill>
                  <a:srgbClr val="000000"/>
                </a:solidFill>
              </a:rPr>
              <a:t> </a:t>
            </a:r>
            <a:r>
              <a:rPr lang="cs-CZ" sz="2400" dirty="0" err="1" smtClean="0">
                <a:solidFill>
                  <a:srgbClr val="000000"/>
                </a:solidFill>
              </a:rPr>
              <a:t>Aplications</a:t>
            </a:r>
            <a:r>
              <a:rPr lang="cs-CZ" sz="2400" dirty="0" smtClean="0">
                <a:solidFill>
                  <a:srgbClr val="000000"/>
                </a:solidFill>
              </a:rPr>
              <a:t>).</a:t>
            </a:r>
          </a:p>
          <a:p>
            <a:pPr>
              <a:buFont typeface="Wingdings 2" pitchFamily="18" charset="2"/>
              <a:buNone/>
            </a:pPr>
            <a:endParaRPr lang="cs-CZ" sz="1600" dirty="0" smtClean="0"/>
          </a:p>
        </p:txBody>
      </p:sp>
      <p:pic>
        <p:nvPicPr>
          <p:cNvPr id="162821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5301208"/>
            <a:ext cx="180975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229200"/>
            <a:ext cx="14398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2824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3861048"/>
            <a:ext cx="1727200" cy="172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af 8"/>
          <p:cNvGraphicFramePr/>
          <p:nvPr/>
        </p:nvGraphicFramePr>
        <p:xfrm>
          <a:off x="6084168" y="1412776"/>
          <a:ext cx="2735984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Import dat</a:t>
            </a:r>
          </a:p>
          <a:p>
            <a:pPr lvl="1"/>
            <a:r>
              <a:rPr lang="cs-CZ" sz="1800" dirty="0" smtClean="0"/>
              <a:t>manuální zadávání;</a:t>
            </a:r>
          </a:p>
          <a:p>
            <a:pPr lvl="1"/>
            <a:r>
              <a:rPr lang="cs-CZ" sz="1800" dirty="0" smtClean="0"/>
              <a:t>import – podpora importu ze starších verzí Excelu, textových souborů, databází apod.;</a:t>
            </a:r>
          </a:p>
          <a:p>
            <a:pPr lvl="1"/>
            <a:r>
              <a:rPr lang="cs-CZ" sz="1800" dirty="0" smtClean="0"/>
              <a:t>kopírování přes schránku Windows – vkládání z nejrůznějších aplikací – MS Office, </a:t>
            </a:r>
            <a:r>
              <a:rPr lang="cs-CZ" sz="1800" dirty="0" err="1" smtClean="0"/>
              <a:t>Statistica</a:t>
            </a:r>
            <a:r>
              <a:rPr lang="cs-CZ" sz="1800" dirty="0" smtClean="0"/>
              <a:t>, přímo z HTML apod.;</a:t>
            </a:r>
          </a:p>
          <a:p>
            <a:pPr lvl="1"/>
            <a:r>
              <a:rPr lang="cs-CZ" sz="1800" dirty="0" smtClean="0"/>
              <a:t>využití textových souborů jako kompatibilního formátu pro přenos dat mezi různými aplikacemi.</a:t>
            </a:r>
          </a:p>
          <a:p>
            <a:endParaRPr lang="cs-CZ" sz="2000" dirty="0" smtClean="0"/>
          </a:p>
          <a:p>
            <a:r>
              <a:rPr lang="cs-CZ" sz="2000" b="1" dirty="0" smtClean="0"/>
              <a:t>Export dat</a:t>
            </a:r>
          </a:p>
          <a:p>
            <a:pPr lvl="1"/>
            <a:r>
              <a:rPr lang="cs-CZ" sz="1800" dirty="0" smtClean="0"/>
              <a:t>ukládáním souborů ve formátech podporovaných jinými SW, časté jsou textové soubory, </a:t>
            </a:r>
            <a:r>
              <a:rPr lang="cs-CZ" sz="1800" dirty="0" err="1" smtClean="0"/>
              <a:t>dbf</a:t>
            </a:r>
            <a:r>
              <a:rPr lang="cs-CZ" sz="1800" dirty="0" smtClean="0"/>
              <a:t> soubory nebo starší verze Excelu;</a:t>
            </a:r>
          </a:p>
          <a:p>
            <a:pPr lvl="1"/>
            <a:r>
              <a:rPr lang="cs-CZ" sz="1800" dirty="0" smtClean="0"/>
              <a:t>přímé kopírování přes schránku Windows.</a:t>
            </a:r>
          </a:p>
          <a:p>
            <a:endParaRPr lang="cs-CZ" sz="2000" dirty="0" smtClean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384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Import a export dat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2000" b="1" dirty="0" smtClean="0"/>
              <a:t>Nejčastější datové formáty používané v MS Excel</a:t>
            </a:r>
            <a:endParaRPr lang="cs-CZ" sz="2200" b="1" dirty="0" smtClean="0"/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xlsx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současný Office Open XML formát od verze MS Excel 2007;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xls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starší binární varianta listů MS Excel (více verzí), stále používaná,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csv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comma</a:t>
            </a:r>
            <a:r>
              <a:rPr lang="cs-CZ" dirty="0" smtClean="0"/>
              <a:t> </a:t>
            </a:r>
            <a:r>
              <a:rPr lang="cs-CZ" dirty="0" err="1" smtClean="0"/>
              <a:t>separated</a:t>
            </a:r>
            <a:r>
              <a:rPr lang="cs-CZ" dirty="0" smtClean="0"/>
              <a:t> </a:t>
            </a:r>
            <a:r>
              <a:rPr lang="cs-CZ" dirty="0" err="1" smtClean="0"/>
              <a:t>values</a:t>
            </a:r>
            <a:r>
              <a:rPr lang="cs-CZ" dirty="0" smtClean="0"/>
              <a:t>, nejjednodušší tabulkový formát, 2 varianty,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dbf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formát </a:t>
            </a:r>
            <a:r>
              <a:rPr lang="cs-CZ" dirty="0" err="1" smtClean="0"/>
              <a:t>dBase</a:t>
            </a:r>
            <a:r>
              <a:rPr lang="cs-CZ" dirty="0" smtClean="0"/>
              <a:t>, široce využívaný formát pro velké databáze;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db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Paradox </a:t>
            </a:r>
            <a:r>
              <a:rPr lang="cs-CZ" dirty="0" err="1" smtClean="0"/>
              <a:t>database</a:t>
            </a:r>
            <a:r>
              <a:rPr lang="cs-CZ" dirty="0" smtClean="0"/>
              <a:t>, starší databázový systém;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slk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</a:t>
            </a:r>
            <a:r>
              <a:rPr lang="cs-CZ" dirty="0" err="1" smtClean="0"/>
              <a:t>SYmbolic</a:t>
            </a:r>
            <a:r>
              <a:rPr lang="cs-CZ" dirty="0" smtClean="0"/>
              <a:t> </a:t>
            </a:r>
            <a:r>
              <a:rPr lang="cs-CZ" dirty="0" err="1" smtClean="0"/>
              <a:t>LinK</a:t>
            </a:r>
            <a:r>
              <a:rPr lang="cs-CZ" dirty="0" smtClean="0"/>
              <a:t> (SYLK) formát pro výměnu dat mezi aplikacemi Microsoft, neveřejný;</a:t>
            </a:r>
          </a:p>
          <a:p>
            <a:pPr lvl="1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cs-CZ" b="1" dirty="0" err="1" smtClean="0">
                <a:solidFill>
                  <a:schemeClr val="accent6">
                    <a:lumMod val="75000"/>
                  </a:schemeClr>
                </a:solidFill>
              </a:rPr>
              <a:t>txt</a:t>
            </a:r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smtClean="0"/>
              <a:t>– základní textový formát, často jediná možnost výměny dat s MS Excel.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8229600" cy="4852988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1600" b="1" dirty="0" smtClean="0">
                <a:solidFill>
                  <a:srgbClr val="000000"/>
                </a:solidFill>
              </a:rPr>
              <a:t>Výběr buněk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CTRL+HOME – přesunutí na levý horní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CTRL+END – přesunutí na pravý dolní roh tabulky;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CTRL+A – výběr celého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 + klepnutí myší do buňky – výběr jednotlivých buněk 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myší na jinou buňku – výběr bloku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šipky – výběr sousedních buněk ve směru šipky;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SHIFT+CTRL+END (HOME) – výběr do konce (začátku) oblasti dat v listu;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SHIFT+CTRL+šipky – výběr souvislého řádku nebo sloupce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SHIFT + klepnutí na objekty – výběr více objektů.</a:t>
            </a:r>
          </a:p>
          <a:p>
            <a:pPr>
              <a:lnSpc>
                <a:spcPct val="90000"/>
              </a:lnSpc>
            </a:pPr>
            <a:r>
              <a:rPr lang="cs-CZ" sz="1600" dirty="0" smtClean="0">
                <a:solidFill>
                  <a:srgbClr val="000000"/>
                </a:solidFill>
              </a:rPr>
              <a:t> </a:t>
            </a:r>
            <a:r>
              <a:rPr lang="cs-CZ" sz="1600" b="1" dirty="0" smtClean="0">
                <a:solidFill>
                  <a:srgbClr val="000000"/>
                </a:solidFill>
              </a:rPr>
              <a:t>Kopírování a vkládání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CTRL+C – zkopírování označené oblasti buněk;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>
                <a:solidFill>
                  <a:srgbClr val="000000"/>
                </a:solidFill>
              </a:rPr>
              <a:t>CTRL+V – vložení obsahu schránky – oblast buněk, objekt, data z jiné aplikace;</a:t>
            </a:r>
          </a:p>
          <a:p>
            <a:pPr>
              <a:lnSpc>
                <a:spcPct val="90000"/>
              </a:lnSpc>
            </a:pPr>
            <a:r>
              <a:rPr lang="cs-CZ" sz="1600" b="1" dirty="0" smtClean="0"/>
              <a:t>Myš a okraje buňky</a:t>
            </a:r>
          </a:p>
          <a:p>
            <a:pPr lvl="1">
              <a:lnSpc>
                <a:spcPct val="90000"/>
              </a:lnSpc>
            </a:pPr>
            <a:r>
              <a:rPr lang="cs-CZ" sz="1300" dirty="0" smtClean="0"/>
              <a:t>Chycení myší za okraj umožňuje přesun buňky nebo bloku buněk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endParaRPr lang="cs-CZ" sz="1300" dirty="0" smtClean="0"/>
          </a:p>
          <a:p>
            <a:pPr lvl="1">
              <a:lnSpc>
                <a:spcPct val="90000"/>
              </a:lnSpc>
            </a:pPr>
            <a:r>
              <a:rPr lang="cs-CZ" sz="1300" dirty="0" smtClean="0"/>
              <a:t>Při chycení čtverečku v pravém dolním rohu výběru je tažením možno vyplnit více buněk hodnotami původní buňky (ve vzorcích se mění relativní odkazy, je také možné vyplnění hodnotami ze seznamu – např. po sobě jsoucí názvy měsíců.</a:t>
            </a:r>
          </a:p>
          <a:p>
            <a:pPr lvl="1">
              <a:lnSpc>
                <a:spcPct val="90000"/>
              </a:lnSpc>
            </a:pPr>
            <a:endParaRPr lang="cs-CZ" sz="1300" dirty="0" smtClean="0"/>
          </a:p>
        </p:txBody>
      </p:sp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4725144"/>
            <a:ext cx="1181100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486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Tipy a triky</a:t>
            </a:r>
          </a:p>
        </p:txBody>
      </p:sp>
      <p:sp>
        <p:nvSpPr>
          <p:cNvPr id="164869" name="AutoShape 5"/>
          <p:cNvSpPr>
            <a:spLocks noChangeArrowheads="1"/>
          </p:cNvSpPr>
          <p:nvPr/>
        </p:nvSpPr>
        <p:spPr bwMode="auto">
          <a:xfrm rot="10800000">
            <a:off x="6617890" y="5139481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4870" name="AutoShape 6"/>
          <p:cNvSpPr>
            <a:spLocks noChangeArrowheads="1"/>
          </p:cNvSpPr>
          <p:nvPr/>
        </p:nvSpPr>
        <p:spPr bwMode="auto">
          <a:xfrm rot="-3268195">
            <a:off x="5580459" y="4562425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Ukotvení příček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Umožňuje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ukotvení libovolných řádků a sloupců pro pohodlné vkládání a prohlížení dat v tabulce. 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Umožňuje </a:t>
            </a:r>
            <a:r>
              <a:rPr kumimoji="0" lang="cs-CZ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číst řádky/sloupce ze začátku tabulky i po přesunutí se dále.</a:t>
            </a: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sz="16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Záložka „Zobrazení“ → „Ukotvit příčky“.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dirty="0" smtClean="0"/>
              <a:t>Nabízené možnosti: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příčky – ukotví řádky</a:t>
            </a:r>
            <a:br>
              <a:rPr lang="cs-CZ" sz="1400" dirty="0" smtClean="0"/>
            </a:br>
            <a:r>
              <a:rPr lang="cs-CZ" sz="1400" dirty="0" smtClean="0"/>
              <a:t>nad označenou buňkou a</a:t>
            </a:r>
            <a:br>
              <a:rPr lang="cs-CZ" sz="1400" dirty="0" smtClean="0"/>
            </a:br>
            <a:r>
              <a:rPr lang="cs-CZ" sz="1400" dirty="0" smtClean="0"/>
              <a:t>sloupce vlevo od označené</a:t>
            </a:r>
            <a:br>
              <a:rPr lang="cs-CZ" sz="1400" dirty="0" smtClean="0"/>
            </a:br>
            <a:r>
              <a:rPr lang="cs-CZ" sz="1400" dirty="0" smtClean="0"/>
              <a:t>buňky.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horní řádek.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Ukotvit první sloupec.</a:t>
            </a:r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endParaRPr lang="cs-CZ" sz="14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Courier New" pitchFamily="49" charset="0"/>
              <a:buChar char="o"/>
            </a:pPr>
            <a:r>
              <a:rPr lang="cs-CZ" sz="1400" dirty="0" smtClean="0"/>
              <a:t>Ukotvení zrušíme opětovným</a:t>
            </a:r>
            <a:br>
              <a:rPr lang="cs-CZ" sz="1400" dirty="0" smtClean="0"/>
            </a:br>
            <a:r>
              <a:rPr lang="cs-CZ" sz="1400" dirty="0" err="1" smtClean="0"/>
              <a:t>odkliknutím</a:t>
            </a:r>
            <a:r>
              <a:rPr lang="cs-CZ" sz="1400" dirty="0" smtClean="0"/>
              <a:t> možnosti ukotvení příček.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32550" t="5880" r="27551" b="67240"/>
          <a:stretch>
            <a:fillRect/>
          </a:stretch>
        </p:blipFill>
        <p:spPr bwMode="auto">
          <a:xfrm>
            <a:off x="3491880" y="2780928"/>
            <a:ext cx="54726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6675654">
            <a:off x="3958922" y="255334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Šipka doprava 7"/>
          <p:cNvSpPr/>
          <p:nvPr/>
        </p:nvSpPr>
        <p:spPr>
          <a:xfrm rot="6675654">
            <a:off x="6407193" y="269735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589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Databázová struktura dat v Excelu</a:t>
            </a:r>
          </a:p>
        </p:txBody>
      </p:sp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2349500"/>
            <a:ext cx="5040312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893" name="Text Box 4"/>
          <p:cNvSpPr txBox="1">
            <a:spLocks noChangeArrowheads="1"/>
          </p:cNvSpPr>
          <p:nvPr/>
        </p:nvSpPr>
        <p:spPr bwMode="auto">
          <a:xfrm>
            <a:off x="598488" y="3500438"/>
            <a:ext cx="17078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Jednotlivé záznamy</a:t>
            </a:r>
          </a:p>
          <a:p>
            <a:pPr eaLnBrk="0" hangingPunct="0"/>
            <a:r>
              <a:rPr kumimoji="1" lang="cs-CZ" sz="1400" b="0" i="0" dirty="0"/>
              <a:t>(taxon, </a:t>
            </a:r>
            <a:r>
              <a:rPr kumimoji="1" lang="cs-CZ" sz="1400" b="0" i="0" dirty="0" smtClean="0"/>
              <a:t>lokalita,</a:t>
            </a:r>
          </a:p>
          <a:p>
            <a:pPr eaLnBrk="0" hangingPunct="0"/>
            <a:r>
              <a:rPr kumimoji="1" lang="cs-CZ" sz="1400" dirty="0" smtClean="0"/>
              <a:t>měření, </a:t>
            </a:r>
            <a:r>
              <a:rPr kumimoji="1" lang="cs-CZ" sz="1400" b="0" i="0" dirty="0" smtClean="0"/>
              <a:t>pacient </a:t>
            </a:r>
            <a:r>
              <a:rPr kumimoji="1" lang="cs-CZ" sz="1400" b="0" i="0" dirty="0"/>
              <a:t>atd.)</a:t>
            </a:r>
          </a:p>
        </p:txBody>
      </p:sp>
      <p:sp>
        <p:nvSpPr>
          <p:cNvPr id="165894" name="Text Box 5"/>
          <p:cNvSpPr txBox="1">
            <a:spLocks noChangeArrowheads="1"/>
          </p:cNvSpPr>
          <p:nvPr/>
        </p:nvSpPr>
        <p:spPr bwMode="auto">
          <a:xfrm>
            <a:off x="1403350" y="1557338"/>
            <a:ext cx="52562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Sloupce tabulky = parametry záznamů, hlavička udává obsah sloupce – stejný údaj v celém sloupci</a:t>
            </a:r>
          </a:p>
        </p:txBody>
      </p:sp>
      <p:sp>
        <p:nvSpPr>
          <p:cNvPr id="165895" name="AutoShape 6"/>
          <p:cNvSpPr>
            <a:spLocks noChangeArrowheads="1"/>
          </p:cNvSpPr>
          <p:nvPr/>
        </p:nvSpPr>
        <p:spPr bwMode="auto">
          <a:xfrm rot="-5400000">
            <a:off x="2483644" y="3572669"/>
            <a:ext cx="215900" cy="360362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6" name="AutoShape 7"/>
          <p:cNvSpPr>
            <a:spLocks noChangeArrowheads="1"/>
          </p:cNvSpPr>
          <p:nvPr/>
        </p:nvSpPr>
        <p:spPr bwMode="auto">
          <a:xfrm rot="-2869255">
            <a:off x="2412207" y="3861593"/>
            <a:ext cx="215900" cy="360363"/>
          </a:xfrm>
          <a:prstGeom prst="down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7" name="AutoShape 8"/>
          <p:cNvSpPr>
            <a:spLocks noChangeArrowheads="1"/>
          </p:cNvSpPr>
          <p:nvPr/>
        </p:nvSpPr>
        <p:spPr bwMode="auto">
          <a:xfrm>
            <a:off x="32766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5898" name="AutoShape 9"/>
          <p:cNvSpPr>
            <a:spLocks noChangeArrowheads="1"/>
          </p:cNvSpPr>
          <p:nvPr/>
        </p:nvSpPr>
        <p:spPr bwMode="auto">
          <a:xfrm>
            <a:off x="4140200" y="213360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5765194"/>
            <a:ext cx="770485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cs-CZ" sz="2000" b="0" i="0" dirty="0" smtClean="0"/>
              <a:t>Excel neumožňuje pojmenování řádků a sloupců vlastními názvy.</a:t>
            </a:r>
            <a:endParaRPr kumimoji="1" lang="cs-CZ" sz="20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Slouží k usnadnění zadávání dat do databázových tabulek</a:t>
            </a:r>
          </a:p>
          <a:p>
            <a:r>
              <a:rPr lang="cs-CZ" sz="1600" dirty="0" smtClean="0"/>
              <a:t>Načítá automaticky hlavičky sloupců jako zadávané položky</a:t>
            </a:r>
          </a:p>
        </p:txBody>
      </p:sp>
      <p:pic>
        <p:nvPicPr>
          <p:cNvPr id="166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908300"/>
            <a:ext cx="2328862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708400" y="5300663"/>
            <a:ext cx="1338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 dirty="0"/>
              <a:t>Názvy sloupců</a:t>
            </a:r>
          </a:p>
        </p:txBody>
      </p:sp>
      <p:sp>
        <p:nvSpPr>
          <p:cNvPr id="166919" name="Text Box 7"/>
          <p:cNvSpPr txBox="1">
            <a:spLocks noChangeArrowheads="1"/>
          </p:cNvSpPr>
          <p:nvPr/>
        </p:nvSpPr>
        <p:spPr bwMode="auto">
          <a:xfrm>
            <a:off x="4140200" y="5734050"/>
            <a:ext cx="2774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Obsah dané buňky - editovatelný</a:t>
            </a:r>
          </a:p>
        </p:txBody>
      </p:sp>
      <p:sp>
        <p:nvSpPr>
          <p:cNvPr id="166920" name="Text Box 8"/>
          <p:cNvSpPr txBox="1">
            <a:spLocks noChangeArrowheads="1"/>
          </p:cNvSpPr>
          <p:nvPr/>
        </p:nvSpPr>
        <p:spPr bwMode="auto">
          <a:xfrm>
            <a:off x="6659563" y="2565400"/>
            <a:ext cx="12588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Nový záznam</a:t>
            </a:r>
          </a:p>
        </p:txBody>
      </p:sp>
      <p:sp>
        <p:nvSpPr>
          <p:cNvPr id="166921" name="Text Box 9"/>
          <p:cNvSpPr txBox="1">
            <a:spLocks noChangeArrowheads="1"/>
          </p:cNvSpPr>
          <p:nvPr/>
        </p:nvSpPr>
        <p:spPr bwMode="auto">
          <a:xfrm>
            <a:off x="7019925" y="4724400"/>
            <a:ext cx="1160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Vyhledávání</a:t>
            </a:r>
          </a:p>
        </p:txBody>
      </p:sp>
      <p:sp>
        <p:nvSpPr>
          <p:cNvPr id="166922" name="AutoShape 10"/>
          <p:cNvSpPr>
            <a:spLocks noChangeArrowheads="1"/>
          </p:cNvSpPr>
          <p:nvPr/>
        </p:nvSpPr>
        <p:spPr bwMode="auto">
          <a:xfrm rot="-5400000">
            <a:off x="3671888" y="3033713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3" name="AutoShape 11"/>
          <p:cNvSpPr>
            <a:spLocks noChangeArrowheads="1"/>
          </p:cNvSpPr>
          <p:nvPr/>
        </p:nvSpPr>
        <p:spPr bwMode="auto">
          <a:xfrm rot="3564084">
            <a:off x="6767513" y="2673350"/>
            <a:ext cx="215900" cy="863600"/>
          </a:xfrm>
          <a:prstGeom prst="down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4" name="AutoShape 12"/>
          <p:cNvSpPr>
            <a:spLocks noChangeArrowheads="1"/>
          </p:cNvSpPr>
          <p:nvPr/>
        </p:nvSpPr>
        <p:spPr bwMode="auto">
          <a:xfrm rot="-8854007">
            <a:off x="6443663" y="458152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6925" name="AutoShape 13"/>
          <p:cNvSpPr>
            <a:spLocks noChangeArrowheads="1"/>
          </p:cNvSpPr>
          <p:nvPr/>
        </p:nvSpPr>
        <p:spPr bwMode="auto">
          <a:xfrm rot="-5400000">
            <a:off x="4823619" y="5122069"/>
            <a:ext cx="1008062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6926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565400"/>
            <a:ext cx="2665412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041103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844824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691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691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Automatický zadávací formulář II.</a:t>
            </a: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Aplikaci automaticky zadávaného formuláře je nutné aktivovat</a:t>
            </a:r>
          </a:p>
          <a:p>
            <a:pPr lvl="1"/>
            <a:r>
              <a:rPr lang="cs-CZ" sz="1400" dirty="0" smtClean="0"/>
              <a:t>„Tlačítko Office“			 → „Možnosti aplikace Excel“</a:t>
            </a:r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Automatický zadávací formulář spustíme pomocí nové ikonky na panelu nástrojů Rychlý přístup; dále stejné</a:t>
            </a: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515484" y="1321023"/>
            <a:ext cx="2449004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 a novější</a:t>
            </a:r>
            <a:endParaRPr kumimoji="1" lang="cs-CZ" sz="1400" b="0" i="0" dirty="0"/>
          </a:p>
        </p:txBody>
      </p:sp>
      <p:sp>
        <p:nvSpPr>
          <p:cNvPr id="18" name="Šipka doprava 17"/>
          <p:cNvSpPr/>
          <p:nvPr/>
        </p:nvSpPr>
        <p:spPr>
          <a:xfrm>
            <a:off x="1835696" y="198884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21525" t="27720" r="17051" b="30281"/>
          <a:stretch>
            <a:fillRect/>
          </a:stretch>
        </p:blipFill>
        <p:spPr bwMode="auto">
          <a:xfrm>
            <a:off x="359532" y="2348880"/>
            <a:ext cx="7740860" cy="330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Šipka doprava 10"/>
          <p:cNvSpPr/>
          <p:nvPr/>
        </p:nvSpPr>
        <p:spPr>
          <a:xfrm rot="7532543">
            <a:off x="1329090" y="348752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Šipka doprava 11"/>
          <p:cNvSpPr/>
          <p:nvPr/>
        </p:nvSpPr>
        <p:spPr>
          <a:xfrm rot="8082225">
            <a:off x="3144553" y="3019477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Šipka doprava 12"/>
          <p:cNvSpPr/>
          <p:nvPr/>
        </p:nvSpPr>
        <p:spPr>
          <a:xfrm rot="8082225">
            <a:off x="3432585" y="398253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Šipka doprava 13"/>
          <p:cNvSpPr/>
          <p:nvPr/>
        </p:nvSpPr>
        <p:spPr>
          <a:xfrm rot="2782467">
            <a:off x="4356000" y="362387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Šipka doprava 15"/>
          <p:cNvSpPr/>
          <p:nvPr/>
        </p:nvSpPr>
        <p:spPr>
          <a:xfrm rot="2837020">
            <a:off x="6526103" y="506512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31366" t="5040" r="53934" b="89920"/>
          <a:stretch>
            <a:fillRect/>
          </a:stretch>
        </p:blipFill>
        <p:spPr bwMode="auto">
          <a:xfrm>
            <a:off x="2195736" y="5904000"/>
            <a:ext cx="201622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Šipka doprava 16"/>
          <p:cNvSpPr/>
          <p:nvPr/>
        </p:nvSpPr>
        <p:spPr>
          <a:xfrm rot="10800000">
            <a:off x="3995936" y="594928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700338" y="2781300"/>
            <a:ext cx="3348037" cy="2238375"/>
            <a:chOff x="476" y="1434"/>
            <a:chExt cx="2109" cy="1410"/>
          </a:xfrm>
        </p:grpSpPr>
        <p:pic>
          <p:nvPicPr>
            <p:cNvPr id="167951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" y="1434"/>
              <a:ext cx="2109" cy="1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7952" name="Rectangle 6"/>
            <p:cNvSpPr>
              <a:spLocks noChangeArrowheads="1"/>
            </p:cNvSpPr>
            <p:nvPr/>
          </p:nvSpPr>
          <p:spPr bwMode="auto">
            <a:xfrm>
              <a:off x="494" y="1543"/>
              <a:ext cx="499" cy="1297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167950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4437063"/>
            <a:ext cx="36449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38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793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Automatické seznamy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Vytváří se z hodnot buněk v daném sloupci a umožňují vložit hodnotu výběrem ze seznamu již zadaných hodnot – usnadnění zadávání</a:t>
            </a:r>
          </a:p>
          <a:p>
            <a:endParaRPr lang="cs-CZ" sz="1600" dirty="0" smtClean="0"/>
          </a:p>
        </p:txBody>
      </p:sp>
      <p:sp>
        <p:nvSpPr>
          <p:cNvPr id="167942" name="AutoShape 9"/>
          <p:cNvSpPr>
            <a:spLocks noChangeArrowheads="1"/>
          </p:cNvSpPr>
          <p:nvPr/>
        </p:nvSpPr>
        <p:spPr bwMode="auto">
          <a:xfrm rot="-5400000">
            <a:off x="3563144" y="4941094"/>
            <a:ext cx="288925" cy="1439863"/>
          </a:xfrm>
          <a:prstGeom prst="downArrow">
            <a:avLst>
              <a:gd name="adj1" fmla="val 50000"/>
              <a:gd name="adj2" fmla="val 1245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cxnSp>
        <p:nvCxnSpPr>
          <p:cNvPr id="167943" name="AutoShape 10"/>
          <p:cNvCxnSpPr>
            <a:cxnSpLocks noChangeShapeType="1"/>
            <a:endCxn id="167952" idx="0"/>
          </p:cNvCxnSpPr>
          <p:nvPr/>
        </p:nvCxnSpPr>
        <p:spPr bwMode="auto">
          <a:xfrm rot="-5400000">
            <a:off x="2124869" y="2442369"/>
            <a:ext cx="488950" cy="1512888"/>
          </a:xfrm>
          <a:prstGeom prst="bentConnector3">
            <a:avLst>
              <a:gd name="adj1" fmla="val 181815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cxnSp>
        <p:nvCxnSpPr>
          <p:cNvPr id="167944" name="AutoShape 11"/>
          <p:cNvCxnSpPr>
            <a:cxnSpLocks noChangeShapeType="1"/>
            <a:stCxn id="167952" idx="2"/>
          </p:cNvCxnSpPr>
          <p:nvPr/>
        </p:nvCxnSpPr>
        <p:spPr bwMode="auto">
          <a:xfrm rot="16200000" flipH="1">
            <a:off x="3797300" y="4341813"/>
            <a:ext cx="319088" cy="1662112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cxnSp>
      <p:sp>
        <p:nvSpPr>
          <p:cNvPr id="167945" name="Text Box 12"/>
          <p:cNvSpPr txBox="1">
            <a:spLocks noChangeArrowheads="1"/>
          </p:cNvSpPr>
          <p:nvPr/>
        </p:nvSpPr>
        <p:spPr bwMode="auto">
          <a:xfrm>
            <a:off x="3348038" y="2349500"/>
            <a:ext cx="4184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Sloupec z nějž je seznam vytvořen a pro který platí</a:t>
            </a:r>
          </a:p>
        </p:txBody>
      </p:sp>
      <p:sp>
        <p:nvSpPr>
          <p:cNvPr id="167946" name="AutoShape 13"/>
          <p:cNvSpPr>
            <a:spLocks noChangeArrowheads="1"/>
          </p:cNvSpPr>
          <p:nvPr/>
        </p:nvSpPr>
        <p:spPr bwMode="auto">
          <a:xfrm rot="2875847">
            <a:off x="3311525" y="26019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7947" name="Text Box 14"/>
          <p:cNvSpPr txBox="1">
            <a:spLocks noChangeArrowheads="1"/>
          </p:cNvSpPr>
          <p:nvPr/>
        </p:nvSpPr>
        <p:spPr bwMode="auto">
          <a:xfrm>
            <a:off x="6588125" y="3632200"/>
            <a:ext cx="19685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Buňka, do níž se vloží </a:t>
            </a:r>
          </a:p>
          <a:p>
            <a:pPr eaLnBrk="0" hangingPunct="0"/>
            <a:r>
              <a:rPr kumimoji="1" lang="cs-CZ" sz="1400" b="0" i="0"/>
              <a:t>vybraná hodnota</a:t>
            </a:r>
          </a:p>
        </p:txBody>
      </p:sp>
      <p:sp>
        <p:nvSpPr>
          <p:cNvPr id="167948" name="AutoShape 15"/>
          <p:cNvSpPr>
            <a:spLocks noChangeArrowheads="1"/>
          </p:cNvSpPr>
          <p:nvPr/>
        </p:nvSpPr>
        <p:spPr bwMode="auto">
          <a:xfrm rot="2875847">
            <a:off x="6623050" y="4113213"/>
            <a:ext cx="288925" cy="647700"/>
          </a:xfrm>
          <a:prstGeom prst="downArrow">
            <a:avLst>
              <a:gd name="adj1" fmla="val 50000"/>
              <a:gd name="adj2" fmla="val 560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7949" name="Picture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443288"/>
            <a:ext cx="2433637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1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Anotace</a:t>
            </a:r>
          </a:p>
        </p:txBody>
      </p:sp>
      <p:sp>
        <p:nvSpPr>
          <p:cNvPr id="4198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Realitu můžeme popisovat různými typy dat, každý z nich se specifickými vlastnostmi, výhodami, nevýhodami a vlastní sadou využitelných statistických metod - od binárních přes kategoriální, ordinální až po spojitá data roste míra informace v nich obsažené.</a:t>
            </a:r>
          </a:p>
          <a:p>
            <a:r>
              <a:rPr lang="cs-CZ" smtClean="0"/>
              <a:t>Základním přístupem k popisné analýze dat je tvorba frekvenčních tabulek a jejich grafických reprezentací – histogramů.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896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Automatická kontrola dat</a:t>
            </a:r>
          </a:p>
        </p:txBody>
      </p:sp>
      <p:sp>
        <p:nvSpPr>
          <p:cNvPr id="168964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Umožňuje ověřit typ, rozsah nebo povolit pouze určitý seznam hodnot zadávaných do sloupce databázové tabulky</a:t>
            </a:r>
          </a:p>
        </p:txBody>
      </p:sp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2224" y="2564086"/>
            <a:ext cx="38862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8966" name="Rectangle 6"/>
          <p:cNvSpPr>
            <a:spLocks noChangeArrowheads="1"/>
          </p:cNvSpPr>
          <p:nvPr/>
        </p:nvSpPr>
        <p:spPr bwMode="auto">
          <a:xfrm>
            <a:off x="1261838" y="4292873"/>
            <a:ext cx="27654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Co je povoleno – definiční obory </a:t>
            </a:r>
          </a:p>
          <a:p>
            <a:pPr defTabSz="1095375" eaLnBrk="0" hangingPunct="0"/>
            <a:r>
              <a:rPr kumimoji="1" lang="cs-CZ" sz="1400" b="0" i="0"/>
              <a:t>čísel, seznamy, vzorce atd.</a:t>
            </a:r>
          </a:p>
        </p:txBody>
      </p:sp>
      <p:sp>
        <p:nvSpPr>
          <p:cNvPr id="168967" name="AutoShape 7"/>
          <p:cNvSpPr>
            <a:spLocks noChangeArrowheads="1"/>
          </p:cNvSpPr>
          <p:nvPr/>
        </p:nvSpPr>
        <p:spPr bwMode="auto">
          <a:xfrm rot="-2027054">
            <a:off x="3710061" y="3835673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68" name="Text Box 8"/>
          <p:cNvSpPr txBox="1">
            <a:spLocks noChangeArrowheads="1"/>
          </p:cNvSpPr>
          <p:nvPr/>
        </p:nvSpPr>
        <p:spPr bwMode="auto">
          <a:xfrm>
            <a:off x="2125736" y="5085036"/>
            <a:ext cx="20256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Rozsahy hodnot, </a:t>
            </a:r>
          </a:p>
          <a:p>
            <a:pPr eaLnBrk="0" hangingPunct="0"/>
            <a:r>
              <a:rPr kumimoji="1" lang="cs-CZ" sz="1400" b="0" i="0"/>
              <a:t>načtení seznamů apod.</a:t>
            </a:r>
          </a:p>
        </p:txBody>
      </p:sp>
      <p:sp>
        <p:nvSpPr>
          <p:cNvPr id="168969" name="AutoShape 9"/>
          <p:cNvSpPr>
            <a:spLocks noChangeArrowheads="1"/>
          </p:cNvSpPr>
          <p:nvPr/>
        </p:nvSpPr>
        <p:spPr bwMode="auto">
          <a:xfrm rot="-2027054">
            <a:off x="3710061" y="4797698"/>
            <a:ext cx="1152525" cy="215900"/>
          </a:xfrm>
          <a:prstGeom prst="rightArrow">
            <a:avLst>
              <a:gd name="adj1" fmla="val 50000"/>
              <a:gd name="adj2" fmla="val 13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5438849" y="2060848"/>
            <a:ext cx="21653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komunikace s uživatelem</a:t>
            </a:r>
          </a:p>
        </p:txBody>
      </p:sp>
      <p:sp>
        <p:nvSpPr>
          <p:cNvPr id="168971" name="AutoShape 11"/>
          <p:cNvSpPr>
            <a:spLocks noChangeArrowheads="1"/>
          </p:cNvSpPr>
          <p:nvPr/>
        </p:nvSpPr>
        <p:spPr bwMode="auto">
          <a:xfrm rot="7943226">
            <a:off x="5583311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8972" name="AutoShape 12"/>
          <p:cNvSpPr>
            <a:spLocks noChangeArrowheads="1"/>
          </p:cNvSpPr>
          <p:nvPr/>
        </p:nvSpPr>
        <p:spPr bwMode="auto">
          <a:xfrm rot="3376192">
            <a:off x="6373886" y="2565673"/>
            <a:ext cx="684213" cy="252413"/>
          </a:xfrm>
          <a:prstGeom prst="rightArrow">
            <a:avLst>
              <a:gd name="adj1" fmla="val 50000"/>
              <a:gd name="adj2" fmla="val 677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6897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204864"/>
            <a:ext cx="2303463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élník 14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 l="36749" t="61319" r="32801" b="25241"/>
          <a:stretch>
            <a:fillRect/>
          </a:stretch>
        </p:blipFill>
        <p:spPr bwMode="auto">
          <a:xfrm>
            <a:off x="251520" y="5705872"/>
            <a:ext cx="417646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79512" y="5013176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sp>
        <p:nvSpPr>
          <p:cNvPr id="17" name="Šipka doprava 16"/>
          <p:cNvSpPr/>
          <p:nvPr/>
        </p:nvSpPr>
        <p:spPr>
          <a:xfrm rot="7896387">
            <a:off x="547741" y="54984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Skupiny hodnot zachovávající logické pořadí, některé jsou zabudované (např. dny v týdnu, měsíce v roce), další je možné uživatelsky vytvořit, slouží pro účely řazení a automatického vyplňování dat</a:t>
            </a:r>
          </a:p>
        </p:txBody>
      </p:sp>
      <p:pic>
        <p:nvPicPr>
          <p:cNvPr id="169989" name="Picture 4" descr="moznosti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924175"/>
            <a:ext cx="20701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924175"/>
            <a:ext cx="46847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991" name="AutoShape 6"/>
          <p:cNvSpPr>
            <a:spLocks noChangeArrowheads="1"/>
          </p:cNvSpPr>
          <p:nvPr/>
        </p:nvSpPr>
        <p:spPr bwMode="auto">
          <a:xfrm>
            <a:off x="2771775" y="3716338"/>
            <a:ext cx="827088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2" name="Text Box 7"/>
          <p:cNvSpPr txBox="1">
            <a:spLocks noChangeArrowheads="1"/>
          </p:cNvSpPr>
          <p:nvPr/>
        </p:nvSpPr>
        <p:spPr bwMode="auto">
          <a:xfrm>
            <a:off x="3492500" y="5661025"/>
            <a:ext cx="25781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Výběr buněk pro nový seznam</a:t>
            </a:r>
          </a:p>
        </p:txBody>
      </p:sp>
      <p:sp>
        <p:nvSpPr>
          <p:cNvPr id="169993" name="AutoShape 8"/>
          <p:cNvSpPr>
            <a:spLocks noChangeArrowheads="1"/>
          </p:cNvSpPr>
          <p:nvPr/>
        </p:nvSpPr>
        <p:spPr bwMode="auto">
          <a:xfrm rot="-1721776">
            <a:off x="6011863" y="5300663"/>
            <a:ext cx="1296987" cy="204787"/>
          </a:xfrm>
          <a:prstGeom prst="rightArrow">
            <a:avLst>
              <a:gd name="adj1" fmla="val 50000"/>
              <a:gd name="adj2" fmla="val 1583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4" name="Text Box 9"/>
          <p:cNvSpPr txBox="1">
            <a:spLocks noChangeArrowheads="1"/>
          </p:cNvSpPr>
          <p:nvPr/>
        </p:nvSpPr>
        <p:spPr bwMode="auto">
          <a:xfrm>
            <a:off x="6300788" y="5949950"/>
            <a:ext cx="2193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Načtení nového seznamu</a:t>
            </a:r>
          </a:p>
        </p:txBody>
      </p:sp>
      <p:sp>
        <p:nvSpPr>
          <p:cNvPr id="169995" name="AutoShape 10"/>
          <p:cNvSpPr>
            <a:spLocks noChangeArrowheads="1"/>
          </p:cNvSpPr>
          <p:nvPr/>
        </p:nvSpPr>
        <p:spPr bwMode="auto">
          <a:xfrm rot="-5400000">
            <a:off x="7488238" y="5451475"/>
            <a:ext cx="750887" cy="246063"/>
          </a:xfrm>
          <a:prstGeom prst="rightArrow">
            <a:avLst>
              <a:gd name="adj1" fmla="val 50000"/>
              <a:gd name="adj2" fmla="val 762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6" name="Oval 11"/>
          <p:cNvSpPr>
            <a:spLocks noChangeArrowheads="1"/>
          </p:cNvSpPr>
          <p:nvPr/>
        </p:nvSpPr>
        <p:spPr bwMode="auto">
          <a:xfrm>
            <a:off x="6588125" y="3141663"/>
            <a:ext cx="1295400" cy="358775"/>
          </a:xfrm>
          <a:prstGeom prst="ellipse">
            <a:avLst/>
          </a:prstGeom>
          <a:noFill/>
          <a:ln w="635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69997" name="Text Box 12"/>
          <p:cNvSpPr txBox="1">
            <a:spLocks noChangeArrowheads="1"/>
          </p:cNvSpPr>
          <p:nvPr/>
        </p:nvSpPr>
        <p:spPr bwMode="auto">
          <a:xfrm>
            <a:off x="3635375" y="2420938"/>
            <a:ext cx="1654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Existující seznamy</a:t>
            </a:r>
          </a:p>
        </p:txBody>
      </p:sp>
      <p:sp>
        <p:nvSpPr>
          <p:cNvPr id="169998" name="AutoShape 13"/>
          <p:cNvSpPr>
            <a:spLocks noChangeArrowheads="1"/>
          </p:cNvSpPr>
          <p:nvPr/>
        </p:nvSpPr>
        <p:spPr bwMode="auto">
          <a:xfrm rot="5400000">
            <a:off x="3888581" y="3177382"/>
            <a:ext cx="1008063" cy="215900"/>
          </a:xfrm>
          <a:prstGeom prst="rightArrow">
            <a:avLst>
              <a:gd name="adj1" fmla="val 50000"/>
              <a:gd name="adj2" fmla="val 116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6634595" y="2257127"/>
            <a:ext cx="2320828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998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Seznamy II.</a:t>
            </a:r>
          </a:p>
        </p:txBody>
      </p:sp>
      <p:sp>
        <p:nvSpPr>
          <p:cNvPr id="169988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pPr lvl="1"/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endParaRPr lang="cs-CZ" sz="1400" dirty="0" smtClean="0"/>
          </a:p>
          <a:p>
            <a:pPr lvl="1"/>
            <a:r>
              <a:rPr lang="cs-CZ" sz="1400" dirty="0" smtClean="0"/>
              <a:t>Vlastní seznamy dále stejné (viz předchozí slide)</a:t>
            </a:r>
            <a:endParaRPr lang="cs-CZ" sz="1400" dirty="0" smtClean="0">
              <a:solidFill>
                <a:srgbClr val="646B86"/>
              </a:solidFill>
            </a:endParaRPr>
          </a:p>
          <a:p>
            <a:endParaRPr lang="cs-CZ" sz="1600" dirty="0" smtClean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7195862" y="1321023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1628800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Šipka doprava 17"/>
          <p:cNvSpPr/>
          <p:nvPr/>
        </p:nvSpPr>
        <p:spPr>
          <a:xfrm>
            <a:off x="1835696" y="177281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6800" r="31226" b="53801"/>
          <a:stretch>
            <a:fillRect/>
          </a:stretch>
        </p:blipFill>
        <p:spPr bwMode="auto">
          <a:xfrm>
            <a:off x="323528" y="2564904"/>
            <a:ext cx="648072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Šipka doprava 19"/>
          <p:cNvSpPr/>
          <p:nvPr/>
        </p:nvSpPr>
        <p:spPr>
          <a:xfrm rot="7532543">
            <a:off x="1113067" y="2695438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8082225">
            <a:off x="6240899" y="46306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410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Řazení dat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smtClean="0"/>
              <a:t>Řazení dat je nejjednodušším způsobem jejich zpřehlednění, užitečným hlavně u menších/výsledkových tabulek</a:t>
            </a:r>
          </a:p>
          <a:p>
            <a:endParaRPr lang="cs-CZ" sz="1600" smtClean="0"/>
          </a:p>
          <a:p>
            <a:pPr lvl="1">
              <a:buFont typeface="Wingdings" pitchFamily="2" charset="2"/>
              <a:buNone/>
            </a:pPr>
            <a:r>
              <a:rPr lang="cs-CZ" sz="1300" smtClean="0"/>
              <a:t>	Zkontrolujte, zda seřazení nezničí vazby mezi buňkami = kontrola oblasti, kterou řadíte.</a:t>
            </a:r>
          </a:p>
          <a:p>
            <a:pPr lvl="1">
              <a:buFont typeface="Wingdings" pitchFamily="2" charset="2"/>
              <a:buNone/>
            </a:pPr>
            <a:endParaRPr lang="cs-CZ" sz="1300" smtClean="0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395288" y="2260600"/>
          <a:ext cx="495300" cy="447675"/>
        </p:xfrm>
        <a:graphic>
          <a:graphicData uri="http://schemas.openxmlformats.org/presentationml/2006/ole">
            <p:oleObj spid="_x0000_s172034" name="Visio" r:id="rId3" imgW="495148" imgH="448170" progId="">
              <p:embed/>
            </p:oleObj>
          </a:graphicData>
        </a:graphic>
      </p:graphicFrame>
      <p:pic>
        <p:nvPicPr>
          <p:cNvPr id="410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370263"/>
            <a:ext cx="26003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6011863" y="4903788"/>
            <a:ext cx="2771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Využít první řádek oblasti jako záhlaví</a:t>
            </a:r>
          </a:p>
        </p:txBody>
      </p:sp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250825" y="5516563"/>
            <a:ext cx="26654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Další možnosti – řazení řádků, řazení podle seznamu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3563938" y="2943225"/>
            <a:ext cx="146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kumimoji="1" lang="cs-CZ" sz="1400" b="0" i="0"/>
              <a:t>Podle čeho řadit</a:t>
            </a:r>
          </a:p>
        </p:txBody>
      </p:sp>
      <p:sp>
        <p:nvSpPr>
          <p:cNvPr id="4106" name="Text Box 9"/>
          <p:cNvSpPr txBox="1">
            <a:spLocks noChangeArrowheads="1"/>
          </p:cNvSpPr>
          <p:nvPr/>
        </p:nvSpPr>
        <p:spPr bwMode="auto">
          <a:xfrm>
            <a:off x="6156325" y="3679825"/>
            <a:ext cx="29876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cs-CZ" sz="1400" b="0" i="0"/>
              <a:t>Směr řazení – vzestupně, </a:t>
            </a:r>
          </a:p>
          <a:p>
            <a:pPr eaLnBrk="0" hangingPunct="0"/>
            <a:r>
              <a:rPr kumimoji="1" lang="cs-CZ" sz="1400" b="0" i="0"/>
              <a:t>sestupně</a:t>
            </a:r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>
            <a:off x="2305050" y="3730625"/>
            <a:ext cx="827088" cy="325438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5400000">
            <a:off x="4087813" y="3444875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10800000">
            <a:off x="5435600" y="382270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10290664">
            <a:off x="4210050" y="5173663"/>
            <a:ext cx="1800225" cy="215900"/>
          </a:xfrm>
          <a:prstGeom prst="rightArrow">
            <a:avLst>
              <a:gd name="adj1" fmla="val 50000"/>
              <a:gd name="adj2" fmla="val 20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>
            <a:off x="2771775" y="5734050"/>
            <a:ext cx="647700" cy="254000"/>
          </a:xfrm>
          <a:prstGeom prst="rightArrow">
            <a:avLst>
              <a:gd name="adj1" fmla="val 50000"/>
              <a:gd name="adj2" fmla="val 637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36925"/>
            <a:ext cx="1873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3736975"/>
            <a:ext cx="352901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Automatický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Pomocí automatického filtru je snadné vybírat úseky dat pro další zpracování na základě hodnot ve sloupcích databázové tabulky, výběr je možný i podle více sloupců (např. určitá skupina pacientů).</a:t>
            </a:r>
          </a:p>
          <a:p>
            <a:r>
              <a:rPr lang="cs-CZ" sz="1600" dirty="0" smtClean="0"/>
              <a:t>Funkce automaticky rozezná hlavičky sloupců v souvislé oblasti buněk.</a:t>
            </a:r>
          </a:p>
          <a:p>
            <a:r>
              <a:rPr lang="cs-CZ" sz="1600" dirty="0" smtClean="0"/>
              <a:t>Čísla filtrovaných řádků jsou zobrazena modře.</a:t>
            </a:r>
          </a:p>
          <a:p>
            <a:r>
              <a:rPr lang="cs-CZ" sz="1600" b="1" u="sng" dirty="0" smtClean="0">
                <a:solidFill>
                  <a:srgbClr val="CC0000"/>
                </a:solidFill>
              </a:rPr>
              <a:t>Výhodné pro čištění dat (vyhledávání překlepů, kombinace textu a čísel).</a:t>
            </a:r>
          </a:p>
        </p:txBody>
      </p:sp>
      <p:sp>
        <p:nvSpPr>
          <p:cNvPr id="171013" name="AutoShape 6"/>
          <p:cNvSpPr>
            <a:spLocks noChangeArrowheads="1"/>
          </p:cNvSpPr>
          <p:nvPr/>
        </p:nvSpPr>
        <p:spPr bwMode="auto">
          <a:xfrm>
            <a:off x="3563938" y="4313238"/>
            <a:ext cx="827087" cy="325437"/>
          </a:xfrm>
          <a:prstGeom prst="rightArrow">
            <a:avLst>
              <a:gd name="adj1" fmla="val 50000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6084888" y="3284538"/>
            <a:ext cx="2055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Výběr hodnot pro filtraci</a:t>
            </a:r>
          </a:p>
        </p:txBody>
      </p:sp>
      <p:sp>
        <p:nvSpPr>
          <p:cNvPr id="171015" name="AutoShape 8"/>
          <p:cNvSpPr>
            <a:spLocks noChangeArrowheads="1"/>
          </p:cNvSpPr>
          <p:nvPr/>
        </p:nvSpPr>
        <p:spPr bwMode="auto">
          <a:xfrm rot="5400000">
            <a:off x="6228556" y="4183857"/>
            <a:ext cx="1331913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1763713" y="5530850"/>
            <a:ext cx="23907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/>
              <a:t>Rozbalení seznamu hodnot </a:t>
            </a:r>
          </a:p>
          <a:p>
            <a:pPr defTabSz="1095375" eaLnBrk="0" hangingPunct="0"/>
            <a:r>
              <a:rPr kumimoji="1" lang="cs-CZ" sz="1400" b="0" i="0"/>
              <a:t>nalezených ve sloupci</a:t>
            </a:r>
          </a:p>
        </p:txBody>
      </p:sp>
      <p:sp>
        <p:nvSpPr>
          <p:cNvPr id="171017" name="AutoShape 10"/>
          <p:cNvSpPr>
            <a:spLocks noChangeArrowheads="1"/>
          </p:cNvSpPr>
          <p:nvPr/>
        </p:nvSpPr>
        <p:spPr bwMode="auto">
          <a:xfrm rot="-1455465">
            <a:off x="4103688" y="5132388"/>
            <a:ext cx="1331912" cy="254000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171019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3736975"/>
            <a:ext cx="3097212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7101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Rozšířený filtr</a:t>
            </a:r>
          </a:p>
        </p:txBody>
      </p:sp>
      <p:sp>
        <p:nvSpPr>
          <p:cNvPr id="171012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</p:spPr>
        <p:txBody>
          <a:bodyPr/>
          <a:lstStyle/>
          <a:p>
            <a:r>
              <a:rPr lang="cs-CZ" sz="1600" dirty="0" smtClean="0"/>
              <a:t>Funguje podobně jako automatický filtr, ale seznam povolených hodnot není nutné vybírat ručně –  je uveden v oblasti jinde na listu (nebo i na jiném listu).</a:t>
            </a:r>
          </a:p>
          <a:p>
            <a:r>
              <a:rPr lang="cs-CZ" sz="1600" dirty="0" smtClean="0"/>
              <a:t>Podmínkou jsou shodná záhlaví filtrované oblasti a oblasti povolených hodnot.</a:t>
            </a:r>
          </a:p>
          <a:p>
            <a:r>
              <a:rPr lang="cs-CZ" sz="1600" dirty="0" smtClean="0"/>
              <a:t>Prázdné buňky odpovídají prázdné podmínce – tj. je-li v oblasti povolených hodnot nějaká buňka prázdná, splní podmínku libovolná buňka filtrované oblasti.</a:t>
            </a:r>
          </a:p>
          <a:p>
            <a:r>
              <a:rPr lang="cs-CZ" sz="1600" dirty="0" smtClean="0"/>
              <a:t>Čísla řádků filtrované oblasti jsou zobrazena modře.</a:t>
            </a:r>
          </a:p>
        </p:txBody>
      </p:sp>
      <p:sp>
        <p:nvSpPr>
          <p:cNvPr id="171014" name="Text Box 7"/>
          <p:cNvSpPr txBox="1">
            <a:spLocks noChangeArrowheads="1"/>
          </p:cNvSpPr>
          <p:nvPr/>
        </p:nvSpPr>
        <p:spPr bwMode="auto">
          <a:xfrm>
            <a:off x="3347864" y="3284984"/>
            <a:ext cx="243566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Tlačítko Upřesnit na kartě Data</a:t>
            </a:r>
            <a:endParaRPr kumimoji="1" lang="cs-CZ" sz="1400" b="0" i="0" dirty="0"/>
          </a:p>
        </p:txBody>
      </p:sp>
      <p:sp>
        <p:nvSpPr>
          <p:cNvPr id="171016" name="Text Box 9"/>
          <p:cNvSpPr txBox="1">
            <a:spLocks noChangeArrowheads="1"/>
          </p:cNvSpPr>
          <p:nvPr/>
        </p:nvSpPr>
        <p:spPr bwMode="auto">
          <a:xfrm>
            <a:off x="7067559" y="3985900"/>
            <a:ext cx="19689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Výbě</a:t>
            </a:r>
            <a:r>
              <a:rPr kumimoji="1" lang="cs-CZ" sz="1400" dirty="0" smtClean="0"/>
              <a:t>r oblasti cílových</a:t>
            </a:r>
          </a:p>
          <a:p>
            <a:pPr defTabSz="1095375" eaLnBrk="0" hangingPunct="0"/>
            <a:r>
              <a:rPr kumimoji="1" lang="cs-CZ" sz="1400" dirty="0" smtClean="0"/>
              <a:t>hodnot (přefiltrovaných)</a:t>
            </a:r>
            <a:endParaRPr kumimoji="1" lang="cs-CZ" sz="1400" b="0" i="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3645024"/>
            <a:ext cx="3448457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3" name="AutoShape 6"/>
          <p:cNvSpPr>
            <a:spLocks noChangeArrowheads="1"/>
          </p:cNvSpPr>
          <p:nvPr/>
        </p:nvSpPr>
        <p:spPr bwMode="auto">
          <a:xfrm rot="8201532">
            <a:off x="2199578" y="3765502"/>
            <a:ext cx="1320338" cy="325437"/>
          </a:xfrm>
          <a:prstGeom prst="rightArrow">
            <a:avLst>
              <a:gd name="adj1" fmla="val 36205"/>
              <a:gd name="adj2" fmla="val 63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43223" y="3645024"/>
            <a:ext cx="2630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1017" name="AutoShape 10"/>
          <p:cNvSpPr>
            <a:spLocks noChangeArrowheads="1"/>
          </p:cNvSpPr>
          <p:nvPr/>
        </p:nvSpPr>
        <p:spPr bwMode="auto">
          <a:xfrm rot="10800000">
            <a:off x="5411375" y="4149080"/>
            <a:ext cx="1584176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7" name="AutoShape 10"/>
          <p:cNvSpPr>
            <a:spLocks noChangeArrowheads="1"/>
          </p:cNvSpPr>
          <p:nvPr/>
        </p:nvSpPr>
        <p:spPr bwMode="auto">
          <a:xfrm rot="10800000">
            <a:off x="5987439" y="4653136"/>
            <a:ext cx="1008112" cy="288032"/>
          </a:xfrm>
          <a:prstGeom prst="rightArrow">
            <a:avLst>
              <a:gd name="adj1" fmla="val 500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139567" y="4509120"/>
            <a:ext cx="13706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Původní seznam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  <p:sp>
        <p:nvSpPr>
          <p:cNvPr id="19" name="AutoShape 10"/>
          <p:cNvSpPr>
            <a:spLocks noChangeArrowheads="1"/>
          </p:cNvSpPr>
          <p:nvPr/>
        </p:nvSpPr>
        <p:spPr bwMode="auto">
          <a:xfrm rot="12209786">
            <a:off x="6000994" y="5078216"/>
            <a:ext cx="1110897" cy="299031"/>
          </a:xfrm>
          <a:prstGeom prst="rightArrow">
            <a:avLst>
              <a:gd name="adj1" fmla="val 51600"/>
              <a:gd name="adj2" fmla="val 13109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7139567" y="5157192"/>
            <a:ext cx="12111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1095375" eaLnBrk="0" hangingPunct="0"/>
            <a:r>
              <a:rPr kumimoji="1" lang="cs-CZ" sz="1400" b="0" i="0" dirty="0" smtClean="0"/>
              <a:t>Oblast kritérií</a:t>
            </a:r>
          </a:p>
          <a:p>
            <a:pPr defTabSz="1095375" eaLnBrk="0" hangingPunct="0"/>
            <a:r>
              <a:rPr kumimoji="1" lang="cs-CZ" sz="1400" b="0" i="0" dirty="0" smtClean="0"/>
              <a:t>včetně záhlaví</a:t>
            </a:r>
            <a:endParaRPr kumimoji="1" lang="cs-CZ" sz="1400" b="0" i="0" dirty="0"/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dokončování hodnot buněk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</a:t>
            </a:r>
            <a:r>
              <a:rPr lang="cs-CZ" dirty="0" err="1" smtClean="0"/>
              <a:t>Jarkovský</a:t>
            </a:r>
            <a:r>
              <a:rPr lang="cs-CZ" dirty="0" smtClean="0"/>
              <a:t>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Vhodné</a:t>
            </a:r>
            <a:r>
              <a:rPr kumimoji="0" lang="cs-CZ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 textová pole; následně není nutné vypisovat celé slovo či slovní spojení, ale jen zvolit nabízené, již dříve použité slovo či slovní spojení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sz="1600" baseline="0" dirty="0" smtClean="0"/>
              <a:t>Automatické</a:t>
            </a:r>
            <a:r>
              <a:rPr lang="cs-CZ" sz="1600" dirty="0" smtClean="0"/>
              <a:t> dokončování hodnot buněk je nutné nastavit</a:t>
            </a:r>
          </a:p>
          <a:p>
            <a:pPr marL="547688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B400"/>
              </a:buClr>
              <a:buSzPct val="70000"/>
              <a:buFont typeface="Wingdings" pitchFamily="2" charset="2"/>
              <a:buChar char=""/>
            </a:pPr>
            <a:r>
              <a:rPr lang="cs-CZ" sz="1400" dirty="0" smtClean="0">
                <a:solidFill>
                  <a:srgbClr val="646B86"/>
                </a:solidFill>
              </a:rPr>
              <a:t>„Tlačítko Office“			 → „Možnosti aplikace Excel“</a:t>
            </a:r>
          </a:p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sz="1600" dirty="0" smtClean="0"/>
          </a:p>
          <a:p>
            <a:pPr marL="730250" lvl="1" indent="-2730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</a:pPr>
            <a:endParaRPr kumimoji="0" lang="cs-CZ" sz="1600" b="1" i="0" u="sng" strike="noStrike" kern="1200" cap="none" spc="0" normalizeH="0" baseline="0" noProof="0" dirty="0" smtClean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 l="31500" t="5040" r="55375" b="89920"/>
          <a:stretch>
            <a:fillRect/>
          </a:stretch>
        </p:blipFill>
        <p:spPr bwMode="auto">
          <a:xfrm>
            <a:off x="2195736" y="2420888"/>
            <a:ext cx="180020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Šipka doprava 5"/>
          <p:cNvSpPr/>
          <p:nvPr/>
        </p:nvSpPr>
        <p:spPr>
          <a:xfrm>
            <a:off x="1835696" y="256490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l="21525" t="10080" r="20201" b="51280"/>
          <a:stretch>
            <a:fillRect/>
          </a:stretch>
        </p:blipFill>
        <p:spPr bwMode="auto">
          <a:xfrm>
            <a:off x="539552" y="2996952"/>
            <a:ext cx="799288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Šipka doprava 7"/>
          <p:cNvSpPr/>
          <p:nvPr/>
        </p:nvSpPr>
        <p:spPr>
          <a:xfrm rot="7532543">
            <a:off x="1545114" y="413559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2267744" y="592200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904863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marL="0" indent="0" algn="ctr">
              <a:buFont typeface="Wingdings 2" pitchFamily="18" charset="2"/>
              <a:buNone/>
            </a:pPr>
            <a:endParaRPr lang="cs-CZ" sz="2400" b="1" dirty="0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419180"/>
            <a:ext cx="7772400" cy="1569660"/>
          </a:xfrm>
          <a:noFill/>
        </p:spPr>
        <p:txBody>
          <a:bodyPr>
            <a:spAutoFit/>
          </a:bodyPr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v Excelu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b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20888"/>
            <a:ext cx="59309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</a:t>
            </a:r>
            <a:r>
              <a:rPr lang="cs-CZ" sz="1400" dirty="0" smtClean="0"/>
              <a:t>Import dat z webu / MS Word pomocí schránky Windows.</a:t>
            </a:r>
          </a:p>
          <a:p>
            <a:r>
              <a:rPr lang="cs-CZ" sz="1400" dirty="0" smtClean="0"/>
              <a:t>Excel umožňuje připojit externí zdroje dat.</a:t>
            </a:r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endParaRPr lang="cs-CZ" sz="1400" dirty="0" smtClean="0"/>
          </a:p>
          <a:p>
            <a:r>
              <a:rPr lang="cs-CZ" sz="1400" dirty="0" smtClean="0"/>
              <a:t>Propojení lze aktualizovat ručně/nastavit interval.</a:t>
            </a:r>
          </a:p>
          <a:p>
            <a:r>
              <a:rPr lang="cs-CZ" sz="1400" dirty="0" smtClean="0"/>
              <a:t>Po zrušení propojení je třeba soubor odpojit.</a:t>
            </a:r>
          </a:p>
          <a:p>
            <a:endParaRPr lang="cs-CZ" sz="1400" dirty="0" smtClean="0"/>
          </a:p>
          <a:p>
            <a:endParaRPr lang="cs-CZ" sz="1400" dirty="0"/>
          </a:p>
          <a:p>
            <a:endParaRPr lang="cs-CZ" sz="1400" dirty="0"/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>
            <a:off x="5995189" y="3285981"/>
            <a:ext cx="215900" cy="1325083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6578293" y="2321000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11602083">
            <a:off x="4915466" y="4023183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2627784" y="378904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10" name="Obrázek 9" descr="import_dat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8640000" cy="4579200"/>
          </a:xfrm>
          <a:prstGeom prst="rect">
            <a:avLst/>
          </a:prstGeom>
        </p:spPr>
      </p:pic>
      <p:sp>
        <p:nvSpPr>
          <p:cNvPr id="141322" name="AutoShape 10"/>
          <p:cNvSpPr>
            <a:spLocks noChangeArrowheads="1"/>
          </p:cNvSpPr>
          <p:nvPr/>
        </p:nvSpPr>
        <p:spPr bwMode="auto">
          <a:xfrm rot="9722304" flipV="1">
            <a:off x="1695985" y="1473285"/>
            <a:ext cx="230834" cy="1932434"/>
          </a:xfrm>
          <a:prstGeom prst="downArrow">
            <a:avLst>
              <a:gd name="adj1" fmla="val 47343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388843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Žlutý čtverec se        šipkou u každé HTML tabulky.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04813"/>
            <a:ext cx="8985250" cy="776287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– různé typy dat znamenají různou informaci</a:t>
            </a:r>
          </a:p>
        </p:txBody>
      </p:sp>
      <p:sp>
        <p:nvSpPr>
          <p:cNvPr id="287747" name="AutoShape 3"/>
          <p:cNvSpPr>
            <a:spLocks noChangeArrowheads="1"/>
          </p:cNvSpPr>
          <p:nvPr/>
        </p:nvSpPr>
        <p:spPr bwMode="auto">
          <a:xfrm>
            <a:off x="2057400" y="1346200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Kolikrát ?</a:t>
            </a:r>
          </a:p>
        </p:txBody>
      </p:sp>
      <p:sp>
        <p:nvSpPr>
          <p:cNvPr id="43013" name="AutoShape 4"/>
          <p:cNvSpPr>
            <a:spLocks noChangeArrowheads="1"/>
          </p:cNvSpPr>
          <p:nvPr/>
        </p:nvSpPr>
        <p:spPr bwMode="auto">
          <a:xfrm>
            <a:off x="5943600" y="2105025"/>
            <a:ext cx="1828800" cy="2582863"/>
          </a:xfrm>
          <a:prstGeom prst="homePlate">
            <a:avLst>
              <a:gd name="adj" fmla="val 25000"/>
            </a:avLst>
          </a:prstGeom>
          <a:noFill/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i="0"/>
              <a:t/>
            </a:r>
            <a:br>
              <a:rPr lang="cs-CZ" b="0" i="0"/>
            </a:br>
            <a:r>
              <a:rPr lang="cs-CZ" b="0" i="0"/>
              <a:t>Podíl</a:t>
            </a:r>
            <a:br>
              <a:rPr lang="cs-CZ" b="0" i="0"/>
            </a:br>
            <a:r>
              <a:rPr lang="cs-CZ" b="0" i="0"/>
              <a:t>hodnot větší/menší než specifikovaná</a:t>
            </a:r>
            <a:br>
              <a:rPr lang="cs-CZ" b="0" i="0"/>
            </a:br>
            <a:r>
              <a:rPr lang="cs-CZ" b="0" i="0"/>
              <a:t>hodnota</a:t>
            </a:r>
            <a:br>
              <a:rPr lang="cs-CZ" b="0" i="0"/>
            </a:br>
            <a:r>
              <a:rPr lang="cs-CZ" b="0" i="0"/>
              <a:t>?</a:t>
            </a:r>
            <a:br>
              <a:rPr lang="cs-CZ" b="0" i="0"/>
            </a:br>
            <a:endParaRPr lang="cs-CZ" b="0" i="0"/>
          </a:p>
        </p:txBody>
      </p:sp>
      <p:sp>
        <p:nvSpPr>
          <p:cNvPr id="287749" name="AutoShape 5"/>
          <p:cNvSpPr>
            <a:spLocks noChangeArrowheads="1"/>
          </p:cNvSpPr>
          <p:nvPr/>
        </p:nvSpPr>
        <p:spPr bwMode="auto">
          <a:xfrm>
            <a:off x="2057400" y="2495550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E472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O kolik ?</a:t>
            </a:r>
          </a:p>
        </p:txBody>
      </p:sp>
      <p:sp>
        <p:nvSpPr>
          <p:cNvPr id="287750" name="AutoShape 6"/>
          <p:cNvSpPr>
            <a:spLocks noChangeArrowheads="1"/>
          </p:cNvSpPr>
          <p:nvPr/>
        </p:nvSpPr>
        <p:spPr bwMode="auto">
          <a:xfrm>
            <a:off x="2041525" y="3646488"/>
            <a:ext cx="1905000" cy="431800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Větší, menší ?</a:t>
            </a:r>
          </a:p>
        </p:txBody>
      </p:sp>
      <p:sp>
        <p:nvSpPr>
          <p:cNvPr id="287751" name="AutoShape 7"/>
          <p:cNvSpPr>
            <a:spLocks noChangeArrowheads="1"/>
          </p:cNvSpPr>
          <p:nvPr/>
        </p:nvSpPr>
        <p:spPr bwMode="auto">
          <a:xfrm>
            <a:off x="2057400" y="4797425"/>
            <a:ext cx="1873250" cy="431800"/>
          </a:xfrm>
          <a:prstGeom prst="roundRect">
            <a:avLst>
              <a:gd name="adj" fmla="val 16667"/>
            </a:avLst>
          </a:prstGeom>
          <a:solidFill>
            <a:srgbClr val="FF9E3D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b="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Rovná se ?</a:t>
            </a:r>
          </a:p>
        </p:txBody>
      </p:sp>
      <p:sp>
        <p:nvSpPr>
          <p:cNvPr id="287752" name="AutoShape 8"/>
          <p:cNvSpPr>
            <a:spLocks noChangeArrowheads="1"/>
          </p:cNvSpPr>
          <p:nvPr/>
        </p:nvSpPr>
        <p:spPr bwMode="auto">
          <a:xfrm>
            <a:off x="7667625" y="2933700"/>
            <a:ext cx="1181100" cy="90487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1600" b="0" i="0">
                <a:latin typeface="Arial" pitchFamily="34" charset="0"/>
                <a:cs typeface="Arial" pitchFamily="34" charset="0"/>
              </a:rPr>
              <a:t>Procenta odvozené hodnoty</a:t>
            </a:r>
          </a:p>
        </p:txBody>
      </p:sp>
      <p:sp>
        <p:nvSpPr>
          <p:cNvPr id="43018" name="Text Box 9"/>
          <p:cNvSpPr txBox="1">
            <a:spLocks noChangeArrowheads="1"/>
          </p:cNvSpPr>
          <p:nvPr/>
        </p:nvSpPr>
        <p:spPr bwMode="auto">
          <a:xfrm>
            <a:off x="228600" y="1343025"/>
            <a:ext cx="18288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0" i="0" u="sng"/>
              <a:t>Data poměrová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intervalová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ordinální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nominální</a:t>
            </a:r>
          </a:p>
        </p:txBody>
      </p:sp>
      <p:sp>
        <p:nvSpPr>
          <p:cNvPr id="43019" name="AutoShape 10"/>
          <p:cNvSpPr>
            <a:spLocks noChangeArrowheads="1"/>
          </p:cNvSpPr>
          <p:nvPr/>
        </p:nvSpPr>
        <p:spPr bwMode="auto">
          <a:xfrm rot="16200000" flipV="1">
            <a:off x="685800" y="1647825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3020" name="AutoShape 11"/>
          <p:cNvSpPr>
            <a:spLocks noChangeArrowheads="1"/>
          </p:cNvSpPr>
          <p:nvPr/>
        </p:nvSpPr>
        <p:spPr bwMode="auto">
          <a:xfrm rot="16200000" flipV="1">
            <a:off x="685800" y="2867025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3021" name="AutoShape 12"/>
          <p:cNvSpPr>
            <a:spLocks noChangeArrowheads="1"/>
          </p:cNvSpPr>
          <p:nvPr/>
        </p:nvSpPr>
        <p:spPr bwMode="auto">
          <a:xfrm rot="16200000" flipV="1">
            <a:off x="685800" y="4010025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87757" name="AutoShape 13"/>
          <p:cNvSpPr>
            <a:spLocks noChangeArrowheads="1"/>
          </p:cNvSpPr>
          <p:nvPr/>
        </p:nvSpPr>
        <p:spPr bwMode="auto">
          <a:xfrm>
            <a:off x="4203700" y="1760538"/>
            <a:ext cx="1435100" cy="76835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Spojitá data</a:t>
            </a:r>
          </a:p>
        </p:txBody>
      </p:sp>
      <p:sp>
        <p:nvSpPr>
          <p:cNvPr id="287758" name="AutoShape 14"/>
          <p:cNvSpPr>
            <a:spLocks noChangeArrowheads="1"/>
          </p:cNvSpPr>
          <p:nvPr/>
        </p:nvSpPr>
        <p:spPr bwMode="auto">
          <a:xfrm>
            <a:off x="4203700" y="4079875"/>
            <a:ext cx="1435100" cy="768350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Diskrétní data</a:t>
            </a:r>
          </a:p>
        </p:txBody>
      </p:sp>
      <p:sp>
        <p:nvSpPr>
          <p:cNvPr id="43024" name="Text Box 15"/>
          <p:cNvSpPr txBox="1">
            <a:spLocks noChangeArrowheads="1"/>
          </p:cNvSpPr>
          <p:nvPr/>
        </p:nvSpPr>
        <p:spPr bwMode="auto">
          <a:xfrm>
            <a:off x="3962400" y="3695700"/>
            <a:ext cx="18288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500" b="0" i="0" dirty="0"/>
              <a:t>Kategoriální otázky</a:t>
            </a:r>
          </a:p>
          <a:p>
            <a:pPr>
              <a:spcBef>
                <a:spcPct val="50000"/>
              </a:spcBef>
            </a:pPr>
            <a:endParaRPr lang="cs-CZ" sz="1500" b="0" i="0" dirty="0"/>
          </a:p>
          <a:p>
            <a:pPr>
              <a:spcBef>
                <a:spcPct val="50000"/>
              </a:spcBef>
            </a:pPr>
            <a:endParaRPr lang="cs-CZ" sz="2200" b="0" i="0" dirty="0"/>
          </a:p>
          <a:p>
            <a:pPr>
              <a:spcBef>
                <a:spcPct val="50000"/>
              </a:spcBef>
            </a:pPr>
            <a:r>
              <a:rPr lang="cs-CZ" sz="1500" b="0" i="0" dirty="0"/>
              <a:t>Otázky „Ano/Ne“</a:t>
            </a:r>
          </a:p>
        </p:txBody>
      </p:sp>
      <p:sp>
        <p:nvSpPr>
          <p:cNvPr id="43025" name="Text Box 16"/>
          <p:cNvSpPr txBox="1">
            <a:spLocks noChangeArrowheads="1"/>
          </p:cNvSpPr>
          <p:nvPr/>
        </p:nvSpPr>
        <p:spPr bwMode="auto">
          <a:xfrm>
            <a:off x="107950" y="5805488"/>
            <a:ext cx="9036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600" b="0" i="0">
                <a:latin typeface="Arial Black" pitchFamily="34" charset="0"/>
              </a:rPr>
              <a:t>Samotná znalost typu dat ale na dosažení informace nestačí ………….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2195736" y="4293096"/>
            <a:ext cx="12241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500" b="0" i="0" dirty="0" smtClean="0"/>
              <a:t>Binární data</a:t>
            </a:r>
            <a:endParaRPr lang="cs-CZ" sz="1500" b="0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Zdroje dat 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8018453" y="5489352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pic>
        <p:nvPicPr>
          <p:cNvPr id="9" name="Obrázek 8" descr="import_da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730120"/>
            <a:ext cx="8640000" cy="457920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79512" y="1340768"/>
            <a:ext cx="4968552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cs-CZ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Načtou se veškerá data v tabulce, často včetně</a:t>
            </a:r>
            <a:r>
              <a:rPr kumimoji="0" lang="cs-CZ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balastu.</a:t>
            </a: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Vzorce </a:t>
            </a:r>
            <a:r>
              <a:rPr lang="cs-CZ" sz="3600" dirty="0">
                <a:solidFill>
                  <a:schemeClr val="accent1"/>
                </a:solidFill>
                <a:latin typeface="Arial" pitchFamily="34" charset="0"/>
              </a:rPr>
              <a:t>v listu </a:t>
            </a: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Excelu</a:t>
            </a:r>
            <a:endParaRPr lang="cs-CZ" sz="3600" dirty="0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 vpisují se do buněk sešitu</a:t>
            </a:r>
          </a:p>
          <a:p>
            <a:r>
              <a:rPr lang="cs-CZ" sz="1400" dirty="0"/>
              <a:t>vzorce jsou vždy </a:t>
            </a:r>
            <a:r>
              <a:rPr lang="cs-CZ" sz="1400" dirty="0" err="1" smtClean="0"/>
              <a:t>uvozeny</a:t>
            </a:r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= </a:t>
            </a:r>
            <a:r>
              <a:rPr lang="cs-CZ" sz="1400" dirty="0"/>
              <a:t>(lze též</a:t>
            </a:r>
            <a:r>
              <a:rPr lang="cs-CZ" sz="1400" b="1" dirty="0">
                <a:solidFill>
                  <a:srgbClr val="0000FF"/>
                </a:solidFill>
              </a:rPr>
              <a:t> </a:t>
            </a:r>
            <a:r>
              <a:rPr lang="cs-CZ" sz="1400" b="1" dirty="0" smtClean="0">
                <a:solidFill>
                  <a:srgbClr val="0000FF"/>
                </a:solidFill>
              </a:rPr>
              <a:t>+</a:t>
            </a:r>
            <a:r>
              <a:rPr lang="cs-CZ" sz="1400" dirty="0" smtClean="0"/>
              <a:t>,</a:t>
            </a:r>
            <a:r>
              <a:rPr lang="cs-CZ" sz="1400" b="1" dirty="0" smtClean="0">
                <a:solidFill>
                  <a:srgbClr val="0000FF"/>
                </a:solidFill>
              </a:rPr>
              <a:t> -</a:t>
            </a:r>
            <a:r>
              <a:rPr lang="cs-CZ" sz="1400" dirty="0" smtClean="0"/>
              <a:t>).</a:t>
            </a:r>
            <a:endParaRPr lang="cs-CZ" sz="1400" dirty="0"/>
          </a:p>
          <a:p>
            <a:r>
              <a:rPr lang="cs-CZ" sz="1400" dirty="0"/>
              <a:t> aritmetické operátory + zabudované funkce Excelu</a:t>
            </a:r>
          </a:p>
          <a:p>
            <a:r>
              <a:rPr lang="cs-CZ" sz="1400" dirty="0"/>
              <a:t> pro </a:t>
            </a:r>
            <a:r>
              <a:rPr lang="cs-CZ" sz="1400" dirty="0" smtClean="0"/>
              <a:t>logické sčítání </a:t>
            </a:r>
            <a:r>
              <a:rPr lang="cs-CZ" sz="1400" dirty="0"/>
              <a:t>nečíselných položek se používá </a:t>
            </a:r>
            <a:r>
              <a:rPr lang="en-US" sz="1400" dirty="0">
                <a:solidFill>
                  <a:srgbClr val="0000FF"/>
                </a:solidFill>
              </a:rPr>
              <a:t>&amp;</a:t>
            </a:r>
          </a:p>
          <a:p>
            <a:r>
              <a:rPr lang="en-US" sz="1400" dirty="0"/>
              <a:t> v</a:t>
            </a:r>
            <a:r>
              <a:rPr lang="cs-CZ" sz="1400" dirty="0" err="1"/>
              <a:t>ýpočet</a:t>
            </a:r>
            <a:r>
              <a:rPr lang="cs-CZ" sz="1400" dirty="0"/>
              <a:t> je založen buď na číselných konstantách nebo odkazech na </a:t>
            </a:r>
            <a:r>
              <a:rPr lang="cs-CZ" sz="1400" dirty="0" smtClean="0"/>
              <a:t>buňky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2484438" y="4238848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600" b="1" dirty="0">
                <a:solidFill>
                  <a:srgbClr val="0000FF"/>
                </a:solidFill>
              </a:rPr>
              <a:t>=</a:t>
            </a:r>
            <a:r>
              <a:rPr lang="cs-CZ" sz="3600" b="1" dirty="0" smtClean="0">
                <a:solidFill>
                  <a:srgbClr val="0000FF"/>
                </a:solidFill>
              </a:rPr>
              <a:t>3*odmocnina(A1</a:t>
            </a:r>
            <a:r>
              <a:rPr lang="cs-CZ" sz="3600" b="1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41318" name="Text Box 6"/>
          <p:cNvSpPr txBox="1">
            <a:spLocks noChangeArrowheads="1"/>
          </p:cNvSpPr>
          <p:nvPr/>
        </p:nvSpPr>
        <p:spPr bwMode="auto">
          <a:xfrm>
            <a:off x="900113" y="4980210"/>
            <a:ext cx="172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uvození vzorce</a:t>
            </a:r>
          </a:p>
        </p:txBody>
      </p:sp>
      <p:sp>
        <p:nvSpPr>
          <p:cNvPr id="141319" name="Text Box 7"/>
          <p:cNvSpPr txBox="1">
            <a:spLocks noChangeArrowheads="1"/>
          </p:cNvSpPr>
          <p:nvPr/>
        </p:nvSpPr>
        <p:spPr bwMode="auto">
          <a:xfrm>
            <a:off x="2339752" y="3467323"/>
            <a:ext cx="11011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cs-CZ" sz="1800" dirty="0"/>
              <a:t>konstanta</a:t>
            </a:r>
          </a:p>
        </p:txBody>
      </p:sp>
      <p:sp>
        <p:nvSpPr>
          <p:cNvPr id="141320" name="Text Box 8"/>
          <p:cNvSpPr txBox="1">
            <a:spLocks noChangeArrowheads="1"/>
          </p:cNvSpPr>
          <p:nvPr/>
        </p:nvSpPr>
        <p:spPr bwMode="auto">
          <a:xfrm>
            <a:off x="4838402" y="3538760"/>
            <a:ext cx="290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zabudovaný vzorec Excelu</a:t>
            </a:r>
          </a:p>
        </p:txBody>
      </p:sp>
      <p:sp>
        <p:nvSpPr>
          <p:cNvPr id="141321" name="Text Box 9"/>
          <p:cNvSpPr txBox="1">
            <a:spLocks noChangeArrowheads="1"/>
          </p:cNvSpPr>
          <p:nvPr/>
        </p:nvSpPr>
        <p:spPr bwMode="auto">
          <a:xfrm>
            <a:off x="5583262" y="5294535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odkaz na buňku</a:t>
            </a:r>
          </a:p>
        </p:txBody>
      </p:sp>
      <p:sp>
        <p:nvSpPr>
          <p:cNvPr id="141322" name="AutoShape 10"/>
          <p:cNvSpPr>
            <a:spLocks noChangeArrowheads="1"/>
          </p:cNvSpPr>
          <p:nvPr/>
        </p:nvSpPr>
        <p:spPr bwMode="auto">
          <a:xfrm>
            <a:off x="2790602" y="3807048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3" name="AutoShape 11"/>
          <p:cNvSpPr>
            <a:spLocks noChangeArrowheads="1"/>
          </p:cNvSpPr>
          <p:nvPr/>
        </p:nvSpPr>
        <p:spPr bwMode="auto">
          <a:xfrm rot="2893936">
            <a:off x="4478833" y="3780854"/>
            <a:ext cx="215900" cy="649288"/>
          </a:xfrm>
          <a:prstGeom prst="downArrow">
            <a:avLst>
              <a:gd name="adj1" fmla="val 50000"/>
              <a:gd name="adj2" fmla="val 751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4" name="AutoShape 12"/>
          <p:cNvSpPr>
            <a:spLocks noChangeArrowheads="1"/>
          </p:cNvSpPr>
          <p:nvPr/>
        </p:nvSpPr>
        <p:spPr bwMode="auto">
          <a:xfrm rot="-7409376">
            <a:off x="2124076" y="4475385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1325" name="AutoShape 13"/>
          <p:cNvSpPr>
            <a:spLocks noChangeArrowheads="1"/>
          </p:cNvSpPr>
          <p:nvPr/>
        </p:nvSpPr>
        <p:spPr bwMode="auto">
          <a:xfrm flipH="1" flipV="1">
            <a:off x="5727725" y="4815110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Vzorce – odkaz na buňku stylu A1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None/>
            </a:pPr>
            <a:r>
              <a:rPr lang="cs-CZ" sz="1600" b="1" dirty="0"/>
              <a:t>Relativní odkazy</a:t>
            </a:r>
          </a:p>
          <a:p>
            <a:r>
              <a:rPr lang="cs-CZ" sz="1400" dirty="0" smtClean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</a:t>
            </a:r>
            <a:r>
              <a:rPr lang="cs-CZ" sz="1400" dirty="0"/>
              <a:t> = buňka 1. řádku sloupci A</a:t>
            </a:r>
          </a:p>
          <a:p>
            <a:r>
              <a:rPr lang="cs-CZ" sz="1400" b="1" dirty="0"/>
              <a:t> </a:t>
            </a:r>
            <a:r>
              <a:rPr lang="cs-CZ" sz="1400" b="1" dirty="0">
                <a:solidFill>
                  <a:srgbClr val="0000FF"/>
                </a:solidFill>
              </a:rPr>
              <a:t>A1:B6</a:t>
            </a:r>
            <a:r>
              <a:rPr lang="cs-CZ" sz="1400" dirty="0"/>
              <a:t> = blok buněk – levý horní roh je v 1. řádku, sloupec A,pravý dolní na řádku 6, sloupec </a:t>
            </a:r>
            <a:r>
              <a:rPr lang="cs-CZ" sz="1400" dirty="0" smtClean="0"/>
              <a:t>B</a:t>
            </a:r>
            <a:br>
              <a:rPr lang="cs-CZ" sz="1400" dirty="0" smtClean="0"/>
            </a:br>
            <a:r>
              <a:rPr lang="cs-CZ" sz="1400" dirty="0" smtClean="0"/>
              <a:t>blok lze pojmenovat vepsáním názvu do pole názvů:</a:t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  </a:t>
            </a:r>
            <a:endParaRPr lang="cs-CZ" sz="1400" dirty="0"/>
          </a:p>
          <a:p>
            <a:pPr>
              <a:buNone/>
            </a:pPr>
            <a:r>
              <a:rPr lang="cs-CZ" sz="1400" dirty="0"/>
              <a:t> </a:t>
            </a:r>
            <a:endParaRPr lang="cs-CZ" sz="1400" dirty="0" smtClean="0"/>
          </a:p>
          <a:p>
            <a:r>
              <a:rPr lang="cs-CZ" sz="1400" dirty="0" smtClean="0"/>
              <a:t>relativní odkaz se při automatickém vyplnění buněk vzorcem posune</a:t>
            </a:r>
          </a:p>
          <a:p>
            <a:pPr>
              <a:buNone/>
            </a:pPr>
            <a:r>
              <a:rPr lang="cs-CZ" sz="1600" b="1" dirty="0" smtClean="0"/>
              <a:t>Absolutní odkazy</a:t>
            </a:r>
            <a:endParaRPr lang="cs-CZ" sz="1600" dirty="0" smtClean="0"/>
          </a:p>
          <a:p>
            <a:r>
              <a:rPr lang="cs-CZ" sz="1400" dirty="0" smtClean="0"/>
              <a:t> odkaz na buňku  je pevně dán</a:t>
            </a:r>
            <a:r>
              <a:rPr lang="en-US" sz="1400" dirty="0" smtClean="0"/>
              <a:t>, p</a:t>
            </a:r>
            <a:r>
              <a:rPr lang="cs-CZ" sz="1400" dirty="0" err="1" smtClean="0"/>
              <a:t>ři</a:t>
            </a:r>
            <a:r>
              <a:rPr lang="cs-CZ" sz="1400" dirty="0" smtClean="0"/>
              <a:t> kopírování nebo automatickém vyplnění se nemění, lze uzamknout jak řádky, tak sloupce samostatně</a:t>
            </a:r>
          </a:p>
          <a:p>
            <a:endParaRPr lang="cs-CZ" sz="1400" dirty="0"/>
          </a:p>
        </p:txBody>
      </p:sp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4139952" y="5589240"/>
            <a:ext cx="1403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3600"/>
              <a:t> 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A</a:t>
            </a:r>
            <a:r>
              <a:rPr lang="en-US" sz="3600" b="1">
                <a:solidFill>
                  <a:srgbClr val="FF0000"/>
                </a:solidFill>
              </a:rPr>
              <a:t>$</a:t>
            </a:r>
            <a:r>
              <a:rPr lang="cs-CZ" sz="3600" b="1">
                <a:solidFill>
                  <a:srgbClr val="0000FF"/>
                </a:solidFill>
              </a:rPr>
              <a:t>1</a:t>
            </a:r>
            <a:endParaRPr lang="cs-CZ" sz="2400"/>
          </a:p>
        </p:txBody>
      </p:sp>
      <p:sp>
        <p:nvSpPr>
          <p:cNvPr id="142341" name="AutoShape 5"/>
          <p:cNvSpPr>
            <a:spLocks noChangeArrowheads="1"/>
          </p:cNvSpPr>
          <p:nvPr/>
        </p:nvSpPr>
        <p:spPr bwMode="auto">
          <a:xfrm rot="16200000">
            <a:off x="3852615" y="5654327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1395165" y="5746403"/>
            <a:ext cx="202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sloupce</a:t>
            </a:r>
          </a:p>
        </p:txBody>
      </p:sp>
      <p:sp>
        <p:nvSpPr>
          <p:cNvPr id="142343" name="AutoShape 7"/>
          <p:cNvSpPr>
            <a:spLocks noChangeArrowheads="1"/>
          </p:cNvSpPr>
          <p:nvPr/>
        </p:nvSpPr>
        <p:spPr bwMode="auto">
          <a:xfrm rot="4169552">
            <a:off x="5292478" y="53654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2344" name="Text Box 8"/>
          <p:cNvSpPr txBox="1">
            <a:spLocks noChangeArrowheads="1"/>
          </p:cNvSpPr>
          <p:nvPr/>
        </p:nvSpPr>
        <p:spPr bwMode="auto">
          <a:xfrm>
            <a:off x="5602040" y="5366990"/>
            <a:ext cx="180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uzamčení řádku</a:t>
            </a: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708920"/>
            <a:ext cx="4293661" cy="154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5"/>
          <p:cNvSpPr>
            <a:spLocks noChangeArrowheads="1"/>
          </p:cNvSpPr>
          <p:nvPr/>
        </p:nvSpPr>
        <p:spPr bwMode="auto">
          <a:xfrm rot="16200000">
            <a:off x="2484216" y="3860602"/>
            <a:ext cx="215900" cy="504825"/>
          </a:xfrm>
          <a:prstGeom prst="downArrow">
            <a:avLst>
              <a:gd name="adj1" fmla="val 50000"/>
              <a:gd name="adj2" fmla="val 58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 descr="vzorc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996952"/>
            <a:ext cx="37973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/>
              <a:t>Závislosti vzorců – </a:t>
            </a:r>
            <a:r>
              <a:rPr lang="cs-CZ" sz="1800" b="1" dirty="0" smtClean="0"/>
              <a:t>karta Vzorce</a:t>
            </a:r>
            <a:endParaRPr lang="cs-CZ" sz="1800" dirty="0"/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347864" y="4509120"/>
            <a:ext cx="1606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kontrola  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3" name="AutoShape 9"/>
          <p:cNvSpPr>
            <a:spLocks noChangeArrowheads="1"/>
          </p:cNvSpPr>
          <p:nvPr/>
        </p:nvSpPr>
        <p:spPr bwMode="auto">
          <a:xfrm>
            <a:off x="2339752" y="2924944"/>
            <a:ext cx="1368152" cy="115212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864097" cy="57606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5" name="AutoShape 11"/>
          <p:cNvSpPr>
            <a:spLocks noChangeArrowheads="1"/>
          </p:cNvSpPr>
          <p:nvPr/>
        </p:nvSpPr>
        <p:spPr bwMode="auto">
          <a:xfrm>
            <a:off x="5436097" y="2996952"/>
            <a:ext cx="720080" cy="93610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4396" name="Line 12"/>
          <p:cNvSpPr>
            <a:spLocks noChangeShapeType="1"/>
          </p:cNvSpPr>
          <p:nvPr/>
        </p:nvSpPr>
        <p:spPr bwMode="auto">
          <a:xfrm flipH="1" flipV="1">
            <a:off x="6156325" y="3578225"/>
            <a:ext cx="503238" cy="43338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7" name="Text Box 13"/>
          <p:cNvSpPr txBox="1">
            <a:spLocks noChangeArrowheads="1"/>
          </p:cNvSpPr>
          <p:nvPr/>
        </p:nvSpPr>
        <p:spPr bwMode="auto">
          <a:xfrm>
            <a:off x="5754688" y="4084638"/>
            <a:ext cx="256172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800" dirty="0"/>
              <a:t>sledování </a:t>
            </a:r>
            <a:r>
              <a:rPr lang="cs-CZ" sz="1800" dirty="0" smtClean="0"/>
              <a:t>změn</a:t>
            </a:r>
          </a:p>
          <a:p>
            <a:r>
              <a:rPr lang="cs-CZ" sz="1800" dirty="0" smtClean="0"/>
              <a:t>hodnot i ve skrytých</a:t>
            </a:r>
          </a:p>
          <a:p>
            <a:r>
              <a:rPr lang="cs-CZ" sz="1800" dirty="0" smtClean="0"/>
              <a:t>a neviditelných sloupcích</a:t>
            </a:r>
            <a:endParaRPr lang="cs-CZ" sz="1800" dirty="0"/>
          </a:p>
        </p:txBody>
      </p:sp>
      <p:sp>
        <p:nvSpPr>
          <p:cNvPr id="144398" name="Line 14"/>
          <p:cNvSpPr>
            <a:spLocks noChangeShapeType="1"/>
          </p:cNvSpPr>
          <p:nvPr/>
        </p:nvSpPr>
        <p:spPr bwMode="auto">
          <a:xfrm>
            <a:off x="3995936" y="3501009"/>
            <a:ext cx="648072" cy="936104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399" name="Line 15"/>
          <p:cNvSpPr>
            <a:spLocks noChangeShapeType="1"/>
          </p:cNvSpPr>
          <p:nvPr/>
        </p:nvSpPr>
        <p:spPr bwMode="auto">
          <a:xfrm>
            <a:off x="4067944" y="3212976"/>
            <a:ext cx="1512168" cy="216024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4403" name="Text Box 19"/>
          <p:cNvSpPr txBox="1">
            <a:spLocks noChangeArrowheads="1"/>
          </p:cNvSpPr>
          <p:nvPr/>
        </p:nvSpPr>
        <p:spPr bwMode="auto">
          <a:xfrm>
            <a:off x="411162" y="4941168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/>
              <a:t>Zpřehlednění vzorců</a:t>
            </a:r>
            <a:endParaRPr lang="cs-CZ" sz="1800"/>
          </a:p>
        </p:txBody>
      </p:sp>
      <p:sp>
        <p:nvSpPr>
          <p:cNvPr id="144404" name="Text Box 20"/>
          <p:cNvSpPr txBox="1">
            <a:spLocks noChangeArrowheads="1"/>
          </p:cNvSpPr>
          <p:nvPr/>
        </p:nvSpPr>
        <p:spPr bwMode="auto">
          <a:xfrm>
            <a:off x="611188" y="5524500"/>
            <a:ext cx="348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/>
              <a:t>Vložit tabulátor CTRL+ALT+TAB</a:t>
            </a:r>
          </a:p>
          <a:p>
            <a:r>
              <a:rPr lang="cs-CZ" sz="1800"/>
              <a:t>Vložit konec řádku ALT+ENTER</a:t>
            </a:r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5508104" y="5373216"/>
            <a:ext cx="25419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zobrazení vzorců namísto</a:t>
            </a:r>
          </a:p>
          <a:p>
            <a:r>
              <a:rPr lang="cs-CZ" sz="1800" dirty="0" smtClean="0"/>
              <a:t>hodnot v buňkách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koment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780928"/>
            <a:ext cx="4851400" cy="1079500"/>
          </a:xfrm>
          <a:prstGeom prst="rect">
            <a:avLst/>
          </a:prstGeom>
        </p:spPr>
      </p:pic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b="1" dirty="0" smtClean="0"/>
              <a:t>Vkládání komentářů, změny listu – karta Revize</a:t>
            </a:r>
            <a:endParaRPr lang="cs-CZ" sz="1800" dirty="0"/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2139950"/>
            <a:ext cx="587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označení a odznačení předchozích a následných vzorců</a:t>
            </a:r>
          </a:p>
        </p:txBody>
      </p:sp>
      <p:sp>
        <p:nvSpPr>
          <p:cNvPr id="144394" name="Line 10"/>
          <p:cNvSpPr>
            <a:spLocks noChangeShapeType="1"/>
          </p:cNvSpPr>
          <p:nvPr/>
        </p:nvSpPr>
        <p:spPr bwMode="auto">
          <a:xfrm flipH="1" flipV="1">
            <a:off x="1475654" y="2492896"/>
            <a:ext cx="2" cy="504056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9" name="Obrázek 18" descr="vzorc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4660900" cy="1079500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51520" y="5661248"/>
            <a:ext cx="4293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možnost zamknout list či sešit dvojicí hesel</a:t>
            </a:r>
            <a:endParaRPr lang="cs-CZ" sz="1800" dirty="0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 flipH="1" flipV="1">
            <a:off x="3779912" y="4869160"/>
            <a:ext cx="2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3779912" y="4869160"/>
            <a:ext cx="720080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156176" y="5661248"/>
            <a:ext cx="26429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sledování změn a jejich</a:t>
            </a:r>
          </a:p>
          <a:p>
            <a:r>
              <a:rPr lang="cs-CZ" sz="1800" dirty="0" smtClean="0"/>
              <a:t>schvalování nebo zamítání</a:t>
            </a:r>
            <a:endParaRPr lang="cs-CZ" sz="1800" dirty="0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flipH="1" flipV="1">
            <a:off x="5724128" y="4869160"/>
            <a:ext cx="432048" cy="648072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dirty="0"/>
              <a:t> </a:t>
            </a:r>
            <a:r>
              <a:rPr kumimoji="0" lang="cs-CZ" dirty="0">
                <a:solidFill>
                  <a:srgbClr val="000000"/>
                </a:solidFill>
              </a:rPr>
              <a:t>Vzorce – tipy a </a:t>
            </a:r>
            <a:r>
              <a:rPr kumimoji="0" lang="cs-CZ" dirty="0" smtClean="0">
                <a:solidFill>
                  <a:srgbClr val="000000"/>
                </a:solidFill>
              </a:rPr>
              <a:t>triky III.</a:t>
            </a:r>
            <a:endParaRPr kumimoji="0" lang="cs-CZ" i="1" u="sng" dirty="0">
              <a:solidFill>
                <a:srgbClr val="0033CC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7069906" y="3245644"/>
            <a:ext cx="15281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K</a:t>
            </a:r>
            <a:r>
              <a:rPr lang="cs-CZ" sz="1800" dirty="0" smtClean="0"/>
              <a:t>ontrola  </a:t>
            </a:r>
            <a:r>
              <a:rPr lang="cs-CZ" sz="1800" dirty="0"/>
              <a:t>chyb</a:t>
            </a:r>
          </a:p>
        </p:txBody>
      </p:sp>
      <p:sp>
        <p:nvSpPr>
          <p:cNvPr id="144391" name="Text Box 7"/>
          <p:cNvSpPr txBox="1">
            <a:spLocks noChangeArrowheads="1"/>
          </p:cNvSpPr>
          <p:nvPr/>
        </p:nvSpPr>
        <p:spPr bwMode="auto">
          <a:xfrm>
            <a:off x="179388" y="3856402"/>
            <a:ext cx="24707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 smtClean="0"/>
              <a:t>Výběr funkce z knihoven</a:t>
            </a:r>
            <a:endParaRPr lang="cs-CZ" sz="18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4462" t="36119" r="29134" b="50441"/>
          <a:stretch>
            <a:fillRect/>
          </a:stretch>
        </p:blipFill>
        <p:spPr bwMode="auto">
          <a:xfrm>
            <a:off x="179512" y="2029672"/>
            <a:ext cx="8784976" cy="11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Šipka doprava 22"/>
          <p:cNvSpPr/>
          <p:nvPr/>
        </p:nvSpPr>
        <p:spPr>
          <a:xfrm rot="7532543">
            <a:off x="2985273" y="175933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7532543">
            <a:off x="320977" y="2047365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AutoShape 9"/>
          <p:cNvSpPr>
            <a:spLocks noChangeArrowheads="1"/>
          </p:cNvSpPr>
          <p:nvPr/>
        </p:nvSpPr>
        <p:spPr bwMode="auto">
          <a:xfrm>
            <a:off x="1187625" y="2276872"/>
            <a:ext cx="3456384" cy="648072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6" name="Line 10"/>
          <p:cNvSpPr>
            <a:spLocks noChangeShapeType="1"/>
          </p:cNvSpPr>
          <p:nvPr/>
        </p:nvSpPr>
        <p:spPr bwMode="auto">
          <a:xfrm rot="5400000" flipH="1" flipV="1">
            <a:off x="989837" y="3051095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7" name="AutoShape 9"/>
          <p:cNvSpPr>
            <a:spLocks noChangeArrowheads="1"/>
          </p:cNvSpPr>
          <p:nvPr/>
        </p:nvSpPr>
        <p:spPr bwMode="auto">
          <a:xfrm>
            <a:off x="6264384" y="2277120"/>
            <a:ext cx="1043920" cy="647824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 rot="5400000" flipH="1" flipV="1">
            <a:off x="5741994" y="3051094"/>
            <a:ext cx="900000" cy="6477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3203848" y="3856402"/>
            <a:ext cx="53365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O</a:t>
            </a:r>
            <a:r>
              <a:rPr lang="cs-CZ" sz="1800" dirty="0" smtClean="0"/>
              <a:t>značení </a:t>
            </a:r>
            <a:r>
              <a:rPr lang="cs-CZ" sz="1800" dirty="0"/>
              <a:t>a odznačení předchozích a následných vzorců</a:t>
            </a:r>
          </a:p>
        </p:txBody>
      </p:sp>
      <p:sp>
        <p:nvSpPr>
          <p:cNvPr id="31" name="Šipka doprava 30"/>
          <p:cNvSpPr/>
          <p:nvPr/>
        </p:nvSpPr>
        <p:spPr>
          <a:xfrm rot="16200000">
            <a:off x="7632364" y="2816909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 l="18242" t="36119" r="55508" b="51281"/>
          <a:stretch>
            <a:fillRect/>
          </a:stretch>
        </p:blipFill>
        <p:spPr bwMode="auto">
          <a:xfrm>
            <a:off x="2987824" y="4891226"/>
            <a:ext cx="36004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Šipka doprava 32"/>
          <p:cNvSpPr/>
          <p:nvPr/>
        </p:nvSpPr>
        <p:spPr>
          <a:xfrm rot="7532543">
            <a:off x="5073506" y="4589710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Šipka doprava 33"/>
          <p:cNvSpPr/>
          <p:nvPr/>
        </p:nvSpPr>
        <p:spPr>
          <a:xfrm>
            <a:off x="2627832" y="525126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Text Box 7"/>
          <p:cNvSpPr txBox="1">
            <a:spLocks noChangeArrowheads="1"/>
          </p:cNvSpPr>
          <p:nvPr/>
        </p:nvSpPr>
        <p:spPr bwMode="auto">
          <a:xfrm>
            <a:off x="179512" y="5169966"/>
            <a:ext cx="26877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 smtClean="0"/>
              <a:t>Vkládání komentářů a</a:t>
            </a:r>
          </a:p>
          <a:p>
            <a:r>
              <a:rPr lang="cs-CZ" sz="1800" dirty="0" smtClean="0"/>
              <a:t>poznámek do vytvořeného</a:t>
            </a:r>
          </a:p>
          <a:p>
            <a:r>
              <a:rPr lang="cs-CZ" dirty="0" smtClean="0"/>
              <a:t>souboru se vzorci</a:t>
            </a:r>
            <a:endParaRPr lang="cs-CZ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využití seznamu vzorců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/>
        </p:nvGraphicFramePr>
        <p:xfrm>
          <a:off x="395288" y="2565400"/>
          <a:ext cx="2247900" cy="2095500"/>
        </p:xfrm>
        <a:graphic>
          <a:graphicData uri="http://schemas.openxmlformats.org/presentationml/2006/ole">
            <p:oleObj spid="_x0000_s173058" name="Image" r:id="rId3" imgW="2247619" imgH="2095238" progId="">
              <p:embed/>
            </p:oleObj>
          </a:graphicData>
        </a:graphic>
      </p:graphicFrame>
      <p:graphicFrame>
        <p:nvGraphicFramePr>
          <p:cNvPr id="145413" name="Object 5"/>
          <p:cNvGraphicFramePr>
            <a:graphicFrameLocks noChangeAspect="1"/>
          </p:cNvGraphicFramePr>
          <p:nvPr/>
        </p:nvGraphicFramePr>
        <p:xfrm>
          <a:off x="2916238" y="2997200"/>
          <a:ext cx="4032250" cy="3390900"/>
        </p:xfrm>
        <a:graphic>
          <a:graphicData uri="http://schemas.openxmlformats.org/presentationml/2006/ole">
            <p:oleObj spid="_x0000_s173059" name="Image" r:id="rId4" imgW="5193651" imgH="4368254" progId="">
              <p:embed/>
            </p:oleObj>
          </a:graphicData>
        </a:graphic>
      </p:graphicFrame>
      <p:sp>
        <p:nvSpPr>
          <p:cNvPr id="145414" name="AutoShape 6"/>
          <p:cNvSpPr>
            <a:spLocks noChangeArrowheads="1"/>
          </p:cNvSpPr>
          <p:nvPr/>
        </p:nvSpPr>
        <p:spPr bwMode="auto">
          <a:xfrm>
            <a:off x="2195513" y="4005263"/>
            <a:ext cx="574675" cy="4318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5" name="AutoShape 7"/>
          <p:cNvSpPr>
            <a:spLocks noChangeArrowheads="1"/>
          </p:cNvSpPr>
          <p:nvPr/>
        </p:nvSpPr>
        <p:spPr bwMode="auto">
          <a:xfrm rot="5400000">
            <a:off x="2986881" y="3861594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16" name="Line 8"/>
          <p:cNvSpPr>
            <a:spLocks noChangeShapeType="1"/>
          </p:cNvSpPr>
          <p:nvPr/>
        </p:nvSpPr>
        <p:spPr bwMode="auto">
          <a:xfrm flipH="1">
            <a:off x="2051050" y="5013325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7" name="Line 9"/>
          <p:cNvSpPr>
            <a:spLocks noChangeShapeType="1"/>
          </p:cNvSpPr>
          <p:nvPr/>
        </p:nvSpPr>
        <p:spPr bwMode="auto">
          <a:xfrm flipH="1" flipV="1">
            <a:off x="2051050" y="5516563"/>
            <a:ext cx="1008063" cy="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5418" name="Text Box 10"/>
          <p:cNvSpPr txBox="1">
            <a:spLocks noChangeArrowheads="1"/>
          </p:cNvSpPr>
          <p:nvPr/>
        </p:nvSpPr>
        <p:spPr bwMode="auto">
          <a:xfrm>
            <a:off x="374650" y="5229225"/>
            <a:ext cx="2109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/>
              <a:t>Funkce a její stručný popis</a:t>
            </a:r>
          </a:p>
        </p:txBody>
      </p:sp>
      <p:sp>
        <p:nvSpPr>
          <p:cNvPr id="145419" name="AutoShape 11"/>
          <p:cNvSpPr>
            <a:spLocks noChangeArrowheads="1"/>
          </p:cNvSpPr>
          <p:nvPr/>
        </p:nvSpPr>
        <p:spPr bwMode="auto">
          <a:xfrm>
            <a:off x="3708400" y="3789363"/>
            <a:ext cx="2303463" cy="2016125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0" name="Text Box 12"/>
          <p:cNvSpPr txBox="1">
            <a:spLocks noChangeArrowheads="1"/>
          </p:cNvSpPr>
          <p:nvPr/>
        </p:nvSpPr>
        <p:spPr bwMode="auto">
          <a:xfrm>
            <a:off x="3178175" y="1917700"/>
            <a:ext cx="189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800" dirty="0"/>
              <a:t>Kategorie vzorců</a:t>
            </a:r>
          </a:p>
        </p:txBody>
      </p:sp>
      <p:sp>
        <p:nvSpPr>
          <p:cNvPr id="145421" name="Line 13"/>
          <p:cNvSpPr>
            <a:spLocks noChangeShapeType="1"/>
          </p:cNvSpPr>
          <p:nvPr/>
        </p:nvSpPr>
        <p:spPr bwMode="auto">
          <a:xfrm flipH="1" flipV="1">
            <a:off x="4716463" y="2420938"/>
            <a:ext cx="73025" cy="1368425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cs-CZ"/>
          </a:p>
        </p:txBody>
      </p:sp>
      <p:pic>
        <p:nvPicPr>
          <p:cNvPr id="14542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557338"/>
            <a:ext cx="2962275" cy="186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5423" name="AutoShape 15"/>
          <p:cNvSpPr>
            <a:spLocks noChangeArrowheads="1"/>
          </p:cNvSpPr>
          <p:nvPr/>
        </p:nvSpPr>
        <p:spPr bwMode="auto">
          <a:xfrm rot="5400000" flipH="1">
            <a:off x="6840538" y="3465512"/>
            <a:ext cx="935038" cy="1008063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5424" name="Text Box 16"/>
          <p:cNvSpPr txBox="1">
            <a:spLocks noChangeArrowheads="1"/>
          </p:cNvSpPr>
          <p:nvPr/>
        </p:nvSpPr>
        <p:spPr bwMode="auto">
          <a:xfrm>
            <a:off x="7612063" y="4149725"/>
            <a:ext cx="15319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800" dirty="0"/>
              <a:t>průvodce funkcí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dirty="0" smtClean="0"/>
              <a:t>Vzorce </a:t>
            </a:r>
            <a:r>
              <a:rPr lang="cs-CZ" dirty="0"/>
              <a:t>– </a:t>
            </a:r>
            <a:r>
              <a:rPr lang="cs-CZ" dirty="0" smtClean="0"/>
              <a:t>užitečné funkce</a:t>
            </a:r>
            <a:endParaRPr lang="cs-CZ" dirty="0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4775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Celkem 408 funkcí ve verzi MS Excel 2010, ve verzi 2013 přidáno 50 nových funkcí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SUMA – </a:t>
            </a:r>
            <a:r>
              <a:rPr lang="cs-CZ" b="1" dirty="0" smtClean="0"/>
              <a:t>součet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SUMIF – </a:t>
            </a:r>
            <a:r>
              <a:rPr lang="cs-CZ" b="1" dirty="0" smtClean="0"/>
              <a:t>podmíněný součet (podmínky v doplňkové oblasti);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PRŮMĚR – </a:t>
            </a:r>
            <a:r>
              <a:rPr lang="cs-CZ" b="1" dirty="0" smtClean="0"/>
              <a:t>aritmetický průměr číselných hodnot oblasti;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GEOMEAN – </a:t>
            </a:r>
            <a:r>
              <a:rPr lang="cs-CZ" b="1" dirty="0" smtClean="0"/>
              <a:t>geometrický průměr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KDYŽ – </a:t>
            </a:r>
            <a:r>
              <a:rPr lang="cs-CZ" b="1" dirty="0" smtClean="0"/>
              <a:t>logická podmínka (</a:t>
            </a:r>
            <a:r>
              <a:rPr lang="cs-CZ" b="1" dirty="0" err="1" smtClean="0"/>
              <a:t>if</a:t>
            </a:r>
            <a:r>
              <a:rPr lang="cs-CZ" b="1" dirty="0" smtClean="0"/>
              <a:t>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MAX, MIN – </a:t>
            </a:r>
            <a:r>
              <a:rPr lang="cs-CZ" b="1" dirty="0" smtClean="0"/>
              <a:t>maximum/minimum číselných hodnot oblasti;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MEDIAN – </a:t>
            </a:r>
            <a:r>
              <a:rPr lang="cs-CZ" b="1" dirty="0" smtClean="0"/>
              <a:t>výpočet mediánu;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PERCENTILE – </a:t>
            </a:r>
            <a:r>
              <a:rPr lang="cs-CZ" b="1" dirty="0" smtClean="0"/>
              <a:t>výpočet percentilů;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DATUM (ROK, MĚSÍC, DEN) – </a:t>
            </a:r>
            <a:r>
              <a:rPr lang="cs-CZ" b="1" dirty="0" smtClean="0"/>
              <a:t>práce s kalendářními daty;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ABS – </a:t>
            </a:r>
            <a:r>
              <a:rPr lang="cs-CZ" b="1" dirty="0" smtClean="0"/>
              <a:t>absolutní hodnota;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sz="1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39762"/>
          </a:xfrm>
        </p:spPr>
        <p:txBody>
          <a:bodyPr/>
          <a:lstStyle/>
          <a:p>
            <a:r>
              <a:rPr lang="cs-CZ" dirty="0" smtClean="0"/>
              <a:t>Statistické funkce v MS Excel</a:t>
            </a: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1775" y="1562100"/>
            <a:ext cx="8732838" cy="511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cs-CZ" b="1" dirty="0" smtClean="0"/>
              <a:t>Od verze 2007 obsahuje MS Excel některé pokročilé statistické funkce</a:t>
            </a:r>
          </a:p>
          <a:p>
            <a:pPr>
              <a:spcAft>
                <a:spcPts val="300"/>
              </a:spcAft>
            </a:pPr>
            <a:endParaRPr lang="cs-CZ" b="1" dirty="0" smtClean="0"/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ZLEVA, ZPRAVA, ČÁST – </a:t>
            </a:r>
            <a:r>
              <a:rPr lang="cs-CZ" b="1" dirty="0" smtClean="0"/>
              <a:t>funkce pro ořezávání textových řetězců;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STANDARDNÍ MATEMATICKÉ FUNKCE (SIN, COS, LOG, LOGZ, EXP) – </a:t>
            </a:r>
            <a:r>
              <a:rPr lang="cs-CZ" b="1" dirty="0" smtClean="0"/>
              <a:t>a mnoho dalších.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CONFIDENCE – </a:t>
            </a:r>
            <a:r>
              <a:rPr lang="cs-CZ" b="1" dirty="0" smtClean="0"/>
              <a:t>výpočet intervalu spolehlivosti (při normálním rozdělení);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CORREL, PEARSON – </a:t>
            </a:r>
            <a:r>
              <a:rPr lang="cs-CZ" b="1" dirty="0" smtClean="0"/>
              <a:t>výpočet </a:t>
            </a:r>
            <a:r>
              <a:rPr lang="cs-CZ" b="1" dirty="0" err="1" smtClean="0"/>
              <a:t>Pearsonova</a:t>
            </a:r>
            <a:r>
              <a:rPr lang="cs-CZ" b="1" dirty="0" smtClean="0"/>
              <a:t> korelačního koeficientu;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COVAR – </a:t>
            </a:r>
            <a:r>
              <a:rPr lang="cs-CZ" b="1" dirty="0" smtClean="0"/>
              <a:t>výpočet kovariance dvou množin dat;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COUNTIF – </a:t>
            </a:r>
            <a:r>
              <a:rPr lang="cs-CZ" b="1" dirty="0" smtClean="0"/>
              <a:t>počet hodnot oblasti splňujících zadanou podmínku;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DEVSQ – </a:t>
            </a:r>
            <a:r>
              <a:rPr lang="cs-CZ" b="1" dirty="0" smtClean="0"/>
              <a:t>součet čtverců odchylek od výběrového průměru;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FDIST, GAMMADIST, CHIDIST, TDIST, NORMDIST aj. – </a:t>
            </a:r>
            <a:r>
              <a:rPr lang="cs-CZ" b="1" dirty="0" smtClean="0"/>
              <a:t>různá rozdělení pravděpodobnosti;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PRŮMODCHYLKA – </a:t>
            </a:r>
            <a:r>
              <a:rPr lang="cs-CZ" b="1" dirty="0" smtClean="0"/>
              <a:t>průměrná hodnota absolutních odchylek;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SLOPE – </a:t>
            </a:r>
            <a:r>
              <a:rPr lang="cs-CZ" b="1" dirty="0" smtClean="0"/>
              <a:t>směrnice lineárního modelu;</a:t>
            </a:r>
          </a:p>
          <a:p>
            <a:pPr>
              <a:lnSpc>
                <a:spcPct val="110000"/>
              </a:lnSpc>
              <a:spcAft>
                <a:spcPts val="300"/>
              </a:spcAft>
              <a:buFont typeface="Arial" pitchFamily="34" charset="0"/>
              <a:buChar char="•"/>
            </a:pPr>
            <a:r>
              <a:rPr lang="cs-CZ" b="1" dirty="0" smtClean="0">
                <a:solidFill>
                  <a:srgbClr val="C00000"/>
                </a:solidFill>
              </a:rPr>
              <a:t> TTEST, ZTEST, CHITEST – </a:t>
            </a:r>
            <a:r>
              <a:rPr lang="cs-CZ" b="1" dirty="0" smtClean="0"/>
              <a:t>statistické testy shodnosti;</a:t>
            </a: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cs-CZ" b="1" dirty="0" smtClean="0">
                <a:solidFill>
                  <a:srgbClr val="6BA42C"/>
                </a:solidFill>
              </a:rPr>
              <a:t>ŘADU DALŠÍCH FUNKCÍ VŠAK EXCEL POSTRÁDÁ A JE TŘEBA VYUŽÍT SILNĚJŠÍHO NÁSTROJE</a:t>
            </a:r>
            <a:r>
              <a:rPr lang="cs-CZ" b="1" dirty="0" smtClean="0"/>
              <a:t>.</a:t>
            </a:r>
            <a:endParaRPr lang="cs-CZ" b="1" dirty="0" smtClean="0">
              <a:solidFill>
                <a:srgbClr val="C00000"/>
              </a:solidFill>
            </a:endParaRPr>
          </a:p>
          <a:p>
            <a:pPr>
              <a:spcAft>
                <a:spcPts val="300"/>
              </a:spcAft>
            </a:pPr>
            <a:endParaRPr lang="cs-CZ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Kopírování / Vkládání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542" t="36040" r="80708" b="30361"/>
          <a:stretch>
            <a:fillRect/>
          </a:stretch>
        </p:blipFill>
        <p:spPr bwMode="auto">
          <a:xfrm>
            <a:off x="827584" y="2276872"/>
            <a:ext cx="216024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vzorců, textů, celých sloupců (zkopírování pomocí CTRL+C; dále „Vložit jinak...“)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lang="cs-CZ" dirty="0" smtClean="0"/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cs-CZ" dirty="0" smtClean="0"/>
              <a:t>Kopírování grafů z Excelu do Wordu:</a:t>
            </a:r>
            <a:br>
              <a:rPr lang="cs-CZ" dirty="0" smtClean="0"/>
            </a:br>
            <a:r>
              <a:rPr lang="cs-CZ" dirty="0" smtClean="0"/>
              <a:t>Vložit jinak → Typ: Obrázek (rozšířený </a:t>
            </a:r>
            <a:r>
              <a:rPr lang="cs-CZ" dirty="0" err="1" smtClean="0"/>
              <a:t>metasoubor</a:t>
            </a:r>
            <a:r>
              <a:rPr lang="cs-CZ" dirty="0" smtClean="0"/>
              <a:t>)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1190222" y="269543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 l="62474" t="56279" r="11017" b="5921"/>
          <a:stretch>
            <a:fillRect/>
          </a:stretch>
        </p:blipFill>
        <p:spPr bwMode="auto">
          <a:xfrm>
            <a:off x="4176464" y="2276872"/>
            <a:ext cx="363589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 rot="5400000">
            <a:off x="3491904" y="4222006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7236296" y="4437112"/>
            <a:ext cx="113370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cs-CZ" b="1" dirty="0" smtClean="0"/>
              <a:t>Vyzkoušej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04813"/>
            <a:ext cx="8985250" cy="771525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– různé typy dat znamenají různou informaci</a:t>
            </a:r>
          </a:p>
        </p:txBody>
      </p:sp>
      <p:sp>
        <p:nvSpPr>
          <p:cNvPr id="289795" name="AutoShape 3"/>
          <p:cNvSpPr>
            <a:spLocks noChangeArrowheads="1"/>
          </p:cNvSpPr>
          <p:nvPr/>
        </p:nvSpPr>
        <p:spPr bwMode="auto">
          <a:xfrm>
            <a:off x="2057400" y="2362200"/>
            <a:ext cx="1873250" cy="3984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PRŮMĚR</a:t>
            </a:r>
          </a:p>
        </p:txBody>
      </p:sp>
      <p:sp>
        <p:nvSpPr>
          <p:cNvPr id="289796" name="AutoShape 4"/>
          <p:cNvSpPr>
            <a:spLocks noChangeArrowheads="1"/>
          </p:cNvSpPr>
          <p:nvPr/>
        </p:nvSpPr>
        <p:spPr bwMode="auto">
          <a:xfrm>
            <a:off x="2057400" y="4133850"/>
            <a:ext cx="1873250" cy="398463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MEDIÁN</a:t>
            </a:r>
          </a:p>
        </p:txBody>
      </p:sp>
      <p:sp>
        <p:nvSpPr>
          <p:cNvPr id="289797" name="AutoShape 5"/>
          <p:cNvSpPr>
            <a:spLocks noChangeArrowheads="1"/>
          </p:cNvSpPr>
          <p:nvPr/>
        </p:nvSpPr>
        <p:spPr bwMode="auto">
          <a:xfrm>
            <a:off x="2057400" y="5284788"/>
            <a:ext cx="1873250" cy="398462"/>
          </a:xfrm>
          <a:prstGeom prst="roundRect">
            <a:avLst>
              <a:gd name="adj" fmla="val 16667"/>
            </a:avLst>
          </a:prstGeom>
          <a:solidFill>
            <a:srgbClr val="0000FF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MODUS</a:t>
            </a:r>
          </a:p>
        </p:txBody>
      </p:sp>
      <p:sp>
        <p:nvSpPr>
          <p:cNvPr id="44039" name="Text Box 6"/>
          <p:cNvSpPr txBox="1">
            <a:spLocks noChangeArrowheads="1"/>
          </p:cNvSpPr>
          <p:nvPr/>
        </p:nvSpPr>
        <p:spPr bwMode="auto">
          <a:xfrm>
            <a:off x="228600" y="1828800"/>
            <a:ext cx="1828800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1700" b="0" i="0" u="sng"/>
              <a:t>Data poměrová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intervalová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ordinální</a:t>
            </a:r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endParaRPr lang="cs-CZ" sz="1700" b="0" i="0" u="sng"/>
          </a:p>
          <a:p>
            <a:pPr>
              <a:spcBef>
                <a:spcPct val="50000"/>
              </a:spcBef>
            </a:pPr>
            <a:r>
              <a:rPr lang="cs-CZ" sz="1700" b="0" i="0" u="sng"/>
              <a:t>Data nominální</a:t>
            </a:r>
          </a:p>
        </p:txBody>
      </p:sp>
      <p:sp>
        <p:nvSpPr>
          <p:cNvPr id="44040" name="AutoShape 7"/>
          <p:cNvSpPr>
            <a:spLocks noChangeArrowheads="1"/>
          </p:cNvSpPr>
          <p:nvPr/>
        </p:nvSpPr>
        <p:spPr bwMode="auto">
          <a:xfrm rot="16200000" flipV="1">
            <a:off x="685800" y="2133600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4041" name="AutoShape 8"/>
          <p:cNvSpPr>
            <a:spLocks noChangeArrowheads="1"/>
          </p:cNvSpPr>
          <p:nvPr/>
        </p:nvSpPr>
        <p:spPr bwMode="auto">
          <a:xfrm rot="16200000" flipV="1">
            <a:off x="685800" y="3352800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44042" name="AutoShape 9"/>
          <p:cNvSpPr>
            <a:spLocks noChangeArrowheads="1"/>
          </p:cNvSpPr>
          <p:nvPr/>
        </p:nvSpPr>
        <p:spPr bwMode="auto">
          <a:xfrm rot="16200000" flipV="1">
            <a:off x="685800" y="4495800"/>
            <a:ext cx="685800" cy="8382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686 h 21600"/>
              <a:gd name="T14" fmla="*/ 14169 w 21600"/>
              <a:gd name="T15" fmla="*/ 159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906" y="0"/>
                </a:moveTo>
                <a:lnTo>
                  <a:pt x="5906" y="5686"/>
                </a:lnTo>
                <a:lnTo>
                  <a:pt x="3375" y="5686"/>
                </a:lnTo>
                <a:lnTo>
                  <a:pt x="3375" y="15914"/>
                </a:lnTo>
                <a:lnTo>
                  <a:pt x="5906" y="15914"/>
                </a:lnTo>
                <a:lnTo>
                  <a:pt x="590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686"/>
                </a:moveTo>
                <a:lnTo>
                  <a:pt x="1350" y="15914"/>
                </a:lnTo>
                <a:lnTo>
                  <a:pt x="2700" y="15914"/>
                </a:lnTo>
                <a:lnTo>
                  <a:pt x="2700" y="5686"/>
                </a:lnTo>
                <a:close/>
              </a:path>
              <a:path w="21600" h="21600">
                <a:moveTo>
                  <a:pt x="0" y="5686"/>
                </a:moveTo>
                <a:lnTo>
                  <a:pt x="0" y="15914"/>
                </a:lnTo>
                <a:lnTo>
                  <a:pt x="675" y="15914"/>
                </a:lnTo>
                <a:lnTo>
                  <a:pt x="675" y="5686"/>
                </a:lnTo>
                <a:close/>
              </a:path>
            </a:pathLst>
          </a:custGeom>
          <a:solidFill>
            <a:srgbClr val="CC6600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89802" name="AutoShape 10"/>
          <p:cNvSpPr>
            <a:spLocks noChangeArrowheads="1"/>
          </p:cNvSpPr>
          <p:nvPr/>
        </p:nvSpPr>
        <p:spPr bwMode="auto">
          <a:xfrm>
            <a:off x="4289425" y="2246313"/>
            <a:ext cx="1435100" cy="768350"/>
          </a:xfrm>
          <a:prstGeom prst="roundRect">
            <a:avLst>
              <a:gd name="adj" fmla="val 16667"/>
            </a:avLst>
          </a:prstGeom>
          <a:solidFill>
            <a:srgbClr val="CC6600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Spojitá data</a:t>
            </a:r>
          </a:p>
        </p:txBody>
      </p:sp>
      <p:sp>
        <p:nvSpPr>
          <p:cNvPr id="289803" name="AutoShape 11"/>
          <p:cNvSpPr>
            <a:spLocks noChangeArrowheads="1"/>
          </p:cNvSpPr>
          <p:nvPr/>
        </p:nvSpPr>
        <p:spPr bwMode="auto">
          <a:xfrm>
            <a:off x="4289425" y="4565650"/>
            <a:ext cx="1435100" cy="768350"/>
          </a:xfrm>
          <a:prstGeom prst="roundRect">
            <a:avLst>
              <a:gd name="adj" fmla="val 16667"/>
            </a:avLst>
          </a:prstGeom>
          <a:solidFill>
            <a:srgbClr val="FF850B"/>
          </a:solidFill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sz="2000" i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Diskrétní data</a:t>
            </a:r>
          </a:p>
        </p:txBody>
      </p:sp>
      <p:sp>
        <p:nvSpPr>
          <p:cNvPr id="44045" name="AutoShape 12"/>
          <p:cNvSpPr>
            <a:spLocks noChangeArrowheads="1"/>
          </p:cNvSpPr>
          <p:nvPr/>
        </p:nvSpPr>
        <p:spPr bwMode="auto">
          <a:xfrm>
            <a:off x="1130424" y="1484784"/>
            <a:ext cx="3657600" cy="4318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000" i="0" dirty="0">
                <a:solidFill>
                  <a:srgbClr val="3333CC"/>
                </a:solidFill>
              </a:rPr>
              <a:t>Statistika středu</a:t>
            </a:r>
          </a:p>
        </p:txBody>
      </p:sp>
      <p:sp>
        <p:nvSpPr>
          <p:cNvPr id="44046" name="Line 13"/>
          <p:cNvSpPr>
            <a:spLocks noChangeShapeType="1"/>
          </p:cNvSpPr>
          <p:nvPr/>
        </p:nvSpPr>
        <p:spPr bwMode="auto">
          <a:xfrm>
            <a:off x="6400800" y="5257800"/>
            <a:ext cx="2514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047" name="Line 14"/>
          <p:cNvSpPr>
            <a:spLocks noChangeShapeType="1"/>
          </p:cNvSpPr>
          <p:nvPr/>
        </p:nvSpPr>
        <p:spPr bwMode="auto">
          <a:xfrm rot="-5400000">
            <a:off x="5152232" y="3999706"/>
            <a:ext cx="2514600" cy="15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44048" name="Text Box 15"/>
          <p:cNvSpPr txBox="1">
            <a:spLocks noChangeArrowheads="1"/>
          </p:cNvSpPr>
          <p:nvPr/>
        </p:nvSpPr>
        <p:spPr bwMode="auto">
          <a:xfrm>
            <a:off x="8534400" y="4741863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0" i="0"/>
              <a:t>X</a:t>
            </a:r>
            <a:endParaRPr lang="en-GB" sz="2400" b="0" i="0"/>
          </a:p>
        </p:txBody>
      </p:sp>
      <p:sp>
        <p:nvSpPr>
          <p:cNvPr id="44049" name="Text Box 16"/>
          <p:cNvSpPr txBox="1">
            <a:spLocks noChangeArrowheads="1"/>
          </p:cNvSpPr>
          <p:nvPr/>
        </p:nvSpPr>
        <p:spPr bwMode="auto">
          <a:xfrm>
            <a:off x="6096000" y="22860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2400" b="0" i="0"/>
              <a:t>Y = f</a:t>
            </a:r>
            <a:endParaRPr lang="en-GB" sz="2400" b="0" i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Tipy pro práci s Wordem</a:t>
            </a: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/>
            </a:r>
            <a:b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dirty="0" smtClean="0"/>
              <a:t>Automatické titulky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Automatické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titulky ve Wordu pro snazší úpravy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1233" t="33600" r="42251" b="27400"/>
          <a:stretch>
            <a:fillRect/>
          </a:stretch>
        </p:blipFill>
        <p:spPr bwMode="auto">
          <a:xfrm>
            <a:off x="377057" y="1916832"/>
            <a:ext cx="3636912" cy="33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95536" y="4293096"/>
            <a:ext cx="17999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obrázek</a:t>
            </a:r>
            <a:endParaRPr lang="cs-CZ" sz="1400" i="1" dirty="0"/>
          </a:p>
        </p:txBody>
      </p:sp>
      <p:sp>
        <p:nvSpPr>
          <p:cNvPr id="7" name="Šipka doprava 6"/>
          <p:cNvSpPr/>
          <p:nvPr/>
        </p:nvSpPr>
        <p:spPr>
          <a:xfrm rot="7532543">
            <a:off x="3777360" y="3919572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 l="42524" t="41159" r="32276" b="31121"/>
          <a:stretch>
            <a:fillRect/>
          </a:stretch>
        </p:blipFill>
        <p:spPr bwMode="auto">
          <a:xfrm>
            <a:off x="5220072" y="2096852"/>
            <a:ext cx="345638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7"/>
          <p:cNvSpPr>
            <a:spLocks noChangeArrowheads="1"/>
          </p:cNvSpPr>
          <p:nvPr/>
        </p:nvSpPr>
        <p:spPr bwMode="auto">
          <a:xfrm rot="5400000">
            <a:off x="4571083" y="2637830"/>
            <a:ext cx="288925" cy="719138"/>
          </a:xfrm>
          <a:prstGeom prst="upArrow">
            <a:avLst>
              <a:gd name="adj1" fmla="val 50000"/>
              <a:gd name="adj2" fmla="val 6222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-1260000" flipH="1">
            <a:off x="5743841" y="3023992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179512" y="6381328"/>
            <a:ext cx="8784000" cy="476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4" cstate="print"/>
          <a:srcRect l="3675" t="6720" r="43301" b="75842"/>
          <a:stretch>
            <a:fillRect/>
          </a:stretch>
        </p:blipFill>
        <p:spPr bwMode="auto">
          <a:xfrm>
            <a:off x="683568" y="5301208"/>
            <a:ext cx="7272808" cy="149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Šipka doprava 11"/>
          <p:cNvSpPr/>
          <p:nvPr/>
        </p:nvSpPr>
        <p:spPr>
          <a:xfrm rot="2286931">
            <a:off x="374971" y="512347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 rot="7532543">
            <a:off x="6513666" y="5575756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 Box 16"/>
          <p:cNvSpPr txBox="1">
            <a:spLocks noChangeArrowheads="1"/>
          </p:cNvSpPr>
          <p:nvPr/>
        </p:nvSpPr>
        <p:spPr bwMode="auto">
          <a:xfrm>
            <a:off x="5076056" y="4941168"/>
            <a:ext cx="25922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i="1" dirty="0" smtClean="0"/>
              <a:t>pravý klik na styl „Titulek“ </a:t>
            </a:r>
            <a:endParaRPr lang="cs-CZ" sz="1400" i="1" dirty="0"/>
          </a:p>
        </p:txBody>
      </p:sp>
      <p:sp>
        <p:nvSpPr>
          <p:cNvPr id="17" name="Šipka doprava 16"/>
          <p:cNvSpPr/>
          <p:nvPr/>
        </p:nvSpPr>
        <p:spPr>
          <a:xfrm rot="7532543">
            <a:off x="7161738" y="6079813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 Box 16"/>
          <p:cNvSpPr txBox="1">
            <a:spLocks noChangeArrowheads="1"/>
          </p:cNvSpPr>
          <p:nvPr/>
        </p:nvSpPr>
        <p:spPr bwMode="auto">
          <a:xfrm>
            <a:off x="7956376" y="6165304"/>
            <a:ext cx="1187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 smtClean="0"/>
              <a:t>úprava stylu dle potřeby</a:t>
            </a:r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Automatické seznamy ve Wordu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cs-CZ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Máme-li vytvořené</a:t>
            </a:r>
            <a:r>
              <a:rPr kumimoji="0" lang="cs-CZ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automatické titulky grafů a tabulek, pak lze vytvořit automatické seznamy</a:t>
            </a:r>
            <a:endParaRPr kumimoji="0" lang="cs-CZ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Šipka doprava 5"/>
          <p:cNvSpPr/>
          <p:nvPr/>
        </p:nvSpPr>
        <p:spPr>
          <a:xfrm rot="7532543">
            <a:off x="825035" y="2479411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 l="20604" t="6720" r="45271" b="80680"/>
          <a:stretch>
            <a:fillRect/>
          </a:stretch>
        </p:blipFill>
        <p:spPr bwMode="auto">
          <a:xfrm>
            <a:off x="467544" y="2780928"/>
            <a:ext cx="468052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Šipka doprava 6"/>
          <p:cNvSpPr/>
          <p:nvPr/>
        </p:nvSpPr>
        <p:spPr>
          <a:xfrm rot="7532543">
            <a:off x="4641457" y="2767444"/>
            <a:ext cx="432000" cy="216024"/>
          </a:xfrm>
          <a:prstGeom prst="rightArrow">
            <a:avLst/>
          </a:prstGeom>
          <a:ln>
            <a:solidFill>
              <a:schemeClr val="accent1">
                <a:lumMod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467544" y="4637509"/>
          <a:ext cx="495300" cy="447675"/>
        </p:xfrm>
        <a:graphic>
          <a:graphicData uri="http://schemas.openxmlformats.org/presentationml/2006/ole">
            <p:oleObj spid="_x0000_s174082" name="Visio" r:id="rId4" imgW="495148" imgH="448170" progId="">
              <p:embed/>
            </p:oleObj>
          </a:graphicData>
        </a:graphic>
      </p:graphicFrame>
      <p:sp>
        <p:nvSpPr>
          <p:cNvPr id="10" name="Text Box 16"/>
          <p:cNvSpPr txBox="1">
            <a:spLocks noChangeArrowheads="1"/>
          </p:cNvSpPr>
          <p:nvPr/>
        </p:nvSpPr>
        <p:spPr bwMode="auto">
          <a:xfrm>
            <a:off x="1115616" y="4571836"/>
            <a:ext cx="5616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600" dirty="0" smtClean="0">
                <a:solidFill>
                  <a:schemeClr val="tx2"/>
                </a:solidFill>
              </a:rPr>
              <a:t>Každý objekt, který chceme zahrnout do automatického seznamu, musí mít automatický titulek</a:t>
            </a:r>
          </a:p>
          <a:p>
            <a:endParaRPr lang="cs-CZ" sz="1600" dirty="0" smtClean="0">
              <a:solidFill>
                <a:schemeClr val="tx2"/>
              </a:solidFill>
            </a:endParaRPr>
          </a:p>
          <a:p>
            <a:r>
              <a:rPr lang="cs-CZ" sz="1600" dirty="0" smtClean="0">
                <a:solidFill>
                  <a:schemeClr val="tx2"/>
                </a:solidFill>
              </a:rPr>
              <a:t>Aktualizace čísel titulků – pravý klik na označený titulek</a:t>
            </a:r>
          </a:p>
          <a:p>
            <a:r>
              <a:rPr lang="cs-CZ" sz="1600" dirty="0" smtClean="0">
                <a:solidFill>
                  <a:schemeClr val="tx2"/>
                </a:solidFill>
              </a:rPr>
              <a:t>(obdobně aktualizace již vytvořeného seznamu) </a:t>
            </a:r>
            <a:endParaRPr lang="cs-CZ" sz="1600" dirty="0">
              <a:solidFill>
                <a:schemeClr val="tx2"/>
              </a:solidFill>
            </a:endParaRP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5" cstate="print"/>
          <a:srcRect l="24408" t="55120" r="59317" b="7921"/>
          <a:stretch>
            <a:fillRect/>
          </a:stretch>
        </p:blipFill>
        <p:spPr bwMode="auto">
          <a:xfrm>
            <a:off x="6732240" y="3140968"/>
            <a:ext cx="22322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8"/>
          <p:cNvSpPr>
            <a:spLocks noChangeShapeType="1"/>
          </p:cNvSpPr>
          <p:nvPr/>
        </p:nvSpPr>
        <p:spPr bwMode="auto">
          <a:xfrm rot="-720000" flipH="1">
            <a:off x="5756017" y="4839458"/>
            <a:ext cx="1152525" cy="503238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625" y="0"/>
            <a:ext cx="8534400" cy="987425"/>
          </a:xfrm>
          <a:solidFill>
            <a:schemeClr val="bg1"/>
          </a:solidFill>
        </p:spPr>
        <p:txBody>
          <a:bodyPr/>
          <a:lstStyle/>
          <a:p>
            <a:r>
              <a:rPr lang="cs-CZ" sz="3200" dirty="0" smtClean="0">
                <a:solidFill>
                  <a:schemeClr val="accent1"/>
                </a:solidFill>
                <a:latin typeface="Arial" pitchFamily="34" charset="0"/>
              </a:rPr>
              <a:t>Kontingenční tabulky v Excelu, 1. část </a:t>
            </a:r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264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692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c + d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c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b + d</a:t>
                      </a:r>
                      <a:endParaRPr lang="cs-CZ" b="1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smtClean="0"/>
                        <a:t>a + b + c + d = N</a:t>
                      </a:r>
                      <a:endParaRPr lang="cs-CZ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Ukázka kontingenční tabulky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Vytvořil Institut biostatistiky a analýz, Masarykova univerzita </a:t>
            </a:r>
            <a:br>
              <a:rPr lang="cs-CZ" smtClean="0"/>
            </a:br>
            <a:r>
              <a:rPr lang="cs-CZ" smtClean="0"/>
              <a:t>J. Jarkovský, L. Dušek, M. Cvanová</a:t>
            </a:r>
          </a:p>
          <a:p>
            <a:pPr>
              <a:defRPr/>
            </a:pP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539552" y="2060848"/>
          <a:ext cx="6096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Nemocný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Zdravý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Muž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11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Žena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31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70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17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87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39552" y="1576308"/>
            <a:ext cx="49320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Kontingenční tabulka vztahu pohlaví a onemocnění</a:t>
            </a:r>
            <a:endParaRPr lang="cs-CZ" dirty="0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92224" y="4417596"/>
          <a:ext cx="7475503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0000"/>
                <a:gridCol w="1296000"/>
                <a:gridCol w="1296000"/>
                <a:gridCol w="1296000"/>
                <a:gridCol w="1247503"/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do 1</a:t>
                      </a:r>
                      <a:r>
                        <a:rPr lang="cs-CZ" baseline="0" dirty="0" smtClean="0"/>
                        <a:t> týdne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</a:t>
                      </a:r>
                      <a:r>
                        <a:rPr lang="cs-CZ" baseline="0" dirty="0" smtClean="0"/>
                        <a:t> – 2 týdny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nad 2 týdny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Základní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Středoškolské</a:t>
                      </a:r>
                      <a:r>
                        <a:rPr lang="cs-CZ" baseline="0" dirty="0" smtClean="0"/>
                        <a:t>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32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18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56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Vysokoškolské vzdělání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Celkem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46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29</a:t>
                      </a:r>
                      <a:endParaRPr lang="cs-CZ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13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88</a:t>
                      </a:r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92224" y="3933056"/>
            <a:ext cx="7668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dirty="0" smtClean="0"/>
              <a:t>Hodnocení </a:t>
            </a:r>
            <a:r>
              <a:rPr lang="cs-CZ" b="1" dirty="0" smtClean="0"/>
              <a:t>nesmyslného</a:t>
            </a:r>
            <a:r>
              <a:rPr lang="cs-CZ" dirty="0" smtClean="0"/>
              <a:t> vztahu: dosažené vzdělání a doba strávená v nemocnici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I.</a:t>
            </a:r>
            <a:endParaRPr lang="cs-CZ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Umožňuje snadno vytvářet sumarizace dat ve smyslu počty hodnot, průměry, minima, maxima </a:t>
            </a:r>
            <a:r>
              <a:rPr lang="cs-CZ" sz="1400" dirty="0" smtClean="0"/>
              <a:t>atd.</a:t>
            </a:r>
            <a:br>
              <a:rPr lang="cs-CZ" sz="1400" dirty="0" smtClean="0"/>
            </a:br>
            <a:r>
              <a:rPr lang="cs-CZ" sz="1400" dirty="0" smtClean="0"/>
              <a:t>v </a:t>
            </a:r>
            <a:r>
              <a:rPr lang="cs-CZ" sz="1400" dirty="0"/>
              <a:t>kombinacích kategorií (např. počet jedinců různých druhů na různých lokalitách)</a:t>
            </a:r>
          </a:p>
          <a:p>
            <a:r>
              <a:rPr lang="cs-CZ" sz="1400" dirty="0"/>
              <a:t>Automaticky je vybrána souvislá oblast dat (</a:t>
            </a:r>
            <a:r>
              <a:rPr lang="cs-CZ" sz="1400" dirty="0" smtClean="0"/>
              <a:t>obdobně </a:t>
            </a:r>
            <a:r>
              <a:rPr lang="cs-CZ" sz="1400" dirty="0"/>
              <a:t>jako v případě automatického filtru)</a:t>
            </a:r>
          </a:p>
        </p:txBody>
      </p:sp>
      <p:graphicFrame>
        <p:nvGraphicFramePr>
          <p:cNvPr id="137220" name="Object 4"/>
          <p:cNvGraphicFramePr>
            <a:graphicFrameLocks noChangeAspect="1"/>
          </p:cNvGraphicFramePr>
          <p:nvPr/>
        </p:nvGraphicFramePr>
        <p:xfrm>
          <a:off x="684213" y="2420938"/>
          <a:ext cx="1811337" cy="2089150"/>
        </p:xfrm>
        <a:graphic>
          <a:graphicData uri="http://schemas.openxmlformats.org/presentationml/2006/ole">
            <p:oleObj spid="_x0000_s175106" name="Image" r:id="rId3" imgW="3822222" imgH="4406349" progId="">
              <p:embed/>
            </p:oleObj>
          </a:graphicData>
        </a:graphic>
      </p:graphicFrame>
      <p:pic>
        <p:nvPicPr>
          <p:cNvPr id="137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2492375"/>
            <a:ext cx="3311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638" y="5232400"/>
            <a:ext cx="37909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722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4941888"/>
            <a:ext cx="302418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 dat (kromě Excelu i např. externí databáze)</a:t>
            </a:r>
          </a:p>
        </p:txBody>
      </p:sp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592388" y="3860800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445250" y="278130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7092950" y="2565400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0800000">
            <a:off x="6518275" y="371633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7165975" y="37004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Graf nebo tabulka</a:t>
            </a:r>
          </a:p>
        </p:txBody>
      </p:sp>
      <p:sp>
        <p:nvSpPr>
          <p:cNvPr id="137230" name="AutoShape 14"/>
          <p:cNvSpPr>
            <a:spLocks noChangeArrowheads="1"/>
          </p:cNvSpPr>
          <p:nvPr/>
        </p:nvSpPr>
        <p:spPr bwMode="auto">
          <a:xfrm rot="5400000">
            <a:off x="5021262" y="4814888"/>
            <a:ext cx="360363" cy="325438"/>
          </a:xfrm>
          <a:prstGeom prst="rightArrow">
            <a:avLst>
              <a:gd name="adj1" fmla="val 50000"/>
              <a:gd name="adj2" fmla="val 276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6659563" y="4797425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8316076">
            <a:off x="6300788" y="5229225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3" name="AutoShape 17"/>
          <p:cNvSpPr>
            <a:spLocks noChangeArrowheads="1"/>
          </p:cNvSpPr>
          <p:nvPr/>
        </p:nvSpPr>
        <p:spPr bwMode="auto">
          <a:xfrm rot="10800000">
            <a:off x="3419475" y="5589588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900113" y="4652963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/>
              <a:t>Umístění </a:t>
            </a:r>
          </a:p>
        </p:txBody>
      </p:sp>
      <p:sp>
        <p:nvSpPr>
          <p:cNvPr id="137235" name="AutoShape 19"/>
          <p:cNvSpPr>
            <a:spLocks noChangeArrowheads="1"/>
          </p:cNvSpPr>
          <p:nvPr/>
        </p:nvSpPr>
        <p:spPr bwMode="auto">
          <a:xfrm rot="5400000">
            <a:off x="1278732" y="4995069"/>
            <a:ext cx="431800" cy="325437"/>
          </a:xfrm>
          <a:prstGeom prst="rightArrow">
            <a:avLst>
              <a:gd name="adj1" fmla="val 50000"/>
              <a:gd name="adj2" fmla="val 331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6" name="Text Box 20"/>
          <p:cNvSpPr txBox="1">
            <a:spLocks noChangeArrowheads="1"/>
          </p:cNvSpPr>
          <p:nvPr/>
        </p:nvSpPr>
        <p:spPr bwMode="auto">
          <a:xfrm>
            <a:off x="1331913" y="6237288"/>
            <a:ext cx="2735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Rozvržení a vlastnosti tabulek</a:t>
            </a:r>
          </a:p>
        </p:txBody>
      </p:sp>
      <p:sp>
        <p:nvSpPr>
          <p:cNvPr id="137237" name="AutoShape 21"/>
          <p:cNvSpPr>
            <a:spLocks noChangeArrowheads="1"/>
          </p:cNvSpPr>
          <p:nvPr/>
        </p:nvSpPr>
        <p:spPr bwMode="auto">
          <a:xfrm rot="13584778">
            <a:off x="931863" y="6197600"/>
            <a:ext cx="438150" cy="215900"/>
          </a:xfrm>
          <a:prstGeom prst="rightArrow">
            <a:avLst>
              <a:gd name="adj1" fmla="val 50000"/>
              <a:gd name="adj2" fmla="val 5073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592358" y="196967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I.</a:t>
            </a:r>
            <a:endParaRPr lang="cs-CZ" dirty="0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 dirty="0"/>
              <a:t>Nastavit rozvržení kontingenčních tabulek je možné dvěma způsoby, zde představený postup je obsažen v Excel </a:t>
            </a:r>
            <a:r>
              <a:rPr lang="cs-CZ" sz="1400" dirty="0" smtClean="0"/>
              <a:t>97, 2000, 2007 i 2010 </a:t>
            </a:r>
            <a:r>
              <a:rPr lang="cs-CZ" sz="1400" dirty="0"/>
              <a:t>(speciální dialog), druhou možností je obdobná specifikace přímo v listu Excelu (2000, XP)</a:t>
            </a:r>
          </a:p>
        </p:txBody>
      </p:sp>
      <p:pic>
        <p:nvPicPr>
          <p:cNvPr id="138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978150"/>
            <a:ext cx="3960812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8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4337050"/>
            <a:ext cx="265747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5956300" y="3248025"/>
            <a:ext cx="26479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(hlavičky sloupců databázové tabulky)</a:t>
            </a:r>
          </a:p>
        </p:txBody>
      </p:sp>
      <p:sp>
        <p:nvSpPr>
          <p:cNvPr id="138248" name="Text Box 8"/>
          <p:cNvSpPr txBox="1">
            <a:spLocks noChangeArrowheads="1"/>
          </p:cNvSpPr>
          <p:nvPr/>
        </p:nvSpPr>
        <p:spPr bwMode="auto">
          <a:xfrm>
            <a:off x="252413" y="2520950"/>
            <a:ext cx="4679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tzv. stránka </a:t>
            </a:r>
            <a:r>
              <a:rPr lang="cs-CZ" sz="1400" dirty="0"/>
              <a:t>= </a:t>
            </a:r>
            <a:r>
              <a:rPr lang="cs-CZ" sz="1400" dirty="0" smtClean="0"/>
              <a:t>tabulky </a:t>
            </a:r>
            <a:r>
              <a:rPr lang="cs-CZ" sz="1400" dirty="0"/>
              <a:t>podle zde nastaveného kritéria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179388" y="4410075"/>
            <a:ext cx="113665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4716463" y="2536825"/>
            <a:ext cx="1641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 dirty="0"/>
              <a:t>parametry sloupců</a:t>
            </a:r>
          </a:p>
        </p:txBody>
      </p:sp>
      <p:sp>
        <p:nvSpPr>
          <p:cNvPr id="138252" name="Text Box 12"/>
          <p:cNvSpPr txBox="1">
            <a:spLocks noChangeArrowheads="1"/>
          </p:cNvSpPr>
          <p:nvPr/>
        </p:nvSpPr>
        <p:spPr bwMode="auto">
          <a:xfrm>
            <a:off x="2771775" y="5705475"/>
            <a:ext cx="21939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parametry dat</a:t>
            </a:r>
          </a:p>
          <a:p>
            <a:r>
              <a:rPr lang="cs-CZ" sz="1400"/>
              <a:t>    a možnosti sumarizace</a:t>
            </a:r>
          </a:p>
        </p:txBody>
      </p:sp>
      <p:sp>
        <p:nvSpPr>
          <p:cNvPr id="138253" name="AutoShape 13"/>
          <p:cNvSpPr>
            <a:spLocks noChangeArrowheads="1"/>
          </p:cNvSpPr>
          <p:nvPr/>
        </p:nvSpPr>
        <p:spPr bwMode="auto">
          <a:xfrm rot="3794439">
            <a:off x="1059657" y="3275806"/>
            <a:ext cx="1225550" cy="325437"/>
          </a:xfrm>
          <a:prstGeom prst="rightArrow">
            <a:avLst>
              <a:gd name="adj1" fmla="val 50000"/>
              <a:gd name="adj2" fmla="val 941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4" name="AutoShape 14"/>
          <p:cNvSpPr>
            <a:spLocks noChangeArrowheads="1"/>
          </p:cNvSpPr>
          <p:nvPr/>
        </p:nvSpPr>
        <p:spPr bwMode="auto">
          <a:xfrm rot="8548961">
            <a:off x="3190875" y="3305175"/>
            <a:ext cx="1800225" cy="247650"/>
          </a:xfrm>
          <a:prstGeom prst="rightArrow">
            <a:avLst>
              <a:gd name="adj1" fmla="val 50000"/>
              <a:gd name="adj2" fmla="val 1817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5" name="AutoShape 15"/>
          <p:cNvSpPr>
            <a:spLocks noChangeArrowheads="1"/>
          </p:cNvSpPr>
          <p:nvPr/>
        </p:nvSpPr>
        <p:spPr bwMode="auto">
          <a:xfrm>
            <a:off x="1187450" y="45164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6" name="AutoShape 16"/>
          <p:cNvSpPr>
            <a:spLocks noChangeArrowheads="1"/>
          </p:cNvSpPr>
          <p:nvPr/>
        </p:nvSpPr>
        <p:spPr bwMode="auto">
          <a:xfrm rot="16200000">
            <a:off x="2502694" y="4966494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7" name="AutoShape 17"/>
          <p:cNvSpPr>
            <a:spLocks noChangeArrowheads="1"/>
          </p:cNvSpPr>
          <p:nvPr/>
        </p:nvSpPr>
        <p:spPr bwMode="auto">
          <a:xfrm>
            <a:off x="4932363" y="5884863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8" name="AutoShape 18"/>
          <p:cNvSpPr>
            <a:spLocks noChangeArrowheads="1"/>
          </p:cNvSpPr>
          <p:nvPr/>
        </p:nvSpPr>
        <p:spPr bwMode="auto">
          <a:xfrm rot="8854210">
            <a:off x="4787900" y="3868738"/>
            <a:ext cx="1152525" cy="325437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8259" name="Line 19"/>
          <p:cNvSpPr>
            <a:spLocks noChangeShapeType="1"/>
          </p:cNvSpPr>
          <p:nvPr/>
        </p:nvSpPr>
        <p:spPr bwMode="auto">
          <a:xfrm flipH="1">
            <a:off x="3635375" y="46402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0" name="Line 20"/>
          <p:cNvSpPr>
            <a:spLocks noChangeShapeType="1"/>
          </p:cNvSpPr>
          <p:nvPr/>
        </p:nvSpPr>
        <p:spPr bwMode="auto">
          <a:xfrm flipH="1">
            <a:off x="3635375" y="48561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1" name="Line 21"/>
          <p:cNvSpPr>
            <a:spLocks noChangeShapeType="1"/>
          </p:cNvSpPr>
          <p:nvPr/>
        </p:nvSpPr>
        <p:spPr bwMode="auto">
          <a:xfrm flipH="1">
            <a:off x="3635375" y="42084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138262" name="Line 22"/>
          <p:cNvSpPr>
            <a:spLocks noChangeShapeType="1"/>
          </p:cNvSpPr>
          <p:nvPr/>
        </p:nvSpPr>
        <p:spPr bwMode="auto">
          <a:xfrm flipH="1">
            <a:off x="3635375" y="4424363"/>
            <a:ext cx="5746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7592358" y="2185700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výsledek I.</a:t>
            </a:r>
            <a:endParaRPr lang="cs-CZ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s-CZ" sz="1400"/>
              <a:t>Výsledkem analýzy je tabulka vynášející proti sobě hodnoty řádkových a sloupcových parametrů kontingenční tabulky (např. taxony proti lokalitám, jde o seznamy hodnot obsažených v jednotlivých sloupcích), na průsečíku je zobrazena vybraná sumární charakteristika vybraných dat (průměr, suma, počet atd.)</a:t>
            </a:r>
          </a:p>
          <a:p>
            <a:r>
              <a:rPr lang="cs-CZ" sz="1400"/>
              <a:t>Tabulku v této formě je možné nadále editovat co se týče formátu i obsažených dat</a:t>
            </a: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2339975" y="2924175"/>
          <a:ext cx="4679950" cy="3144838"/>
        </p:xfrm>
        <a:graphic>
          <a:graphicData uri="http://schemas.openxmlformats.org/presentationml/2006/ole">
            <p:oleObj spid="_x0000_s176130" name="Image" r:id="rId3" imgW="9676190" imgH="6501587" progId="">
              <p:embed/>
            </p:oleObj>
          </a:graphicData>
        </a:graphic>
      </p:graphicFrame>
      <p:sp>
        <p:nvSpPr>
          <p:cNvPr id="139269" name="Text Box 5"/>
          <p:cNvSpPr txBox="1">
            <a:spLocks noChangeArrowheads="1"/>
          </p:cNvSpPr>
          <p:nvPr/>
        </p:nvSpPr>
        <p:spPr bwMode="auto">
          <a:xfrm>
            <a:off x="2339975" y="6148388"/>
            <a:ext cx="2982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Panel nástrojů kontingenční tabulky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7070725" y="4708525"/>
            <a:ext cx="2181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Seznam polí tabulky</a:t>
            </a:r>
          </a:p>
        </p:txBody>
      </p:sp>
      <p:sp>
        <p:nvSpPr>
          <p:cNvPr id="139271" name="Text Box 7"/>
          <p:cNvSpPr txBox="1">
            <a:spLocks noChangeArrowheads="1"/>
          </p:cNvSpPr>
          <p:nvPr/>
        </p:nvSpPr>
        <p:spPr bwMode="auto">
          <a:xfrm>
            <a:off x="179388" y="2995613"/>
            <a:ext cx="2047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sz="1400"/>
              <a:t>Roletky položek tabulky</a:t>
            </a: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388" y="5013325"/>
            <a:ext cx="1855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/>
              <a:t>Automatický souhrn</a:t>
            </a:r>
          </a:p>
        </p:txBody>
      </p:sp>
      <p:sp>
        <p:nvSpPr>
          <p:cNvPr id="139273" name="AutoShape 9"/>
          <p:cNvSpPr>
            <a:spLocks noChangeArrowheads="1"/>
          </p:cNvSpPr>
          <p:nvPr/>
        </p:nvSpPr>
        <p:spPr bwMode="auto">
          <a:xfrm>
            <a:off x="1908175" y="5041900"/>
            <a:ext cx="720725" cy="287338"/>
          </a:xfrm>
          <a:prstGeom prst="rightArrow">
            <a:avLst>
              <a:gd name="adj1" fmla="val 50000"/>
              <a:gd name="adj2" fmla="val 627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4" name="AutoShape 10"/>
          <p:cNvSpPr>
            <a:spLocks noChangeArrowheads="1"/>
          </p:cNvSpPr>
          <p:nvPr/>
        </p:nvSpPr>
        <p:spPr bwMode="auto">
          <a:xfrm rot="16200000">
            <a:off x="3095625" y="5768975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5" name="AutoShape 11"/>
          <p:cNvSpPr>
            <a:spLocks noChangeArrowheads="1"/>
          </p:cNvSpPr>
          <p:nvPr/>
        </p:nvSpPr>
        <p:spPr bwMode="auto">
          <a:xfrm rot="10800000">
            <a:off x="6588125" y="4724400"/>
            <a:ext cx="503238" cy="287338"/>
          </a:xfrm>
          <a:prstGeom prst="rightArrow">
            <a:avLst>
              <a:gd name="adj1" fmla="val 50000"/>
              <a:gd name="adj2" fmla="val 437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6" name="AutoShape 12"/>
          <p:cNvSpPr>
            <a:spLocks noChangeArrowheads="1"/>
          </p:cNvSpPr>
          <p:nvPr/>
        </p:nvSpPr>
        <p:spPr bwMode="auto">
          <a:xfrm rot="2189478">
            <a:off x="2173288" y="3276600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9277" name="AutoShape 13"/>
          <p:cNvSpPr>
            <a:spLocks noChangeArrowheads="1"/>
          </p:cNvSpPr>
          <p:nvPr/>
        </p:nvSpPr>
        <p:spPr bwMode="auto">
          <a:xfrm rot="3311418">
            <a:off x="1943100" y="3536951"/>
            <a:ext cx="720725" cy="215900"/>
          </a:xfrm>
          <a:prstGeom prst="rightArrow">
            <a:avLst>
              <a:gd name="adj1" fmla="val 50000"/>
              <a:gd name="adj2" fmla="val 834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7592358" y="2329716"/>
            <a:ext cx="1363065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</a:t>
            </a:r>
            <a:br>
              <a:rPr kumimoji="1" lang="cs-CZ" sz="1400" b="0" i="0" dirty="0" smtClean="0"/>
            </a:br>
            <a:r>
              <a:rPr kumimoji="1" lang="cs-CZ" sz="1400" b="0" i="0" dirty="0" smtClean="0"/>
              <a:t>2003 a starší</a:t>
            </a:r>
            <a:endParaRPr kumimoji="1" lang="cs-CZ" sz="1400" b="0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l="17325" t="38320" r="52751" b="27240"/>
          <a:stretch>
            <a:fillRect/>
          </a:stretch>
        </p:blipFill>
        <p:spPr bwMode="auto">
          <a:xfrm>
            <a:off x="3491880" y="2132856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</a:t>
            </a:r>
            <a:r>
              <a:rPr lang="cs-CZ" dirty="0" smtClean="0"/>
              <a:t>tabulka II.</a:t>
            </a:r>
            <a:endParaRPr lang="cs-CZ" dirty="0"/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7596336" y="2492896"/>
            <a:ext cx="147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Zdroj dat (kromě Excelu i např. externí databáze)</a:t>
            </a:r>
          </a:p>
        </p:txBody>
      </p:sp>
      <p:sp>
        <p:nvSpPr>
          <p:cNvPr id="137226" name="AutoShape 10"/>
          <p:cNvSpPr>
            <a:spLocks noChangeArrowheads="1"/>
          </p:cNvSpPr>
          <p:nvPr/>
        </p:nvSpPr>
        <p:spPr bwMode="auto">
          <a:xfrm rot="10800000">
            <a:off x="6948636" y="2455490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691680" y="4005064"/>
            <a:ext cx="172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defTabSz="1095375"/>
            <a:r>
              <a:rPr lang="cs-CZ" sz="1400" dirty="0"/>
              <a:t>Graf nebo tabulka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7956376" y="3212976"/>
            <a:ext cx="1115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/>
              <a:t>Zdrojová oblast dat</a:t>
            </a:r>
          </a:p>
        </p:txBody>
      </p:sp>
      <p:sp>
        <p:nvSpPr>
          <p:cNvPr id="137232" name="AutoShape 16"/>
          <p:cNvSpPr>
            <a:spLocks noChangeArrowheads="1"/>
          </p:cNvSpPr>
          <p:nvPr/>
        </p:nvSpPr>
        <p:spPr bwMode="auto">
          <a:xfrm rot="11984753">
            <a:off x="7339969" y="3133135"/>
            <a:ext cx="647700" cy="288000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>
            <a:off x="7596336" y="3700264"/>
            <a:ext cx="115212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1095375"/>
            <a:r>
              <a:rPr lang="cs-CZ" sz="1400" dirty="0" smtClean="0"/>
              <a:t>Umístění tabulky </a:t>
            </a:r>
            <a:endParaRPr lang="cs-CZ" sz="1400" dirty="0"/>
          </a:p>
        </p:txBody>
      </p:sp>
      <p:sp>
        <p:nvSpPr>
          <p:cNvPr id="23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2075" t="14280" r="67450" b="68080"/>
          <a:stretch>
            <a:fillRect/>
          </a:stretch>
        </p:blipFill>
        <p:spPr bwMode="auto">
          <a:xfrm>
            <a:off x="251520" y="2132856"/>
            <a:ext cx="2808312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7225" name="AutoShape 9"/>
          <p:cNvSpPr>
            <a:spLocks noChangeArrowheads="1"/>
          </p:cNvSpPr>
          <p:nvPr/>
        </p:nvSpPr>
        <p:spPr bwMode="auto">
          <a:xfrm>
            <a:off x="2411760" y="2996952"/>
            <a:ext cx="827087" cy="325438"/>
          </a:xfrm>
          <a:prstGeom prst="rightArrow">
            <a:avLst>
              <a:gd name="adj1" fmla="val 50000"/>
              <a:gd name="adj2" fmla="val 6353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Obdélník 26"/>
          <p:cNvSpPr/>
          <p:nvPr/>
        </p:nvSpPr>
        <p:spPr>
          <a:xfrm>
            <a:off x="1295712" y="2168896"/>
            <a:ext cx="684000" cy="288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7228" name="AutoShape 12"/>
          <p:cNvSpPr>
            <a:spLocks noChangeArrowheads="1"/>
          </p:cNvSpPr>
          <p:nvPr/>
        </p:nvSpPr>
        <p:spPr bwMode="auto">
          <a:xfrm rot="13811098">
            <a:off x="1196125" y="3619226"/>
            <a:ext cx="647700" cy="325437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8" name="AutoShape 10"/>
          <p:cNvSpPr>
            <a:spLocks noChangeArrowheads="1"/>
          </p:cNvSpPr>
          <p:nvPr/>
        </p:nvSpPr>
        <p:spPr bwMode="auto">
          <a:xfrm rot="10800000">
            <a:off x="6948636" y="3679626"/>
            <a:ext cx="647700" cy="325438"/>
          </a:xfrm>
          <a:prstGeom prst="rightArrow">
            <a:avLst>
              <a:gd name="adj1" fmla="val 50000"/>
              <a:gd name="adj2" fmla="val 497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9" name="Obdélník 28"/>
          <p:cNvSpPr/>
          <p:nvPr/>
        </p:nvSpPr>
        <p:spPr>
          <a:xfrm>
            <a:off x="5796136" y="4581160"/>
            <a:ext cx="756000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/>
          <a:srcRect l="50924" t="32760" r="31226" b="21881"/>
          <a:stretch>
            <a:fillRect/>
          </a:stretch>
        </p:blipFill>
        <p:spPr bwMode="auto">
          <a:xfrm>
            <a:off x="6516216" y="2420888"/>
            <a:ext cx="24482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rozvržení II.</a:t>
            </a:r>
            <a:endParaRPr lang="cs-CZ" dirty="0"/>
          </a:p>
        </p:txBody>
      </p:sp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 l="36749" t="29400" r="27551" b="5921"/>
          <a:stretch>
            <a:fillRect/>
          </a:stretch>
        </p:blipFill>
        <p:spPr bwMode="auto">
          <a:xfrm>
            <a:off x="159346" y="1313384"/>
            <a:ext cx="489654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1223778" y="5842917"/>
            <a:ext cx="972000" cy="515938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na řádcích</a:t>
            </a:r>
          </a:p>
        </p:txBody>
      </p:sp>
      <p:sp>
        <p:nvSpPr>
          <p:cNvPr id="24" name="AutoShape 15"/>
          <p:cNvSpPr>
            <a:spLocks noChangeArrowheads="1"/>
          </p:cNvSpPr>
          <p:nvPr/>
        </p:nvSpPr>
        <p:spPr bwMode="auto">
          <a:xfrm>
            <a:off x="2231840" y="5949280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5" name="Text Box 12"/>
          <p:cNvSpPr txBox="1">
            <a:spLocks noChangeArrowheads="1"/>
          </p:cNvSpPr>
          <p:nvPr/>
        </p:nvSpPr>
        <p:spPr bwMode="auto">
          <a:xfrm>
            <a:off x="5471605" y="5949280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dat</a:t>
            </a:r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 rot="10800000">
            <a:off x="4499993" y="5986715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471605" y="4941168"/>
            <a:ext cx="1080000" cy="5148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 </a:t>
            </a:r>
            <a:r>
              <a:rPr lang="cs-CZ" sz="1400" dirty="0" smtClean="0"/>
              <a:t>ve sloupcích</a:t>
            </a:r>
            <a:endParaRPr lang="cs-CZ" sz="1400" dirty="0"/>
          </a:p>
        </p:txBody>
      </p:sp>
      <p:sp>
        <p:nvSpPr>
          <p:cNvPr id="29" name="AutoShape 16"/>
          <p:cNvSpPr>
            <a:spLocks noChangeArrowheads="1"/>
          </p:cNvSpPr>
          <p:nvPr/>
        </p:nvSpPr>
        <p:spPr bwMode="auto">
          <a:xfrm rot="10800000">
            <a:off x="4499993" y="5085214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5076056" y="1844824"/>
            <a:ext cx="2647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/>
              <a:t>parametry, které je možné zobrazit </a:t>
            </a:r>
            <a:r>
              <a:rPr lang="cs-CZ" sz="1400" dirty="0" smtClean="0"/>
              <a:t>v kontingenční tabulce</a:t>
            </a:r>
            <a:endParaRPr lang="cs-CZ" sz="1400" dirty="0"/>
          </a:p>
        </p:txBody>
      </p:sp>
      <p:sp>
        <p:nvSpPr>
          <p:cNvPr id="31" name="AutoShape 18"/>
          <p:cNvSpPr>
            <a:spLocks noChangeArrowheads="1"/>
          </p:cNvSpPr>
          <p:nvPr/>
        </p:nvSpPr>
        <p:spPr bwMode="auto">
          <a:xfrm rot="10800000">
            <a:off x="4464484" y="1594228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3" name="AutoShape 18"/>
          <p:cNvSpPr>
            <a:spLocks noChangeArrowheads="1"/>
          </p:cNvSpPr>
          <p:nvPr/>
        </p:nvSpPr>
        <p:spPr bwMode="auto">
          <a:xfrm rot="7658442">
            <a:off x="3398567" y="4472222"/>
            <a:ext cx="900000" cy="288000"/>
          </a:xfrm>
          <a:prstGeom prst="rightArrow">
            <a:avLst>
              <a:gd name="adj1" fmla="val 50000"/>
              <a:gd name="adj2" fmla="val 885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39952" y="3913311"/>
            <a:ext cx="468000" cy="307777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filtr</a:t>
            </a:r>
            <a:endParaRPr lang="cs-CZ" sz="1400" dirty="0"/>
          </a:p>
        </p:txBody>
      </p:sp>
      <p:sp>
        <p:nvSpPr>
          <p:cNvPr id="36" name="Obdélník 35"/>
          <p:cNvSpPr/>
          <p:nvPr/>
        </p:nvSpPr>
        <p:spPr>
          <a:xfrm>
            <a:off x="6624850" y="317699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bdélník 36"/>
          <p:cNvSpPr/>
          <p:nvPr/>
        </p:nvSpPr>
        <p:spPr>
          <a:xfrm>
            <a:off x="6624304" y="3861072"/>
            <a:ext cx="684000" cy="180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Line 9"/>
          <p:cNvSpPr>
            <a:spLocks noChangeShapeType="1"/>
          </p:cNvSpPr>
          <p:nvPr/>
        </p:nvSpPr>
        <p:spPr bwMode="auto">
          <a:xfrm flipV="1">
            <a:off x="8316416" y="4365104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 flipV="1">
            <a:off x="7308850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8388424" y="5301208"/>
            <a:ext cx="360760" cy="35937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dirty="0"/>
              <a:t>J. Jarkovský, L. Dušek, J. Kalina</a:t>
            </a:r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75" y="404813"/>
            <a:ext cx="8985250" cy="771525"/>
          </a:xfrm>
          <a:noFill/>
        </p:spPr>
        <p:txBody>
          <a:bodyPr/>
          <a:lstStyle/>
          <a:p>
            <a:r>
              <a:rPr lang="cs-CZ" smtClean="0"/>
              <a:t>Jak vznikají informace ?</a:t>
            </a:r>
            <a:br>
              <a:rPr lang="cs-CZ" smtClean="0"/>
            </a:br>
            <a:r>
              <a:rPr lang="cs-CZ" smtClean="0"/>
              <a:t>– různé typy dat znamenají různou informaci</a:t>
            </a:r>
          </a:p>
        </p:txBody>
      </p:sp>
      <p:sp>
        <p:nvSpPr>
          <p:cNvPr id="44045" name="AutoShape 12"/>
          <p:cNvSpPr>
            <a:spLocks noChangeArrowheads="1"/>
          </p:cNvSpPr>
          <p:nvPr/>
        </p:nvSpPr>
        <p:spPr bwMode="auto">
          <a:xfrm>
            <a:off x="395536" y="2554278"/>
            <a:ext cx="3657600" cy="44267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 dirty="0" smtClean="0">
                <a:solidFill>
                  <a:srgbClr val="3333CC"/>
                </a:solidFill>
              </a:rPr>
              <a:t>Průměr:</a:t>
            </a:r>
            <a:endParaRPr lang="cs-CZ" sz="2000" i="0" dirty="0">
              <a:solidFill>
                <a:srgbClr val="3333CC"/>
              </a:solidFill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395536" y="3645024"/>
            <a:ext cx="3816424" cy="44267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 dirty="0" smtClean="0">
                <a:solidFill>
                  <a:srgbClr val="3333CC"/>
                </a:solidFill>
              </a:rPr>
              <a:t>Rozptyl (výběrový):</a:t>
            </a:r>
            <a:endParaRPr lang="cs-CZ" sz="2000" i="0" dirty="0">
              <a:solidFill>
                <a:srgbClr val="3333CC"/>
              </a:solidFill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auto">
          <a:xfrm>
            <a:off x="4427984" y="1484784"/>
            <a:ext cx="3657600" cy="44267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 dirty="0" smtClean="0">
                <a:solidFill>
                  <a:srgbClr val="3333CC"/>
                </a:solidFill>
              </a:rPr>
              <a:t>p-</a:t>
            </a:r>
            <a:r>
              <a:rPr lang="cs-CZ" sz="2000" i="0" dirty="0" err="1" smtClean="0">
                <a:solidFill>
                  <a:srgbClr val="3333CC"/>
                </a:solidFill>
              </a:rPr>
              <a:t>tý</a:t>
            </a:r>
            <a:r>
              <a:rPr lang="cs-CZ" sz="2000" i="0" dirty="0" smtClean="0">
                <a:solidFill>
                  <a:srgbClr val="3333CC"/>
                </a:solidFill>
              </a:rPr>
              <a:t> kvantil</a:t>
            </a:r>
            <a:endParaRPr lang="cs-CZ" sz="2000" i="0" dirty="0">
              <a:solidFill>
                <a:srgbClr val="3333CC"/>
              </a:solidFill>
            </a:endParaRPr>
          </a:p>
        </p:txBody>
      </p:sp>
      <p:sp>
        <p:nvSpPr>
          <p:cNvPr id="7" name="AutoShape 12"/>
          <p:cNvSpPr>
            <a:spLocks noChangeArrowheads="1"/>
          </p:cNvSpPr>
          <p:nvPr/>
        </p:nvSpPr>
        <p:spPr bwMode="auto">
          <a:xfrm>
            <a:off x="4499992" y="2708920"/>
            <a:ext cx="3657600" cy="44267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 dirty="0" smtClean="0">
                <a:solidFill>
                  <a:srgbClr val="3333CC"/>
                </a:solidFill>
              </a:rPr>
              <a:t>Medián:</a:t>
            </a:r>
            <a:endParaRPr lang="cs-CZ" sz="2000" i="0" dirty="0">
              <a:solidFill>
                <a:srgbClr val="3333CC"/>
              </a:solidFill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395536" y="1484784"/>
            <a:ext cx="3657600" cy="44267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 dirty="0" smtClean="0">
                <a:solidFill>
                  <a:srgbClr val="3333CC"/>
                </a:solidFill>
              </a:rPr>
              <a:t>Data: </a:t>
            </a:r>
            <a:endParaRPr lang="cs-CZ" sz="2000" i="0" dirty="0">
              <a:solidFill>
                <a:srgbClr val="3333CC"/>
              </a:solidFill>
            </a:endParaRPr>
          </a:p>
        </p:txBody>
      </p:sp>
      <p:sp>
        <p:nvSpPr>
          <p:cNvPr id="156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5667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2698166"/>
            <a:ext cx="1800200" cy="946858"/>
          </a:xfrm>
          <a:prstGeom prst="rect">
            <a:avLst/>
          </a:prstGeom>
          <a:noFill/>
        </p:spPr>
      </p:pic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395536" y="4869160"/>
            <a:ext cx="3816424" cy="44267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 dirty="0" smtClean="0">
                <a:solidFill>
                  <a:srgbClr val="3333CC"/>
                </a:solidFill>
              </a:rPr>
              <a:t>Směrodatná odchylka (výběrová):</a:t>
            </a:r>
            <a:endParaRPr lang="cs-CZ" sz="2000" i="0" dirty="0">
              <a:solidFill>
                <a:srgbClr val="3333CC"/>
              </a:solidFill>
            </a:endParaRPr>
          </a:p>
        </p:txBody>
      </p:sp>
      <p:sp>
        <p:nvSpPr>
          <p:cNvPr id="156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641" y="4058693"/>
            <a:ext cx="2736304" cy="869924"/>
          </a:xfrm>
          <a:prstGeom prst="rect">
            <a:avLst/>
          </a:prstGeom>
          <a:noFill/>
        </p:spPr>
      </p:pic>
      <p:sp>
        <p:nvSpPr>
          <p:cNvPr id="1566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7704" y="5445224"/>
            <a:ext cx="1224136" cy="584744"/>
          </a:xfrm>
          <a:prstGeom prst="rect">
            <a:avLst/>
          </a:prstGeom>
          <a:noFill/>
        </p:spPr>
      </p:pic>
      <p:sp>
        <p:nvSpPr>
          <p:cNvPr id="1566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5656" y="1844824"/>
            <a:ext cx="1152127" cy="548039"/>
          </a:xfrm>
          <a:prstGeom prst="rect">
            <a:avLst/>
          </a:prstGeom>
          <a:noFill/>
        </p:spPr>
      </p:pic>
      <p:sp>
        <p:nvSpPr>
          <p:cNvPr id="156684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668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668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7" name="AutoShape 12"/>
          <p:cNvSpPr>
            <a:spLocks noChangeArrowheads="1"/>
          </p:cNvSpPr>
          <p:nvPr/>
        </p:nvSpPr>
        <p:spPr bwMode="auto">
          <a:xfrm>
            <a:off x="4499992" y="4077072"/>
            <a:ext cx="3657600" cy="44267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000" i="0" dirty="0" smtClean="0">
                <a:solidFill>
                  <a:srgbClr val="3333CC"/>
                </a:solidFill>
              </a:rPr>
              <a:t>Modus:</a:t>
            </a:r>
            <a:endParaRPr lang="cs-CZ" sz="2000" i="0" dirty="0">
              <a:solidFill>
                <a:srgbClr val="3333CC"/>
              </a:solidFill>
            </a:endParaRPr>
          </a:p>
        </p:txBody>
      </p:sp>
      <p:sp>
        <p:nvSpPr>
          <p:cNvPr id="15669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56689" name="Picture 1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4529124"/>
            <a:ext cx="4392488" cy="677852"/>
          </a:xfrm>
          <a:prstGeom prst="rect">
            <a:avLst/>
          </a:prstGeom>
          <a:noFill/>
        </p:spPr>
      </p:pic>
      <p:sp>
        <p:nvSpPr>
          <p:cNvPr id="156692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56691" name="Picture 19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3140968"/>
            <a:ext cx="4392488" cy="885115"/>
          </a:xfrm>
          <a:prstGeom prst="rect">
            <a:avLst/>
          </a:prstGeom>
          <a:noFill/>
        </p:spPr>
      </p:pic>
      <p:sp>
        <p:nvSpPr>
          <p:cNvPr id="15669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56693" name="Picture 2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916832"/>
            <a:ext cx="4644008" cy="563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 l="26250" t="31080" r="13376" b="52960"/>
          <a:stretch>
            <a:fillRect/>
          </a:stretch>
        </p:blipFill>
        <p:spPr bwMode="auto">
          <a:xfrm>
            <a:off x="539552" y="5301208"/>
            <a:ext cx="82809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Kontingenční tabulky </a:t>
            </a:r>
            <a:r>
              <a:rPr lang="cs-CZ" dirty="0" smtClean="0"/>
              <a:t>– nastavení II.</a:t>
            </a:r>
            <a:endParaRPr lang="cs-CZ" dirty="0"/>
          </a:p>
        </p:txBody>
      </p:sp>
      <p:sp>
        <p:nvSpPr>
          <p:cNvPr id="140309" name="AutoShape 21"/>
          <p:cNvSpPr>
            <a:spLocks noChangeArrowheads="1"/>
          </p:cNvSpPr>
          <p:nvPr/>
        </p:nvSpPr>
        <p:spPr bwMode="auto">
          <a:xfrm rot="20667707">
            <a:off x="3568050" y="4026186"/>
            <a:ext cx="1800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3" name="AutoShape 25"/>
          <p:cNvSpPr>
            <a:spLocks noChangeArrowheads="1"/>
          </p:cNvSpPr>
          <p:nvPr/>
        </p:nvSpPr>
        <p:spPr bwMode="auto">
          <a:xfrm rot="8910888">
            <a:off x="7484223" y="5357096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7195862" y="1465039"/>
            <a:ext cx="1768626" cy="307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kumimoji="1" lang="cs-CZ" sz="1400" b="0" i="0" dirty="0" smtClean="0"/>
              <a:t>Microsoft Office 2007</a:t>
            </a:r>
            <a:endParaRPr kumimoji="1" lang="cs-CZ" sz="1400" b="0" i="0" dirty="0"/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 l="72449" t="38639" r="4459" b="18019"/>
          <a:stretch>
            <a:fillRect/>
          </a:stretch>
        </p:blipFill>
        <p:spPr bwMode="auto">
          <a:xfrm>
            <a:off x="179512" y="1412776"/>
            <a:ext cx="3167336" cy="371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491880" y="4777988"/>
            <a:ext cx="1008000" cy="52322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Aktualizace dat</a:t>
            </a:r>
            <a:endParaRPr lang="cs-CZ" sz="1400" dirty="0"/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>
          <a:blip r:embed="rId4" cstate="print"/>
          <a:srcRect l="28350" t="56279" r="45925" b="27761"/>
          <a:stretch>
            <a:fillRect/>
          </a:stretch>
        </p:blipFill>
        <p:spPr bwMode="auto">
          <a:xfrm>
            <a:off x="2699792" y="1556792"/>
            <a:ext cx="352839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5004048" y="1340800"/>
            <a:ext cx="1728000" cy="28800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tabulka</a:t>
            </a:r>
            <a:endParaRPr lang="cs-CZ" sz="1400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 l="48824" t="44519" r="25976" b="18521"/>
          <a:stretch>
            <a:fillRect/>
          </a:stretch>
        </p:blipFill>
        <p:spPr bwMode="auto">
          <a:xfrm>
            <a:off x="5508104" y="1844824"/>
            <a:ext cx="34563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Obdélník 29"/>
          <p:cNvSpPr/>
          <p:nvPr/>
        </p:nvSpPr>
        <p:spPr>
          <a:xfrm>
            <a:off x="5652120" y="2672944"/>
            <a:ext cx="1728192" cy="252000"/>
          </a:xfrm>
          <a:prstGeom prst="rect">
            <a:avLst/>
          </a:prstGeom>
          <a:solidFill>
            <a:schemeClr val="accent1">
              <a:alpha val="30196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Text Box 9"/>
          <p:cNvSpPr txBox="1">
            <a:spLocks noChangeArrowheads="1"/>
          </p:cNvSpPr>
          <p:nvPr/>
        </p:nvSpPr>
        <p:spPr bwMode="auto">
          <a:xfrm>
            <a:off x="7812360" y="3501008"/>
            <a:ext cx="1008000" cy="756000"/>
          </a:xfrm>
          <a:prstGeom prst="rect">
            <a:avLst/>
          </a:prstGeom>
          <a:solidFill>
            <a:srgbClr val="D16349">
              <a:alpha val="50196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Způsob sumarizace položky</a:t>
            </a:r>
            <a:endParaRPr lang="cs-CZ" sz="1400" dirty="0"/>
          </a:p>
        </p:txBody>
      </p:sp>
      <p:sp>
        <p:nvSpPr>
          <p:cNvPr id="140315" name="AutoShape 27"/>
          <p:cNvSpPr>
            <a:spLocks noChangeArrowheads="1"/>
          </p:cNvSpPr>
          <p:nvPr/>
        </p:nvSpPr>
        <p:spPr bwMode="auto">
          <a:xfrm rot="11732176">
            <a:off x="7668344" y="2963527"/>
            <a:ext cx="865187" cy="288925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100488" y="4633972"/>
            <a:ext cx="864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Možnosti tabulky</a:t>
            </a:r>
            <a:endParaRPr lang="cs-CZ" sz="1400" dirty="0"/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436096" y="4777988"/>
            <a:ext cx="1152000" cy="523220"/>
          </a:xfrm>
          <a:prstGeom prst="rect">
            <a:avLst/>
          </a:prstGeom>
          <a:solidFill>
            <a:srgbClr val="D16349">
              <a:alpha val="94902"/>
            </a:srgb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cs-CZ" sz="1400" dirty="0" smtClean="0"/>
              <a:t>Kontingenční graf</a:t>
            </a:r>
            <a:endParaRPr lang="cs-CZ" sz="1400" dirty="0"/>
          </a:p>
        </p:txBody>
      </p:sp>
      <p:sp>
        <p:nvSpPr>
          <p:cNvPr id="32" name="AutoShape 26"/>
          <p:cNvSpPr>
            <a:spLocks noChangeArrowheads="1"/>
          </p:cNvSpPr>
          <p:nvPr/>
        </p:nvSpPr>
        <p:spPr bwMode="auto">
          <a:xfrm rot="3149393">
            <a:off x="6216908" y="5385628"/>
            <a:ext cx="864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  <p:sp>
        <p:nvSpPr>
          <p:cNvPr id="140314" name="AutoShape 26"/>
          <p:cNvSpPr>
            <a:spLocks noChangeArrowheads="1"/>
          </p:cNvSpPr>
          <p:nvPr/>
        </p:nvSpPr>
        <p:spPr bwMode="auto">
          <a:xfrm rot="3149393">
            <a:off x="4137236" y="5533401"/>
            <a:ext cx="792000" cy="216000"/>
          </a:xfrm>
          <a:prstGeom prst="rightArrow">
            <a:avLst>
              <a:gd name="adj1" fmla="val 50000"/>
              <a:gd name="adj2" fmla="val 748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dirty="0"/>
              <a:t>Vytvořil Institut biostatistiky a analýz, Masarykova univerzita </a:t>
            </a:r>
            <a:br>
              <a:rPr lang="cs-CZ" dirty="0"/>
            </a:br>
            <a:r>
              <a:rPr lang="cs-CZ" i="1" dirty="0"/>
              <a:t>J. </a:t>
            </a:r>
            <a:r>
              <a:rPr lang="cs-CZ" i="1" dirty="0" err="1"/>
              <a:t>Jarkovský</a:t>
            </a:r>
            <a:r>
              <a:rPr lang="cs-CZ" i="1" dirty="0"/>
              <a:t>, L. </a:t>
            </a:r>
            <a:r>
              <a:rPr lang="cs-CZ" i="1" dirty="0" smtClean="0"/>
              <a:t>Dušek, M. Cvanová</a:t>
            </a:r>
            <a:endParaRPr lang="cs-CZ" i="1" dirty="0"/>
          </a:p>
        </p:txBody>
      </p:sp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2997200"/>
            <a:ext cx="8572500" cy="1771650"/>
          </a:xfrm>
        </p:spPr>
        <p:txBody>
          <a:bodyPr>
            <a:spAutoFit/>
          </a:bodyPr>
          <a:lstStyle/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Klíčový význam korektního uložení získaných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Pravidla pro ukládání dat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cs-CZ" sz="2400" b="1" smtClean="0">
                <a:solidFill>
                  <a:schemeClr val="tx2"/>
                </a:solidFill>
                <a:latin typeface="Arial" pitchFamily="34" charset="0"/>
              </a:rPr>
              <a:t>Čištění dat před analýzou</a:t>
            </a:r>
          </a:p>
          <a:p>
            <a:pPr marL="0" indent="0" algn="ctr">
              <a:buFont typeface="Wingdings 2" pitchFamily="18" charset="2"/>
              <a:buNone/>
            </a:pPr>
            <a:endParaRPr lang="cs-CZ" sz="2400" b="1" smtClean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685800" y="555625"/>
            <a:ext cx="7772400" cy="731838"/>
          </a:xfrm>
          <a:noFill/>
        </p:spPr>
        <p:txBody>
          <a:bodyPr>
            <a:spAutoFit/>
          </a:bodyPr>
          <a:lstStyle/>
          <a:p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Příprava </a:t>
            </a:r>
            <a:r>
              <a:rPr lang="cs-CZ" sz="4200" dirty="0" smtClean="0">
                <a:solidFill>
                  <a:schemeClr val="accent1"/>
                </a:solidFill>
                <a:latin typeface="Arial" pitchFamily="34" charset="0"/>
              </a:rPr>
              <a:t>dat, Excel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872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/>
              <a:t>Anotace</a:t>
            </a:r>
          </a:p>
        </p:txBody>
      </p:sp>
      <p:sp>
        <p:nvSpPr>
          <p:cNvPr id="158724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dirty="0" smtClean="0"/>
              <a:t>Současná statistická analýza se neobejde bez zpracování dat pomocí statistického software. Předpokladem úspěchu je správné uložení dat v definované formě.</a:t>
            </a:r>
          </a:p>
          <a:p>
            <a:r>
              <a:rPr lang="cs-CZ" dirty="0" smtClean="0"/>
              <a:t>Nejčastěji jde o databázové tabulky umožňující zpracování dat v celé škále různých aplikací.</a:t>
            </a:r>
          </a:p>
          <a:p>
            <a:r>
              <a:rPr lang="cs-CZ" dirty="0" smtClean="0"/>
              <a:t>Neméně důležité je věnovat pozornost čištění dat předcházejícímu vlastní analýze. Každá chyba, která vznikne nebo není nalezena ve fázi přípravy dat, se promítne do všech dalších kroků a může zapříčinit neplatnost výsledků a nutnost opakování analýzy.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2057400" cy="33655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Parametry (znaky)</a:t>
            </a:r>
          </a:p>
        </p:txBody>
      </p:sp>
      <p:sp>
        <p:nvSpPr>
          <p:cNvPr id="233477" name="Line 5"/>
          <p:cNvSpPr>
            <a:spLocks noChangeShapeType="1"/>
          </p:cNvSpPr>
          <p:nvPr/>
        </p:nvSpPr>
        <p:spPr bwMode="auto">
          <a:xfrm>
            <a:off x="6553200" y="762000"/>
            <a:ext cx="609600" cy="152400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3478" name="AutoShape 6"/>
          <p:cNvSpPr>
            <a:spLocks noChangeArrowheads="1"/>
          </p:cNvSpPr>
          <p:nvPr/>
        </p:nvSpPr>
        <p:spPr bwMode="auto">
          <a:xfrm>
            <a:off x="3200400" y="80645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 rot="10800000">
            <a:off x="152400" y="1295400"/>
            <a:ext cx="428625" cy="14478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sz="16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Opakování</a:t>
            </a:r>
          </a:p>
        </p:txBody>
      </p:sp>
      <p:sp>
        <p:nvSpPr>
          <p:cNvPr id="233480" name="AutoShape 8"/>
          <p:cNvSpPr>
            <a:spLocks noChangeArrowheads="1"/>
          </p:cNvSpPr>
          <p:nvPr/>
        </p:nvSpPr>
        <p:spPr bwMode="auto">
          <a:xfrm rot="5428150">
            <a:off x="-739775" y="4152900"/>
            <a:ext cx="2209800" cy="304800"/>
          </a:xfrm>
          <a:prstGeom prst="rightArrow">
            <a:avLst>
              <a:gd name="adj1" fmla="val 50000"/>
              <a:gd name="adj2" fmla="val 18125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9753" name="Rectangle 9"/>
          <p:cNvSpPr>
            <a:spLocks/>
          </p:cNvSpPr>
          <p:nvPr/>
        </p:nvSpPr>
        <p:spPr bwMode="auto">
          <a:xfrm>
            <a:off x="301625" y="-26988"/>
            <a:ext cx="8534400" cy="75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3300" b="1">
                <a:solidFill>
                  <a:srgbClr val="7B9899"/>
                </a:solidFill>
                <a:cs typeface="Arial" pitchFamily="34" charset="0"/>
              </a:rPr>
              <a:t>DATA – ukázka uspořádání datového souboru</a:t>
            </a:r>
          </a:p>
        </p:txBody>
      </p:sp>
      <p:pic>
        <p:nvPicPr>
          <p:cNvPr id="10" name="Obrázek 9" descr="obr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8332609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/>
              <a:t>J. </a:t>
            </a:r>
            <a:r>
              <a:rPr lang="cs-CZ" dirty="0" err="1"/>
              <a:t>Jarkovský</a:t>
            </a:r>
            <a:r>
              <a:rPr lang="cs-CZ" dirty="0"/>
              <a:t>, L. </a:t>
            </a:r>
            <a:r>
              <a:rPr lang="cs-CZ" dirty="0" smtClean="0"/>
              <a:t>Dušek, M. Cvanová</a:t>
            </a:r>
            <a:endParaRPr lang="cs-CZ" dirty="0"/>
          </a:p>
          <a:p>
            <a:endParaRPr lang="cs-CZ" dirty="0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628800"/>
            <a:ext cx="8785100" cy="4460850"/>
          </a:xfrm>
          <a:noFill/>
        </p:spPr>
        <p:txBody>
          <a:bodyPr/>
          <a:lstStyle/>
          <a:p>
            <a:r>
              <a:rPr lang="cs-CZ" sz="1800" dirty="0" smtClean="0"/>
              <a:t>Správné a přehledné uložení dat je základem jejich pozdější analýzy.</a:t>
            </a:r>
          </a:p>
          <a:p>
            <a:r>
              <a:rPr lang="cs-CZ" sz="1800" dirty="0" smtClean="0"/>
              <a:t>Je vhodné rozmyslet si předem jak budou data ukládána.</a:t>
            </a:r>
          </a:p>
          <a:p>
            <a:r>
              <a:rPr lang="cs-CZ" sz="1800" dirty="0" smtClean="0"/>
              <a:t>Pro počítačové zpracování dat je vhodné ukládat data v tabulární formě.</a:t>
            </a:r>
          </a:p>
          <a:p>
            <a:r>
              <a:rPr lang="cs-CZ" sz="1800" dirty="0" smtClean="0"/>
              <a:t>Nejvhodnějším způsobem je uložení dat ve formě databázové tabulky:</a:t>
            </a:r>
          </a:p>
          <a:p>
            <a:pPr lvl="1"/>
            <a:r>
              <a:rPr lang="cs-CZ" sz="1600" dirty="0" smtClean="0"/>
              <a:t>každý sloupec obsahuje pouze jediný typ dat, identifikovaný hlavičkou sloupce;</a:t>
            </a:r>
          </a:p>
          <a:p>
            <a:pPr lvl="1"/>
            <a:r>
              <a:rPr lang="cs-CZ" sz="1600" dirty="0" smtClean="0"/>
              <a:t>každý řádek obsahuje minimální jednotku dat (např. pacient, měření apod.);</a:t>
            </a:r>
          </a:p>
          <a:p>
            <a:pPr lvl="1"/>
            <a:r>
              <a:rPr lang="cs-CZ" sz="1600" dirty="0" smtClean="0"/>
              <a:t>je nepřípustné kombinovat v jednom sloupci číselné a textové hodnoty;</a:t>
            </a:r>
          </a:p>
          <a:p>
            <a:pPr lvl="1"/>
            <a:r>
              <a:rPr lang="cs-CZ" sz="1600" dirty="0" smtClean="0"/>
              <a:t>komentáře jsou uloženy v samostatných sloupcích;</a:t>
            </a:r>
          </a:p>
          <a:p>
            <a:pPr lvl="1"/>
            <a:r>
              <a:rPr lang="cs-CZ" sz="1600" dirty="0" smtClean="0"/>
              <a:t>u textových (kategoriálních) dat je nezbytné kontrolovat překlepy v názvech kategorií;</a:t>
            </a:r>
          </a:p>
          <a:p>
            <a:pPr lvl="1"/>
            <a:r>
              <a:rPr lang="cs-CZ" sz="1600" dirty="0" smtClean="0"/>
              <a:t>specifickým typem dat jsou kalendářní data u nichž je nezbytné kontrolovat, zda jsou uložena v korektním formátu (dle aplikace).</a:t>
            </a:r>
          </a:p>
          <a:p>
            <a:r>
              <a:rPr lang="cs-CZ" sz="1800" dirty="0" smtClean="0"/>
              <a:t>Takto uspořádaná data je v tabulkových nebo databázových programech možné převést na libovolnou výstupní tabulku.</a:t>
            </a:r>
          </a:p>
          <a:p>
            <a:r>
              <a:rPr lang="cs-CZ" sz="1800" dirty="0" smtClean="0"/>
              <a:t>Pro základní uložení a čištění dat menšího rozsahu je možné využít aplikací MS Office.</a:t>
            </a:r>
            <a:endParaRPr lang="cs-CZ" sz="1000" dirty="0" smtClean="0"/>
          </a:p>
        </p:txBody>
      </p:sp>
      <p:sp>
        <p:nvSpPr>
          <p:cNvPr id="160772" name="Rectangle 8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/>
              <a:t>Zásady pro ukládání dat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01_Klin_dat_upravyM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01_Klin_dat_upravyM</Template>
  <TotalTime>3801</TotalTime>
  <Words>2885</Words>
  <Application>Microsoft Office PowerPoint</Application>
  <PresentationFormat>Předvádění na obrazovce (4:3)</PresentationFormat>
  <Paragraphs>540</Paragraphs>
  <Slides>50</Slides>
  <Notes>6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50</vt:i4>
      </vt:variant>
    </vt:vector>
  </HeadingPairs>
  <TitlesOfParts>
    <vt:vector size="53" baseType="lpstr">
      <vt:lpstr>01_Klin_dat_upravyM</vt:lpstr>
      <vt:lpstr>Visio</vt:lpstr>
      <vt:lpstr>Image</vt:lpstr>
      <vt:lpstr>Základní typy dat</vt:lpstr>
      <vt:lpstr>Anotace</vt:lpstr>
      <vt:lpstr>Jak vznikají informace ? – různé typy dat znamenají různou informaci</vt:lpstr>
      <vt:lpstr>Jak vznikají informace ? – různé typy dat znamenají různou informaci</vt:lpstr>
      <vt:lpstr>Jak vznikají informace ? – různé typy dat znamenají různou informaci</vt:lpstr>
      <vt:lpstr>Příprava dat, Excel</vt:lpstr>
      <vt:lpstr>Anotace</vt:lpstr>
      <vt:lpstr>Snímek 8</vt:lpstr>
      <vt:lpstr>Zásady pro ukládání dat</vt:lpstr>
      <vt:lpstr>MS Excel</vt:lpstr>
      <vt:lpstr>Možnosti MS Excel</vt:lpstr>
      <vt:lpstr>Import a export dat</vt:lpstr>
      <vt:lpstr>Import a export dat</vt:lpstr>
      <vt:lpstr>Tipy a triky</vt:lpstr>
      <vt:lpstr>Ukotvení příček</vt:lpstr>
      <vt:lpstr>Databázová struktura dat v Excelu</vt:lpstr>
      <vt:lpstr>Automatický zadávací formulář I.</vt:lpstr>
      <vt:lpstr>Automatický zadávací formulář II.</vt:lpstr>
      <vt:lpstr>Automatické seznamy</vt:lpstr>
      <vt:lpstr>Automatická kontrola dat</vt:lpstr>
      <vt:lpstr>Seznamy I.</vt:lpstr>
      <vt:lpstr>Seznamy II.</vt:lpstr>
      <vt:lpstr>Řazení dat</vt:lpstr>
      <vt:lpstr>Automatický filtr</vt:lpstr>
      <vt:lpstr>Rozšířený filtr</vt:lpstr>
      <vt:lpstr>Automatické dokončování hodnot buněk</vt:lpstr>
      <vt:lpstr>Vzorce v Excelu Tipy pro práci s Wordem Kontingenční tabulky v Excelu</vt:lpstr>
      <vt:lpstr>Zdroje dat Excelu</vt:lpstr>
      <vt:lpstr>Zdroje dat Excelu</vt:lpstr>
      <vt:lpstr>Zdroje dat Excelu</vt:lpstr>
      <vt:lpstr>Vzorce v listu Excelu</vt:lpstr>
      <vt:lpstr>Vzorce – odkaz na buňku stylu A1</vt:lpstr>
      <vt:lpstr> Vzorce – tipy a triky I.</vt:lpstr>
      <vt:lpstr> Vzorce – tipy a triky II.</vt:lpstr>
      <vt:lpstr> Vzorce – tipy a triky III.</vt:lpstr>
      <vt:lpstr>   Vzorce – využití seznamu vzorců</vt:lpstr>
      <vt:lpstr>   Vzorce – užitečné funkce</vt:lpstr>
      <vt:lpstr>Statistické funkce v MS Excel</vt:lpstr>
      <vt:lpstr>Kopírování / Vkládání</vt:lpstr>
      <vt:lpstr>Tipy pro práci s Wordem Automatické titulky ve Wordu</vt:lpstr>
      <vt:lpstr>Automatické seznamy ve Wordu</vt:lpstr>
      <vt:lpstr>Kontingenční tabulky v Excelu, 1. část Ukázka kontingenční tabulky</vt:lpstr>
      <vt:lpstr>Ukázka kontingenční tabulky</vt:lpstr>
      <vt:lpstr>Ukázka kontingenční tabulky</vt:lpstr>
      <vt:lpstr>Kontingenční tabulka I.</vt:lpstr>
      <vt:lpstr>Kontingenční tabulky – rozvržení I.</vt:lpstr>
      <vt:lpstr>Kontingenční tabulky – výsledek I.</vt:lpstr>
      <vt:lpstr>Kontingenční tabulka II.</vt:lpstr>
      <vt:lpstr>Kontingenční tabulky – rozvržení II.</vt:lpstr>
      <vt:lpstr>Kontingenční tabulky – nastavení II.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2_vzorce_excel</dc:title>
  <dc:creator>Kalina</dc:creator>
  <cp:lastModifiedBy>kalina</cp:lastModifiedBy>
  <cp:revision>62</cp:revision>
  <dcterms:created xsi:type="dcterms:W3CDTF">2011-03-10T15:44:21Z</dcterms:created>
  <dcterms:modified xsi:type="dcterms:W3CDTF">2014-12-01T06:48:29Z</dcterms:modified>
</cp:coreProperties>
</file>