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1" autoAdjust="0"/>
    <p:restoredTop sz="94660"/>
  </p:normalViewPr>
  <p:slideViewPr>
    <p:cSldViewPr>
      <p:cViewPr varScale="1">
        <p:scale>
          <a:sx n="68" d="100"/>
          <a:sy n="68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Vypracovala: Martina Řezáčová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453336"/>
            <a:ext cx="9144000" cy="14401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gradFill>
          <a:gsLst>
            <a:gs pos="0">
              <a:schemeClr val="tx2">
                <a:lumMod val="50000"/>
              </a:schemeClr>
            </a:gs>
            <a:gs pos="30000">
              <a:schemeClr val="tx2">
                <a:lumMod val="75000"/>
              </a:schemeClr>
            </a:gs>
            <a:gs pos="64999">
              <a:schemeClr val="tx2">
                <a:lumMod val="60000"/>
                <a:lumOff val="40000"/>
              </a:schemeClr>
            </a:gs>
            <a:gs pos="100000">
              <a:schemeClr val="tx2">
                <a:lumMod val="20000"/>
                <a:lumOff val="80000"/>
              </a:schemeClr>
            </a:gs>
            <a:gs pos="97000">
              <a:schemeClr val="tx2">
                <a:lumMod val="50000"/>
              </a:schemeClr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50000"/>
              </a:schemeClr>
            </a:gs>
            <a:gs pos="30000">
              <a:schemeClr val="tx2">
                <a:lumMod val="75000"/>
              </a:schemeClr>
            </a:gs>
            <a:gs pos="64999">
              <a:schemeClr val="tx2">
                <a:lumMod val="60000"/>
                <a:lumOff val="40000"/>
              </a:schemeClr>
            </a:gs>
            <a:gs pos="100000">
              <a:schemeClr val="tx2">
                <a:lumMod val="20000"/>
                <a:lumOff val="80000"/>
              </a:schemeClr>
            </a:gs>
            <a:gs pos="97000">
              <a:schemeClr val="accent2">
                <a:lumMod val="20000"/>
                <a:lumOff val="80000"/>
              </a:schemeClr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3FF97-4A56-4519-8A96-7FD28B93C92B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F8014-1B7E-46E9-B39D-B4A6476E4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2700">
            <a:solidFill>
              <a:schemeClr val="tx2">
                <a:lumMod val="60000"/>
                <a:lumOff val="40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/>
        </a:buClr>
        <a:buFont typeface="Courier New" pitchFamily="49" charset="0"/>
        <a:buChar char="o"/>
        <a:defRPr sz="32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/>
        </a:buClr>
        <a:buFont typeface="Arial" pitchFamily="34" charset="0"/>
        <a:buChar char="•"/>
        <a:defRPr sz="28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/>
        </a:buClr>
        <a:buFont typeface="Wingdings" pitchFamily="2" charset="2"/>
        <a:buChar char="§"/>
        <a:defRPr sz="24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21stoleti.cz/blog/2012/06/01/aids-hrozi-nove-varianty-viru/" TargetMode="External"/><Relationship Id="rId2" Type="http://schemas.openxmlformats.org/officeDocument/2006/relationships/hyperlink" Target="http://www.wikiskripta.eu/index.php/Omenn%C5%AFv_syndr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skripta.eu/index.php/Protil%C3%A1tk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IMUNODEFICIENCE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Martina Řezáčová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imunodeficiencí (ID):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Primární ID</a:t>
            </a:r>
          </a:p>
          <a:p>
            <a:endParaRPr lang="cs-CZ" dirty="0" smtClean="0"/>
          </a:p>
          <a:p>
            <a:r>
              <a:rPr lang="cs-CZ" dirty="0" smtClean="0"/>
              <a:t>Sekundární ID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poruchy </a:t>
            </a:r>
            <a:r>
              <a:rPr lang="cs-CZ" dirty="0" err="1" smtClean="0"/>
              <a:t>protilátkové</a:t>
            </a:r>
            <a:endParaRPr lang="cs-CZ" dirty="0" smtClean="0"/>
          </a:p>
          <a:p>
            <a:pPr lvl="1"/>
            <a:r>
              <a:rPr lang="cs-CZ" dirty="0" smtClean="0"/>
              <a:t>poruchy buněčné</a:t>
            </a:r>
          </a:p>
          <a:p>
            <a:pPr lvl="1"/>
            <a:r>
              <a:rPr lang="cs-CZ" dirty="0" smtClean="0"/>
              <a:t>poruchy fagocytózy a komplementu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rotilátka.png"/>
          <p:cNvPicPr>
            <a:picLocks noChangeAspect="1"/>
          </p:cNvPicPr>
          <p:nvPr/>
        </p:nvPicPr>
        <p:blipFill>
          <a:blip r:embed="rId2" cstate="print">
            <a:lum bright="2000"/>
          </a:blip>
          <a:stretch>
            <a:fillRect/>
          </a:stretch>
        </p:blipFill>
        <p:spPr>
          <a:xfrm>
            <a:off x="6516216" y="3068960"/>
            <a:ext cx="2490255" cy="3348000"/>
          </a:xfrm>
          <a:prstGeom prst="rect">
            <a:avLst/>
          </a:prstGeom>
          <a:ln w="53975">
            <a:solidFill>
              <a:schemeClr val="tx2">
                <a:lumMod val="75000"/>
              </a:schemeClr>
            </a:solidFill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</a:t>
            </a:r>
            <a:r>
              <a:rPr lang="cs-CZ" dirty="0" err="1" smtClean="0"/>
              <a:t>protilátkové</a:t>
            </a:r>
            <a:r>
              <a:rPr lang="cs-CZ" dirty="0" smtClean="0"/>
              <a:t>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cs-CZ" dirty="0" smtClean="0"/>
              <a:t>porucha tvorby protilátek a lymfocytů B</a:t>
            </a:r>
          </a:p>
          <a:p>
            <a:endParaRPr lang="cs-CZ" dirty="0" smtClean="0"/>
          </a:p>
          <a:p>
            <a:pPr lvl="1"/>
            <a:r>
              <a:rPr lang="cs-CZ" dirty="0" err="1" smtClean="0"/>
              <a:t>Agamaglobulinémie</a:t>
            </a:r>
            <a:endParaRPr lang="cs-CZ" dirty="0" smtClean="0"/>
          </a:p>
          <a:p>
            <a:pPr lvl="1"/>
            <a:r>
              <a:rPr lang="cs-CZ" dirty="0" smtClean="0"/>
              <a:t>Selektivní imunoglobulinové defekty</a:t>
            </a:r>
          </a:p>
          <a:p>
            <a:pPr lvl="1"/>
            <a:r>
              <a:rPr lang="cs-CZ" dirty="0" smtClean="0"/>
              <a:t>CVID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buněčné: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těžké kombinované defekty imunity</a:t>
            </a:r>
          </a:p>
          <a:p>
            <a:pPr lvl="1"/>
            <a:r>
              <a:rPr lang="cs-CZ" dirty="0" smtClean="0"/>
              <a:t>SCID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funkční poruchy lymfocytů T</a:t>
            </a:r>
          </a:p>
          <a:p>
            <a:pPr lvl="1"/>
            <a:r>
              <a:rPr lang="cs-CZ" dirty="0" err="1" smtClean="0"/>
              <a:t>Omennův</a:t>
            </a:r>
            <a:r>
              <a:rPr lang="cs-CZ" dirty="0" smtClean="0"/>
              <a:t> syndrom</a:t>
            </a:r>
            <a:endParaRPr lang="cs-CZ" dirty="0"/>
          </a:p>
        </p:txBody>
      </p:sp>
      <p:pic>
        <p:nvPicPr>
          <p:cNvPr id="4" name="Obrázek 3" descr="ly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260648"/>
            <a:ext cx="1620000" cy="1620000"/>
          </a:xfrm>
          <a:prstGeom prst="rect">
            <a:avLst/>
          </a:prstGeom>
        </p:spPr>
      </p:pic>
      <p:pic>
        <p:nvPicPr>
          <p:cNvPr id="5" name="Obrázek 4" descr="lymfocy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437112"/>
            <a:ext cx="1905000" cy="1895475"/>
          </a:xfrm>
          <a:prstGeom prst="rect">
            <a:avLst/>
          </a:prstGeom>
          <a:ln w="44450"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Omennův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5-ti měsíční dítě</a:t>
            </a:r>
            <a:endParaRPr lang="cs-CZ" dirty="0"/>
          </a:p>
        </p:txBody>
      </p:sp>
      <p:pic>
        <p:nvPicPr>
          <p:cNvPr id="20482" name="Picture 2" descr="http://www.wikiskripta.eu/images/thumb/5/53/Omenn_syndrome.png/350px-Omenn_syndrome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2812" r="2250"/>
          <a:stretch>
            <a:fillRect/>
          </a:stretch>
        </p:blipFill>
        <p:spPr bwMode="auto">
          <a:xfrm>
            <a:off x="4163" y="612775"/>
            <a:ext cx="9116228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fagocytózy: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počtu fagocytujících buněk</a:t>
            </a:r>
          </a:p>
          <a:p>
            <a:pPr lvl="1"/>
            <a:r>
              <a:rPr lang="cs-CZ" dirty="0" err="1" smtClean="0"/>
              <a:t>Kostmannův</a:t>
            </a:r>
            <a:r>
              <a:rPr lang="cs-CZ" dirty="0" smtClean="0"/>
              <a:t> syndrom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ve funkci fagocytujících buněk</a:t>
            </a:r>
          </a:p>
          <a:p>
            <a:pPr lvl="1"/>
            <a:r>
              <a:rPr lang="cs-CZ" dirty="0" smtClean="0"/>
              <a:t>Chronická </a:t>
            </a:r>
            <a:r>
              <a:rPr lang="cs-CZ" dirty="0" err="1" smtClean="0"/>
              <a:t>granulomatózní</a:t>
            </a:r>
            <a:r>
              <a:rPr lang="cs-CZ" dirty="0" smtClean="0"/>
              <a:t> choroba</a:t>
            </a:r>
            <a:endParaRPr lang="cs-CZ" dirty="0"/>
          </a:p>
        </p:txBody>
      </p:sp>
      <p:pic>
        <p:nvPicPr>
          <p:cNvPr id="4" name="Obrázek 3" descr="neutrof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1556792"/>
            <a:ext cx="3027898" cy="2268000"/>
          </a:xfrm>
          <a:prstGeom prst="rect">
            <a:avLst/>
          </a:prstGeom>
          <a:ln w="44450"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ID: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příčiny:</a:t>
            </a:r>
          </a:p>
          <a:p>
            <a:pPr lvl="1"/>
            <a:r>
              <a:rPr lang="cs-CZ" dirty="0" smtClean="0"/>
              <a:t>metabolické choroby</a:t>
            </a:r>
          </a:p>
          <a:p>
            <a:pPr lvl="1"/>
            <a:r>
              <a:rPr lang="cs-CZ" dirty="0" smtClean="0"/>
              <a:t>poruchy výživy</a:t>
            </a:r>
          </a:p>
          <a:p>
            <a:pPr lvl="1"/>
            <a:r>
              <a:rPr lang="cs-CZ" dirty="0" smtClean="0"/>
              <a:t>alkoholismus</a:t>
            </a:r>
          </a:p>
          <a:p>
            <a:pPr lvl="1"/>
            <a:r>
              <a:rPr lang="cs-CZ" dirty="0" smtClean="0"/>
              <a:t>věk</a:t>
            </a:r>
          </a:p>
          <a:p>
            <a:pPr lvl="1"/>
            <a:r>
              <a:rPr lang="cs-CZ" dirty="0" smtClean="0"/>
              <a:t>závažná poranění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získané imunodeficience (AIDS)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Kožní  léze</a:t>
            </a:r>
            <a:endParaRPr lang="cs-CZ" dirty="0"/>
          </a:p>
        </p:txBody>
      </p:sp>
      <p:pic>
        <p:nvPicPr>
          <p:cNvPr id="21508" name="Picture 4" descr="http://21stoleti.cz/wp-content/uploads/Kaposi_Sarcoma-486x32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556" r="555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Základy imunologie; Václav Hořejší, Jiřina Bartůňková, Tomáš </a:t>
            </a:r>
            <a:r>
              <a:rPr lang="cs-CZ" sz="2800" dirty="0" err="1" smtClean="0"/>
              <a:t>Brdička</a:t>
            </a:r>
            <a:r>
              <a:rPr lang="cs-CZ" sz="2800" dirty="0" smtClean="0"/>
              <a:t>, Radek Špíček</a:t>
            </a:r>
          </a:p>
          <a:p>
            <a:r>
              <a:rPr lang="cs-CZ" sz="2800" dirty="0" smtClean="0">
                <a:hlinkClick r:id="rId2"/>
              </a:rPr>
              <a:t>http://www.</a:t>
            </a:r>
            <a:r>
              <a:rPr lang="cs-CZ" sz="2800" dirty="0" err="1" smtClean="0">
                <a:hlinkClick r:id="rId2"/>
              </a:rPr>
              <a:t>wikiskripta.eu</a:t>
            </a:r>
            <a:r>
              <a:rPr lang="cs-CZ" sz="2800" dirty="0" smtClean="0">
                <a:hlinkClick r:id="rId2"/>
              </a:rPr>
              <a:t>/index.</a:t>
            </a:r>
            <a:r>
              <a:rPr lang="cs-CZ" sz="2800" dirty="0" err="1" smtClean="0">
                <a:hlinkClick r:id="rId2"/>
              </a:rPr>
              <a:t>php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Omenn</a:t>
            </a:r>
            <a:r>
              <a:rPr lang="cs-CZ" sz="2800" dirty="0" smtClean="0">
                <a:hlinkClick r:id="rId2"/>
              </a:rPr>
              <a:t>%C5%</a:t>
            </a:r>
            <a:r>
              <a:rPr lang="cs-CZ" sz="2800" dirty="0" err="1" smtClean="0">
                <a:hlinkClick r:id="rId2"/>
              </a:rPr>
              <a:t>AFv</a:t>
            </a:r>
            <a:r>
              <a:rPr lang="cs-CZ" sz="2800" dirty="0" smtClean="0">
                <a:hlinkClick r:id="rId2"/>
              </a:rPr>
              <a:t>_syndrom</a:t>
            </a:r>
            <a:endParaRPr lang="cs-CZ" sz="2800" dirty="0" smtClean="0"/>
          </a:p>
          <a:p>
            <a:r>
              <a:rPr lang="cs-CZ" sz="2800" dirty="0" smtClean="0">
                <a:hlinkClick r:id="rId3"/>
              </a:rPr>
              <a:t>http://21stoleti.cz/blog/2012/06/01/aids-</a:t>
            </a:r>
            <a:r>
              <a:rPr lang="cs-CZ" sz="2800" dirty="0" err="1" smtClean="0">
                <a:hlinkClick r:id="rId3"/>
              </a:rPr>
              <a:t>hrozi</a:t>
            </a:r>
            <a:r>
              <a:rPr lang="cs-CZ" sz="2800" dirty="0" smtClean="0">
                <a:hlinkClick r:id="rId3"/>
              </a:rPr>
              <a:t>-nove-varianty-viru/</a:t>
            </a:r>
            <a:endParaRPr lang="cs-CZ" sz="2800" dirty="0" smtClean="0"/>
          </a:p>
          <a:p>
            <a:r>
              <a:rPr lang="cs-CZ" sz="2800" dirty="0" smtClean="0">
                <a:hlinkClick r:id="rId4"/>
              </a:rPr>
              <a:t>http://www.</a:t>
            </a:r>
            <a:r>
              <a:rPr lang="cs-CZ" sz="2800" dirty="0" err="1" smtClean="0">
                <a:hlinkClick r:id="rId4"/>
              </a:rPr>
              <a:t>wikiskripta.eu</a:t>
            </a:r>
            <a:r>
              <a:rPr lang="cs-CZ" sz="2800" dirty="0" smtClean="0">
                <a:hlinkClick r:id="rId4"/>
              </a:rPr>
              <a:t>/index.</a:t>
            </a:r>
            <a:r>
              <a:rPr lang="cs-CZ" sz="2800" dirty="0" err="1" smtClean="0">
                <a:hlinkClick r:id="rId4"/>
              </a:rPr>
              <a:t>php</a:t>
            </a:r>
            <a:r>
              <a:rPr lang="cs-CZ" sz="2800" dirty="0" smtClean="0">
                <a:hlinkClick r:id="rId4"/>
              </a:rPr>
              <a:t>/</a:t>
            </a:r>
            <a:r>
              <a:rPr lang="cs-CZ" sz="2800" dirty="0" err="1" smtClean="0">
                <a:hlinkClick r:id="rId4"/>
              </a:rPr>
              <a:t>Protil</a:t>
            </a:r>
            <a:r>
              <a:rPr lang="cs-CZ" sz="2800" dirty="0" smtClean="0">
                <a:hlinkClick r:id="rId4"/>
              </a:rPr>
              <a:t>%C3%A1tka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119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IMUNODEFICIENCE</vt:lpstr>
      <vt:lpstr>Rozdělení imunodeficiencí (ID):</vt:lpstr>
      <vt:lpstr>Poruchy protilátkové :</vt:lpstr>
      <vt:lpstr>Poruchy buněčné:</vt:lpstr>
      <vt:lpstr>Omennův syndrom</vt:lpstr>
      <vt:lpstr>Poruchy fagocytózy:</vt:lpstr>
      <vt:lpstr>Sekundární ID:</vt:lpstr>
      <vt:lpstr>Syndrom získané imunodeficience (AIDS)</vt:lpstr>
      <vt:lpstr>Zdroje: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IMUNODEFICIENCE</dc:title>
  <dc:creator>Martina</dc:creator>
  <cp:lastModifiedBy>Martina</cp:lastModifiedBy>
  <cp:revision>19</cp:revision>
  <dcterms:created xsi:type="dcterms:W3CDTF">2014-10-18T12:12:41Z</dcterms:created>
  <dcterms:modified xsi:type="dcterms:W3CDTF">2014-10-19T19:09:17Z</dcterms:modified>
</cp:coreProperties>
</file>