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62" r:id="rId3"/>
    <p:sldId id="270" r:id="rId4"/>
    <p:sldId id="274" r:id="rId5"/>
    <p:sldId id="275" r:id="rId6"/>
    <p:sldId id="269" r:id="rId7"/>
    <p:sldId id="279" r:id="rId8"/>
    <p:sldId id="271" r:id="rId9"/>
    <p:sldId id="272" r:id="rId10"/>
    <p:sldId id="273" r:id="rId11"/>
    <p:sldId id="278" r:id="rId12"/>
    <p:sldId id="276" r:id="rId13"/>
    <p:sldId id="277" r:id="rId14"/>
    <p:sldId id="264" r:id="rId15"/>
    <p:sldId id="263" r:id="rId16"/>
    <p:sldId id="265" r:id="rId17"/>
    <p:sldId id="266" r:id="rId18"/>
    <p:sldId id="267" r:id="rId19"/>
    <p:sldId id="280" r:id="rId20"/>
    <p:sldId id="26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3AE"/>
    <a:srgbClr val="87B6C1"/>
    <a:srgbClr val="85B4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45912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2" name="Pěticípá hvězda 51"/>
          <p:cNvSpPr/>
          <p:nvPr userDrawn="1"/>
        </p:nvSpPr>
        <p:spPr>
          <a:xfrm>
            <a:off x="611560" y="1052736"/>
            <a:ext cx="1403648" cy="1224136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Pěticípá hvězda 52"/>
          <p:cNvSpPr/>
          <p:nvPr userDrawn="1"/>
        </p:nvSpPr>
        <p:spPr>
          <a:xfrm>
            <a:off x="1619672" y="2708920"/>
            <a:ext cx="504056" cy="50405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Pěticípá hvězda 53"/>
          <p:cNvSpPr/>
          <p:nvPr userDrawn="1"/>
        </p:nvSpPr>
        <p:spPr>
          <a:xfrm>
            <a:off x="1835696" y="3573016"/>
            <a:ext cx="1152128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Pěticípá hvězda 54"/>
          <p:cNvSpPr/>
          <p:nvPr userDrawn="1"/>
        </p:nvSpPr>
        <p:spPr>
          <a:xfrm>
            <a:off x="7085674" y="1334222"/>
            <a:ext cx="827584" cy="792088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Pěticípá hvězda 55"/>
          <p:cNvSpPr/>
          <p:nvPr userDrawn="1"/>
        </p:nvSpPr>
        <p:spPr>
          <a:xfrm>
            <a:off x="2555776" y="1052736"/>
            <a:ext cx="432048" cy="43204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Pěticípá hvězda 56"/>
          <p:cNvSpPr/>
          <p:nvPr userDrawn="1"/>
        </p:nvSpPr>
        <p:spPr>
          <a:xfrm>
            <a:off x="1403648" y="3212976"/>
            <a:ext cx="395536" cy="43204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Pěticípá hvězda 57"/>
          <p:cNvSpPr/>
          <p:nvPr userDrawn="1"/>
        </p:nvSpPr>
        <p:spPr>
          <a:xfrm>
            <a:off x="755576" y="2636912"/>
            <a:ext cx="395536" cy="36004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Pěticípá hvězda 58"/>
          <p:cNvSpPr/>
          <p:nvPr userDrawn="1"/>
        </p:nvSpPr>
        <p:spPr>
          <a:xfrm>
            <a:off x="6300192" y="260648"/>
            <a:ext cx="432048" cy="43204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Pěticípá hvězda 59"/>
          <p:cNvSpPr/>
          <p:nvPr userDrawn="1"/>
        </p:nvSpPr>
        <p:spPr>
          <a:xfrm>
            <a:off x="4788024" y="1772816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Pěticípá hvězda 60"/>
          <p:cNvSpPr/>
          <p:nvPr userDrawn="1"/>
        </p:nvSpPr>
        <p:spPr>
          <a:xfrm>
            <a:off x="5436096" y="836712"/>
            <a:ext cx="1368152" cy="108012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Pěticípá hvězda 61"/>
          <p:cNvSpPr/>
          <p:nvPr userDrawn="1"/>
        </p:nvSpPr>
        <p:spPr>
          <a:xfrm>
            <a:off x="8455804" y="2708920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Pěticípá hvězda 62"/>
          <p:cNvSpPr/>
          <p:nvPr userDrawn="1"/>
        </p:nvSpPr>
        <p:spPr>
          <a:xfrm>
            <a:off x="3491880" y="1556792"/>
            <a:ext cx="360040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149" y="1556792"/>
            <a:ext cx="8229600" cy="45259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50010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BA2FEF-459F-424B-9EC1-20DEA260A211}" type="datetimeFigureOut">
              <a:rPr lang="cs-CZ" smtClean="0"/>
              <a:pPr/>
              <a:t>18.10.2014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F966C1-1DAF-4B6E-9A11-3D342645A7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ěticípá hvězda 10"/>
          <p:cNvSpPr/>
          <p:nvPr userDrawn="1"/>
        </p:nvSpPr>
        <p:spPr>
          <a:xfrm>
            <a:off x="251520" y="764704"/>
            <a:ext cx="360040" cy="360040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ěticípá hvězda 15"/>
          <p:cNvSpPr/>
          <p:nvPr userDrawn="1"/>
        </p:nvSpPr>
        <p:spPr>
          <a:xfrm>
            <a:off x="0" y="0"/>
            <a:ext cx="683568" cy="648072"/>
          </a:xfrm>
          <a:prstGeom prst="star5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3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ěticípá hvězda 16"/>
          <p:cNvSpPr/>
          <p:nvPr userDrawn="1"/>
        </p:nvSpPr>
        <p:spPr>
          <a:xfrm>
            <a:off x="0" y="692696"/>
            <a:ext cx="234752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ěticípá hvězda 18"/>
          <p:cNvSpPr/>
          <p:nvPr userDrawn="1"/>
        </p:nvSpPr>
        <p:spPr>
          <a:xfrm>
            <a:off x="7550921" y="6091529"/>
            <a:ext cx="683568" cy="648072"/>
          </a:xfrm>
          <a:prstGeom prst="star5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3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Pěticípá hvězda 19"/>
          <p:cNvSpPr/>
          <p:nvPr userDrawn="1"/>
        </p:nvSpPr>
        <p:spPr>
          <a:xfrm>
            <a:off x="8054469" y="5445141"/>
            <a:ext cx="360040" cy="360040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Pěticípá hvězda 20"/>
          <p:cNvSpPr/>
          <p:nvPr userDrawn="1"/>
        </p:nvSpPr>
        <p:spPr>
          <a:xfrm>
            <a:off x="1117685" y="90990"/>
            <a:ext cx="234752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ěticípá hvězda 22"/>
          <p:cNvSpPr/>
          <p:nvPr userDrawn="1"/>
        </p:nvSpPr>
        <p:spPr>
          <a:xfrm>
            <a:off x="457199" y="1272502"/>
            <a:ext cx="154361" cy="1451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ěticípá hvězda 23"/>
          <p:cNvSpPr/>
          <p:nvPr userDrawn="1"/>
        </p:nvSpPr>
        <p:spPr>
          <a:xfrm>
            <a:off x="7999737" y="5983517"/>
            <a:ext cx="234752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ěticípá hvězda 24"/>
          <p:cNvSpPr/>
          <p:nvPr userDrawn="1"/>
        </p:nvSpPr>
        <p:spPr>
          <a:xfrm>
            <a:off x="683568" y="675745"/>
            <a:ext cx="234752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ěticípá hvězda 25"/>
          <p:cNvSpPr/>
          <p:nvPr userDrawn="1"/>
        </p:nvSpPr>
        <p:spPr>
          <a:xfrm>
            <a:off x="8147248" y="5626845"/>
            <a:ext cx="949366" cy="980445"/>
          </a:xfrm>
          <a:prstGeom prst="star5">
            <a:avLst>
              <a:gd name="adj" fmla="val 10828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lumMod val="75000"/>
            </a:schemeClr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MOZKOMÍŠNÍ MOK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538"/>
            <a:ext cx="3970281" cy="298212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Lumbální punkce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67660"/>
            <a:ext cx="3433965" cy="23814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52" y="1185538"/>
            <a:ext cx="5058648" cy="2970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48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Subokcipitální</a:t>
            </a:r>
            <a:r>
              <a:rPr lang="cs-CZ" dirty="0" smtClean="0"/>
              <a:t> punkce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182135" cy="417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	Zevní komorová drenáž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412776"/>
            <a:ext cx="4979313" cy="4525962"/>
          </a:xfrm>
          <a:noFill/>
          <a:ln/>
        </p:spPr>
      </p:pic>
      <p:sp>
        <p:nvSpPr>
          <p:cNvPr id="5" name="Obdélník 4"/>
          <p:cNvSpPr/>
          <p:nvPr/>
        </p:nvSpPr>
        <p:spPr>
          <a:xfrm>
            <a:off x="5831632" y="2348880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Komorový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katetr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Spojovací set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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Antirefluxní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sběrná komora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Sběrný sáček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Měřítko s posunem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Laserové ukazovátko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Odběr z V-P </a:t>
            </a:r>
            <a:r>
              <a:rPr lang="cs-CZ" dirty="0" err="1" smtClean="0"/>
              <a:t>shuntu</a:t>
            </a:r>
            <a:endParaRPr lang="cs-CZ" dirty="0"/>
          </a:p>
        </p:txBody>
      </p:sp>
      <p:pic>
        <p:nvPicPr>
          <p:cNvPr id="4" name="Picture 4" descr="ventrikuloperitonealni_drena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4550" y="1867694"/>
            <a:ext cx="2333625" cy="3905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INTRATÉKÁLNÍ SYNTÉZA IMUNOGLOBULINŮ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Původ:</a:t>
            </a:r>
          </a:p>
          <a:p>
            <a:pPr lvl="1"/>
            <a:r>
              <a:rPr lang="cs-CZ" dirty="0" smtClean="0"/>
              <a:t>Z krve</a:t>
            </a:r>
            <a:endParaRPr lang="cs-CZ" dirty="0"/>
          </a:p>
          <a:p>
            <a:pPr lvl="1"/>
            <a:r>
              <a:rPr lang="cs-CZ" dirty="0" smtClean="0"/>
              <a:t>Lokální (</a:t>
            </a:r>
            <a:r>
              <a:rPr lang="cs-CZ" dirty="0" err="1" smtClean="0"/>
              <a:t>intratekální</a:t>
            </a:r>
            <a:r>
              <a:rPr lang="cs-CZ" dirty="0" smtClean="0"/>
              <a:t>) syntéza</a:t>
            </a:r>
          </a:p>
          <a:p>
            <a:r>
              <a:rPr lang="cs-CZ" dirty="0" smtClean="0"/>
              <a:t>Fyziologické hodnoty:</a:t>
            </a:r>
          </a:p>
          <a:p>
            <a:pPr lvl="1"/>
            <a:r>
              <a:rPr lang="cs-CZ" dirty="0" smtClean="0"/>
              <a:t>CSF-</a:t>
            </a:r>
            <a:r>
              <a:rPr lang="cs-CZ" dirty="0" err="1" smtClean="0"/>
              <a:t>IgG</a:t>
            </a:r>
            <a:r>
              <a:rPr lang="cs-CZ" dirty="0" smtClean="0"/>
              <a:t>:		12,0-40,0 mg/l</a:t>
            </a:r>
          </a:p>
          <a:p>
            <a:pPr lvl="1"/>
            <a:r>
              <a:rPr lang="cs-CZ" dirty="0" smtClean="0"/>
              <a:t>CSF-</a:t>
            </a:r>
            <a:r>
              <a:rPr lang="cs-CZ" dirty="0" err="1" smtClean="0"/>
              <a:t>IgM</a:t>
            </a:r>
            <a:r>
              <a:rPr lang="cs-CZ" dirty="0" smtClean="0"/>
              <a:t>:		0,2-1,2 mg/l</a:t>
            </a:r>
          </a:p>
          <a:p>
            <a:pPr lvl="1"/>
            <a:r>
              <a:rPr lang="cs-CZ" dirty="0" smtClean="0"/>
              <a:t>CSF-</a:t>
            </a:r>
            <a:r>
              <a:rPr lang="cs-CZ" dirty="0" err="1" smtClean="0"/>
              <a:t>IgA</a:t>
            </a:r>
            <a:r>
              <a:rPr lang="cs-CZ" dirty="0" smtClean="0"/>
              <a:t>:		0,2-2,1 mg/l</a:t>
            </a:r>
          </a:p>
          <a:p>
            <a:pPr marL="393192" lvl="1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Imunoglobuliny v </a:t>
            </a:r>
            <a:r>
              <a:rPr lang="cs-CZ" dirty="0" err="1" smtClean="0"/>
              <a:t>likvoru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Kvantitativní – výpočet dle </a:t>
            </a:r>
            <a:r>
              <a:rPr lang="cs-CZ" dirty="0" err="1" smtClean="0"/>
              <a:t>Reibera</a:t>
            </a:r>
            <a:endParaRPr lang="cs-CZ" dirty="0" smtClean="0"/>
          </a:p>
          <a:p>
            <a:r>
              <a:rPr lang="cs-CZ" dirty="0" smtClean="0"/>
              <a:t>Kvalitativní – izoelektrická fokusace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Průkaz </a:t>
            </a:r>
            <a:r>
              <a:rPr lang="cs-CZ" dirty="0" err="1" smtClean="0"/>
              <a:t>intratekální</a:t>
            </a:r>
            <a:r>
              <a:rPr lang="cs-CZ" dirty="0" smtClean="0"/>
              <a:t> syntézy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243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Výpočet dle </a:t>
            </a:r>
            <a:r>
              <a:rPr lang="cs-CZ" dirty="0" err="1" smtClean="0"/>
              <a:t>Reibera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545019"/>
            <a:ext cx="4902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3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Elektroforéza v gradientu pH</a:t>
            </a:r>
          </a:p>
          <a:p>
            <a:r>
              <a:rPr lang="cs-CZ" dirty="0" err="1" smtClean="0"/>
              <a:t>Likvor</a:t>
            </a:r>
            <a:r>
              <a:rPr lang="cs-CZ" dirty="0" smtClean="0"/>
              <a:t> a sérum současně</a:t>
            </a:r>
          </a:p>
          <a:p>
            <a:r>
              <a:rPr lang="cs-CZ" dirty="0" smtClean="0"/>
              <a:t>Významné: nález v </a:t>
            </a:r>
            <a:r>
              <a:rPr lang="cs-CZ" dirty="0" err="1" smtClean="0"/>
              <a:t>likvoru</a:t>
            </a:r>
            <a:r>
              <a:rPr lang="cs-CZ" dirty="0" smtClean="0"/>
              <a:t>, nepřítomnost v séru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Izoelektrická fokusace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053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723646_10203133597200369_18001867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196752"/>
            <a:ext cx="4572000" cy="32004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Izoelektrická fokusace</a:t>
            </a:r>
            <a:endParaRPr lang="cs-CZ" dirty="0"/>
          </a:p>
        </p:txBody>
      </p:sp>
      <p:pic>
        <p:nvPicPr>
          <p:cNvPr id="1026" name="Picture 2" descr="C:\Users\Lucie\Desktop\10736088_10203133597080366_53847334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3816424" cy="2266956"/>
          </a:xfrm>
          <a:prstGeom prst="rect">
            <a:avLst/>
          </a:prstGeom>
          <a:noFill/>
        </p:spPr>
      </p:pic>
      <p:pic>
        <p:nvPicPr>
          <p:cNvPr id="1027" name="Picture 3" descr="C:\Users\Lucie\Desktop\10736100_10203133597120367_9705648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995936" cy="321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ANATOMIE, ODBĚR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typy </a:t>
            </a:r>
            <a:r>
              <a:rPr lang="cs-CZ" dirty="0" err="1" smtClean="0"/>
              <a:t>izoelektroforeogramů</a:t>
            </a:r>
            <a:endParaRPr lang="cs-CZ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180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7638"/>
            <a:ext cx="2286000" cy="3048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Anatomie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4" y="2780928"/>
            <a:ext cx="1765920" cy="3090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2880320" cy="2496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0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Anatomie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049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Anatomie</a:t>
            </a:r>
            <a:endParaRPr lang="cs-CZ" dirty="0"/>
          </a:p>
        </p:txBody>
      </p:sp>
      <p:pic>
        <p:nvPicPr>
          <p:cNvPr id="4" name="Picture 2" descr="C:\Users\Lucie\Desktop\Obr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84784"/>
            <a:ext cx="688409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358311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Anatomie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015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Zánětlivá onemocnění</a:t>
            </a:r>
          </a:p>
          <a:p>
            <a:r>
              <a:rPr lang="cs-CZ" dirty="0" smtClean="0"/>
              <a:t>Krvácení do </a:t>
            </a:r>
            <a:r>
              <a:rPr lang="cs-CZ" dirty="0" err="1" smtClean="0"/>
              <a:t>subarachnoideálního</a:t>
            </a:r>
            <a:r>
              <a:rPr lang="cs-CZ" dirty="0" smtClean="0"/>
              <a:t> prostoru</a:t>
            </a:r>
          </a:p>
          <a:p>
            <a:r>
              <a:rPr lang="cs-CZ" dirty="0" smtClean="0"/>
              <a:t>Autoimunitní onemocnění</a:t>
            </a:r>
          </a:p>
          <a:p>
            <a:r>
              <a:rPr lang="cs-CZ" dirty="0" smtClean="0"/>
              <a:t>Nádorová onemocnění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Indikace k odběru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Lumbální punkce</a:t>
            </a:r>
          </a:p>
          <a:p>
            <a:r>
              <a:rPr lang="cs-CZ" dirty="0" err="1" smtClean="0"/>
              <a:t>Subokcipitální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Ventrikulární </a:t>
            </a:r>
          </a:p>
          <a:p>
            <a:r>
              <a:rPr lang="cs-CZ" dirty="0" smtClean="0"/>
              <a:t>Odběr vzorku z komorové drenáže</a:t>
            </a:r>
          </a:p>
          <a:p>
            <a:r>
              <a:rPr lang="cs-CZ" dirty="0" smtClean="0"/>
              <a:t>Odběr z V-P </a:t>
            </a:r>
            <a:r>
              <a:rPr lang="cs-CZ" dirty="0" err="1" smtClean="0"/>
              <a:t>shuntu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Odběr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283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762500" cy="24765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Lumbální punkce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8" y="2060848"/>
            <a:ext cx="2573867" cy="14634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26802"/>
            <a:ext cx="3998611" cy="2492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70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124</Words>
  <Application>Microsoft Office PowerPoint</Application>
  <PresentationFormat>Předvádění na obrazovce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Shluk</vt:lpstr>
      <vt:lpstr>MOZKOMÍŠNÍ MOK</vt:lpstr>
      <vt:lpstr>ANATOMIE, ODBĚR</vt:lpstr>
      <vt:lpstr>Anatomie</vt:lpstr>
      <vt:lpstr>Anatomie</vt:lpstr>
      <vt:lpstr>Anatomie</vt:lpstr>
      <vt:lpstr>Anatomie</vt:lpstr>
      <vt:lpstr>Indikace k odběru</vt:lpstr>
      <vt:lpstr>Odběr</vt:lpstr>
      <vt:lpstr>Lumbální punkce</vt:lpstr>
      <vt:lpstr>Lumbální punkce</vt:lpstr>
      <vt:lpstr>Subokcipitální punkce</vt:lpstr>
      <vt:lpstr> Zevní komorová drenáž</vt:lpstr>
      <vt:lpstr>Odběr z V-P shuntu</vt:lpstr>
      <vt:lpstr>INTRATÉKÁLNÍ SYNTÉZA IMUNOGLOBULINŮ</vt:lpstr>
      <vt:lpstr>Imunoglobuliny v likvoru</vt:lpstr>
      <vt:lpstr>Průkaz intratekální syntézy</vt:lpstr>
      <vt:lpstr>Výpočet dle Reibera</vt:lpstr>
      <vt:lpstr>Izoelektrická fokusace</vt:lpstr>
      <vt:lpstr>Izoelektrická fokusace</vt:lpstr>
      <vt:lpstr>Základní typy izoelektroforeogramů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Lucie</cp:lastModifiedBy>
  <cp:revision>17</cp:revision>
  <dcterms:created xsi:type="dcterms:W3CDTF">2014-10-13T06:58:48Z</dcterms:created>
  <dcterms:modified xsi:type="dcterms:W3CDTF">2014-10-18T04:40:55Z</dcterms:modified>
</cp:coreProperties>
</file>