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5" autoAdjust="0"/>
    <p:restoredTop sz="94660"/>
  </p:normalViewPr>
  <p:slideViewPr>
    <p:cSldViewPr>
      <p:cViewPr varScale="1">
        <p:scale>
          <a:sx n="106" d="100"/>
          <a:sy n="106" d="100"/>
        </p:scale>
        <p:origin x="198" y="108"/>
      </p:cViewPr>
      <p:guideLst>
        <p:guide orient="horz" pos="1888"/>
        <p:guide pos="5465"/>
        <p:guide orient="horz" pos="98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5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74104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1" y="599725"/>
            <a:ext cx="8238707" cy="741043"/>
          </a:xfrm>
        </p:spPr>
        <p:txBody>
          <a:bodyPr anchor="ctr"/>
          <a:lstStyle>
            <a:lvl1pPr algn="ctr">
              <a:defRPr>
                <a:latin typeface="Trebuchet MS" panose="020B0603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446467" y="1556792"/>
            <a:ext cx="8240330" cy="169650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63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87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7410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05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5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9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3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65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</a:t>
            </a:r>
            <a:r>
              <a:rPr lang="cs-CZ" dirty="0" smtClean="0"/>
              <a:t>lze upravit styly předlohy textu.</a:t>
            </a:r>
          </a:p>
          <a:p>
            <a:pPr lvl="1"/>
            <a:r>
              <a:rPr lang="cs-CZ" dirty="0" smtClean="0"/>
              <a:t>druhá </a:t>
            </a:r>
            <a:r>
              <a:rPr lang="cs-CZ" dirty="0" smtClean="0"/>
              <a:t>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smtClean="0"/>
              <a:t>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4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accent2">
              <a:lumMod val="75000"/>
            </a:schemeClr>
          </a:solidFill>
          <a:latin typeface="Arial Black" panose="020B0A040201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0855" y="1556792"/>
            <a:ext cx="8208912" cy="15121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Anatomie </a:t>
            </a:r>
            <a:r>
              <a:rPr lang="cs-CZ" b="1" dirty="0"/>
              <a:t>mozkomíšního moku, </a:t>
            </a:r>
            <a:r>
              <a:rPr lang="cs-CZ" b="1" dirty="0" smtClean="0"/>
              <a:t>odběr A CYTOLOGICKÉ VYŠETŘENÍ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2" y="5589240"/>
            <a:ext cx="7989752" cy="590321"/>
          </a:xfrm>
        </p:spPr>
        <p:txBody>
          <a:bodyPr/>
          <a:lstStyle/>
          <a:p>
            <a:pPr algn="r"/>
            <a:r>
              <a:rPr lang="cs-CZ" cap="none" dirty="0"/>
              <a:t>v</a:t>
            </a:r>
            <a:r>
              <a:rPr lang="cs-CZ" cap="none" dirty="0" smtClean="0"/>
              <a:t>ypracovali: Michaela Hladká a Soňa Novosadová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36008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446467" y="1556792"/>
            <a:ext cx="8208006" cy="2232248"/>
          </a:xfrm>
        </p:spPr>
        <p:txBody>
          <a:bodyPr/>
          <a:lstStyle/>
          <a:p>
            <a:r>
              <a:rPr lang="cs-CZ" dirty="0" smtClean="0"/>
              <a:t>informuje nás o typu buněk</a:t>
            </a:r>
          </a:p>
          <a:p>
            <a:r>
              <a:rPr lang="cs-CZ" dirty="0" smtClean="0"/>
              <a:t>výsledkem je barvený trvalý preparát</a:t>
            </a:r>
          </a:p>
          <a:p>
            <a:r>
              <a:rPr lang="cs-CZ" dirty="0" smtClean="0"/>
              <a:t>připravuje se:</a:t>
            </a:r>
          </a:p>
          <a:p>
            <a:pPr lvl="1"/>
            <a:r>
              <a:rPr lang="cs-CZ" dirty="0" err="1" smtClean="0"/>
              <a:t>cytosedimentací</a:t>
            </a:r>
            <a:endParaRPr lang="cs-CZ" dirty="0" smtClean="0"/>
          </a:p>
          <a:p>
            <a:pPr lvl="1"/>
            <a:r>
              <a:rPr lang="cs-CZ" dirty="0" err="1" smtClean="0"/>
              <a:t>cytocentrifugací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721" b="51195"/>
          <a:stretch/>
        </p:blipFill>
        <p:spPr>
          <a:xfrm>
            <a:off x="5076056" y="3573016"/>
            <a:ext cx="3186044" cy="23739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r="49892" b="50047"/>
          <a:stretch/>
        </p:blipFill>
        <p:spPr>
          <a:xfrm>
            <a:off x="539552" y="3573016"/>
            <a:ext cx="3168352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Trvalý preparát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určujeme zda jsou buňky v klidovém nebo aktivovaném stádiu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7" y="3068960"/>
            <a:ext cx="3857514" cy="29026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83" y="3068960"/>
            <a:ext cx="3858114" cy="29027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56176" y="6165304"/>
            <a:ext cx="18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polynukleáry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mononukleáry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3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08912" cy="1504844"/>
          </a:xfrm>
        </p:spPr>
        <p:txBody>
          <a:bodyPr/>
          <a:lstStyle/>
          <a:p>
            <a:pPr algn="ctr"/>
            <a:r>
              <a:rPr lang="cs-CZ" dirty="0" smtClean="0"/>
              <a:t>Děkujeme </a:t>
            </a:r>
            <a:r>
              <a:rPr lang="cs-CZ" dirty="0" smtClean="0"/>
              <a:t>za pozornost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541417"/>
            <a:ext cx="8208911" cy="600556"/>
          </a:xfrm>
        </p:spPr>
        <p:txBody>
          <a:bodyPr anchor="b"/>
          <a:lstStyle/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9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Mozkomíšní mok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446467" y="1916832"/>
            <a:ext cx="8240330" cy="1090542"/>
          </a:xfrm>
        </p:spPr>
        <p:txBody>
          <a:bodyPr>
            <a:noAutofit/>
          </a:bodyPr>
          <a:lstStyle/>
          <a:p>
            <a:r>
              <a:rPr lang="cs-CZ" dirty="0"/>
              <a:t>čirá bezbarvá </a:t>
            </a:r>
            <a:r>
              <a:rPr lang="cs-CZ" dirty="0" smtClean="0"/>
              <a:t>tekutina</a:t>
            </a:r>
          </a:p>
          <a:p>
            <a:r>
              <a:rPr lang="cs-CZ" dirty="0" smtClean="0"/>
              <a:t>za </a:t>
            </a:r>
            <a:r>
              <a:rPr lang="cs-CZ" dirty="0"/>
              <a:t>patologických stavů dochází ke změně </a:t>
            </a:r>
            <a:r>
              <a:rPr lang="cs-CZ" dirty="0" smtClean="0"/>
              <a:t>zbarvení</a:t>
            </a:r>
          </a:p>
          <a:p>
            <a:r>
              <a:rPr lang="cs-CZ" dirty="0" smtClean="0"/>
              <a:t>objem </a:t>
            </a:r>
            <a:r>
              <a:rPr lang="cs-CZ" dirty="0" err="1"/>
              <a:t>likvoru</a:t>
            </a:r>
            <a:r>
              <a:rPr lang="cs-CZ" dirty="0"/>
              <a:t> je </a:t>
            </a:r>
            <a:r>
              <a:rPr lang="cs-CZ" dirty="0" smtClean="0"/>
              <a:t>asi </a:t>
            </a:r>
            <a:r>
              <a:rPr lang="cs-CZ" dirty="0"/>
              <a:t>150-180 </a:t>
            </a:r>
            <a:r>
              <a:rPr lang="cs-CZ" dirty="0" smtClean="0"/>
              <a:t>ml, produkuje </a:t>
            </a:r>
            <a:r>
              <a:rPr lang="cs-CZ" dirty="0"/>
              <a:t>se cca 40 </a:t>
            </a:r>
            <a:r>
              <a:rPr lang="cs-CZ" dirty="0" smtClean="0"/>
              <a:t>ml/h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6" y="3007374"/>
            <a:ext cx="3821853" cy="33089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78" y="3007374"/>
            <a:ext cx="2481723" cy="33089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76" y="3007374"/>
            <a:ext cx="1892710" cy="33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79"/>
            <a:ext cx="8208912" cy="792089"/>
          </a:xfrm>
        </p:spPr>
        <p:txBody>
          <a:bodyPr/>
          <a:lstStyle/>
          <a:p>
            <a:r>
              <a:rPr lang="cs-CZ" dirty="0" smtClean="0"/>
              <a:t>Anatomie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2952328"/>
          </a:xfrm>
        </p:spPr>
        <p:txBody>
          <a:bodyPr/>
          <a:lstStyle/>
          <a:p>
            <a:r>
              <a:rPr lang="cs-CZ" dirty="0" smtClean="0"/>
              <a:t>vyplňuje </a:t>
            </a:r>
            <a:r>
              <a:rPr lang="cs-CZ" dirty="0"/>
              <a:t>mozkové </a:t>
            </a:r>
            <a:r>
              <a:rPr lang="cs-CZ" dirty="0" smtClean="0"/>
              <a:t>komory, </a:t>
            </a:r>
            <a:r>
              <a:rPr lang="cs-CZ" dirty="0" err="1"/>
              <a:t>subarachnoideální</a:t>
            </a:r>
            <a:r>
              <a:rPr lang="cs-CZ" dirty="0"/>
              <a:t> prostor mozku a </a:t>
            </a:r>
            <a:r>
              <a:rPr lang="cs-CZ" dirty="0" smtClean="0"/>
              <a:t>míchy</a:t>
            </a:r>
          </a:p>
          <a:p>
            <a:r>
              <a:rPr lang="cs-CZ" dirty="0" smtClean="0"/>
              <a:t>vzniká </a:t>
            </a:r>
            <a:r>
              <a:rPr lang="cs-CZ" dirty="0"/>
              <a:t>aktivní sekrecí v </a:t>
            </a:r>
            <a:r>
              <a:rPr lang="cs-CZ" dirty="0" err="1"/>
              <a:t>chorioideálních</a:t>
            </a:r>
            <a:r>
              <a:rPr lang="cs-CZ" dirty="0"/>
              <a:t> </a:t>
            </a:r>
            <a:r>
              <a:rPr lang="cs-CZ" dirty="0" smtClean="0"/>
              <a:t>plexech, ultrafiltrací </a:t>
            </a:r>
            <a:r>
              <a:rPr lang="cs-CZ" dirty="0"/>
              <a:t>plazmy a přestupem intersticiální tekutiny z mozkové </a:t>
            </a:r>
            <a:r>
              <a:rPr lang="cs-CZ" dirty="0" smtClean="0"/>
              <a:t>tkáně</a:t>
            </a:r>
          </a:p>
          <a:p>
            <a:r>
              <a:rPr lang="cs-CZ" dirty="0" smtClean="0"/>
              <a:t>mezi </a:t>
            </a:r>
            <a:r>
              <a:rPr lang="cs-CZ" dirty="0"/>
              <a:t>produkcí a vstřebáváním </a:t>
            </a:r>
            <a:r>
              <a:rPr lang="cs-CZ" dirty="0" err="1"/>
              <a:t>likvoru</a:t>
            </a:r>
            <a:r>
              <a:rPr lang="cs-CZ" dirty="0"/>
              <a:t> je </a:t>
            </a:r>
            <a:r>
              <a:rPr lang="cs-CZ" dirty="0" smtClean="0"/>
              <a:t>rovnováha</a:t>
            </a:r>
          </a:p>
          <a:p>
            <a:r>
              <a:rPr lang="cs-CZ" dirty="0" smtClean="0"/>
              <a:t>resorpce  hlavně </a:t>
            </a:r>
            <a:r>
              <a:rPr lang="cs-CZ" dirty="0"/>
              <a:t>do žilního </a:t>
            </a:r>
            <a:r>
              <a:rPr lang="cs-CZ" dirty="0" smtClean="0"/>
              <a:t>systému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65" y="3259298"/>
            <a:ext cx="4708791" cy="33812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509134" cy="33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2195736" y="2276872"/>
            <a:ext cx="4752527" cy="2923906"/>
          </a:xfrm>
        </p:spPr>
        <p:txBody>
          <a:bodyPr>
            <a:normAutofit/>
          </a:bodyPr>
          <a:lstStyle/>
          <a:p>
            <a:pPr algn="ctr"/>
            <a:r>
              <a:rPr lang="cs-CZ" sz="2600" dirty="0" smtClean="0"/>
              <a:t>lumbální punkce</a:t>
            </a:r>
          </a:p>
          <a:p>
            <a:pPr algn="ctr"/>
            <a:r>
              <a:rPr lang="cs-CZ" sz="2600" dirty="0" err="1" smtClean="0"/>
              <a:t>subokcipitální</a:t>
            </a:r>
            <a:r>
              <a:rPr lang="cs-CZ" sz="2600" dirty="0" smtClean="0"/>
              <a:t> punkce</a:t>
            </a:r>
          </a:p>
          <a:p>
            <a:pPr algn="ctr"/>
            <a:r>
              <a:rPr lang="cs-CZ" sz="2600" dirty="0"/>
              <a:t>o</a:t>
            </a:r>
            <a:r>
              <a:rPr lang="cs-CZ" sz="2600" dirty="0" smtClean="0"/>
              <a:t>dběr z </a:t>
            </a:r>
            <a:r>
              <a:rPr lang="cs-CZ" sz="2600" dirty="0"/>
              <a:t>mozkových </a:t>
            </a:r>
            <a:r>
              <a:rPr lang="cs-CZ" sz="2600" dirty="0" smtClean="0"/>
              <a:t>komor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LUMBÁLNÍ PUNKCE</a:t>
            </a:r>
            <a:endParaRPr lang="cs-CZ" dirty="0"/>
          </a:p>
        </p:txBody>
      </p:sp>
      <p:pic>
        <p:nvPicPr>
          <p:cNvPr id="10" name="Zástupný symbol pro obsah 9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23162" y="3058250"/>
            <a:ext cx="3959225" cy="2541726"/>
          </a:xfrm>
        </p:spPr>
      </p:pic>
      <p:pic>
        <p:nvPicPr>
          <p:cNvPr id="11" name="Zástupný symbol pro obsah 10" descr="LumbalniPunk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7702" y="2349500"/>
            <a:ext cx="3134386" cy="3959225"/>
          </a:xfrm>
        </p:spPr>
      </p:pic>
      <p:sp>
        <p:nvSpPr>
          <p:cNvPr id="12" name="TextovéPole 11"/>
          <p:cNvSpPr txBox="1"/>
          <p:nvPr/>
        </p:nvSpPr>
        <p:spPr>
          <a:xfrm>
            <a:off x="1331640" y="206084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atraumatická jehla na lumbální punkci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206084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Vpich mezi 3. a 4. bederním obratlem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43693" y="1098786"/>
            <a:ext cx="3868340" cy="48396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Indikace k vyšetření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29842" y="2060848"/>
            <a:ext cx="3868340" cy="4128815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ánětlivá onemocnění (meningitidy, </a:t>
            </a:r>
            <a:r>
              <a:rPr lang="cs-CZ" dirty="0" err="1" smtClean="0"/>
              <a:t>encephalitidy</a:t>
            </a:r>
            <a:r>
              <a:rPr lang="cs-CZ" dirty="0" smtClean="0"/>
              <a:t>, </a:t>
            </a:r>
            <a:r>
              <a:rPr lang="cs-CZ" dirty="0"/>
              <a:t>myelitidy) </a:t>
            </a:r>
          </a:p>
          <a:p>
            <a:r>
              <a:rPr lang="cs-CZ" dirty="0"/>
              <a:t>autoimunitní – např. roztroušená skleróza, </a:t>
            </a:r>
            <a:r>
              <a:rPr lang="cs-CZ" dirty="0" err="1"/>
              <a:t>sclerosis</a:t>
            </a:r>
            <a:r>
              <a:rPr lang="cs-CZ" dirty="0"/>
              <a:t> </a:t>
            </a:r>
            <a:r>
              <a:rPr lang="cs-CZ" dirty="0" smtClean="0"/>
              <a:t>multiplex, </a:t>
            </a:r>
            <a:r>
              <a:rPr lang="cs-CZ" dirty="0" err="1"/>
              <a:t>Guillain-Baré</a:t>
            </a:r>
            <a:r>
              <a:rPr lang="cs-CZ" dirty="0"/>
              <a:t> syndrom, sarkoidóza</a:t>
            </a:r>
          </a:p>
          <a:p>
            <a:r>
              <a:rPr lang="cs-CZ" dirty="0"/>
              <a:t>náhlé cévní mozkové příhody</a:t>
            </a:r>
          </a:p>
          <a:p>
            <a:r>
              <a:rPr lang="cs-CZ" dirty="0"/>
              <a:t>poranění</a:t>
            </a:r>
          </a:p>
          <a:p>
            <a:r>
              <a:rPr lang="cs-CZ" dirty="0"/>
              <a:t>nádorová onemocnění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928812"/>
            <a:ext cx="3887391" cy="82391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Kontraindikace lumbální punkce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060848"/>
            <a:ext cx="3887391" cy="4128815"/>
          </a:xfrm>
        </p:spPr>
        <p:txBody>
          <a:bodyPr/>
          <a:lstStyle/>
          <a:p>
            <a:r>
              <a:rPr lang="cs-CZ" dirty="0" smtClean="0"/>
              <a:t>krvácivé poruchy</a:t>
            </a:r>
          </a:p>
          <a:p>
            <a:r>
              <a:rPr lang="cs-CZ" dirty="0" smtClean="0"/>
              <a:t> deformace obratlů</a:t>
            </a:r>
          </a:p>
          <a:p>
            <a:r>
              <a:rPr lang="cs-CZ" dirty="0" smtClean="0"/>
              <a:t> vysoký </a:t>
            </a:r>
            <a:r>
              <a:rPr lang="cs-CZ" dirty="0" err="1" smtClean="0"/>
              <a:t>nitrolebení</a:t>
            </a:r>
            <a:r>
              <a:rPr lang="cs-CZ" dirty="0" smtClean="0"/>
              <a:t> tlak</a:t>
            </a:r>
          </a:p>
          <a:p>
            <a:r>
              <a:rPr lang="cs-CZ" dirty="0" smtClean="0"/>
              <a:t> infekce nebo postižení kůže v místě vpichu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4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v-p a V-A </a:t>
            </a:r>
            <a:r>
              <a:rPr lang="cs-CZ" dirty="0" err="1" smtClean="0"/>
              <a:t>shunt</a:t>
            </a:r>
            <a:r>
              <a:rPr lang="cs-CZ" dirty="0" smtClean="0"/>
              <a:t>, Zevní komorová drenáž</a:t>
            </a:r>
            <a:endParaRPr lang="cs-CZ" dirty="0"/>
          </a:p>
        </p:txBody>
      </p:sp>
      <p:pic>
        <p:nvPicPr>
          <p:cNvPr id="7" name="Zástupný symbol pro obsah 6" descr="zevní komorová drená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7338"/>
            <a:ext cx="3228215" cy="2421161"/>
          </a:xfrm>
        </p:spPr>
      </p:pic>
      <p:pic>
        <p:nvPicPr>
          <p:cNvPr id="9" name="Obrázek 8" descr="system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77072"/>
            <a:ext cx="2563724" cy="2375718"/>
          </a:xfrm>
          <a:prstGeom prst="rect">
            <a:avLst/>
          </a:prstGeom>
        </p:spPr>
      </p:pic>
      <p:pic>
        <p:nvPicPr>
          <p:cNvPr id="8" name="Zástupný symbol pro obsah 7" descr="vp__va_shunt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8313" y="1557338"/>
            <a:ext cx="3906838" cy="3094948"/>
          </a:xfrm>
        </p:spPr>
      </p:pic>
      <p:sp>
        <p:nvSpPr>
          <p:cNvPr id="10" name="TextovéPole 9"/>
          <p:cNvSpPr txBox="1"/>
          <p:nvPr/>
        </p:nvSpPr>
        <p:spPr>
          <a:xfrm>
            <a:off x="5940152" y="407707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Set pro zevní komorovou drenáž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Cytologické vyšetření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 rot="10800000" flipV="1">
            <a:off x="446468" y="2276872"/>
            <a:ext cx="8240330" cy="2272570"/>
          </a:xfrm>
        </p:spPr>
        <p:txBody>
          <a:bodyPr>
            <a:normAutofit/>
          </a:bodyPr>
          <a:lstStyle/>
          <a:p>
            <a:r>
              <a:rPr lang="cs-CZ" dirty="0" smtClean="0"/>
              <a:t>kvantitativně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kvalitativně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0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zjišťujeme množství buněk v </a:t>
            </a:r>
            <a:r>
              <a:rPr lang="cs-CZ" dirty="0" err="1" smtClean="0"/>
              <a:t>likvoru</a:t>
            </a:r>
            <a:endParaRPr lang="cs-CZ" dirty="0" smtClean="0"/>
          </a:p>
          <a:p>
            <a:r>
              <a:rPr lang="cs-CZ" dirty="0" smtClean="0"/>
              <a:t>používá se Fuchs-</a:t>
            </a:r>
            <a:r>
              <a:rPr lang="cs-CZ" dirty="0" err="1" smtClean="0"/>
              <a:t>Rosenthalova</a:t>
            </a:r>
            <a:r>
              <a:rPr lang="cs-CZ" dirty="0" smtClean="0"/>
              <a:t> komůrka</a:t>
            </a:r>
          </a:p>
          <a:p>
            <a:r>
              <a:rPr lang="cs-CZ" dirty="0" smtClean="0"/>
              <a:t>buňky se počítají v nativním a barevném preparátu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7" y="3710102"/>
            <a:ext cx="3189429" cy="2618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66" y="4005064"/>
            <a:ext cx="4531475" cy="16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349</TotalTime>
  <Words>214</Words>
  <Application>Microsoft Office PowerPoint</Application>
  <PresentationFormat>Předvádění na obrazovce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Gill Sans MT</vt:lpstr>
      <vt:lpstr>Trebuchet MS</vt:lpstr>
      <vt:lpstr>Wingdings 2</vt:lpstr>
      <vt:lpstr>Dividenda</vt:lpstr>
      <vt:lpstr>  Anatomie mozkomíšního moku, odběr A CYTOLOGICKÉ VYŠETŘENÍ   </vt:lpstr>
      <vt:lpstr>Mozkomíšní mok</vt:lpstr>
      <vt:lpstr>Anatomie</vt:lpstr>
      <vt:lpstr>Odběr</vt:lpstr>
      <vt:lpstr>LUMBÁLNÍ PUNKCE</vt:lpstr>
      <vt:lpstr>Prezentace aplikace PowerPoint</vt:lpstr>
      <vt:lpstr>v-p a V-A shunt, Zevní komorová drenáž</vt:lpstr>
      <vt:lpstr>Cytologické vyšetření</vt:lpstr>
      <vt:lpstr>Kvantitativní stanovení</vt:lpstr>
      <vt:lpstr>kvalitativní stanovení</vt:lpstr>
      <vt:lpstr>Trvalý preparát</vt:lpstr>
      <vt:lpstr>Děkujeme za pozornost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mozkomíšního moku, odběr</dc:title>
  <dc:creator>Homola Stanislav</dc:creator>
  <cp:lastModifiedBy>Soňa Novosadová</cp:lastModifiedBy>
  <cp:revision>35</cp:revision>
  <dcterms:created xsi:type="dcterms:W3CDTF">2014-09-28T15:06:35Z</dcterms:created>
  <dcterms:modified xsi:type="dcterms:W3CDTF">2014-10-17T11:39:45Z</dcterms:modified>
</cp:coreProperties>
</file>