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8" r:id="rId3"/>
    <p:sldId id="264" r:id="rId4"/>
    <p:sldId id="261" r:id="rId5"/>
    <p:sldId id="262" r:id="rId6"/>
    <p:sldId id="265" r:id="rId7"/>
    <p:sldId id="263" r:id="rId8"/>
    <p:sldId id="25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3BCA6-7D9D-473F-85F6-05BFBD16D4F5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F327-B042-43AE-97C5-244593C04D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F344D-3662-4CB9-9D12-8016E88A947D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24EE1-709A-4D9A-AE81-BC21DF212ED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24EE1-709A-4D9A-AE81-BC21DF212EDC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24EE1-709A-4D9A-AE81-BC21DF212ED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24EE1-709A-4D9A-AE81-BC21DF212ED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solidFill>
            <a:schemeClr val="bg2"/>
          </a:solidFill>
          <a:ln w="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glow rad="101600">
              <a:schemeClr val="accent2">
                <a:satMod val="175000"/>
                <a:alpha val="40000"/>
              </a:schemeClr>
            </a:glow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 hasCustomPrompt="1"/>
          </p:nvPr>
        </p:nvSpPr>
        <p:spPr>
          <a:xfrm>
            <a:off x="1979712" y="476672"/>
            <a:ext cx="5105400" cy="2868168"/>
          </a:xfrm>
        </p:spPr>
        <p:txBody>
          <a:bodyPr lIns="45720" tIns="0" rIns="4572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r">
              <a:defRPr sz="6600" b="1" cap="none" spc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defRPr>
            </a:lvl1pPr>
            <a:extLst/>
          </a:lstStyle>
          <a:p>
            <a:r>
              <a:rPr kumimoji="0" lang="cs-CZ" dirty="0" smtClean="0"/>
              <a:t>EBOLA</a:t>
            </a:r>
            <a:endParaRPr kumimoji="0" lang="en-US" dirty="0"/>
          </a:p>
        </p:txBody>
      </p:sp>
      <p:sp>
        <p:nvSpPr>
          <p:cNvPr id="25" name="Podnadpis 24"/>
          <p:cNvSpPr>
            <a:spLocks noGrp="1"/>
          </p:cNvSpPr>
          <p:nvPr>
            <p:ph type="subTitle" idx="1" hasCustomPrompt="1"/>
          </p:nvPr>
        </p:nvSpPr>
        <p:spPr>
          <a:xfrm>
            <a:off x="0" y="6137920"/>
            <a:ext cx="4716000" cy="540000"/>
          </a:xfrm>
        </p:spPr>
        <p:txBody>
          <a:bodyPr lIns="45720" tIns="0" rIns="45720" bIns="0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0" algn="r">
              <a:buNone/>
              <a:defRPr sz="1800" b="1" cap="none" spc="0" baseline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dirty="0" smtClean="0"/>
              <a:t>Michaela Požárová, Lucie </a:t>
            </a:r>
            <a:r>
              <a:rPr kumimoji="0" lang="cs-CZ" dirty="0" err="1" smtClean="0"/>
              <a:t>Holková</a:t>
            </a:r>
            <a:endParaRPr kumimoji="0" lang="en-US" dirty="0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5916C6-F445-4FD7-B8B6-59E314118F34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cs-CZ" dirty="0" smtClean="0"/>
              <a:t>Michaela Požárová, Lucie </a:t>
            </a:r>
            <a:r>
              <a:rPr lang="cs-CZ" dirty="0" err="1" smtClean="0"/>
              <a:t>Holková</a:t>
            </a:r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1AD055-8F71-414C-95C8-CC725AF0E2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Elipsa 9"/>
          <p:cNvSpPr/>
          <p:nvPr userDrawn="1"/>
        </p:nvSpPr>
        <p:spPr>
          <a:xfrm>
            <a:off x="1331640" y="404664"/>
            <a:ext cx="972000" cy="972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 userDrawn="1"/>
        </p:nvSpPr>
        <p:spPr>
          <a:xfrm>
            <a:off x="467544" y="1196752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 userDrawn="1"/>
        </p:nvSpPr>
        <p:spPr>
          <a:xfrm>
            <a:off x="179512" y="2204864"/>
            <a:ext cx="288032" cy="2880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Ebola-story.jpe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03629" y="3356992"/>
            <a:ext cx="4740371" cy="2664296"/>
          </a:xfrm>
          <a:prstGeom prst="round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16C6-F445-4FD7-B8B6-59E314118F34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AD055-8F71-414C-95C8-CC725AF0E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45916C6-F445-4FD7-B8B6-59E314118F34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1AD055-8F71-414C-95C8-CC725AF0E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>
              <a:defRPr b="1" cap="none" spc="0">
                <a:ln>
                  <a:noFill/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dirty="0" err="1" smtClean="0"/>
              <a:t>Klepnutímlze</a:t>
            </a:r>
            <a:r>
              <a:rPr lang="cs-CZ" dirty="0" smtClean="0"/>
              <a:t>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16C6-F445-4FD7-B8B6-59E314118F34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AD055-8F71-414C-95C8-CC725AF0E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5916C6-F445-4FD7-B8B6-59E314118F34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D1AD055-8F71-414C-95C8-CC725AF0E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16C6-F445-4FD7-B8B6-59E314118F34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AD055-8F71-414C-95C8-CC725AF0E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16C6-F445-4FD7-B8B6-59E314118F34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AD055-8F71-414C-95C8-CC725AF0E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16C6-F445-4FD7-B8B6-59E314118F34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AD055-8F71-414C-95C8-CC725AF0E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5916C6-F445-4FD7-B8B6-59E314118F34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AD055-8F71-414C-95C8-CC725AF0E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16C6-F445-4FD7-B8B6-59E314118F34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AD055-8F71-414C-95C8-CC725AF0E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16C6-F445-4FD7-B8B6-59E314118F34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AD055-8F71-414C-95C8-CC725AF0E2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příčným rohem 8"/>
          <p:cNvSpPr/>
          <p:nvPr/>
        </p:nvSpPr>
        <p:spPr>
          <a:xfrm flipH="1">
            <a:off x="7956376" y="0"/>
            <a:ext cx="1187624" cy="6858000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45720" tIns="0" rIns="45720" bIns="0" anchor="b" anchorCtr="0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45916C6-F445-4FD7-B8B6-59E314118F34}" type="datetimeFigureOut">
              <a:rPr lang="cs-CZ" smtClean="0"/>
              <a:pPr/>
              <a:t>19.10.2014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D1AD055-8F71-414C-95C8-CC725AF0E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none" spc="0" baseline="0">
          <a:ln>
            <a:prstDash val="solid"/>
          </a:ln>
          <a:gradFill rotWithShape="1">
            <a:gsLst>
              <a:gs pos="0">
                <a:schemeClr val="accent4">
                  <a:tint val="70000"/>
                  <a:satMod val="200000"/>
                </a:schemeClr>
              </a:gs>
              <a:gs pos="40000">
                <a:schemeClr val="accent4">
                  <a:tint val="90000"/>
                  <a:satMod val="130000"/>
                </a:schemeClr>
              </a:gs>
              <a:gs pos="50000">
                <a:schemeClr val="accent4">
                  <a:tint val="90000"/>
                  <a:satMod val="130000"/>
                </a:schemeClr>
              </a:gs>
              <a:gs pos="68000">
                <a:schemeClr val="accent4">
                  <a:tint val="90000"/>
                  <a:satMod val="130000"/>
                </a:schemeClr>
              </a:gs>
              <a:gs pos="100000">
                <a:schemeClr val="accent4">
                  <a:tint val="70000"/>
                  <a:satMod val="200000"/>
                </a:schemeClr>
              </a:gs>
            </a:gsLst>
            <a:lin ang="5400000"/>
          </a:gradFill>
          <a:effectLst>
            <a:outerShdw blurRad="88000" dist="50800" dir="5040000" algn="tl">
              <a:schemeClr val="accent4">
                <a:tint val="80000"/>
                <a:satMod val="250000"/>
                <a:alpha val="45000"/>
              </a:scheme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esktop\Lib&#233;rie_%20I%20nad%20ebolou%20lze%20zv&#237;t&#283;zit.mp4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EBOLA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Michaela Požárová, Lucie </a:t>
            </a:r>
            <a:r>
              <a:rPr lang="cs-CZ" dirty="0" err="1" smtClean="0"/>
              <a:t>Holková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Fakta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Jedna z nejnebezpečnějších chorob na světě</a:t>
            </a:r>
          </a:p>
          <a:p>
            <a:r>
              <a:rPr lang="cs-CZ" dirty="0" smtClean="0"/>
              <a:t>Virus - </a:t>
            </a:r>
            <a:r>
              <a:rPr lang="cs-CZ" dirty="0" err="1" smtClean="0"/>
              <a:t>Bundibugyo</a:t>
            </a:r>
            <a:r>
              <a:rPr lang="cs-CZ" dirty="0" smtClean="0"/>
              <a:t>, Pobřeží slonoviny, </a:t>
            </a:r>
            <a:r>
              <a:rPr lang="cs-CZ" dirty="0" err="1" smtClean="0"/>
              <a:t>Reston</a:t>
            </a:r>
            <a:r>
              <a:rPr lang="cs-CZ" dirty="0" smtClean="0"/>
              <a:t>, Súdán a Zair </a:t>
            </a:r>
          </a:p>
          <a:p>
            <a:r>
              <a:rPr lang="cs-CZ" dirty="0" smtClean="0"/>
              <a:t>První zmínky -1976 </a:t>
            </a:r>
            <a:r>
              <a:rPr lang="cs-CZ" dirty="0" err="1" smtClean="0"/>
              <a:t>Yambuku</a:t>
            </a:r>
            <a:endParaRPr lang="cs-CZ" dirty="0" smtClean="0"/>
          </a:p>
          <a:p>
            <a:r>
              <a:rPr lang="cs-CZ" dirty="0" smtClean="0"/>
              <a:t>Lidé i zvířata – netopýři</a:t>
            </a:r>
          </a:p>
          <a:p>
            <a:r>
              <a:rPr lang="cs-CZ" dirty="0" smtClean="0"/>
              <a:t>Přenos</a:t>
            </a:r>
          </a:p>
          <a:p>
            <a:endParaRPr lang="cs-CZ" dirty="0"/>
          </a:p>
        </p:txBody>
      </p:sp>
      <p:pic>
        <p:nvPicPr>
          <p:cNvPr id="4" name="Obrázek 3" descr="kalon-mango-4b73e9e09bc76_275x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068960"/>
            <a:ext cx="2619375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" name="Zástupný symbol pro obsah 18" descr="Výstřiže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5220429" cy="4810797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666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01008"/>
            <a:ext cx="4857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789040"/>
            <a:ext cx="4572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645024"/>
            <a:ext cx="7810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501008"/>
            <a:ext cx="4572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Symptomy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symptomy neurčité </a:t>
            </a:r>
          </a:p>
          <a:p>
            <a:r>
              <a:rPr lang="cs-CZ" dirty="0" smtClean="0"/>
              <a:t>Zvracení, průjem, vyrážka, selhání vnitřních orgánů…</a:t>
            </a:r>
          </a:p>
          <a:p>
            <a:r>
              <a:rPr lang="cs-CZ" dirty="0" smtClean="0"/>
              <a:t>Inkubační doba 2-21 dní</a:t>
            </a:r>
          </a:p>
          <a:p>
            <a:r>
              <a:rPr lang="cs-CZ" dirty="0" smtClean="0"/>
              <a:t>Neobvyklé – např. škytavka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Ebola_1406817721753_7149494_ver1.0_640_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3" y="3362761"/>
            <a:ext cx="3744415" cy="2802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Obtížná</a:t>
            </a:r>
          </a:p>
          <a:p>
            <a:r>
              <a:rPr lang="cs-CZ" dirty="0" smtClean="0"/>
              <a:t>Průkazná pouze laboratorní diagnostika</a:t>
            </a:r>
          </a:p>
          <a:p>
            <a:r>
              <a:rPr lang="cs-CZ" dirty="0" smtClean="0"/>
              <a:t>Silné riziko – maximální ochrana</a:t>
            </a:r>
            <a:endParaRPr lang="cs-CZ" dirty="0"/>
          </a:p>
        </p:txBody>
      </p:sp>
      <p:pic>
        <p:nvPicPr>
          <p:cNvPr id="4" name="Obrázek 3" descr="shutterstock_208963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429000"/>
            <a:ext cx="4032448" cy="2689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Není</a:t>
            </a:r>
            <a:r>
              <a:rPr lang="cs-CZ" dirty="0" smtClean="0"/>
              <a:t>, pouze symptomatická</a:t>
            </a:r>
          </a:p>
          <a:p>
            <a:r>
              <a:rPr lang="cs-CZ" dirty="0" smtClean="0"/>
              <a:t>Skončení epidemie – 42 dnů od potvrzení posledního případu nákazy</a:t>
            </a:r>
            <a:endParaRPr lang="cs-CZ" dirty="0"/>
          </a:p>
        </p:txBody>
      </p:sp>
      <p:pic>
        <p:nvPicPr>
          <p:cNvPr id="4" name="Obrázek 3" descr="6104_8_MSB10577_Medium_474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614" y="3212976"/>
            <a:ext cx="4286772" cy="2857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Mohu se nakazit </a:t>
            </a:r>
            <a:r>
              <a:rPr lang="cs-CZ" dirty="0" err="1" smtClean="0"/>
              <a:t>ebolou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Riziko nízké</a:t>
            </a:r>
          </a:p>
          <a:p>
            <a:r>
              <a:rPr lang="cs-CZ" dirty="0" smtClean="0"/>
              <a:t>Nepřenáší se vzduchem</a:t>
            </a:r>
          </a:p>
          <a:p>
            <a:r>
              <a:rPr lang="cs-CZ" dirty="0" smtClean="0"/>
              <a:t>Nákaza možná až po projevu symptomů</a:t>
            </a:r>
            <a:endParaRPr lang="cs-CZ" dirty="0"/>
          </a:p>
        </p:txBody>
      </p:sp>
      <p:pic>
        <p:nvPicPr>
          <p:cNvPr id="4" name="Obrázek 3" descr="189595-top_foto1-cxb1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3284984"/>
            <a:ext cx="5715000" cy="3219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Video z Libérie: I nad </a:t>
            </a:r>
            <a:r>
              <a:rPr lang="cs-CZ" sz="2400" dirty="0" err="1" smtClean="0"/>
              <a:t>Ebolou</a:t>
            </a:r>
            <a:r>
              <a:rPr lang="cs-CZ" sz="2400" dirty="0" smtClean="0"/>
              <a:t> se dá zvítězit</a:t>
            </a:r>
            <a:endParaRPr lang="cs-CZ" sz="2400" dirty="0"/>
          </a:p>
        </p:txBody>
      </p:sp>
      <p:pic>
        <p:nvPicPr>
          <p:cNvPr id="6" name="Libérie_ I nad ebolou lze zvítězi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4175" y="1878267"/>
            <a:ext cx="5620113" cy="32969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video fullScrn="1">
              <p:cMediaNode>
                <p:cTn id="2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102</Words>
  <Application>Microsoft Office PowerPoint</Application>
  <PresentationFormat>Předvádění na obrazovce (4:3)</PresentationFormat>
  <Paragraphs>28</Paragraphs>
  <Slides>8</Slides>
  <Notes>3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Bohatý</vt:lpstr>
      <vt:lpstr>EBOLA</vt:lpstr>
      <vt:lpstr>Fakta</vt:lpstr>
      <vt:lpstr>Snímek 3</vt:lpstr>
      <vt:lpstr>Symptomy</vt:lpstr>
      <vt:lpstr>Diagnostika</vt:lpstr>
      <vt:lpstr>Léčba</vt:lpstr>
      <vt:lpstr>Mohu se nakazit ebolou?</vt:lpstr>
      <vt:lpstr>Video z Libérie: I nad Ebolou se dá zvítězit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Ebola</dc:title>
  <dc:creator>student</dc:creator>
  <cp:lastModifiedBy>Asus</cp:lastModifiedBy>
  <cp:revision>30</cp:revision>
  <dcterms:created xsi:type="dcterms:W3CDTF">2014-10-13T07:03:09Z</dcterms:created>
  <dcterms:modified xsi:type="dcterms:W3CDTF">2014-10-19T20:42:50Z</dcterms:modified>
</cp:coreProperties>
</file>