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B932D04-36CA-4935-B379-EE0F4FC35DE0}" type="datetimeFigureOut">
              <a:rPr lang="cs-CZ" smtClean="0"/>
              <a:pPr/>
              <a:t>19.10.2014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3CF415-8EA6-47DF-B70D-D46CBA529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" pitchFamily="2" charset="2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Monoklonální protilátky a jejich využití v laboratorní medicíně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Přejato od studentů:			Lucie Částková</a:t>
            </a:r>
          </a:p>
          <a:p>
            <a:pPr algn="l"/>
            <a:r>
              <a:rPr lang="cs-CZ" dirty="0" smtClean="0"/>
              <a:t>					Michaela Hladká</a:t>
            </a:r>
          </a:p>
          <a:p>
            <a:pPr algn="l"/>
            <a:r>
              <a:rPr lang="cs-CZ" dirty="0" smtClean="0"/>
              <a:t>					Marie </a:t>
            </a:r>
            <a:r>
              <a:rPr lang="cs-CZ" dirty="0" err="1" smtClean="0"/>
              <a:t>Lengálová</a:t>
            </a:r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Proti </a:t>
            </a:r>
            <a:r>
              <a:rPr lang="cs-CZ" dirty="0" err="1" smtClean="0"/>
              <a:t>trombocytárnímu</a:t>
            </a:r>
            <a:r>
              <a:rPr lang="cs-CZ" dirty="0" smtClean="0"/>
              <a:t> receptoru </a:t>
            </a:r>
            <a:r>
              <a:rPr lang="cs-CZ" dirty="0" err="1" smtClean="0"/>
              <a:t>IIb</a:t>
            </a:r>
            <a:r>
              <a:rPr lang="cs-CZ" dirty="0" smtClean="0"/>
              <a:t>/</a:t>
            </a:r>
            <a:r>
              <a:rPr lang="cs-CZ" dirty="0" err="1" smtClean="0"/>
              <a:t>IIIa</a:t>
            </a:r>
            <a:r>
              <a:rPr lang="cs-CZ" dirty="0" smtClean="0"/>
              <a:t>, která tlumí aktivaci krevních destiček</a:t>
            </a:r>
          </a:p>
          <a:p>
            <a:r>
              <a:rPr lang="cs-CZ" dirty="0" smtClean="0"/>
              <a:t>Použití v prevenci trombózy například po </a:t>
            </a:r>
            <a:r>
              <a:rPr lang="cs-CZ" dirty="0" err="1" smtClean="0"/>
              <a:t>koronaroplastice</a:t>
            </a:r>
            <a:r>
              <a:rPr lang="cs-CZ" dirty="0" smtClean="0"/>
              <a:t> (</a:t>
            </a:r>
            <a:r>
              <a:rPr lang="cs-CZ" dirty="0" err="1" smtClean="0"/>
              <a:t>Abciximab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Kardiologie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Velmi přesná diagnostika, při které odpadá jedna z nevýhod </a:t>
            </a:r>
            <a:r>
              <a:rPr lang="cs-CZ" dirty="0" err="1" smtClean="0"/>
              <a:t>polyklonálních</a:t>
            </a:r>
            <a:r>
              <a:rPr lang="cs-CZ" dirty="0" smtClean="0"/>
              <a:t> </a:t>
            </a:r>
            <a:r>
              <a:rPr lang="cs-CZ" dirty="0" err="1" smtClean="0"/>
              <a:t>antisér</a:t>
            </a:r>
            <a:endParaRPr lang="cs-CZ" dirty="0" smtClean="0"/>
          </a:p>
          <a:p>
            <a:r>
              <a:rPr lang="cs-CZ" dirty="0" smtClean="0"/>
              <a:t>Monoklonální protilátky jsou používány v sérologii zejména v testech ELISA a RIA</a:t>
            </a:r>
          </a:p>
          <a:p>
            <a:r>
              <a:rPr lang="cs-CZ" dirty="0" smtClean="0"/>
              <a:t>ELISA – například detekce virové hepatitidy, AIDS nebo přítomnosti hormonů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Laboratorní diagnostika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Základy vyšetření v klinické imunologii; Jiří </a:t>
            </a:r>
            <a:r>
              <a:rPr lang="cs-CZ" dirty="0" err="1" smtClean="0"/>
              <a:t>Litzman</a:t>
            </a:r>
            <a:r>
              <a:rPr lang="cs-CZ" dirty="0" smtClean="0"/>
              <a:t>, Tomáš </a:t>
            </a:r>
            <a:r>
              <a:rPr lang="cs-CZ" dirty="0" err="1" smtClean="0"/>
              <a:t>Freiberger</a:t>
            </a:r>
            <a:r>
              <a:rPr lang="cs-CZ" dirty="0" smtClean="0"/>
              <a:t>, Vlastimil Král, Vojtěch </a:t>
            </a:r>
            <a:r>
              <a:rPr lang="cs-CZ" dirty="0" err="1" smtClean="0"/>
              <a:t>Thon</a:t>
            </a:r>
            <a:endParaRPr lang="cs-CZ" dirty="0" smtClean="0"/>
          </a:p>
          <a:p>
            <a:r>
              <a:rPr lang="en-US" dirty="0" smtClean="0"/>
              <a:t>http://www.wikiskripta.eu/index.php/Monoklon%C3%A1ln%C3%AD_protil%C3%A1tka</a:t>
            </a:r>
            <a:endParaRPr lang="cs-CZ" dirty="0" smtClean="0"/>
          </a:p>
          <a:p>
            <a:r>
              <a:rPr lang="cs-CZ" dirty="0" smtClean="0"/>
              <a:t>https://is.muni.cz/th/252550/prif_b/Bakalarska_prace.pdf</a:t>
            </a:r>
          </a:p>
          <a:p>
            <a:r>
              <a:rPr lang="cs-CZ" dirty="0" smtClean="0"/>
              <a:t>http://www.remedia.</a:t>
            </a:r>
            <a:r>
              <a:rPr lang="cs-CZ" dirty="0" err="1" smtClean="0"/>
              <a:t>cz</a:t>
            </a:r>
            <a:r>
              <a:rPr lang="cs-CZ" dirty="0" smtClean="0"/>
              <a:t>/Okruhy-</a:t>
            </a:r>
            <a:r>
              <a:rPr lang="cs-CZ" dirty="0" err="1" smtClean="0"/>
              <a:t>temat</a:t>
            </a:r>
            <a:r>
              <a:rPr lang="cs-CZ" dirty="0" smtClean="0"/>
              <a:t>/Imunologie/</a:t>
            </a:r>
            <a:r>
              <a:rPr lang="cs-CZ" dirty="0" err="1" smtClean="0"/>
              <a:t>Monoklonalni</a:t>
            </a:r>
            <a:r>
              <a:rPr lang="cs-CZ" dirty="0" smtClean="0"/>
              <a:t>-</a:t>
            </a:r>
            <a:r>
              <a:rPr lang="cs-CZ" dirty="0" err="1" smtClean="0"/>
              <a:t>protilatky</a:t>
            </a:r>
            <a:r>
              <a:rPr lang="cs-CZ" dirty="0" smtClean="0"/>
              <a:t>-a-</a:t>
            </a:r>
            <a:r>
              <a:rPr lang="cs-CZ" dirty="0" err="1" smtClean="0"/>
              <a:t>dalsi</a:t>
            </a:r>
            <a:r>
              <a:rPr lang="cs-CZ" dirty="0" smtClean="0"/>
              <a:t>-</a:t>
            </a:r>
            <a:r>
              <a:rPr lang="cs-CZ" dirty="0" err="1" smtClean="0"/>
              <a:t>biologicka</a:t>
            </a:r>
            <a:r>
              <a:rPr lang="cs-CZ" dirty="0" smtClean="0"/>
              <a:t>-</a:t>
            </a:r>
            <a:r>
              <a:rPr lang="cs-CZ" dirty="0" err="1" smtClean="0"/>
              <a:t>leciva</a:t>
            </a:r>
            <a:r>
              <a:rPr lang="cs-CZ" dirty="0" smtClean="0"/>
              <a:t>-</a:t>
            </a:r>
            <a:r>
              <a:rPr lang="cs-CZ" dirty="0" err="1" smtClean="0"/>
              <a:t>uzivana</a:t>
            </a:r>
            <a:r>
              <a:rPr lang="cs-CZ" dirty="0" smtClean="0"/>
              <a:t>-v-</a:t>
            </a:r>
            <a:r>
              <a:rPr lang="cs-CZ" dirty="0" err="1" smtClean="0"/>
              <a:t>imunosupresivni</a:t>
            </a:r>
            <a:r>
              <a:rPr lang="cs-CZ" dirty="0" smtClean="0"/>
              <a:t>-</a:t>
            </a:r>
            <a:r>
              <a:rPr lang="cs-CZ" dirty="0" err="1" smtClean="0"/>
              <a:t>lecbe</a:t>
            </a:r>
            <a:r>
              <a:rPr lang="cs-CZ" dirty="0" smtClean="0"/>
              <a:t>/8-17-</a:t>
            </a:r>
            <a:r>
              <a:rPr lang="cs-CZ" dirty="0" err="1" smtClean="0"/>
              <a:t>jQ.magarticle.aspx</a:t>
            </a:r>
            <a:endParaRPr lang="cs-CZ" dirty="0" smtClean="0"/>
          </a:p>
          <a:p>
            <a:r>
              <a:rPr lang="cs-CZ" dirty="0" smtClean="0"/>
              <a:t>http://www.</a:t>
            </a:r>
            <a:r>
              <a:rPr lang="cs-CZ" dirty="0" err="1" smtClean="0"/>
              <a:t>chemicke</a:t>
            </a:r>
            <a:r>
              <a:rPr lang="cs-CZ" dirty="0" smtClean="0"/>
              <a:t>-listy.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docs</a:t>
            </a:r>
            <a:r>
              <a:rPr lang="cs-CZ" dirty="0" smtClean="0"/>
              <a:t>/</a:t>
            </a:r>
            <a:r>
              <a:rPr lang="cs-CZ" dirty="0" err="1" smtClean="0"/>
              <a:t>full</a:t>
            </a:r>
            <a:r>
              <a:rPr lang="cs-CZ" dirty="0" smtClean="0"/>
              <a:t>/2013_06_464-470.pdf 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 </a:t>
            </a:r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Imunoglobulin pocházející z jednoho klonu B-lymfocytů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Co to vlastně je ???</a:t>
            </a:r>
            <a:endParaRPr lang="cs-CZ" dirty="0"/>
          </a:p>
        </p:txBody>
      </p:sp>
      <p:pic>
        <p:nvPicPr>
          <p:cNvPr id="1029" name="Picture 5" descr="C:\Users\Marie\Desktop\images[3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72816"/>
            <a:ext cx="3328764" cy="38114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Jak se vyrábí taková monoklonální protilátka ???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1628800"/>
            <a:ext cx="4203710" cy="3888432"/>
          </a:xfrm>
          <a:prstGeom prst="rect">
            <a:avLst/>
          </a:prstGeom>
        </p:spPr>
      </p:pic>
      <p:pic>
        <p:nvPicPr>
          <p:cNvPr id="6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1628800"/>
            <a:ext cx="4509654" cy="45147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Myší (celé) –</a:t>
            </a:r>
            <a:r>
              <a:rPr lang="cs-CZ" dirty="0" err="1" smtClean="0"/>
              <a:t>momab</a:t>
            </a:r>
            <a:endParaRPr lang="cs-CZ" dirty="0" smtClean="0"/>
          </a:p>
          <a:p>
            <a:r>
              <a:rPr lang="cs-CZ" dirty="0" err="1" smtClean="0"/>
              <a:t>Chimerické</a:t>
            </a:r>
            <a:r>
              <a:rPr lang="cs-CZ" dirty="0" smtClean="0"/>
              <a:t> (V</a:t>
            </a:r>
            <a:r>
              <a:rPr lang="cs-CZ" sz="1600" dirty="0" smtClean="0"/>
              <a:t>H</a:t>
            </a:r>
            <a:r>
              <a:rPr lang="cs-CZ" dirty="0" smtClean="0"/>
              <a:t>V</a:t>
            </a:r>
            <a:r>
              <a:rPr lang="cs-CZ" sz="1600" dirty="0" smtClean="0"/>
              <a:t>L</a:t>
            </a:r>
            <a:r>
              <a:rPr lang="cs-CZ" dirty="0" smtClean="0"/>
              <a:t>) –</a:t>
            </a:r>
            <a:r>
              <a:rPr lang="cs-CZ" dirty="0" err="1" smtClean="0"/>
              <a:t>ximab</a:t>
            </a:r>
            <a:endParaRPr lang="cs-CZ" dirty="0" smtClean="0"/>
          </a:p>
          <a:p>
            <a:r>
              <a:rPr lang="cs-CZ" dirty="0" smtClean="0"/>
              <a:t>Humanizované (myší </a:t>
            </a:r>
            <a:r>
              <a:rPr lang="cs-CZ" dirty="0" err="1" smtClean="0"/>
              <a:t>hypervar</a:t>
            </a:r>
            <a:r>
              <a:rPr lang="cs-CZ" dirty="0" smtClean="0"/>
              <a:t>. úseky) –</a:t>
            </a:r>
            <a:r>
              <a:rPr lang="cs-CZ" dirty="0" err="1" smtClean="0"/>
              <a:t>zumab</a:t>
            </a:r>
            <a:endParaRPr lang="cs-CZ" dirty="0" smtClean="0"/>
          </a:p>
          <a:p>
            <a:r>
              <a:rPr lang="cs-CZ" dirty="0" smtClean="0"/>
              <a:t>Lidské (připravené technikami mol. biologie) 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Rozdělení monoklonálních protilátek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0" y="1556792"/>
            <a:ext cx="4255610" cy="41044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Xenogenní, u člověka vytvářejí imunitní reakce</a:t>
            </a:r>
          </a:p>
          <a:p>
            <a:r>
              <a:rPr lang="cs-CZ" dirty="0" smtClean="0"/>
              <a:t>Použití jen do doby než si člověk vytvoří protilátky</a:t>
            </a:r>
          </a:p>
          <a:p>
            <a:r>
              <a:rPr lang="cs-CZ" dirty="0" smtClean="0"/>
              <a:t>Pro delší používání je potřeba humanizovat</a:t>
            </a:r>
          </a:p>
          <a:p>
            <a:r>
              <a:rPr lang="cs-CZ" dirty="0" smtClean="0"/>
              <a:t>Výsledkem je drahý produkt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Nevýhody monoklonálních protilátek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Využití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pacientů po transplantacích</a:t>
            </a:r>
          </a:p>
          <a:p>
            <a:r>
              <a:rPr lang="cs-CZ" dirty="0" smtClean="0"/>
              <a:t>Protilátky namířené proti antigenům CD3</a:t>
            </a:r>
          </a:p>
          <a:p>
            <a:r>
              <a:rPr lang="cs-CZ" dirty="0" smtClean="0"/>
              <a:t>Protilátky proti CD25 (</a:t>
            </a:r>
            <a:r>
              <a:rPr lang="cs-CZ" dirty="0" err="1" smtClean="0"/>
              <a:t>basiliximab</a:t>
            </a:r>
            <a:r>
              <a:rPr lang="cs-CZ" dirty="0" smtClean="0"/>
              <a:t>, </a:t>
            </a:r>
            <a:r>
              <a:rPr lang="cs-CZ" dirty="0" err="1" smtClean="0"/>
              <a:t>daclizumab</a:t>
            </a:r>
            <a:r>
              <a:rPr lang="cs-CZ" dirty="0" smtClean="0"/>
              <a:t>)</a:t>
            </a:r>
          </a:p>
          <a:p>
            <a:r>
              <a:rPr lang="cs-CZ" dirty="0" smtClean="0"/>
              <a:t>U autoimunitních chorob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Imunosupresiva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Proti tumory nekrotizujícímu faktoru TNF-alfa (</a:t>
            </a:r>
            <a:r>
              <a:rPr lang="cs-CZ" dirty="0" err="1" smtClean="0"/>
              <a:t>infliximab</a:t>
            </a:r>
            <a:r>
              <a:rPr lang="cs-CZ" dirty="0" smtClean="0"/>
              <a:t>, </a:t>
            </a:r>
            <a:r>
              <a:rPr lang="cs-CZ" dirty="0" err="1" smtClean="0"/>
              <a:t>adalimumab</a:t>
            </a:r>
            <a:r>
              <a:rPr lang="cs-CZ" dirty="0" smtClean="0"/>
              <a:t>) </a:t>
            </a:r>
          </a:p>
          <a:p>
            <a:r>
              <a:rPr lang="cs-CZ" dirty="0" smtClean="0"/>
              <a:t>Terapeutické protilátky proti </a:t>
            </a:r>
            <a:r>
              <a:rPr lang="cs-CZ" dirty="0" err="1" smtClean="0"/>
              <a:t>interleukinu</a:t>
            </a:r>
            <a:r>
              <a:rPr lang="cs-CZ" dirty="0" smtClean="0"/>
              <a:t> 6 (IL-6)</a:t>
            </a:r>
          </a:p>
          <a:p>
            <a:r>
              <a:rPr lang="cs-CZ" dirty="0" smtClean="0"/>
              <a:t>Léčba astmatu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Protizánětlivá léčba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Vazba monoklonální  protilátky na některý antigen charakterizující buňky příslušného nádoru</a:t>
            </a:r>
          </a:p>
          <a:p>
            <a:r>
              <a:rPr lang="cs-CZ" dirty="0" smtClean="0"/>
              <a:t>Mohou blokovat přenos po stimulaci receptoru ligandem a tak inhibovat růst nádoru</a:t>
            </a:r>
          </a:p>
          <a:p>
            <a:r>
              <a:rPr lang="cs-CZ" dirty="0" smtClean="0"/>
              <a:t>Dostupné v léčbě rakoviny prsu a kolorektálního karcinomu (</a:t>
            </a:r>
            <a:r>
              <a:rPr lang="cs-CZ" dirty="0" err="1" smtClean="0"/>
              <a:t>Edrecolomab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zhoubných nádorů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</TotalTime>
  <Words>219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Monoklonální protilátky a jejich využití v laboratorní medicíně</vt:lpstr>
      <vt:lpstr>Co to vlastně je ???</vt:lpstr>
      <vt:lpstr>Jak se vyrábí taková monoklonální protilátka ???</vt:lpstr>
      <vt:lpstr>Rozdělení monoklonálních protilátek</vt:lpstr>
      <vt:lpstr>Nevýhody monoklonálních protilátek</vt:lpstr>
      <vt:lpstr>Využití</vt:lpstr>
      <vt:lpstr>Imunosupresiva</vt:lpstr>
      <vt:lpstr>Protizánětlivá léčba</vt:lpstr>
      <vt:lpstr>Terapie zhoubných nádorů</vt:lpstr>
      <vt:lpstr>Kardiologie</vt:lpstr>
      <vt:lpstr>Laboratorní diagnostika</vt:lpstr>
      <vt:lpstr>Zdroje</vt:lpstr>
      <vt:lpstr>Děkujeme za pozornost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Marie</cp:lastModifiedBy>
  <cp:revision>27</cp:revision>
  <dcterms:created xsi:type="dcterms:W3CDTF">2014-10-14T07:07:39Z</dcterms:created>
  <dcterms:modified xsi:type="dcterms:W3CDTF">2014-10-19T09:39:49Z</dcterms:modified>
</cp:coreProperties>
</file>